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2" r:id="rId2"/>
  </p:sldMasterIdLst>
  <p:notesMasterIdLst>
    <p:notesMasterId r:id="rId23"/>
  </p:notesMasterIdLst>
  <p:handoutMasterIdLst>
    <p:handoutMasterId r:id="rId24"/>
  </p:handoutMasterIdLst>
  <p:sldIdLst>
    <p:sldId id="270" r:id="rId3"/>
    <p:sldId id="564" r:id="rId4"/>
    <p:sldId id="565" r:id="rId5"/>
    <p:sldId id="566" r:id="rId6"/>
    <p:sldId id="567" r:id="rId7"/>
    <p:sldId id="596" r:id="rId8"/>
    <p:sldId id="568" r:id="rId9"/>
    <p:sldId id="569" r:id="rId10"/>
    <p:sldId id="570" r:id="rId11"/>
    <p:sldId id="589" r:id="rId12"/>
    <p:sldId id="573" r:id="rId13"/>
    <p:sldId id="486" r:id="rId14"/>
    <p:sldId id="575" r:id="rId15"/>
    <p:sldId id="598" r:id="rId16"/>
    <p:sldId id="597" r:id="rId17"/>
    <p:sldId id="592" r:id="rId18"/>
    <p:sldId id="581" r:id="rId19"/>
    <p:sldId id="582" r:id="rId20"/>
    <p:sldId id="583" r:id="rId21"/>
    <p:sldId id="455" r:id="rId22"/>
  </p:sldIdLst>
  <p:sldSz cx="12192000" cy="6858000"/>
  <p:notesSz cx="6735763" cy="9866313"/>
  <p:custDataLst>
    <p:tags r:id="rId25"/>
  </p:custDataLst>
  <p:defaultTextStyle>
    <a:defPPr>
      <a:defRPr lang="fr-FR"/>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2035"/>
    <a:srgbClr val="2B372D"/>
    <a:srgbClr val="134F17"/>
    <a:srgbClr val="030D04"/>
    <a:srgbClr val="FF66FF"/>
    <a:srgbClr val="FF99FF"/>
    <a:srgbClr val="FFCCFF"/>
    <a:srgbClr val="EEB500"/>
    <a:srgbClr val="174B1B"/>
    <a:srgbClr val="4F55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03" autoAdjust="0"/>
    <p:restoredTop sz="94364" autoAdjust="0"/>
  </p:normalViewPr>
  <p:slideViewPr>
    <p:cSldViewPr>
      <p:cViewPr varScale="1">
        <p:scale>
          <a:sx n="74" d="100"/>
          <a:sy n="74" d="100"/>
        </p:scale>
        <p:origin x="33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570"/>
    </p:cViewPr>
  </p:sorterViewPr>
  <p:notesViewPr>
    <p:cSldViewPr>
      <p:cViewPr varScale="1">
        <p:scale>
          <a:sx n="53" d="100"/>
          <a:sy n="53" d="100"/>
        </p:scale>
        <p:origin x="2922" y="36"/>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35848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026"/>
          <p:cNvSpPr>
            <a:spLocks noGrp="1" noChangeArrowheads="1"/>
          </p:cNvSpPr>
          <p:nvPr>
            <p:ph type="hdr" sz="quarter"/>
          </p:nvPr>
        </p:nvSpPr>
        <p:spPr bwMode="auto">
          <a:xfrm>
            <a:off x="0" y="0"/>
            <a:ext cx="2920092" cy="493000"/>
          </a:xfrm>
          <a:prstGeom prst="rect">
            <a:avLst/>
          </a:prstGeom>
          <a:noFill/>
          <a:ln w="9525">
            <a:noFill/>
            <a:miter lim="800000"/>
            <a:headEnd/>
            <a:tailEnd/>
          </a:ln>
          <a:effectLst/>
        </p:spPr>
        <p:txBody>
          <a:bodyPr vert="horz" wrap="square" lIns="90928" tIns="45464" rIns="90928" bIns="45464" numCol="1" anchor="t" anchorCtr="0" compatLnSpc="1">
            <a:prstTxWarp prst="textNoShape">
              <a:avLst/>
            </a:prstTxWarp>
          </a:bodyPr>
          <a:lstStyle>
            <a:lvl1pPr>
              <a:defRPr sz="1200"/>
            </a:lvl1pPr>
          </a:lstStyle>
          <a:p>
            <a:r>
              <a:rPr lang="en-US" dirty="0" smtClean="0"/>
              <a:t>BITS Pilani :: Hyderabad Campus</a:t>
            </a:r>
            <a:endParaRPr lang="en-US" dirty="0"/>
          </a:p>
        </p:txBody>
      </p:sp>
      <p:sp>
        <p:nvSpPr>
          <p:cNvPr id="6147" name="Rectangle 1027"/>
          <p:cNvSpPr>
            <a:spLocks noGrp="1" noChangeArrowheads="1"/>
          </p:cNvSpPr>
          <p:nvPr>
            <p:ph type="dt" idx="1"/>
          </p:nvPr>
        </p:nvSpPr>
        <p:spPr bwMode="auto">
          <a:xfrm>
            <a:off x="3815671" y="0"/>
            <a:ext cx="2920092" cy="493000"/>
          </a:xfrm>
          <a:prstGeom prst="rect">
            <a:avLst/>
          </a:prstGeom>
          <a:noFill/>
          <a:ln w="9525">
            <a:noFill/>
            <a:miter lim="800000"/>
            <a:headEnd/>
            <a:tailEnd/>
          </a:ln>
          <a:effectLst/>
        </p:spPr>
        <p:txBody>
          <a:bodyPr vert="horz" wrap="square" lIns="90928" tIns="45464" rIns="90928" bIns="45464" numCol="1" anchor="t" anchorCtr="0" compatLnSpc="1">
            <a:prstTxWarp prst="textNoShape">
              <a:avLst/>
            </a:prstTxWarp>
          </a:bodyPr>
          <a:lstStyle>
            <a:lvl1pPr algn="r">
              <a:defRPr sz="1200"/>
            </a:lvl1pPr>
          </a:lstStyle>
          <a:p>
            <a:endParaRPr lang="en-US" dirty="0"/>
          </a:p>
        </p:txBody>
      </p:sp>
      <p:sp>
        <p:nvSpPr>
          <p:cNvPr id="6148" name="Rectangle 1028"/>
          <p:cNvSpPr>
            <a:spLocks noGrp="1" noRot="1" noChangeAspect="1" noChangeArrowheads="1" noTextEdit="1"/>
          </p:cNvSpPr>
          <p:nvPr>
            <p:ph type="sldImg" idx="2"/>
          </p:nvPr>
        </p:nvSpPr>
        <p:spPr bwMode="auto">
          <a:xfrm>
            <a:off x="79375" y="739775"/>
            <a:ext cx="6578600" cy="3700463"/>
          </a:xfrm>
          <a:prstGeom prst="rect">
            <a:avLst/>
          </a:prstGeom>
          <a:noFill/>
          <a:ln w="9525">
            <a:solidFill>
              <a:srgbClr val="000000"/>
            </a:solidFill>
            <a:miter lim="800000"/>
            <a:headEnd/>
            <a:tailEnd/>
          </a:ln>
          <a:effectLst/>
        </p:spPr>
      </p:sp>
      <p:sp>
        <p:nvSpPr>
          <p:cNvPr id="6149" name="Rectangle 1029"/>
          <p:cNvSpPr>
            <a:spLocks noGrp="1" noChangeArrowheads="1"/>
          </p:cNvSpPr>
          <p:nvPr>
            <p:ph type="body" sz="quarter" idx="3"/>
          </p:nvPr>
        </p:nvSpPr>
        <p:spPr bwMode="auto">
          <a:xfrm>
            <a:off x="898733" y="4686657"/>
            <a:ext cx="4938298" cy="4440157"/>
          </a:xfrm>
          <a:prstGeom prst="rect">
            <a:avLst/>
          </a:prstGeom>
          <a:noFill/>
          <a:ln w="9525">
            <a:noFill/>
            <a:miter lim="800000"/>
            <a:headEnd/>
            <a:tailEnd/>
          </a:ln>
          <a:effectLst/>
        </p:spPr>
        <p:txBody>
          <a:bodyPr vert="horz" wrap="square" lIns="90928" tIns="45464" rIns="90928" bIns="45464"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6150" name="Rectangle 1030"/>
          <p:cNvSpPr>
            <a:spLocks noGrp="1" noChangeArrowheads="1"/>
          </p:cNvSpPr>
          <p:nvPr>
            <p:ph type="ftr" sz="quarter" idx="4"/>
          </p:nvPr>
        </p:nvSpPr>
        <p:spPr bwMode="auto">
          <a:xfrm>
            <a:off x="0" y="9373313"/>
            <a:ext cx="2920092" cy="493000"/>
          </a:xfrm>
          <a:prstGeom prst="rect">
            <a:avLst/>
          </a:prstGeom>
          <a:noFill/>
          <a:ln w="9525">
            <a:noFill/>
            <a:miter lim="800000"/>
            <a:headEnd/>
            <a:tailEnd/>
          </a:ln>
          <a:effectLst/>
        </p:spPr>
        <p:txBody>
          <a:bodyPr vert="horz" wrap="square" lIns="90928" tIns="45464" rIns="90928" bIns="45464" numCol="1" anchor="b" anchorCtr="0" compatLnSpc="1">
            <a:prstTxWarp prst="textNoShape">
              <a:avLst/>
            </a:prstTxWarp>
          </a:bodyPr>
          <a:lstStyle>
            <a:lvl1pPr>
              <a:defRPr sz="1200"/>
            </a:lvl1pPr>
          </a:lstStyle>
          <a:p>
            <a:r>
              <a:rPr lang="en-US" dirty="0" smtClean="0"/>
              <a:t>ME C 211 Applied Thermodynamics</a:t>
            </a:r>
            <a:endParaRPr lang="en-US" dirty="0"/>
          </a:p>
        </p:txBody>
      </p:sp>
      <p:sp>
        <p:nvSpPr>
          <p:cNvPr id="6151" name="Rectangle 1031"/>
          <p:cNvSpPr>
            <a:spLocks noGrp="1" noChangeArrowheads="1"/>
          </p:cNvSpPr>
          <p:nvPr>
            <p:ph type="sldNum" sz="quarter" idx="5"/>
          </p:nvPr>
        </p:nvSpPr>
        <p:spPr bwMode="auto">
          <a:xfrm>
            <a:off x="3815671" y="9373313"/>
            <a:ext cx="2920092" cy="493000"/>
          </a:xfrm>
          <a:prstGeom prst="rect">
            <a:avLst/>
          </a:prstGeom>
          <a:noFill/>
          <a:ln w="9525">
            <a:noFill/>
            <a:miter lim="800000"/>
            <a:headEnd/>
            <a:tailEnd/>
          </a:ln>
          <a:effectLst/>
        </p:spPr>
        <p:txBody>
          <a:bodyPr vert="horz" wrap="square" lIns="90928" tIns="45464" rIns="90928" bIns="45464" numCol="1" anchor="b" anchorCtr="0" compatLnSpc="1">
            <a:prstTxWarp prst="textNoShape">
              <a:avLst/>
            </a:prstTxWarp>
          </a:bodyPr>
          <a:lstStyle>
            <a:lvl1pPr algn="r">
              <a:defRPr sz="1200"/>
            </a:lvl1pPr>
          </a:lstStyle>
          <a:p>
            <a:fld id="{92EFB97D-6D46-4A41-A4B9-18B779424619}" type="slidenum">
              <a:rPr lang="en-US"/>
              <a:pPr/>
              <a:t>‹#›</a:t>
            </a:fld>
            <a:endParaRPr lang="en-US" dirty="0"/>
          </a:p>
        </p:txBody>
      </p:sp>
    </p:spTree>
    <p:extLst>
      <p:ext uri="{BB962C8B-B14F-4D97-AF65-F5344CB8AC3E}">
        <p14:creationId xmlns:p14="http://schemas.microsoft.com/office/powerpoint/2010/main" val="1145300505"/>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38789" indent="-284150">
              <a:defRPr>
                <a:solidFill>
                  <a:schemeClr val="tx1"/>
                </a:solidFill>
                <a:latin typeface="Arial" panose="020B0604020202020204" pitchFamily="34" charset="0"/>
                <a:cs typeface="Arial" panose="020B0604020202020204" pitchFamily="34" charset="0"/>
              </a:defRPr>
            </a:lvl2pPr>
            <a:lvl3pPr marL="1136599" indent="-227320">
              <a:defRPr>
                <a:solidFill>
                  <a:schemeClr val="tx1"/>
                </a:solidFill>
                <a:latin typeface="Arial" panose="020B0604020202020204" pitchFamily="34" charset="0"/>
                <a:cs typeface="Arial" panose="020B0604020202020204" pitchFamily="34" charset="0"/>
              </a:defRPr>
            </a:lvl3pPr>
            <a:lvl4pPr marL="1591239" indent="-227320">
              <a:defRPr>
                <a:solidFill>
                  <a:schemeClr val="tx1"/>
                </a:solidFill>
                <a:latin typeface="Arial" panose="020B0604020202020204" pitchFamily="34" charset="0"/>
                <a:cs typeface="Arial" panose="020B0604020202020204" pitchFamily="34" charset="0"/>
              </a:defRPr>
            </a:lvl4pPr>
            <a:lvl5pPr marL="2045879" indent="-227320">
              <a:defRPr>
                <a:solidFill>
                  <a:schemeClr val="tx1"/>
                </a:solidFill>
                <a:latin typeface="Arial" panose="020B0604020202020204" pitchFamily="34" charset="0"/>
                <a:cs typeface="Arial" panose="020B0604020202020204" pitchFamily="34" charset="0"/>
              </a:defRPr>
            </a:lvl5pPr>
            <a:lvl6pPr marL="2500518" indent="-2273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55158" indent="-2273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09798" indent="-2273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64437" indent="-2273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3916AC1-0014-458C-B544-1FBB87EFF402}" type="slidenum">
              <a:rPr lang="en-US" smtClean="0">
                <a:latin typeface="Calibri" panose="020F0502020204030204" pitchFamily="34" charset="0"/>
              </a:rPr>
              <a:pPr/>
              <a:t>1</a:t>
            </a:fld>
            <a:endParaRPr lang="en-US" dirty="0" smtClean="0">
              <a:latin typeface="Calibri" panose="020F0502020204030204" pitchFamily="34" charset="0"/>
            </a:endParaRPr>
          </a:p>
        </p:txBody>
      </p:sp>
    </p:spTree>
    <p:extLst>
      <p:ext uri="{BB962C8B-B14F-4D97-AF65-F5344CB8AC3E}">
        <p14:creationId xmlns:p14="http://schemas.microsoft.com/office/powerpoint/2010/main" val="317978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710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dirty="0" smtClean="0">
                <a:latin typeface="Times New Roman" panose="02020603050405020304" pitchFamily="18" charset="0"/>
              </a:rPr>
              <a:t>(c) 2008 Prentice-Hall, All rights reserved.</a:t>
            </a:r>
          </a:p>
        </p:txBody>
      </p:sp>
      <p:sp>
        <p:nvSpPr>
          <p:cNvPr id="4710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41416637-4B48-43F5-AF67-D4B0D1BD90A8}" type="slidenum">
              <a:rPr lang="en-US" sz="1200" b="0">
                <a:latin typeface="Times New Roman" panose="02020603050405020304" pitchFamily="18" charset="0"/>
              </a:rPr>
              <a:pPr eaLnBrk="1" hangingPunct="1"/>
              <a:t>13</a:t>
            </a:fld>
            <a:endParaRPr lang="en-US" sz="1200" b="0" dirty="0">
              <a:latin typeface="Times New Roman" panose="02020603050405020304" pitchFamily="18" charset="0"/>
            </a:endParaRPr>
          </a:p>
        </p:txBody>
      </p:sp>
    </p:spTree>
    <p:extLst>
      <p:ext uri="{BB962C8B-B14F-4D97-AF65-F5344CB8AC3E}">
        <p14:creationId xmlns:p14="http://schemas.microsoft.com/office/powerpoint/2010/main" val="3014749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608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dirty="0" smtClean="0">
                <a:latin typeface="Times New Roman" panose="02020603050405020304" pitchFamily="18" charset="0"/>
              </a:rPr>
              <a:t>(c) 2008 Prentice-Hall, All rights reserved.</a:t>
            </a:r>
          </a:p>
        </p:txBody>
      </p:sp>
      <p:sp>
        <p:nvSpPr>
          <p:cNvPr id="4608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7C26B77-C894-466D-B88C-91268F4FFAC2}" type="slidenum">
              <a:rPr lang="en-US" sz="1200" b="0">
                <a:latin typeface="Times New Roman" panose="02020603050405020304" pitchFamily="18" charset="0"/>
              </a:rPr>
              <a:pPr eaLnBrk="1" hangingPunct="1"/>
              <a:t>14</a:t>
            </a:fld>
            <a:endParaRPr lang="en-US" sz="1200" b="0" dirty="0">
              <a:latin typeface="Times New Roman" panose="02020603050405020304" pitchFamily="18" charset="0"/>
            </a:endParaRPr>
          </a:p>
        </p:txBody>
      </p:sp>
    </p:spTree>
    <p:extLst>
      <p:ext uri="{BB962C8B-B14F-4D97-AF65-F5344CB8AC3E}">
        <p14:creationId xmlns:p14="http://schemas.microsoft.com/office/powerpoint/2010/main" val="4150888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608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dirty="0" smtClean="0">
                <a:latin typeface="Times New Roman" panose="02020603050405020304" pitchFamily="18" charset="0"/>
              </a:rPr>
              <a:t>(c) 2008 Prentice-Hall, All rights reserved.</a:t>
            </a:r>
          </a:p>
        </p:txBody>
      </p:sp>
      <p:sp>
        <p:nvSpPr>
          <p:cNvPr id="4608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7C26B77-C894-466D-B88C-91268F4FFAC2}" type="slidenum">
              <a:rPr lang="en-US" sz="1200" b="0">
                <a:latin typeface="Times New Roman" panose="02020603050405020304" pitchFamily="18" charset="0"/>
              </a:rPr>
              <a:pPr eaLnBrk="1" hangingPunct="1"/>
              <a:t>16</a:t>
            </a:fld>
            <a:endParaRPr lang="en-US" sz="1200" b="0" dirty="0">
              <a:latin typeface="Times New Roman" panose="02020603050405020304" pitchFamily="18" charset="0"/>
            </a:endParaRPr>
          </a:p>
        </p:txBody>
      </p:sp>
    </p:spTree>
    <p:extLst>
      <p:ext uri="{BB962C8B-B14F-4D97-AF65-F5344CB8AC3E}">
        <p14:creationId xmlns:p14="http://schemas.microsoft.com/office/powerpoint/2010/main" val="2904487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5325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dirty="0" smtClean="0">
                <a:latin typeface="Times New Roman" panose="02020603050405020304" pitchFamily="18" charset="0"/>
              </a:rPr>
              <a:t>(c) 2008 Prentice-Hall, All rights reserved.</a:t>
            </a:r>
          </a:p>
        </p:txBody>
      </p:sp>
      <p:sp>
        <p:nvSpPr>
          <p:cNvPr id="5325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AF0D2457-BAD2-4125-8B60-2CDC92CE448C}" type="slidenum">
              <a:rPr lang="en-US" sz="1200" b="0">
                <a:latin typeface="Times New Roman" panose="02020603050405020304" pitchFamily="18" charset="0"/>
              </a:rPr>
              <a:pPr eaLnBrk="1" hangingPunct="1"/>
              <a:t>17</a:t>
            </a:fld>
            <a:endParaRPr lang="en-US" sz="1200" b="0" dirty="0">
              <a:latin typeface="Times New Roman" panose="02020603050405020304" pitchFamily="18" charset="0"/>
            </a:endParaRPr>
          </a:p>
        </p:txBody>
      </p:sp>
    </p:spTree>
    <p:extLst>
      <p:ext uri="{BB962C8B-B14F-4D97-AF65-F5344CB8AC3E}">
        <p14:creationId xmlns:p14="http://schemas.microsoft.com/office/powerpoint/2010/main" val="154689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5427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dirty="0" smtClean="0">
                <a:latin typeface="Times New Roman" panose="02020603050405020304" pitchFamily="18" charset="0"/>
              </a:rPr>
              <a:t>(c) 2008 Prentice-Hall, All rights reserved.</a:t>
            </a:r>
          </a:p>
        </p:txBody>
      </p:sp>
      <p:sp>
        <p:nvSpPr>
          <p:cNvPr id="542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A0C34ABD-8D20-44A5-A3CA-0B2FFB89822C}" type="slidenum">
              <a:rPr lang="en-US" sz="1200" b="0">
                <a:latin typeface="Times New Roman" panose="02020603050405020304" pitchFamily="18" charset="0"/>
              </a:rPr>
              <a:pPr eaLnBrk="1" hangingPunct="1"/>
              <a:t>18</a:t>
            </a:fld>
            <a:endParaRPr lang="en-US" sz="1200" b="0" dirty="0">
              <a:latin typeface="Times New Roman" panose="02020603050405020304" pitchFamily="18" charset="0"/>
            </a:endParaRPr>
          </a:p>
        </p:txBody>
      </p:sp>
    </p:spTree>
    <p:extLst>
      <p:ext uri="{BB962C8B-B14F-4D97-AF65-F5344CB8AC3E}">
        <p14:creationId xmlns:p14="http://schemas.microsoft.com/office/powerpoint/2010/main" val="3305333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5530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dirty="0" smtClean="0">
                <a:latin typeface="Times New Roman" panose="02020603050405020304" pitchFamily="18" charset="0"/>
              </a:rPr>
              <a:t>(c) 2008 Prentice-Hall, All rights reserved.</a:t>
            </a:r>
          </a:p>
        </p:txBody>
      </p:sp>
      <p:sp>
        <p:nvSpPr>
          <p:cNvPr id="5530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0C7CFB4-8CD5-4A84-9CD9-B7BDEACE8928}" type="slidenum">
              <a:rPr lang="en-US" sz="1200" b="0">
                <a:latin typeface="Times New Roman" panose="02020603050405020304" pitchFamily="18" charset="0"/>
              </a:rPr>
              <a:pPr eaLnBrk="1" hangingPunct="1"/>
              <a:t>19</a:t>
            </a:fld>
            <a:endParaRPr lang="en-US" sz="1200" b="0" dirty="0">
              <a:latin typeface="Times New Roman" panose="02020603050405020304" pitchFamily="18" charset="0"/>
            </a:endParaRPr>
          </a:p>
        </p:txBody>
      </p:sp>
    </p:spTree>
    <p:extLst>
      <p:ext uri="{BB962C8B-B14F-4D97-AF65-F5344CB8AC3E}">
        <p14:creationId xmlns:p14="http://schemas.microsoft.com/office/powerpoint/2010/main" val="1248788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584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dirty="0" smtClean="0">
                <a:latin typeface="Times New Roman" panose="02020603050405020304" pitchFamily="18" charset="0"/>
              </a:rPr>
              <a:t>(c) 2008 Prentice-Hall, All rights reserved.</a:t>
            </a:r>
          </a:p>
        </p:txBody>
      </p:sp>
      <p:sp>
        <p:nvSpPr>
          <p:cNvPr id="3584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0B8916A5-230B-4A21-9F52-F0D94D91D8F5}" type="slidenum">
              <a:rPr lang="en-US" sz="1200" b="0">
                <a:latin typeface="Times New Roman" panose="02020603050405020304" pitchFamily="18" charset="0"/>
              </a:rPr>
              <a:pPr eaLnBrk="1" hangingPunct="1"/>
              <a:t>2</a:t>
            </a:fld>
            <a:endParaRPr lang="en-US" sz="1200" b="0" dirty="0">
              <a:latin typeface="Times New Roman" panose="02020603050405020304" pitchFamily="18" charset="0"/>
            </a:endParaRPr>
          </a:p>
        </p:txBody>
      </p:sp>
    </p:spTree>
    <p:extLst>
      <p:ext uri="{BB962C8B-B14F-4D97-AF65-F5344CB8AC3E}">
        <p14:creationId xmlns:p14="http://schemas.microsoft.com/office/powerpoint/2010/main" val="137383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t>
            </a:r>
          </a:p>
        </p:txBody>
      </p:sp>
      <p:sp>
        <p:nvSpPr>
          <p:cNvPr id="3686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dirty="0" smtClean="0">
                <a:latin typeface="Times New Roman" panose="02020603050405020304" pitchFamily="18" charset="0"/>
              </a:rPr>
              <a:t>(c) 2008 Prentice-Hall, All rights reserved.</a:t>
            </a:r>
          </a:p>
        </p:txBody>
      </p:sp>
      <p:sp>
        <p:nvSpPr>
          <p:cNvPr id="3686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87AD094C-AD25-4158-A58B-6EAEAF763740}" type="slidenum">
              <a:rPr lang="en-US" sz="1200" b="0">
                <a:latin typeface="Times New Roman" panose="02020603050405020304" pitchFamily="18" charset="0"/>
              </a:rPr>
              <a:pPr eaLnBrk="1" hangingPunct="1"/>
              <a:t>3</a:t>
            </a:fld>
            <a:endParaRPr lang="en-US" sz="1200" b="0" dirty="0">
              <a:latin typeface="Times New Roman" panose="02020603050405020304" pitchFamily="18" charset="0"/>
            </a:endParaRPr>
          </a:p>
        </p:txBody>
      </p:sp>
    </p:spTree>
    <p:extLst>
      <p:ext uri="{BB962C8B-B14F-4D97-AF65-F5344CB8AC3E}">
        <p14:creationId xmlns:p14="http://schemas.microsoft.com/office/powerpoint/2010/main" val="126243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3789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dirty="0" smtClean="0">
                <a:latin typeface="Times New Roman" panose="02020603050405020304" pitchFamily="18" charset="0"/>
              </a:rPr>
              <a:t>(c) 2008 Prentice-Hall, All rights reserved.</a:t>
            </a:r>
          </a:p>
        </p:txBody>
      </p:sp>
      <p:sp>
        <p:nvSpPr>
          <p:cNvPr id="3789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D2294731-991E-42CF-B0EC-E83B04200F03}" type="slidenum">
              <a:rPr lang="en-US" sz="1200" b="0">
                <a:latin typeface="Times New Roman" panose="02020603050405020304" pitchFamily="18" charset="0"/>
              </a:rPr>
              <a:pPr eaLnBrk="1" hangingPunct="1"/>
              <a:t>4</a:t>
            </a:fld>
            <a:endParaRPr lang="en-US" sz="1200" b="0" dirty="0">
              <a:latin typeface="Times New Roman" panose="02020603050405020304" pitchFamily="18" charset="0"/>
            </a:endParaRPr>
          </a:p>
        </p:txBody>
      </p:sp>
    </p:spTree>
    <p:extLst>
      <p:ext uri="{BB962C8B-B14F-4D97-AF65-F5344CB8AC3E}">
        <p14:creationId xmlns:p14="http://schemas.microsoft.com/office/powerpoint/2010/main" val="2187312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891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dirty="0" smtClean="0">
                <a:latin typeface="Times New Roman" panose="02020603050405020304" pitchFamily="18" charset="0"/>
              </a:rPr>
              <a:t>(c) 2008 Prentice-Hall, All rights reserved.</a:t>
            </a:r>
          </a:p>
        </p:txBody>
      </p:sp>
      <p:sp>
        <p:nvSpPr>
          <p:cNvPr id="3891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A26DE297-CAAC-482E-854C-4E663D29B6C4}" type="slidenum">
              <a:rPr lang="en-US" sz="1200" b="0">
                <a:latin typeface="Times New Roman" panose="02020603050405020304" pitchFamily="18" charset="0"/>
              </a:rPr>
              <a:pPr eaLnBrk="1" hangingPunct="1"/>
              <a:t>5</a:t>
            </a:fld>
            <a:endParaRPr lang="en-US" sz="1200" b="0" dirty="0">
              <a:latin typeface="Times New Roman" panose="02020603050405020304" pitchFamily="18" charset="0"/>
            </a:endParaRPr>
          </a:p>
        </p:txBody>
      </p:sp>
    </p:spTree>
    <p:extLst>
      <p:ext uri="{BB962C8B-B14F-4D97-AF65-F5344CB8AC3E}">
        <p14:creationId xmlns:p14="http://schemas.microsoft.com/office/powerpoint/2010/main" val="912789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994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dirty="0" smtClean="0">
                <a:latin typeface="Times New Roman" panose="02020603050405020304" pitchFamily="18" charset="0"/>
              </a:rPr>
              <a:t>(c) 2008 Prentice-Hall, All rights reserved.</a:t>
            </a:r>
          </a:p>
        </p:txBody>
      </p:sp>
      <p:sp>
        <p:nvSpPr>
          <p:cNvPr id="3994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05AF65F9-BC17-4ADC-9911-958F8C27AE34}" type="slidenum">
              <a:rPr lang="en-US" sz="1200" b="0">
                <a:latin typeface="Times New Roman" panose="02020603050405020304" pitchFamily="18" charset="0"/>
              </a:rPr>
              <a:pPr eaLnBrk="1" hangingPunct="1"/>
              <a:t>7</a:t>
            </a:fld>
            <a:endParaRPr lang="en-US" sz="1200" b="0" dirty="0">
              <a:latin typeface="Times New Roman" panose="02020603050405020304" pitchFamily="18" charset="0"/>
            </a:endParaRPr>
          </a:p>
        </p:txBody>
      </p:sp>
    </p:spTree>
    <p:extLst>
      <p:ext uri="{BB962C8B-B14F-4D97-AF65-F5344CB8AC3E}">
        <p14:creationId xmlns:p14="http://schemas.microsoft.com/office/powerpoint/2010/main" val="814078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Cultures start from the very beginning of the organization with the founders.  Founders will tend to hire and keep employees who view things in a similar fashion.  They will also try to get employees to think about things the way they do and socialize them to their point of view and ways of doing things.  This is done so that the founders’ behavior will become the behavior to model after in order to succeed in the organization and to fit in.</a:t>
            </a:r>
          </a:p>
        </p:txBody>
      </p:sp>
      <p:sp>
        <p:nvSpPr>
          <p:cNvPr id="4096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dirty="0" smtClean="0">
                <a:latin typeface="Times New Roman" panose="02020603050405020304" pitchFamily="18" charset="0"/>
              </a:rPr>
              <a:t>(c) 2008 Prentice-Hall, All rights reserved.</a:t>
            </a:r>
          </a:p>
        </p:txBody>
      </p:sp>
      <p:sp>
        <p:nvSpPr>
          <p:cNvPr id="4096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5C37FAB-F8C9-4889-86C6-91B4A7E0DBFA}" type="slidenum">
              <a:rPr lang="en-US" sz="1200" b="0">
                <a:latin typeface="Times New Roman" panose="02020603050405020304" pitchFamily="18" charset="0"/>
              </a:rPr>
              <a:pPr eaLnBrk="1" hangingPunct="1"/>
              <a:t>8</a:t>
            </a:fld>
            <a:endParaRPr lang="en-US" sz="1200" b="0" dirty="0">
              <a:latin typeface="Times New Roman" panose="02020603050405020304" pitchFamily="18" charset="0"/>
            </a:endParaRPr>
          </a:p>
        </p:txBody>
      </p:sp>
    </p:spTree>
    <p:extLst>
      <p:ext uri="{BB962C8B-B14F-4D97-AF65-F5344CB8AC3E}">
        <p14:creationId xmlns:p14="http://schemas.microsoft.com/office/powerpoint/2010/main" val="6562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825525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506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dirty="0" smtClean="0">
                <a:latin typeface="Times New Roman" panose="02020603050405020304" pitchFamily="18" charset="0"/>
              </a:rPr>
              <a:t>(c) 2008 Prentice-Hall, All rights reserved.</a:t>
            </a:r>
          </a:p>
        </p:txBody>
      </p:sp>
      <p:sp>
        <p:nvSpPr>
          <p:cNvPr id="4506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3FD2D3B9-4226-49AB-A194-C3A3DE543554}" type="slidenum">
              <a:rPr lang="en-US" sz="1200" b="0">
                <a:latin typeface="Times New Roman" panose="02020603050405020304" pitchFamily="18" charset="0"/>
              </a:rPr>
              <a:pPr eaLnBrk="1" hangingPunct="1"/>
              <a:t>11</a:t>
            </a:fld>
            <a:endParaRPr lang="en-US" sz="1200" b="0" dirty="0">
              <a:latin typeface="Times New Roman" panose="02020603050405020304" pitchFamily="18" charset="0"/>
            </a:endParaRPr>
          </a:p>
        </p:txBody>
      </p:sp>
    </p:spTree>
    <p:extLst>
      <p:ext uri="{BB962C8B-B14F-4D97-AF65-F5344CB8AC3E}">
        <p14:creationId xmlns:p14="http://schemas.microsoft.com/office/powerpoint/2010/main" val="387244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365760" y="91440"/>
            <a:ext cx="8717280" cy="777240"/>
          </a:xfrm>
          <a:prstGeom prst="rect">
            <a:avLst/>
          </a:prstGeom>
        </p:spPr>
        <p:txBody>
          <a:bodyPr lIns="0" tIns="0" rIns="0" bIns="0" anchor="ctr">
            <a:noAutofit/>
          </a:bodyPr>
          <a:lstStyle>
            <a:lvl1pPr marL="0" indent="0" algn="ctr">
              <a:lnSpc>
                <a:spcPct val="100000"/>
              </a:lnSpc>
              <a:spcBef>
                <a:spcPts val="0"/>
              </a:spcBef>
              <a:buNone/>
              <a:defRPr sz="3000" b="0" spc="300"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365760" y="1005840"/>
            <a:ext cx="11338560" cy="5486400"/>
          </a:xfrm>
          <a:prstGeom prst="rect">
            <a:avLst/>
          </a:prstGeom>
        </p:spPr>
        <p:txBody>
          <a:bodyPr lIns="0" rIns="0"/>
          <a:lstStyle>
            <a:lvl1pPr marL="341313" marR="0" indent="-341313" algn="just" defTabSz="914400" rtl="0" eaLnBrk="1" fontAlgn="auto" latinLnBrk="0" hangingPunct="1">
              <a:lnSpc>
                <a:spcPct val="100000"/>
              </a:lnSpc>
              <a:spcBef>
                <a:spcPts val="600"/>
              </a:spcBef>
              <a:spcAft>
                <a:spcPts val="0"/>
              </a:spcAft>
              <a:buClr>
                <a:srgbClr val="FF0000"/>
              </a:buClr>
              <a:buSzTx/>
              <a:buFont typeface="Arial" pitchFamily="34" charset="0"/>
              <a:buChar char="•"/>
              <a:tabLst/>
              <a:defRPr sz="2200">
                <a:latin typeface="Calibri"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dirty="0" smtClean="0"/>
              <a:t>Click to edit Master text styles</a:t>
            </a:r>
          </a:p>
        </p:txBody>
      </p:sp>
      <p:sp>
        <p:nvSpPr>
          <p:cNvPr id="4" name="Date Placeholder 1"/>
          <p:cNvSpPr>
            <a:spLocks noGrp="1"/>
          </p:cNvSpPr>
          <p:nvPr>
            <p:ph type="dt" sz="half" idx="2"/>
          </p:nvPr>
        </p:nvSpPr>
        <p:spPr>
          <a:xfrm>
            <a:off x="175846" y="6553201"/>
            <a:ext cx="2033954" cy="27572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171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414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400" dirty="0">
              <a:solidFill>
                <a:prstClr val="white"/>
              </a:solidFill>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400" dirty="0">
              <a:solidFill>
                <a:prstClr val="white"/>
              </a:solidFill>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400" dirty="0">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400" dirty="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565212" y="3352804"/>
            <a:ext cx="2169752" cy="1979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 name="Group 11"/>
          <p:cNvGrpSpPr>
            <a:grpSpLocks/>
          </p:cNvGrpSpPr>
          <p:nvPr userDrawn="1"/>
        </p:nvGrpSpPr>
        <p:grpSpPr bwMode="auto">
          <a:xfrm>
            <a:off x="126089" y="5257806"/>
            <a:ext cx="2946400" cy="832211"/>
            <a:chOff x="246967" y="2209800"/>
            <a:chExt cx="2209800" cy="832209"/>
          </a:xfrm>
        </p:grpSpPr>
        <p:sp>
          <p:nvSpPr>
            <p:cNvPr id="11" name="TextBox 10"/>
            <p:cNvSpPr txBox="1"/>
            <p:nvPr userDrawn="1"/>
          </p:nvSpPr>
          <p:spPr>
            <a:xfrm>
              <a:off x="246967" y="2209800"/>
              <a:ext cx="2209800" cy="687430"/>
            </a:xfrm>
            <a:prstGeom prst="rect">
              <a:avLst/>
            </a:prstGeom>
            <a:noFill/>
          </p:spPr>
          <p:txBody>
            <a:bodyPr>
              <a:spAutoFit/>
            </a:bodyPr>
            <a:lstStyle/>
            <a:p>
              <a:pPr algn="ctr" eaLnBrk="1" fontAlgn="auto" hangingPunct="1">
                <a:spcBef>
                  <a:spcPts val="0"/>
                </a:spcBef>
                <a:spcAft>
                  <a:spcPts val="0"/>
                </a:spcAft>
                <a:defRPr/>
              </a:pPr>
              <a:r>
                <a:rPr lang="en-US" sz="3867" b="1" spc="-200" dirty="0">
                  <a:solidFill>
                    <a:prstClr val="white"/>
                  </a:solidFill>
                  <a:latin typeface="Arial"/>
                  <a:cs typeface="Arial"/>
                </a:rPr>
                <a:t>BITS</a:t>
              </a:r>
              <a:r>
                <a:rPr lang="en-US" sz="3867" spc="-200" dirty="0">
                  <a:solidFill>
                    <a:prstClr val="white"/>
                  </a:solidFill>
                  <a:latin typeface="Arial"/>
                  <a:cs typeface="Arial"/>
                </a:rPr>
                <a:t> Pilani</a:t>
              </a:r>
            </a:p>
          </p:txBody>
        </p:sp>
        <p:sp>
          <p:nvSpPr>
            <p:cNvPr id="12" name="TextBox 11"/>
            <p:cNvSpPr txBox="1"/>
            <p:nvPr userDrawn="1"/>
          </p:nvSpPr>
          <p:spPr>
            <a:xfrm>
              <a:off x="410039" y="2765011"/>
              <a:ext cx="1920240" cy="276998"/>
            </a:xfrm>
            <a:prstGeom prst="rect">
              <a:avLst/>
            </a:prstGeom>
            <a:noFill/>
          </p:spPr>
          <p:txBody>
            <a:bodyPr>
              <a:spAutoFit/>
            </a:bodyPr>
            <a:lstStyle/>
            <a:p>
              <a:pPr algn="ctr" eaLnBrk="1" fontAlgn="auto" hangingPunct="1">
                <a:spcBef>
                  <a:spcPts val="0"/>
                </a:spcBef>
                <a:spcAft>
                  <a:spcPts val="0"/>
                </a:spcAft>
                <a:defRPr/>
              </a:pPr>
              <a:r>
                <a:rPr lang="en-US" sz="120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2400"/>
              </a:lnSpc>
              <a:spcBef>
                <a:spcPts val="0"/>
              </a:spcBef>
              <a:buNone/>
              <a:defRPr sz="24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3352800" y="3810000"/>
            <a:ext cx="8026400" cy="1524000"/>
          </a:xfrm>
          <a:prstGeom prst="rect">
            <a:avLst/>
          </a:prstGeom>
        </p:spPr>
        <p:txBody>
          <a:bodyPr>
            <a:noAutofit/>
          </a:bodyPr>
          <a:lstStyle>
            <a:lvl1pPr algn="l">
              <a:lnSpc>
                <a:spcPts val="5333"/>
              </a:lnSpc>
              <a:defRPr sz="48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1591094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just">
              <a:defRPr>
                <a:latin typeface="Arial" panose="020B0604020202020204" pitchFamily="34" charset="0"/>
                <a:cs typeface="Arial" panose="020B0604020202020204" pitchFamily="34" charset="0"/>
              </a:defRPr>
            </a:lvl1pPr>
            <a:lvl2pPr algn="just">
              <a:defRPr>
                <a:latin typeface="Arial" panose="020B0604020202020204" pitchFamily="34" charset="0"/>
                <a:cs typeface="Arial" panose="020B0604020202020204" pitchFamily="34" charset="0"/>
              </a:defRPr>
            </a:lvl2pPr>
            <a:lvl3pPr algn="just">
              <a:defRPr>
                <a:latin typeface="Arial" panose="020B0604020202020204" pitchFamily="34" charset="0"/>
                <a:cs typeface="Arial" panose="020B0604020202020204" pitchFamily="34" charset="0"/>
              </a:defRPr>
            </a:lvl3pPr>
            <a:lvl4pPr algn="just">
              <a:defRPr>
                <a:latin typeface="Arial" panose="020B0604020202020204" pitchFamily="34" charset="0"/>
                <a:cs typeface="Arial" panose="020B0604020202020204" pitchFamily="34" charset="0"/>
              </a:defRPr>
            </a:lvl4pPr>
            <a:lvl5pPr algn="just">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9"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9623304" y="1"/>
            <a:ext cx="2152721" cy="692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0" name="Group 12"/>
          <p:cNvGrpSpPr>
            <a:grpSpLocks/>
          </p:cNvGrpSpPr>
          <p:nvPr userDrawn="1"/>
        </p:nvGrpSpPr>
        <p:grpSpPr bwMode="auto">
          <a:xfrm>
            <a:off x="0" y="1016194"/>
            <a:ext cx="9347200" cy="46039"/>
            <a:chOff x="1905000" y="6553200"/>
            <a:chExt cx="7010400" cy="45719"/>
          </a:xfrm>
        </p:grpSpPr>
        <p:sp>
          <p:nvSpPr>
            <p:cNvPr id="31" name="Rectangle 3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32" name="Rectangle 3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33" name="Rectangle 3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grpSp>
      <p:sp>
        <p:nvSpPr>
          <p:cNvPr id="34" name="Title 1"/>
          <p:cNvSpPr>
            <a:spLocks noGrp="1"/>
          </p:cNvSpPr>
          <p:nvPr>
            <p:ph type="title"/>
          </p:nvPr>
        </p:nvSpPr>
        <p:spPr>
          <a:xfrm>
            <a:off x="263977" y="130063"/>
            <a:ext cx="7494571" cy="780685"/>
          </a:xfrm>
          <a:prstGeom prst="rect">
            <a:avLst/>
          </a:prstGeom>
        </p:spPr>
        <p:txBody>
          <a:bodyPr/>
          <a:lstStyle>
            <a:lvl1pPr>
              <a:defRPr sz="360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5" name="Footer Placeholder 4"/>
          <p:cNvSpPr>
            <a:spLocks noGrp="1"/>
          </p:cNvSpPr>
          <p:nvPr>
            <p:ph type="ftr" sz="quarter" idx="11"/>
          </p:nvPr>
        </p:nvSpPr>
        <p:spPr>
          <a:xfrm>
            <a:off x="607969" y="6292701"/>
            <a:ext cx="3860800" cy="249385"/>
          </a:xfrm>
          <a:prstGeom prst="rect">
            <a:avLst/>
          </a:prstGeom>
        </p:spPr>
        <p:txBody>
          <a:bodyPr/>
          <a:lstStyle>
            <a:lvl1pPr>
              <a:defRPr sz="1333">
                <a:solidFill>
                  <a:schemeClr val="tx1">
                    <a:lumMod val="65000"/>
                    <a:lumOff val="35000"/>
                  </a:schemeClr>
                </a:solidFill>
              </a:defRPr>
            </a:lvl1pPr>
          </a:lstStyle>
          <a:p>
            <a:pPr eaLnBrk="1" fontAlgn="auto" hangingPunct="1">
              <a:spcBef>
                <a:spcPts val="0"/>
              </a:spcBef>
              <a:spcAft>
                <a:spcPts val="0"/>
              </a:spcAft>
            </a:pPr>
            <a:r>
              <a:rPr lang="en-US" dirty="0" smtClean="0">
                <a:solidFill>
                  <a:prstClr val="black">
                    <a:lumMod val="65000"/>
                    <a:lumOff val="35000"/>
                  </a:prstClr>
                </a:solidFill>
                <a:latin typeface="Calibri"/>
              </a:rPr>
              <a:t>Course Name or Code</a:t>
            </a:r>
            <a:endParaRPr lang="en-US" dirty="0">
              <a:solidFill>
                <a:prstClr val="black">
                  <a:lumMod val="65000"/>
                  <a:lumOff val="35000"/>
                </a:prstClr>
              </a:solidFill>
              <a:latin typeface="Calibri"/>
            </a:endParaRPr>
          </a:p>
        </p:txBody>
      </p:sp>
      <p:sp>
        <p:nvSpPr>
          <p:cNvPr id="36" name="TextBox 35"/>
          <p:cNvSpPr txBox="1">
            <a:spLocks noChangeArrowheads="1"/>
          </p:cNvSpPr>
          <p:nvPr userDrawn="1"/>
        </p:nvSpPr>
        <p:spPr bwMode="auto">
          <a:xfrm>
            <a:off x="4368800" y="6596066"/>
            <a:ext cx="7823200" cy="26161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sp>
        <p:nvSpPr>
          <p:cNvPr id="37" name="Slide Number Placeholder 5"/>
          <p:cNvSpPr>
            <a:spLocks noGrp="1"/>
          </p:cNvSpPr>
          <p:nvPr>
            <p:ph type="sldNum" sz="quarter" idx="12"/>
          </p:nvPr>
        </p:nvSpPr>
        <p:spPr>
          <a:xfrm>
            <a:off x="10721514" y="6293237"/>
            <a:ext cx="1195932" cy="249385"/>
          </a:xfrm>
          <a:prstGeom prst="rect">
            <a:avLst/>
          </a:prstGeom>
        </p:spPr>
        <p:txBody>
          <a:bodyPr/>
          <a:lstStyle>
            <a:lvl1pPr algn="r">
              <a:defRPr sz="1333">
                <a:solidFill>
                  <a:schemeClr val="tx1">
                    <a:lumMod val="65000"/>
                    <a:lumOff val="35000"/>
                  </a:schemeClr>
                </a:solidFill>
              </a:defRPr>
            </a:lvl1p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a:t>
            </a:fld>
            <a:endParaRPr lang="en-US" dirty="0">
              <a:solidFill>
                <a:prstClr val="black">
                  <a:lumMod val="65000"/>
                  <a:lumOff val="35000"/>
                </a:prstClr>
              </a:solidFill>
              <a:latin typeface="Calibri"/>
            </a:endParaRPr>
          </a:p>
        </p:txBody>
      </p:sp>
      <p:grpSp>
        <p:nvGrpSpPr>
          <p:cNvPr id="38" name="Group 37"/>
          <p:cNvGrpSpPr>
            <a:grpSpLocks/>
          </p:cNvGrpSpPr>
          <p:nvPr userDrawn="1"/>
        </p:nvGrpSpPr>
        <p:grpSpPr bwMode="auto">
          <a:xfrm>
            <a:off x="2844800" y="6553201"/>
            <a:ext cx="9347200" cy="46039"/>
            <a:chOff x="1905000" y="6553200"/>
            <a:chExt cx="7010400" cy="45719"/>
          </a:xfrm>
        </p:grpSpPr>
        <p:sp>
          <p:nvSpPr>
            <p:cNvPr id="39" name="Rectangle 3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40" name="Rectangle 3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41" name="Rectangle 4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grpSp>
    </p:spTree>
    <p:extLst>
      <p:ext uri="{BB962C8B-B14F-4D97-AF65-F5344CB8AC3E}">
        <p14:creationId xmlns:p14="http://schemas.microsoft.com/office/powerpoint/2010/main" val="173850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Click to edit Master subtitle style</a:t>
            </a:r>
            <a:endParaRPr lang="en-US" dirty="0"/>
          </a:p>
        </p:txBody>
      </p:sp>
      <p:pic>
        <p:nvPicPr>
          <p:cNvPr id="18"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9623304" y="1"/>
            <a:ext cx="2152721" cy="692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9" name="Group 12"/>
          <p:cNvGrpSpPr>
            <a:grpSpLocks/>
          </p:cNvGrpSpPr>
          <p:nvPr userDrawn="1"/>
        </p:nvGrpSpPr>
        <p:grpSpPr bwMode="auto">
          <a:xfrm>
            <a:off x="0" y="1016194"/>
            <a:ext cx="9347200" cy="46039"/>
            <a:chOff x="1905000" y="6553200"/>
            <a:chExt cx="7010400" cy="45719"/>
          </a:xfrm>
        </p:grpSpPr>
        <p:sp>
          <p:nvSpPr>
            <p:cNvPr id="20" name="Rectangle 1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22" name="Rectangle 2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grpSp>
      <p:sp>
        <p:nvSpPr>
          <p:cNvPr id="23" name="Title 1"/>
          <p:cNvSpPr txBox="1">
            <a:spLocks/>
          </p:cNvSpPr>
          <p:nvPr userDrawn="1"/>
        </p:nvSpPr>
        <p:spPr bwMode="auto">
          <a:xfrm>
            <a:off x="263977" y="130063"/>
            <a:ext cx="7494571" cy="7806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ctr" rtl="0" eaLnBrk="1" fontAlgn="base" hangingPunct="1">
              <a:spcBef>
                <a:spcPct val="0"/>
              </a:spcBef>
              <a:spcAft>
                <a:spcPct val="0"/>
              </a:spcAft>
              <a:defRPr sz="2700" kern="1200">
                <a:solidFill>
                  <a:schemeClr val="tx1"/>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US" sz="3600" dirty="0" smtClean="0">
                <a:solidFill>
                  <a:prstClr val="black"/>
                </a:solidFill>
              </a:rPr>
              <a:t>Click to edit Master title style</a:t>
            </a:r>
            <a:endParaRPr lang="en-US" sz="3600" dirty="0">
              <a:solidFill>
                <a:prstClr val="black"/>
              </a:solidFill>
            </a:endParaRPr>
          </a:p>
        </p:txBody>
      </p:sp>
      <p:sp>
        <p:nvSpPr>
          <p:cNvPr id="25" name="TextBox 24"/>
          <p:cNvSpPr txBox="1">
            <a:spLocks noChangeArrowheads="1"/>
          </p:cNvSpPr>
          <p:nvPr userDrawn="1"/>
        </p:nvSpPr>
        <p:spPr bwMode="auto">
          <a:xfrm>
            <a:off x="4368800" y="6596066"/>
            <a:ext cx="7823200" cy="26161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grpSp>
        <p:nvGrpSpPr>
          <p:cNvPr id="27" name="Group 26"/>
          <p:cNvGrpSpPr>
            <a:grpSpLocks/>
          </p:cNvGrpSpPr>
          <p:nvPr userDrawn="1"/>
        </p:nvGrpSpPr>
        <p:grpSpPr bwMode="auto">
          <a:xfrm>
            <a:off x="2844800" y="6553201"/>
            <a:ext cx="9347200" cy="46039"/>
            <a:chOff x="1905000" y="6553200"/>
            <a:chExt cx="7010400" cy="45719"/>
          </a:xfrm>
        </p:grpSpPr>
        <p:sp>
          <p:nvSpPr>
            <p:cNvPr id="28" name="Rectangle 2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30" name="Rectangle 29"/>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grpSp>
      <p:sp>
        <p:nvSpPr>
          <p:cNvPr id="31" name="Footer Placeholder 4"/>
          <p:cNvSpPr>
            <a:spLocks noGrp="1"/>
          </p:cNvSpPr>
          <p:nvPr>
            <p:ph type="ftr" sz="quarter" idx="11"/>
          </p:nvPr>
        </p:nvSpPr>
        <p:spPr>
          <a:xfrm>
            <a:off x="607969" y="6292701"/>
            <a:ext cx="3860800" cy="249385"/>
          </a:xfrm>
          <a:prstGeom prst="rect">
            <a:avLst/>
          </a:prstGeom>
        </p:spPr>
        <p:txBody>
          <a:bodyPr/>
          <a:lstStyle>
            <a:lvl1pPr>
              <a:defRPr sz="1333">
                <a:solidFill>
                  <a:schemeClr val="tx1">
                    <a:lumMod val="65000"/>
                    <a:lumOff val="35000"/>
                  </a:schemeClr>
                </a:solidFill>
              </a:defRPr>
            </a:lvl1pPr>
          </a:lstStyle>
          <a:p>
            <a:pPr eaLnBrk="1" fontAlgn="auto" hangingPunct="1">
              <a:spcBef>
                <a:spcPts val="0"/>
              </a:spcBef>
              <a:spcAft>
                <a:spcPts val="0"/>
              </a:spcAft>
            </a:pPr>
            <a:r>
              <a:rPr lang="en-US" dirty="0" smtClean="0">
                <a:solidFill>
                  <a:prstClr val="black">
                    <a:lumMod val="65000"/>
                    <a:lumOff val="35000"/>
                  </a:prstClr>
                </a:solidFill>
                <a:latin typeface="Calibri"/>
              </a:rPr>
              <a:t>Course Name or Code</a:t>
            </a:r>
            <a:endParaRPr lang="en-US" dirty="0">
              <a:solidFill>
                <a:prstClr val="black">
                  <a:lumMod val="65000"/>
                  <a:lumOff val="35000"/>
                </a:prstClr>
              </a:solidFill>
              <a:latin typeface="Calibri"/>
            </a:endParaRPr>
          </a:p>
        </p:txBody>
      </p:sp>
      <p:sp>
        <p:nvSpPr>
          <p:cNvPr id="32" name="Slide Number Placeholder 5"/>
          <p:cNvSpPr>
            <a:spLocks noGrp="1"/>
          </p:cNvSpPr>
          <p:nvPr>
            <p:ph type="sldNum" sz="quarter" idx="12"/>
          </p:nvPr>
        </p:nvSpPr>
        <p:spPr>
          <a:xfrm>
            <a:off x="10721514" y="6293237"/>
            <a:ext cx="1195932" cy="249385"/>
          </a:xfrm>
          <a:prstGeom prst="rect">
            <a:avLst/>
          </a:prstGeom>
        </p:spPr>
        <p:txBody>
          <a:bodyPr/>
          <a:lstStyle>
            <a:lvl1pPr algn="r">
              <a:defRPr sz="1333">
                <a:solidFill>
                  <a:schemeClr val="tx1">
                    <a:lumMod val="65000"/>
                    <a:lumOff val="35000"/>
                  </a:schemeClr>
                </a:solidFill>
              </a:defRPr>
            </a:lvl1p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1452851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extBox 9"/>
          <p:cNvSpPr txBox="1">
            <a:spLocks noChangeArrowheads="1"/>
          </p:cNvSpPr>
          <p:nvPr userDrawn="1"/>
        </p:nvSpPr>
        <p:spPr bwMode="auto">
          <a:xfrm>
            <a:off x="4368800" y="6596066"/>
            <a:ext cx="7823200" cy="26161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grpSp>
        <p:nvGrpSpPr>
          <p:cNvPr id="12" name="Group 18"/>
          <p:cNvGrpSpPr>
            <a:grpSpLocks/>
          </p:cNvGrpSpPr>
          <p:nvPr userDrawn="1"/>
        </p:nvGrpSpPr>
        <p:grpSpPr bwMode="auto">
          <a:xfrm>
            <a:off x="2844800" y="6553201"/>
            <a:ext cx="9347200" cy="46039"/>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grpSp>
      <p:sp>
        <p:nvSpPr>
          <p:cNvPr id="16" name="Footer Placeholder 4"/>
          <p:cNvSpPr>
            <a:spLocks noGrp="1"/>
          </p:cNvSpPr>
          <p:nvPr>
            <p:ph type="ftr" sz="quarter" idx="11"/>
          </p:nvPr>
        </p:nvSpPr>
        <p:spPr>
          <a:xfrm>
            <a:off x="607969" y="6292701"/>
            <a:ext cx="3860800" cy="249385"/>
          </a:xfrm>
          <a:prstGeom prst="rect">
            <a:avLst/>
          </a:prstGeom>
        </p:spPr>
        <p:txBody>
          <a:bodyPr/>
          <a:lstStyle>
            <a:lvl1pPr>
              <a:defRPr sz="1333">
                <a:solidFill>
                  <a:schemeClr val="tx1">
                    <a:lumMod val="65000"/>
                    <a:lumOff val="35000"/>
                  </a:schemeClr>
                </a:solidFill>
              </a:defRPr>
            </a:lvl1pPr>
          </a:lstStyle>
          <a:p>
            <a:pPr eaLnBrk="1" fontAlgn="auto" hangingPunct="1">
              <a:spcBef>
                <a:spcPts val="0"/>
              </a:spcBef>
              <a:spcAft>
                <a:spcPts val="0"/>
              </a:spcAft>
            </a:pPr>
            <a:r>
              <a:rPr lang="en-US" dirty="0" smtClean="0">
                <a:solidFill>
                  <a:prstClr val="black">
                    <a:lumMod val="65000"/>
                    <a:lumOff val="35000"/>
                  </a:prstClr>
                </a:solidFill>
                <a:latin typeface="Calibri"/>
              </a:rPr>
              <a:t>Course Name or Code</a:t>
            </a:r>
            <a:endParaRPr lang="en-US" dirty="0">
              <a:solidFill>
                <a:prstClr val="black">
                  <a:lumMod val="65000"/>
                  <a:lumOff val="35000"/>
                </a:prstClr>
              </a:solidFill>
              <a:latin typeface="Calibri"/>
            </a:endParaRPr>
          </a:p>
        </p:txBody>
      </p:sp>
      <p:sp>
        <p:nvSpPr>
          <p:cNvPr id="17" name="Slide Number Placeholder 5"/>
          <p:cNvSpPr>
            <a:spLocks noGrp="1"/>
          </p:cNvSpPr>
          <p:nvPr>
            <p:ph type="sldNum" sz="quarter" idx="12"/>
          </p:nvPr>
        </p:nvSpPr>
        <p:spPr>
          <a:xfrm>
            <a:off x="10721514" y="6293237"/>
            <a:ext cx="1195932" cy="249385"/>
          </a:xfrm>
          <a:prstGeom prst="rect">
            <a:avLst/>
          </a:prstGeom>
        </p:spPr>
        <p:txBody>
          <a:bodyPr/>
          <a:lstStyle>
            <a:lvl1pPr algn="r">
              <a:defRPr sz="1333">
                <a:solidFill>
                  <a:schemeClr val="tx1">
                    <a:lumMod val="65000"/>
                    <a:lumOff val="35000"/>
                  </a:schemeClr>
                </a:solidFill>
              </a:defRPr>
            </a:lvl1p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24624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3"/>
          </a:xfrm>
        </p:spPr>
        <p:txBody>
          <a:bodyPr anchor="b"/>
          <a:lstStyle>
            <a:lvl1pPr marL="0" indent="0">
              <a:buNone/>
              <a:defRPr sz="2400" b="1">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2400" b="1">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8"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9623304" y="1"/>
            <a:ext cx="2152721" cy="692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9" name="Group 12"/>
          <p:cNvGrpSpPr>
            <a:grpSpLocks/>
          </p:cNvGrpSpPr>
          <p:nvPr userDrawn="1"/>
        </p:nvGrpSpPr>
        <p:grpSpPr bwMode="auto">
          <a:xfrm>
            <a:off x="0" y="1016194"/>
            <a:ext cx="9347200" cy="46039"/>
            <a:chOff x="1905000" y="6553200"/>
            <a:chExt cx="7010400" cy="45719"/>
          </a:xfrm>
        </p:grpSpPr>
        <p:sp>
          <p:nvSpPr>
            <p:cNvPr id="20" name="Rectangle 1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22" name="Rectangle 2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grpSp>
      <p:sp>
        <p:nvSpPr>
          <p:cNvPr id="24" name="TextBox 23"/>
          <p:cNvSpPr txBox="1">
            <a:spLocks noChangeArrowheads="1"/>
          </p:cNvSpPr>
          <p:nvPr userDrawn="1"/>
        </p:nvSpPr>
        <p:spPr bwMode="auto">
          <a:xfrm>
            <a:off x="4368800" y="6596066"/>
            <a:ext cx="7823200" cy="26161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grpSp>
        <p:nvGrpSpPr>
          <p:cNvPr id="26" name="Group 25"/>
          <p:cNvGrpSpPr>
            <a:grpSpLocks/>
          </p:cNvGrpSpPr>
          <p:nvPr userDrawn="1"/>
        </p:nvGrpSpPr>
        <p:grpSpPr bwMode="auto">
          <a:xfrm>
            <a:off x="2844800" y="6553201"/>
            <a:ext cx="9347200" cy="46039"/>
            <a:chOff x="1905000" y="6553200"/>
            <a:chExt cx="7010400" cy="45719"/>
          </a:xfrm>
        </p:grpSpPr>
        <p:sp>
          <p:nvSpPr>
            <p:cNvPr id="27" name="Rectangle 2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29" name="Rectangle 2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grpSp>
      <p:sp>
        <p:nvSpPr>
          <p:cNvPr id="30" name="Title 1"/>
          <p:cNvSpPr>
            <a:spLocks noGrp="1"/>
          </p:cNvSpPr>
          <p:nvPr>
            <p:ph type="title"/>
          </p:nvPr>
        </p:nvSpPr>
        <p:spPr>
          <a:xfrm>
            <a:off x="263977" y="130063"/>
            <a:ext cx="7494571" cy="780685"/>
          </a:xfrm>
          <a:prstGeom prst="rect">
            <a:avLst/>
          </a:prstGeom>
        </p:spPr>
        <p:txBody>
          <a:bodyPr/>
          <a:lstStyle>
            <a:lvl1pPr>
              <a:defRPr sz="360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1" name="Footer Placeholder 4"/>
          <p:cNvSpPr>
            <a:spLocks noGrp="1"/>
          </p:cNvSpPr>
          <p:nvPr>
            <p:ph type="ftr" sz="quarter" idx="11"/>
          </p:nvPr>
        </p:nvSpPr>
        <p:spPr>
          <a:xfrm>
            <a:off x="607969" y="6292701"/>
            <a:ext cx="3860800" cy="249385"/>
          </a:xfrm>
          <a:prstGeom prst="rect">
            <a:avLst/>
          </a:prstGeom>
        </p:spPr>
        <p:txBody>
          <a:bodyPr/>
          <a:lstStyle>
            <a:lvl1pPr>
              <a:defRPr sz="1333">
                <a:solidFill>
                  <a:schemeClr val="tx1">
                    <a:lumMod val="65000"/>
                    <a:lumOff val="35000"/>
                  </a:schemeClr>
                </a:solidFill>
              </a:defRPr>
            </a:lvl1pPr>
          </a:lstStyle>
          <a:p>
            <a:pPr eaLnBrk="1" fontAlgn="auto" hangingPunct="1">
              <a:spcBef>
                <a:spcPts val="0"/>
              </a:spcBef>
              <a:spcAft>
                <a:spcPts val="0"/>
              </a:spcAft>
            </a:pPr>
            <a:r>
              <a:rPr lang="en-US" dirty="0" smtClean="0">
                <a:solidFill>
                  <a:prstClr val="black">
                    <a:lumMod val="65000"/>
                    <a:lumOff val="35000"/>
                  </a:prstClr>
                </a:solidFill>
                <a:latin typeface="Calibri"/>
              </a:rPr>
              <a:t>Course Name or Code</a:t>
            </a:r>
            <a:endParaRPr lang="en-US" dirty="0">
              <a:solidFill>
                <a:prstClr val="black">
                  <a:lumMod val="65000"/>
                  <a:lumOff val="35000"/>
                </a:prstClr>
              </a:solidFill>
              <a:latin typeface="Calibri"/>
            </a:endParaRPr>
          </a:p>
        </p:txBody>
      </p:sp>
      <p:sp>
        <p:nvSpPr>
          <p:cNvPr id="32" name="Slide Number Placeholder 5"/>
          <p:cNvSpPr>
            <a:spLocks noGrp="1"/>
          </p:cNvSpPr>
          <p:nvPr>
            <p:ph type="sldNum" sz="quarter" idx="12"/>
          </p:nvPr>
        </p:nvSpPr>
        <p:spPr>
          <a:xfrm>
            <a:off x="10721514" y="6293237"/>
            <a:ext cx="1195932" cy="249385"/>
          </a:xfrm>
          <a:prstGeom prst="rect">
            <a:avLst/>
          </a:prstGeom>
        </p:spPr>
        <p:txBody>
          <a:bodyPr/>
          <a:lstStyle>
            <a:lvl1pPr algn="r">
              <a:defRPr sz="1333">
                <a:solidFill>
                  <a:schemeClr val="tx1">
                    <a:lumMod val="65000"/>
                    <a:lumOff val="35000"/>
                  </a:schemeClr>
                </a:solidFill>
              </a:defRPr>
            </a:lvl1p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186777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4"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9623304" y="1"/>
            <a:ext cx="2152721" cy="692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12"/>
          <p:cNvGrpSpPr>
            <a:grpSpLocks/>
          </p:cNvGrpSpPr>
          <p:nvPr/>
        </p:nvGrpSpPr>
        <p:grpSpPr bwMode="auto">
          <a:xfrm>
            <a:off x="0" y="1016194"/>
            <a:ext cx="9347200" cy="46039"/>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grpSp>
      <p:sp>
        <p:nvSpPr>
          <p:cNvPr id="2" name="Title 1"/>
          <p:cNvSpPr>
            <a:spLocks noGrp="1"/>
          </p:cNvSpPr>
          <p:nvPr>
            <p:ph type="title"/>
          </p:nvPr>
        </p:nvSpPr>
        <p:spPr>
          <a:xfrm>
            <a:off x="263977" y="130063"/>
            <a:ext cx="7494571" cy="780685"/>
          </a:xfrm>
          <a:prstGeom prst="rect">
            <a:avLst/>
          </a:prstGeom>
        </p:spPr>
        <p:txBody>
          <a:bodyPr/>
          <a:lstStyle>
            <a:lvl1pPr>
              <a:defRPr sz="360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7" name="TextBox 16"/>
          <p:cNvSpPr txBox="1">
            <a:spLocks noChangeArrowheads="1"/>
          </p:cNvSpPr>
          <p:nvPr userDrawn="1"/>
        </p:nvSpPr>
        <p:spPr bwMode="auto">
          <a:xfrm>
            <a:off x="4368800" y="6596066"/>
            <a:ext cx="7823200" cy="26161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grpSp>
        <p:nvGrpSpPr>
          <p:cNvPr id="19" name="Group 18"/>
          <p:cNvGrpSpPr>
            <a:grpSpLocks/>
          </p:cNvGrpSpPr>
          <p:nvPr userDrawn="1"/>
        </p:nvGrpSpPr>
        <p:grpSpPr bwMode="auto">
          <a:xfrm>
            <a:off x="2844800" y="6553201"/>
            <a:ext cx="9347200" cy="46039"/>
            <a:chOff x="1905000" y="6553200"/>
            <a:chExt cx="7010400" cy="45719"/>
          </a:xfrm>
        </p:grpSpPr>
        <p:sp>
          <p:nvSpPr>
            <p:cNvPr id="20" name="Rectangle 1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22" name="Rectangle 2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grpSp>
      <p:sp>
        <p:nvSpPr>
          <p:cNvPr id="23" name="Footer Placeholder 4"/>
          <p:cNvSpPr>
            <a:spLocks noGrp="1"/>
          </p:cNvSpPr>
          <p:nvPr>
            <p:ph type="ftr" sz="quarter" idx="11"/>
          </p:nvPr>
        </p:nvSpPr>
        <p:spPr>
          <a:xfrm>
            <a:off x="607969" y="6292701"/>
            <a:ext cx="3860800" cy="249385"/>
          </a:xfrm>
          <a:prstGeom prst="rect">
            <a:avLst/>
          </a:prstGeom>
        </p:spPr>
        <p:txBody>
          <a:bodyPr/>
          <a:lstStyle>
            <a:lvl1pPr>
              <a:defRPr sz="1333">
                <a:solidFill>
                  <a:schemeClr val="tx1">
                    <a:lumMod val="65000"/>
                    <a:lumOff val="35000"/>
                  </a:schemeClr>
                </a:solidFill>
              </a:defRPr>
            </a:lvl1pPr>
          </a:lstStyle>
          <a:p>
            <a:pPr eaLnBrk="1" fontAlgn="auto" hangingPunct="1">
              <a:spcBef>
                <a:spcPts val="0"/>
              </a:spcBef>
              <a:spcAft>
                <a:spcPts val="0"/>
              </a:spcAft>
            </a:pPr>
            <a:r>
              <a:rPr lang="en-US" dirty="0" smtClean="0">
                <a:solidFill>
                  <a:prstClr val="black">
                    <a:lumMod val="65000"/>
                    <a:lumOff val="35000"/>
                  </a:prstClr>
                </a:solidFill>
                <a:latin typeface="Calibri"/>
              </a:rPr>
              <a:t>Course Name or Code</a:t>
            </a:r>
            <a:endParaRPr lang="en-US" dirty="0">
              <a:solidFill>
                <a:prstClr val="black">
                  <a:lumMod val="65000"/>
                  <a:lumOff val="35000"/>
                </a:prstClr>
              </a:solidFill>
              <a:latin typeface="Calibri"/>
            </a:endParaRPr>
          </a:p>
        </p:txBody>
      </p:sp>
      <p:sp>
        <p:nvSpPr>
          <p:cNvPr id="24" name="Slide Number Placeholder 5"/>
          <p:cNvSpPr>
            <a:spLocks noGrp="1"/>
          </p:cNvSpPr>
          <p:nvPr>
            <p:ph type="sldNum" sz="quarter" idx="12"/>
          </p:nvPr>
        </p:nvSpPr>
        <p:spPr>
          <a:xfrm>
            <a:off x="10721514" y="6293237"/>
            <a:ext cx="1195932" cy="249385"/>
          </a:xfrm>
          <a:prstGeom prst="rect">
            <a:avLst/>
          </a:prstGeom>
        </p:spPr>
        <p:txBody>
          <a:bodyPr/>
          <a:lstStyle>
            <a:lvl1pPr algn="r">
              <a:defRPr sz="1333">
                <a:solidFill>
                  <a:schemeClr val="tx1">
                    <a:lumMod val="65000"/>
                    <a:lumOff val="35000"/>
                  </a:schemeClr>
                </a:solidFill>
              </a:defRPr>
            </a:lvl1p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255523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811314"/>
            <a:ext cx="4011084" cy="960372"/>
          </a:xfrm>
          <a:prstGeom prst="rect">
            <a:avLst/>
          </a:prstGeom>
        </p:spPr>
        <p:txBody>
          <a:bodyPr anchor="b"/>
          <a:lstStyle>
            <a:lvl1pPr algn="l">
              <a:defRPr sz="2000" b="1">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66733" y="818305"/>
            <a:ext cx="6815667" cy="5321012"/>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3" y="1814551"/>
            <a:ext cx="4011084" cy="4340357"/>
          </a:xfrm>
        </p:spPr>
        <p:txBody>
          <a:bodyPr/>
          <a:lstStyle>
            <a:lvl1pPr marL="0" indent="0">
              <a:buNone/>
              <a:defRPr sz="1400">
                <a:latin typeface="Arial" panose="020B0604020202020204" pitchFamily="34" charset="0"/>
                <a:cs typeface="Arial" panose="020B0604020202020204" pitchFamily="34"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edit Master text styles</a:t>
            </a:r>
          </a:p>
        </p:txBody>
      </p:sp>
      <p:pic>
        <p:nvPicPr>
          <p:cNvPr id="7"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9623304" y="1"/>
            <a:ext cx="2152721" cy="692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a:spLocks noChangeArrowheads="1"/>
          </p:cNvSpPr>
          <p:nvPr userDrawn="1"/>
        </p:nvSpPr>
        <p:spPr bwMode="auto">
          <a:xfrm>
            <a:off x="4368800" y="6596066"/>
            <a:ext cx="7823200" cy="26161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grpSp>
        <p:nvGrpSpPr>
          <p:cNvPr id="16" name="Group 15"/>
          <p:cNvGrpSpPr>
            <a:grpSpLocks/>
          </p:cNvGrpSpPr>
          <p:nvPr userDrawn="1"/>
        </p:nvGrpSpPr>
        <p:grpSpPr bwMode="auto">
          <a:xfrm>
            <a:off x="2844800" y="6553201"/>
            <a:ext cx="9347200" cy="46039"/>
            <a:chOff x="1905000" y="6553200"/>
            <a:chExt cx="7010400" cy="45719"/>
          </a:xfrm>
        </p:grpSpPr>
        <p:sp>
          <p:nvSpPr>
            <p:cNvPr id="17" name="Rectangle 1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19" name="Rectangle 1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grpSp>
      <p:sp>
        <p:nvSpPr>
          <p:cNvPr id="20" name="Footer Placeholder 4"/>
          <p:cNvSpPr>
            <a:spLocks noGrp="1"/>
          </p:cNvSpPr>
          <p:nvPr>
            <p:ph type="ftr" sz="quarter" idx="11"/>
          </p:nvPr>
        </p:nvSpPr>
        <p:spPr>
          <a:xfrm>
            <a:off x="607969" y="6292701"/>
            <a:ext cx="3860800" cy="249385"/>
          </a:xfrm>
          <a:prstGeom prst="rect">
            <a:avLst/>
          </a:prstGeom>
        </p:spPr>
        <p:txBody>
          <a:bodyPr/>
          <a:lstStyle>
            <a:lvl1pPr>
              <a:defRPr sz="1333">
                <a:solidFill>
                  <a:schemeClr val="tx1">
                    <a:lumMod val="65000"/>
                    <a:lumOff val="35000"/>
                  </a:schemeClr>
                </a:solidFill>
              </a:defRPr>
            </a:lvl1pPr>
          </a:lstStyle>
          <a:p>
            <a:pPr eaLnBrk="1" fontAlgn="auto" hangingPunct="1">
              <a:spcBef>
                <a:spcPts val="0"/>
              </a:spcBef>
              <a:spcAft>
                <a:spcPts val="0"/>
              </a:spcAft>
            </a:pPr>
            <a:r>
              <a:rPr lang="en-US" dirty="0" smtClean="0">
                <a:solidFill>
                  <a:prstClr val="black">
                    <a:lumMod val="65000"/>
                    <a:lumOff val="35000"/>
                  </a:prstClr>
                </a:solidFill>
                <a:latin typeface="Calibri"/>
              </a:rPr>
              <a:t>Course Name or Code</a:t>
            </a:r>
            <a:endParaRPr lang="en-US" dirty="0">
              <a:solidFill>
                <a:prstClr val="black">
                  <a:lumMod val="65000"/>
                  <a:lumOff val="35000"/>
                </a:prstClr>
              </a:solidFill>
              <a:latin typeface="Calibri"/>
            </a:endParaRPr>
          </a:p>
        </p:txBody>
      </p:sp>
      <p:sp>
        <p:nvSpPr>
          <p:cNvPr id="21" name="Slide Number Placeholder 5"/>
          <p:cNvSpPr>
            <a:spLocks noGrp="1"/>
          </p:cNvSpPr>
          <p:nvPr>
            <p:ph type="sldNum" sz="quarter" idx="12"/>
          </p:nvPr>
        </p:nvSpPr>
        <p:spPr>
          <a:xfrm>
            <a:off x="10721514" y="6293237"/>
            <a:ext cx="1195932" cy="249385"/>
          </a:xfrm>
          <a:prstGeom prst="rect">
            <a:avLst/>
          </a:prstGeom>
        </p:spPr>
        <p:txBody>
          <a:bodyPr/>
          <a:lstStyle>
            <a:lvl1pPr algn="r">
              <a:defRPr sz="1333">
                <a:solidFill>
                  <a:schemeClr val="tx1">
                    <a:lumMod val="65000"/>
                    <a:lumOff val="35000"/>
                  </a:schemeClr>
                </a:solidFill>
              </a:defRPr>
            </a:lvl1p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a:t>
            </a:fld>
            <a:endParaRPr lang="en-US" dirty="0">
              <a:solidFill>
                <a:prstClr val="black">
                  <a:lumMod val="65000"/>
                  <a:lumOff val="35000"/>
                </a:prstClr>
              </a:solidFill>
              <a:latin typeface="Calibri"/>
            </a:endParaRPr>
          </a:p>
        </p:txBody>
      </p:sp>
      <p:grpSp>
        <p:nvGrpSpPr>
          <p:cNvPr id="22" name="Group 12"/>
          <p:cNvGrpSpPr>
            <a:grpSpLocks/>
          </p:cNvGrpSpPr>
          <p:nvPr userDrawn="1"/>
        </p:nvGrpSpPr>
        <p:grpSpPr bwMode="auto">
          <a:xfrm>
            <a:off x="0" y="746295"/>
            <a:ext cx="9347200" cy="46039"/>
            <a:chOff x="1905000" y="6553200"/>
            <a:chExt cx="7010400" cy="45719"/>
          </a:xfrm>
        </p:grpSpPr>
        <p:sp>
          <p:nvSpPr>
            <p:cNvPr id="23" name="Rectangle 2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25" name="Rectangle 2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grpSp>
    </p:spTree>
    <p:extLst>
      <p:ext uri="{BB962C8B-B14F-4D97-AF65-F5344CB8AC3E}">
        <p14:creationId xmlns:p14="http://schemas.microsoft.com/office/powerpoint/2010/main" val="60168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6731" y="4800600"/>
            <a:ext cx="8046720" cy="566739"/>
          </a:xfrm>
          <a:prstGeom prst="rect">
            <a:avLst/>
          </a:prstGeom>
        </p:spPr>
        <p:txBody>
          <a:bodyPr anchor="b"/>
          <a:lstStyle>
            <a:lvl1pPr algn="l">
              <a:defRPr sz="2000" b="1">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1986731" y="612775"/>
            <a:ext cx="8046720" cy="4114800"/>
          </a:xfrm>
        </p:spPr>
        <p:txBody>
          <a:bodyPr rtlCol="0">
            <a:normAutofit/>
          </a:bodyPr>
          <a:lstStyle>
            <a:lvl1pPr marL="0" indent="0">
              <a:buNone/>
              <a:defRPr sz="3200">
                <a:latin typeface="Arial" panose="020B0604020202020204" pitchFamily="34" charset="0"/>
                <a:cs typeface="Arial" panose="020B0604020202020204"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986731" y="5367338"/>
            <a:ext cx="8046720" cy="804863"/>
          </a:xfrm>
        </p:spPr>
        <p:txBody>
          <a:bodyPr/>
          <a:lstStyle>
            <a:lvl1pPr marL="0" indent="0">
              <a:buNone/>
              <a:defRPr sz="1400">
                <a:latin typeface="Arial" panose="020B0604020202020204" pitchFamily="34" charset="0"/>
                <a:cs typeface="Arial" panose="020B0604020202020204" pitchFamily="34"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8" name="TextBox 7"/>
          <p:cNvSpPr txBox="1">
            <a:spLocks noChangeArrowheads="1"/>
          </p:cNvSpPr>
          <p:nvPr userDrawn="1"/>
        </p:nvSpPr>
        <p:spPr bwMode="auto">
          <a:xfrm>
            <a:off x="4368800" y="6596066"/>
            <a:ext cx="7823200" cy="26161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sp>
        <p:nvSpPr>
          <p:cNvPr id="9" name="Footer Placeholder 4"/>
          <p:cNvSpPr>
            <a:spLocks noGrp="1"/>
          </p:cNvSpPr>
          <p:nvPr>
            <p:ph type="ftr" sz="quarter" idx="11"/>
          </p:nvPr>
        </p:nvSpPr>
        <p:spPr>
          <a:xfrm>
            <a:off x="607969" y="6292701"/>
            <a:ext cx="3860800" cy="249385"/>
          </a:xfrm>
          <a:prstGeom prst="rect">
            <a:avLst/>
          </a:prstGeom>
        </p:spPr>
        <p:txBody>
          <a:bodyPr/>
          <a:lstStyle>
            <a:lvl1pPr>
              <a:defRPr sz="1333">
                <a:solidFill>
                  <a:schemeClr val="tx1">
                    <a:lumMod val="65000"/>
                    <a:lumOff val="35000"/>
                  </a:schemeClr>
                </a:solidFill>
              </a:defRPr>
            </a:lvl1pPr>
          </a:lstStyle>
          <a:p>
            <a:pPr eaLnBrk="1" fontAlgn="auto" hangingPunct="1">
              <a:spcBef>
                <a:spcPts val="0"/>
              </a:spcBef>
              <a:spcAft>
                <a:spcPts val="0"/>
              </a:spcAft>
            </a:pPr>
            <a:r>
              <a:rPr lang="en-US" dirty="0" smtClean="0">
                <a:solidFill>
                  <a:prstClr val="black">
                    <a:lumMod val="65000"/>
                    <a:lumOff val="35000"/>
                  </a:prstClr>
                </a:solidFill>
                <a:latin typeface="Calibri"/>
              </a:rPr>
              <a:t>Course Name or Code</a:t>
            </a:r>
            <a:endParaRPr lang="en-US" dirty="0">
              <a:solidFill>
                <a:prstClr val="black">
                  <a:lumMod val="65000"/>
                  <a:lumOff val="35000"/>
                </a:prstClr>
              </a:solidFill>
              <a:latin typeface="Calibri"/>
            </a:endParaRPr>
          </a:p>
        </p:txBody>
      </p:sp>
      <p:sp>
        <p:nvSpPr>
          <p:cNvPr id="10" name="Slide Number Placeholder 5"/>
          <p:cNvSpPr>
            <a:spLocks noGrp="1"/>
          </p:cNvSpPr>
          <p:nvPr>
            <p:ph type="sldNum" sz="quarter" idx="12"/>
          </p:nvPr>
        </p:nvSpPr>
        <p:spPr>
          <a:xfrm>
            <a:off x="10721514" y="6293237"/>
            <a:ext cx="1195932" cy="249385"/>
          </a:xfrm>
          <a:prstGeom prst="rect">
            <a:avLst/>
          </a:prstGeom>
        </p:spPr>
        <p:txBody>
          <a:bodyPr/>
          <a:lstStyle>
            <a:lvl1pPr algn="r">
              <a:defRPr sz="1333">
                <a:solidFill>
                  <a:schemeClr val="tx1">
                    <a:lumMod val="65000"/>
                    <a:lumOff val="35000"/>
                  </a:schemeClr>
                </a:solidFill>
              </a:defRPr>
            </a:lvl1p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a:t>
            </a:fld>
            <a:endParaRPr lang="en-US" dirty="0">
              <a:solidFill>
                <a:prstClr val="black">
                  <a:lumMod val="65000"/>
                  <a:lumOff val="35000"/>
                </a:prstClr>
              </a:solidFill>
              <a:latin typeface="Calibri"/>
            </a:endParaRPr>
          </a:p>
        </p:txBody>
      </p:sp>
      <p:grpSp>
        <p:nvGrpSpPr>
          <p:cNvPr id="11" name="Group 10"/>
          <p:cNvGrpSpPr>
            <a:grpSpLocks/>
          </p:cNvGrpSpPr>
          <p:nvPr userDrawn="1"/>
        </p:nvGrpSpPr>
        <p:grpSpPr bwMode="auto">
          <a:xfrm>
            <a:off x="2844800" y="6553201"/>
            <a:ext cx="9347200" cy="46039"/>
            <a:chOff x="1905000" y="6553200"/>
            <a:chExt cx="7010400" cy="45719"/>
          </a:xfrm>
        </p:grpSpPr>
        <p:sp>
          <p:nvSpPr>
            <p:cNvPr id="12" name="Rectangle 11"/>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sp>
          <p:nvSpPr>
            <p:cNvPr id="14" name="Rectangle 13"/>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endParaRPr>
            </a:p>
          </p:txBody>
        </p:sp>
      </p:grpSp>
      <p:pic>
        <p:nvPicPr>
          <p:cNvPr id="15"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9623304" y="1"/>
            <a:ext cx="2152721" cy="692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56342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descr="Picture 7.png"/>
          <p:cNvPicPr>
            <a:picLocks noChangeAspect="1"/>
          </p:cNvPicPr>
          <p:nvPr/>
        </p:nvPicPr>
        <p:blipFill>
          <a:blip r:embed="rId3" cstate="print"/>
          <a:srcRect l="1923" b="5336"/>
          <a:stretch>
            <a:fillRect/>
          </a:stretch>
        </p:blipFill>
        <p:spPr>
          <a:xfrm>
            <a:off x="9753600" y="1"/>
            <a:ext cx="2314658" cy="692697"/>
          </a:xfrm>
          <a:prstGeom prst="rect">
            <a:avLst/>
          </a:prstGeom>
        </p:spPr>
      </p:pic>
      <p:grpSp>
        <p:nvGrpSpPr>
          <p:cNvPr id="18" name="Group 17"/>
          <p:cNvGrpSpPr/>
          <p:nvPr/>
        </p:nvGrpSpPr>
        <p:grpSpPr>
          <a:xfrm>
            <a:off x="0" y="914401"/>
            <a:ext cx="9347200" cy="4571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nvGrpSpPr>
          <p:cNvPr id="26" name="Group 25"/>
          <p:cNvGrpSpPr/>
          <p:nvPr userDrawn="1"/>
        </p:nvGrpSpPr>
        <p:grpSpPr>
          <a:xfrm>
            <a:off x="2682240" y="6553201"/>
            <a:ext cx="9448800" cy="4571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sp>
        <p:nvSpPr>
          <p:cNvPr id="24" name="Rectangle 4"/>
          <p:cNvSpPr txBox="1">
            <a:spLocks noChangeArrowheads="1"/>
          </p:cNvSpPr>
          <p:nvPr userDrawn="1"/>
        </p:nvSpPr>
        <p:spPr bwMode="auto">
          <a:xfrm>
            <a:off x="2682240" y="6629400"/>
            <a:ext cx="3779520" cy="18288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dirty="0" smtClean="0">
                <a:ln>
                  <a:noFill/>
                </a:ln>
                <a:solidFill>
                  <a:srgbClr val="00B0F0"/>
                </a:solidFill>
                <a:effectLst/>
                <a:uLnTx/>
                <a:uFillTx/>
                <a:latin typeface="Arial" pitchFamily="34" charset="0"/>
                <a:ea typeface="+mn-ea"/>
                <a:cs typeface="+mn-cs"/>
              </a:rPr>
              <a:t>Course code </a:t>
            </a:r>
            <a:r>
              <a:rPr kumimoji="0" lang="en-US" sz="1100" b="1" i="0" u="none" strike="noStrike" kern="1200" cap="small" spc="110" normalizeH="0" baseline="0" noProof="0" dirty="0" smtClean="0">
                <a:ln>
                  <a:noFill/>
                </a:ln>
                <a:solidFill>
                  <a:srgbClr val="FF0000"/>
                </a:solidFill>
                <a:effectLst/>
                <a:uLnTx/>
                <a:uFillTx/>
                <a:latin typeface="Arial" pitchFamily="34" charset="0"/>
                <a:ea typeface="+mn-ea"/>
                <a:cs typeface="+mn-cs"/>
              </a:rPr>
              <a:t>Course name</a:t>
            </a:r>
            <a:endParaRPr kumimoji="0" lang="en-US" sz="1100" b="1" i="0" u="none" strike="noStrike" kern="1200" cap="small" spc="110" normalizeH="0" baseline="0" noProof="0" dirty="0">
              <a:ln>
                <a:noFill/>
              </a:ln>
              <a:solidFill>
                <a:srgbClr val="FF0000"/>
              </a:solidFill>
              <a:effectLst/>
              <a:uLnTx/>
              <a:uFillTx/>
              <a:latin typeface="Arial" pitchFamily="34" charset="0"/>
              <a:ea typeface="+mn-ea"/>
              <a:cs typeface="+mn-cs"/>
            </a:endParaRPr>
          </a:p>
        </p:txBody>
      </p:sp>
      <p:sp>
        <p:nvSpPr>
          <p:cNvPr id="25" name="TextBox 24"/>
          <p:cNvSpPr txBox="1"/>
          <p:nvPr userDrawn="1"/>
        </p:nvSpPr>
        <p:spPr>
          <a:xfrm>
            <a:off x="11384280" y="6636202"/>
            <a:ext cx="777240" cy="169277"/>
          </a:xfrm>
          <a:prstGeom prst="rect">
            <a:avLst/>
          </a:prstGeom>
          <a:noFill/>
        </p:spPr>
        <p:txBody>
          <a:bodyPr wrap="square" lIns="0" tIns="0" rIns="0" bIns="0" rtlCol="0" anchor="ctr">
            <a:spAutoFit/>
          </a:bodyPr>
          <a:lstStyle/>
          <a:p>
            <a:pPr algn="just"/>
            <a:r>
              <a:rPr lang="en-US" sz="1100" b="1" dirty="0" smtClean="0">
                <a:solidFill>
                  <a:schemeClr val="accent2"/>
                </a:solidFill>
                <a:latin typeface="Arial"/>
                <a:cs typeface="Arial"/>
              </a:rPr>
              <a:t>BITS-Pilani</a:t>
            </a:r>
            <a:endParaRPr lang="en-US" sz="1100" b="1" dirty="0">
              <a:solidFill>
                <a:schemeClr val="accent2"/>
              </a:solidFill>
              <a:latin typeface="Arial"/>
              <a:cs typeface="Arial"/>
            </a:endParaRPr>
          </a:p>
        </p:txBody>
      </p:sp>
      <p:sp>
        <p:nvSpPr>
          <p:cNvPr id="30" name="TextBox 29"/>
          <p:cNvSpPr txBox="1"/>
          <p:nvPr userDrawn="1"/>
        </p:nvSpPr>
        <p:spPr>
          <a:xfrm>
            <a:off x="10241280" y="6643896"/>
            <a:ext cx="304800" cy="153888"/>
          </a:xfrm>
          <a:prstGeom prst="rect">
            <a:avLst/>
          </a:prstGeom>
          <a:noFill/>
        </p:spPr>
        <p:txBody>
          <a:bodyPr wrap="square" lIns="0" tIns="0" rIns="0" bIns="0" rtlCol="0"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5B42CF92-3635-42F1-AAB6-F2703D7DF619}" type="slidenum">
              <a:rPr lang="en-GB" sz="1000" b="1" baseline="0" smtClean="0">
                <a:solidFill>
                  <a:srgbClr val="FF0000"/>
                </a:solidFill>
                <a:latin typeface="Arial"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000" b="1" i="0" u="none" strike="noStrike" kern="1200" cap="small" spc="200" normalizeH="0" baseline="0" noProof="0" dirty="0">
              <a:ln>
                <a:noFill/>
              </a:ln>
              <a:solidFill>
                <a:srgbClr val="00B0F0"/>
              </a:solidFill>
              <a:effectLst/>
              <a:uLnTx/>
              <a:uFillTx/>
              <a:latin typeface="Arial" pitchFamily="34" charset="0"/>
              <a:ea typeface="+mn-ea"/>
              <a:cs typeface="+mn-cs"/>
            </a:endParaRPr>
          </a:p>
        </p:txBody>
      </p:sp>
      <p:sp>
        <p:nvSpPr>
          <p:cNvPr id="3" name="Title Placeholder 2"/>
          <p:cNvSpPr>
            <a:spLocks noGrp="1"/>
          </p:cNvSpPr>
          <p:nvPr>
            <p:ph type="title"/>
          </p:nvPr>
        </p:nvSpPr>
        <p:spPr>
          <a:xfrm>
            <a:off x="206194" y="152400"/>
            <a:ext cx="8991600" cy="640825"/>
          </a:xfrm>
          <a:prstGeom prst="rect">
            <a:avLst/>
          </a:prstGeom>
        </p:spPr>
        <p:txBody>
          <a:bodyPr vert="horz" lIns="91440" tIns="45720" rIns="91440" bIns="45720" rtlCol="0" anchor="ctr">
            <a:normAutofit/>
          </a:bodyPr>
          <a:lstStyle/>
          <a:p>
            <a:r>
              <a:rPr lang="en-US" smtClean="0"/>
              <a:t>Click to edit Master title style</a:t>
            </a:r>
            <a:endParaRPr lang="en-IN"/>
          </a:p>
        </p:txBody>
      </p:sp>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0" algn="l" rtl="0" eaLnBrk="1" fontAlgn="base" hangingPunct="1">
        <a:spcBef>
          <a:spcPct val="0"/>
        </a:spcBef>
        <a:spcAft>
          <a:spcPct val="0"/>
        </a:spcAft>
        <a:defRPr sz="2800">
          <a:solidFill>
            <a:schemeClr val="tx2"/>
          </a:solidFill>
          <a:latin typeface="Arial" charset="0"/>
        </a:defRPr>
      </a:lvl6pPr>
      <a:lvl7pPr marL="914400" algn="l" rtl="0" eaLnBrk="1" fontAlgn="base" hangingPunct="1">
        <a:spcBef>
          <a:spcPct val="0"/>
        </a:spcBef>
        <a:spcAft>
          <a:spcPct val="0"/>
        </a:spcAft>
        <a:defRPr sz="2800">
          <a:solidFill>
            <a:schemeClr val="tx2"/>
          </a:solidFill>
          <a:latin typeface="Arial" charset="0"/>
        </a:defRPr>
      </a:lvl7pPr>
      <a:lvl8pPr marL="1371600" algn="l" rtl="0" eaLnBrk="1" fontAlgn="base" hangingPunct="1">
        <a:spcBef>
          <a:spcPct val="0"/>
        </a:spcBef>
        <a:spcAft>
          <a:spcPct val="0"/>
        </a:spcAft>
        <a:defRPr sz="2800">
          <a:solidFill>
            <a:schemeClr val="tx2"/>
          </a:solidFill>
          <a:latin typeface="Arial" charset="0"/>
        </a:defRPr>
      </a:lvl8pPr>
      <a:lvl9pPr marL="1828800" algn="l" rtl="0" eaLnBrk="1" fontAlgn="base" hangingPunct="1">
        <a:spcBef>
          <a:spcPct val="0"/>
        </a:spcBef>
        <a:spcAft>
          <a:spcPct val="0"/>
        </a:spcAft>
        <a:defRPr sz="2800">
          <a:solidFill>
            <a:schemeClr val="tx2"/>
          </a:solidFill>
          <a:latin typeface="Arial" charset="0"/>
        </a:defRPr>
      </a:lvl9pPr>
    </p:titleStyle>
    <p:bodyStyle>
      <a:lvl1pPr indent="190500" algn="l" rtl="0" eaLnBrk="1" fontAlgn="base" hangingPunct="1">
        <a:spcBef>
          <a:spcPct val="20000"/>
        </a:spcBef>
        <a:spcAft>
          <a:spcPct val="0"/>
        </a:spcAft>
        <a:buNone/>
        <a:defRPr>
          <a:solidFill>
            <a:schemeClr val="tx1"/>
          </a:solidFill>
          <a:latin typeface="+mn-lt"/>
          <a:ea typeface="+mn-ea"/>
          <a:cs typeface="+mn-cs"/>
        </a:defRPr>
      </a:lvl1pPr>
      <a:lvl2pPr marL="762000" indent="-285750" algn="l" rtl="0" eaLnBrk="1" fontAlgn="base" hangingPunct="1">
        <a:spcBef>
          <a:spcPct val="20000"/>
        </a:spcBef>
        <a:spcAft>
          <a:spcPct val="0"/>
        </a:spcAft>
        <a:buChar char="–"/>
        <a:defRPr>
          <a:solidFill>
            <a:schemeClr val="tx1"/>
          </a:solidFill>
          <a:latin typeface="+mn-lt"/>
        </a:defRPr>
      </a:lvl2pPr>
      <a:lvl3pPr marL="11811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92109088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89" algn="ctr" rtl="0" eaLnBrk="1" fontAlgn="base" hangingPunct="1">
        <a:spcBef>
          <a:spcPct val="0"/>
        </a:spcBef>
        <a:spcAft>
          <a:spcPct val="0"/>
        </a:spcAft>
        <a:defRPr sz="4400">
          <a:solidFill>
            <a:schemeClr val="tx1"/>
          </a:solidFill>
          <a:latin typeface="Calibri" pitchFamily="34" charset="0"/>
        </a:defRPr>
      </a:lvl6pPr>
      <a:lvl7pPr marL="914377" algn="ctr" rtl="0" eaLnBrk="1" fontAlgn="base" hangingPunct="1">
        <a:spcBef>
          <a:spcPct val="0"/>
        </a:spcBef>
        <a:spcAft>
          <a:spcPct val="0"/>
        </a:spcAft>
        <a:defRPr sz="4400">
          <a:solidFill>
            <a:schemeClr val="tx1"/>
          </a:solidFill>
          <a:latin typeface="Calibri" pitchFamily="34" charset="0"/>
        </a:defRPr>
      </a:lvl7pPr>
      <a:lvl8pPr marL="1371566" algn="ctr" rtl="0" eaLnBrk="1" fontAlgn="base" hangingPunct="1">
        <a:spcBef>
          <a:spcPct val="0"/>
        </a:spcBef>
        <a:spcAft>
          <a:spcPct val="0"/>
        </a:spcAft>
        <a:defRPr sz="4400">
          <a:solidFill>
            <a:schemeClr val="tx1"/>
          </a:solidFill>
          <a:latin typeface="Calibri" pitchFamily="34" charset="0"/>
        </a:defRPr>
      </a:lvl8pPr>
      <a:lvl9pPr marL="1828754" algn="ctr" rtl="0" eaLnBrk="1" fontAlgn="base" hangingPunct="1">
        <a:spcBef>
          <a:spcPct val="0"/>
        </a:spcBef>
        <a:spcAft>
          <a:spcPct val="0"/>
        </a:spcAft>
        <a:defRPr sz="4400">
          <a:solidFill>
            <a:schemeClr val="tx1"/>
          </a:solidFill>
          <a:latin typeface="Calibri" pitchFamily="34" charset="0"/>
        </a:defRPr>
      </a:lvl9pPr>
    </p:titleStyle>
    <p:bodyStyle>
      <a:lvl1pPr marL="342891" indent="-342891"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2" indent="-285744"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1" indent="-228594"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9" indent="-228594"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8WscA5jERt0"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gficoigz1x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a:xfrm>
            <a:off x="2971800" y="3810000"/>
            <a:ext cx="8407400" cy="1524000"/>
          </a:xfrm>
        </p:spPr>
        <p:txBody>
          <a:bodyPr/>
          <a:lstStyle/>
          <a:p>
            <a:pPr algn="ctr">
              <a:lnSpc>
                <a:spcPct val="100000"/>
              </a:lnSpc>
            </a:pPr>
            <a:r>
              <a:rPr lang="en-US" altLang="en-US" sz="2400" dirty="0" smtClean="0"/>
              <a:t>Managing </a:t>
            </a:r>
            <a:r>
              <a:rPr lang="en-US" altLang="en-US" sz="2400" dirty="0"/>
              <a:t>People and </a:t>
            </a:r>
            <a:r>
              <a:rPr lang="en-US" altLang="en-US" sz="2400" dirty="0" smtClean="0"/>
              <a:t>Organizations</a:t>
            </a:r>
            <a:br>
              <a:rPr lang="en-US" altLang="en-US" sz="2400" dirty="0" smtClean="0"/>
            </a:br>
            <a:r>
              <a:rPr lang="en-US" altLang="en-US" sz="2400" dirty="0"/>
              <a:t/>
            </a:r>
            <a:br>
              <a:rPr lang="en-US" altLang="en-US" sz="2400" dirty="0"/>
            </a:br>
            <a:r>
              <a:rPr lang="en-US" altLang="en-US" sz="2000" dirty="0"/>
              <a:t>Module </a:t>
            </a:r>
            <a:r>
              <a:rPr lang="en-US" altLang="en-US" sz="2000" dirty="0" smtClean="0"/>
              <a:t>5 </a:t>
            </a:r>
            <a:r>
              <a:rPr lang="en-US" altLang="en-US" sz="2000" dirty="0"/>
              <a:t>-  </a:t>
            </a:r>
            <a:r>
              <a:rPr lang="en-US" altLang="en-US" sz="2000" dirty="0" smtClean="0"/>
              <a:t>The Organization System</a:t>
            </a:r>
            <a:br>
              <a:rPr lang="en-US" altLang="en-US" sz="2000" dirty="0" smtClean="0"/>
            </a:br>
            <a:r>
              <a:rPr lang="en-US" altLang="en-US" sz="2000" dirty="0" smtClean="0"/>
              <a:t/>
            </a:r>
            <a:br>
              <a:rPr lang="en-US" altLang="en-US" sz="2000" dirty="0" smtClean="0"/>
            </a:br>
            <a:r>
              <a:rPr lang="en-US" altLang="en-US" sz="2000" dirty="0" smtClean="0"/>
              <a:t> </a:t>
            </a:r>
            <a:r>
              <a:rPr lang="en-US" altLang="en-US" sz="2000" dirty="0"/>
              <a:t>Lecture Sequence </a:t>
            </a:r>
            <a:r>
              <a:rPr lang="en-US" altLang="en-US" sz="2000" dirty="0" smtClean="0"/>
              <a:t>2 – Organization Culture</a:t>
            </a:r>
            <a:endParaRPr lang="en-US" sz="2000" dirty="0"/>
          </a:p>
        </p:txBody>
      </p:sp>
      <p:sp>
        <p:nvSpPr>
          <p:cNvPr id="7171" name="Content Placeholder 5"/>
          <p:cNvSpPr>
            <a:spLocks noGrp="1"/>
          </p:cNvSpPr>
          <p:nvPr>
            <p:ph sz="quarter" idx="13"/>
          </p:nvPr>
        </p:nvSpPr>
        <p:spPr/>
        <p:txBody>
          <a:bodyPr/>
          <a:lstStyle/>
          <a:p>
            <a:pPr eaLnBrk="1" hangingPunct="1">
              <a:spcBef>
                <a:spcPct val="0"/>
              </a:spcBef>
            </a:pPr>
            <a:r>
              <a:rPr lang="en-US" altLang="en-US" sz="1800" dirty="0" smtClean="0">
                <a:solidFill>
                  <a:srgbClr val="FF0000"/>
                </a:solidFill>
              </a:rPr>
              <a:t> </a:t>
            </a:r>
          </a:p>
          <a:p>
            <a:pPr eaLnBrk="1" hangingPunct="1">
              <a:spcBef>
                <a:spcPct val="0"/>
              </a:spcBef>
            </a:pPr>
            <a:r>
              <a:rPr lang="en-US" altLang="en-US" sz="1800" dirty="0" smtClean="0"/>
              <a:t>Dr. Annapoorna Gopal</a:t>
            </a:r>
          </a:p>
        </p:txBody>
      </p:sp>
    </p:spTree>
    <p:extLst>
      <p:ext uri="{BB962C8B-B14F-4D97-AF65-F5344CB8AC3E}">
        <p14:creationId xmlns:p14="http://schemas.microsoft.com/office/powerpoint/2010/main" val="2964415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a:solidFill>
              <a:schemeClr val="tx1"/>
            </a:solidFill>
          </a:ln>
        </p:spPr>
        <p:txBody>
          <a:bodyPr/>
          <a:lstStyle/>
          <a:p>
            <a:endParaRPr lang="en-US" dirty="0" smtClean="0"/>
          </a:p>
          <a:p>
            <a:pPr marL="0" indent="0">
              <a:buNone/>
            </a:pPr>
            <a:endParaRPr lang="en-US" sz="2400" dirty="0" smtClean="0"/>
          </a:p>
          <a:p>
            <a:pPr marL="0" indent="0">
              <a:buNone/>
            </a:pPr>
            <a:endParaRPr lang="en-US" sz="2400" dirty="0"/>
          </a:p>
          <a:p>
            <a:endParaRPr lang="en-US" sz="2400" dirty="0" smtClean="0"/>
          </a:p>
          <a:p>
            <a:pPr marL="457200" indent="-457200">
              <a:buFont typeface="+mj-lt"/>
              <a:buAutoNum type="arabicPeriod"/>
            </a:pPr>
            <a:r>
              <a:rPr lang="en-US" sz="2400" dirty="0" smtClean="0"/>
              <a:t>What are the different stages in the culture socialization process? Discuss</a:t>
            </a:r>
            <a:endParaRPr lang="en-US" sz="2400" dirty="0"/>
          </a:p>
        </p:txBody>
      </p:sp>
      <p:sp>
        <p:nvSpPr>
          <p:cNvPr id="4" name="Title 3"/>
          <p:cNvSpPr>
            <a:spLocks noGrp="1"/>
          </p:cNvSpPr>
          <p:nvPr>
            <p:ph type="title"/>
          </p:nvPr>
        </p:nvSpPr>
        <p:spPr>
          <a:xfrm>
            <a:off x="0" y="209915"/>
            <a:ext cx="7494571" cy="780685"/>
          </a:xfrm>
        </p:spPr>
        <p:txBody>
          <a:bodyPr/>
          <a:lstStyle/>
          <a:p>
            <a:pPr algn="l"/>
            <a:r>
              <a:rPr lang="en-IN" sz="2800" dirty="0" smtClean="0"/>
              <a:t>Review</a:t>
            </a:r>
            <a:endParaRPr lang="en-IN" sz="2800" dirty="0"/>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10</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2089865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p:cNvSpPr>
            <a:spLocks noGrp="1"/>
          </p:cNvSpPr>
          <p:nvPr>
            <p:ph idx="1"/>
          </p:nvPr>
        </p:nvSpPr>
        <p:spPr>
          <a:ln>
            <a:solidFill>
              <a:schemeClr val="tx1"/>
            </a:solidFill>
          </a:ln>
        </p:spPr>
        <p:txBody>
          <a:bodyPr/>
          <a:lstStyle/>
          <a:p>
            <a:pPr eaLnBrk="1" hangingPunct="1"/>
            <a:r>
              <a:rPr lang="en-US" sz="2400" dirty="0" smtClean="0"/>
              <a:t>Organizational cultures are derived from the founder</a:t>
            </a:r>
          </a:p>
          <a:p>
            <a:pPr eaLnBrk="1" hangingPunct="1"/>
            <a:r>
              <a:rPr lang="en-US" sz="2400" dirty="0" smtClean="0"/>
              <a:t>They are sustained through the selection process, managerial action, and socialization methods</a:t>
            </a:r>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Summary: How Organizational Cultures Form</a:t>
            </a:r>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11</a:t>
            </a:fld>
            <a:endParaRPr lang="en-US" dirty="0">
              <a:solidFill>
                <a:prstClr val="black">
                  <a:lumMod val="65000"/>
                  <a:lumOff val="35000"/>
                </a:prstClr>
              </a:solidFill>
              <a:latin typeface="Calibri"/>
            </a:endParaRPr>
          </a:p>
        </p:txBody>
      </p:sp>
      <p:graphicFrame>
        <p:nvGraphicFramePr>
          <p:cNvPr id="2050" name="Object 2"/>
          <p:cNvGraphicFramePr>
            <a:graphicFrameLocks noChangeAspect="1"/>
          </p:cNvGraphicFramePr>
          <p:nvPr/>
        </p:nvGraphicFramePr>
        <p:xfrm>
          <a:off x="2438400" y="2971800"/>
          <a:ext cx="7443788" cy="1981200"/>
        </p:xfrm>
        <a:graphic>
          <a:graphicData uri="http://schemas.openxmlformats.org/presentationml/2006/ole">
            <mc:AlternateContent xmlns:mc="http://schemas.openxmlformats.org/markup-compatibility/2006">
              <mc:Choice xmlns:v="urn:schemas-microsoft-com:vml" Requires="v">
                <p:oleObj spid="_x0000_s7206" name="Photo Editor Photo" r:id="rId4" imgW="7838095" imgH="2085714" progId="MSPhotoEd.3">
                  <p:embed/>
                </p:oleObj>
              </mc:Choice>
              <mc:Fallback>
                <p:oleObj name="Photo Editor Photo" r:id="rId4" imgW="7838095" imgH="2085714"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971800"/>
                        <a:ext cx="74437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79359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ln>
            <a:solidFill>
              <a:schemeClr val="tx1"/>
            </a:solidFill>
          </a:ln>
        </p:spPr>
        <p:txBody>
          <a:bodyPr/>
          <a:lstStyle/>
          <a:p>
            <a:endParaRPr lang="en-US" sz="2800" dirty="0" smtClean="0"/>
          </a:p>
          <a:p>
            <a:endParaRPr lang="en-US" sz="2800" dirty="0"/>
          </a:p>
          <a:p>
            <a:endParaRPr lang="en-US" sz="2800" dirty="0" smtClean="0"/>
          </a:p>
        </p:txBody>
      </p:sp>
      <p:sp>
        <p:nvSpPr>
          <p:cNvPr id="3" name="Title 2"/>
          <p:cNvSpPr>
            <a:spLocks noGrp="1"/>
          </p:cNvSpPr>
          <p:nvPr>
            <p:ph type="title"/>
          </p:nvPr>
        </p:nvSpPr>
        <p:spPr>
          <a:xfrm>
            <a:off x="0" y="209915"/>
            <a:ext cx="7494571" cy="780685"/>
          </a:xfrm>
        </p:spPr>
        <p:txBody>
          <a:bodyPr>
            <a:normAutofit/>
          </a:bodyPr>
          <a:lstStyle/>
          <a:p>
            <a:pPr algn="l"/>
            <a:r>
              <a:rPr lang="en-US" sz="2800" dirty="0" smtClean="0"/>
              <a:t>Pause and Ponder</a:t>
            </a:r>
            <a:endParaRPr lang="en-US" sz="2800" dirty="0"/>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12</a:t>
            </a:fld>
            <a:endParaRPr lang="en-US" dirty="0">
              <a:solidFill>
                <a:prstClr val="black">
                  <a:lumMod val="65000"/>
                  <a:lumOff val="35000"/>
                </a:prstClr>
              </a:solidFill>
              <a:latin typeface="Calibri"/>
            </a:endParaRPr>
          </a:p>
        </p:txBody>
      </p:sp>
      <p:sp>
        <p:nvSpPr>
          <p:cNvPr id="4" name="Rectangle 3"/>
          <p:cNvSpPr/>
          <p:nvPr/>
        </p:nvSpPr>
        <p:spPr>
          <a:xfrm>
            <a:off x="609600" y="2828836"/>
            <a:ext cx="10896600" cy="830997"/>
          </a:xfrm>
          <a:prstGeom prst="rect">
            <a:avLst/>
          </a:prstGeom>
        </p:spPr>
        <p:txBody>
          <a:bodyPr wrap="square">
            <a:spAutoFit/>
          </a:bodyPr>
          <a:lstStyle/>
          <a:p>
            <a:pPr marL="457200" indent="-457200">
              <a:buFont typeface="+mj-lt"/>
              <a:buAutoNum type="arabicPeriod"/>
            </a:pPr>
            <a:r>
              <a:rPr lang="en-US" dirty="0">
                <a:latin typeface="Arial" panose="020B0604020202020204" pitchFamily="34" charset="0"/>
                <a:cs typeface="Arial" panose="020B0604020202020204" pitchFamily="34" charset="0"/>
              </a:rPr>
              <a:t>Cultures begin with the thoughts and values of the founders. Do </a:t>
            </a:r>
            <a:r>
              <a:rPr lang="en-US" dirty="0" smtClean="0">
                <a:latin typeface="Arial" panose="020B0604020202020204" pitchFamily="34" charset="0"/>
                <a:cs typeface="Arial" panose="020B0604020202020204" pitchFamily="34" charset="0"/>
              </a:rPr>
              <a:t>you agree</a:t>
            </a:r>
            <a:r>
              <a:rPr lang="en-US" dirty="0">
                <a:latin typeface="Arial" panose="020B0604020202020204" pitchFamily="34" charset="0"/>
                <a:cs typeface="Arial" panose="020B0604020202020204" pitchFamily="34" charset="0"/>
              </a:rPr>
              <a:t>? Why or </a:t>
            </a:r>
            <a:r>
              <a:rPr lang="en-US" dirty="0" smtClean="0">
                <a:latin typeface="Arial" panose="020B0604020202020204" pitchFamily="34" charset="0"/>
                <a:cs typeface="Arial" panose="020B0604020202020204" pitchFamily="34" charset="0"/>
              </a:rPr>
              <a:t>why </a:t>
            </a:r>
            <a:r>
              <a:rPr lang="en-US" dirty="0">
                <a:latin typeface="Arial" panose="020B0604020202020204" pitchFamily="34" charset="0"/>
                <a:cs typeface="Arial" panose="020B0604020202020204" pitchFamily="34" charset="0"/>
              </a:rPr>
              <a:t>not? </a:t>
            </a:r>
          </a:p>
        </p:txBody>
      </p:sp>
    </p:spTree>
    <p:extLst>
      <p:ext uri="{BB962C8B-B14F-4D97-AF65-F5344CB8AC3E}">
        <p14:creationId xmlns:p14="http://schemas.microsoft.com/office/powerpoint/2010/main" val="1014907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a:ln>
            <a:solidFill>
              <a:schemeClr val="tx1"/>
            </a:solidFill>
          </a:ln>
        </p:spPr>
        <p:txBody>
          <a:bodyPr/>
          <a:lstStyle/>
          <a:p>
            <a:pPr eaLnBrk="1" hangingPunct="1"/>
            <a:r>
              <a:rPr lang="en-US" sz="2400" dirty="0" smtClean="0"/>
              <a:t>Characteristics of Organizations that Develop High Ethical Standards</a:t>
            </a:r>
          </a:p>
          <a:p>
            <a:pPr lvl="1" eaLnBrk="1" hangingPunct="1"/>
            <a:r>
              <a:rPr lang="en-US" sz="2400" dirty="0" smtClean="0"/>
              <a:t>Has high tolerance for risk</a:t>
            </a:r>
          </a:p>
          <a:p>
            <a:pPr lvl="1" eaLnBrk="1" hangingPunct="1"/>
            <a:r>
              <a:rPr lang="en-US" sz="2400" dirty="0" smtClean="0"/>
              <a:t>Low to moderate in aggressiveness</a:t>
            </a:r>
          </a:p>
          <a:p>
            <a:pPr lvl="1" eaLnBrk="1" hangingPunct="1"/>
            <a:r>
              <a:rPr lang="en-US" sz="2400" dirty="0" smtClean="0"/>
              <a:t>Focused on means as well as outcomes</a:t>
            </a:r>
          </a:p>
          <a:p>
            <a:pPr eaLnBrk="1" hangingPunct="1"/>
            <a:r>
              <a:rPr lang="en-US" sz="2400" dirty="0" smtClean="0"/>
              <a:t>Managerial Practices Promoting an Ethical Culture</a:t>
            </a:r>
          </a:p>
          <a:p>
            <a:pPr lvl="1" eaLnBrk="1" hangingPunct="1"/>
            <a:r>
              <a:rPr lang="en-US" sz="2400" dirty="0" smtClean="0"/>
              <a:t>Being a visible role model</a:t>
            </a:r>
          </a:p>
          <a:p>
            <a:pPr lvl="1" eaLnBrk="1" hangingPunct="1"/>
            <a:r>
              <a:rPr lang="en-US" sz="2400" dirty="0" smtClean="0"/>
              <a:t>Communicating ethical expectations</a:t>
            </a:r>
          </a:p>
          <a:p>
            <a:pPr lvl="1" eaLnBrk="1" hangingPunct="1"/>
            <a:r>
              <a:rPr lang="en-US" sz="2400" dirty="0" smtClean="0"/>
              <a:t>Providing ethical training</a:t>
            </a:r>
          </a:p>
          <a:p>
            <a:pPr lvl="1" eaLnBrk="1" hangingPunct="1"/>
            <a:r>
              <a:rPr lang="en-US" sz="2400" dirty="0" smtClean="0"/>
              <a:t>Visibly rewarding ethical acts and punishing unethical ones</a:t>
            </a:r>
          </a:p>
          <a:p>
            <a:pPr lvl="1" eaLnBrk="1" hangingPunct="1"/>
            <a:r>
              <a:rPr lang="en-US" sz="2400" dirty="0" smtClean="0"/>
              <a:t>Providing protective mechanisms</a:t>
            </a:r>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Creating an Ethical Organizational Culture</a:t>
            </a:r>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13</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3054192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ln>
            <a:solidFill>
              <a:schemeClr val="tx1"/>
            </a:solidFill>
          </a:ln>
        </p:spPr>
        <p:txBody>
          <a:bodyPr/>
          <a:lstStyle/>
          <a:p>
            <a:pPr eaLnBrk="1" hangingPunct="1"/>
            <a:endParaRPr lang="en-US" dirty="0" smtClean="0"/>
          </a:p>
          <a:p>
            <a:endParaRPr lang="en-US" sz="2400" dirty="0" smtClean="0"/>
          </a:p>
          <a:p>
            <a:endParaRPr lang="en-US" sz="2400" dirty="0"/>
          </a:p>
          <a:p>
            <a:pPr marL="457200" indent="-457200">
              <a:buFont typeface="+mj-lt"/>
              <a:buAutoNum type="arabicPeriod"/>
            </a:pPr>
            <a:r>
              <a:rPr lang="en-US" sz="2400" dirty="0" smtClean="0"/>
              <a:t>How do employees learn culture.</a:t>
            </a:r>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Review</a:t>
            </a:r>
            <a:endParaRPr lang="en-US" sz="2800" dirty="0"/>
          </a:p>
        </p:txBody>
      </p:sp>
      <p:sp>
        <p:nvSpPr>
          <p:cNvPr id="5" name="Slide Number Placeholder 4"/>
          <p:cNvSpPr>
            <a:spLocks noGrp="1"/>
          </p:cNvSpPr>
          <p:nvPr>
            <p:ph type="sldNum" sz="quarter" idx="12"/>
          </p:nvPr>
        </p:nvSpPr>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dirty="0">
                <a:solidFill>
                  <a:srgbClr val="7F7F7F"/>
                </a:solidFill>
                <a:latin typeface="Calibri" panose="020F0502020204030204" pitchFamily="34" charset="0"/>
              </a:rPr>
              <a:t>16-</a:t>
            </a:r>
            <a:fld id="{71E866A2-700B-4BAE-B8F6-43FB1EB31975}" type="slidenum">
              <a:rPr lang="en-US" sz="1200">
                <a:solidFill>
                  <a:srgbClr val="7F7F7F"/>
                </a:solidFill>
                <a:latin typeface="Calibri" panose="020F0502020204030204" pitchFamily="34" charset="0"/>
              </a:rPr>
              <a:pPr eaLnBrk="1" hangingPunct="1"/>
              <a:t>14</a:t>
            </a:fld>
            <a:endParaRPr lang="en-US" sz="1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1877609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a:solidFill>
              <a:schemeClr val="tx1"/>
            </a:solidFill>
          </a:ln>
        </p:spPr>
        <p:txBody>
          <a:bodyPr/>
          <a:lstStyle/>
          <a:p>
            <a:endParaRPr lang="en-US" dirty="0" smtClean="0"/>
          </a:p>
          <a:p>
            <a:endParaRPr lang="en-US" sz="2400" dirty="0" smtClean="0">
              <a:hlinkClick r:id="rId2"/>
            </a:endParaRPr>
          </a:p>
          <a:p>
            <a:endParaRPr lang="en-US" sz="2400" dirty="0">
              <a:hlinkClick r:id="rId2"/>
            </a:endParaRPr>
          </a:p>
          <a:p>
            <a:endParaRPr lang="en-US" sz="2400" dirty="0" smtClean="0">
              <a:hlinkClick r:id="rId2"/>
            </a:endParaRPr>
          </a:p>
          <a:p>
            <a:pPr marL="0" indent="0" algn="ctr">
              <a:buNone/>
            </a:pPr>
            <a:r>
              <a:rPr lang="en-US" sz="2400" dirty="0" smtClean="0">
                <a:hlinkClick r:id="rId2"/>
              </a:rPr>
              <a:t>https</a:t>
            </a:r>
            <a:r>
              <a:rPr lang="en-US" sz="2400" dirty="0">
                <a:hlinkClick r:id="rId2"/>
              </a:rPr>
              <a:t>://</a:t>
            </a:r>
            <a:r>
              <a:rPr lang="en-US" sz="2400" dirty="0" smtClean="0">
                <a:hlinkClick r:id="rId2"/>
              </a:rPr>
              <a:t>www.youtube.com/watch?v=8WscA5jERt0</a:t>
            </a:r>
            <a:r>
              <a:rPr lang="en-US" sz="2400" dirty="0" smtClean="0"/>
              <a:t> </a:t>
            </a:r>
            <a:endParaRPr lang="en-US" sz="2400" dirty="0"/>
          </a:p>
        </p:txBody>
      </p:sp>
      <p:sp>
        <p:nvSpPr>
          <p:cNvPr id="3" name="Title 2"/>
          <p:cNvSpPr>
            <a:spLocks noGrp="1"/>
          </p:cNvSpPr>
          <p:nvPr>
            <p:ph type="title"/>
          </p:nvPr>
        </p:nvSpPr>
        <p:spPr>
          <a:xfrm>
            <a:off x="0" y="209915"/>
            <a:ext cx="7494571" cy="780685"/>
          </a:xfrm>
        </p:spPr>
        <p:txBody>
          <a:bodyPr>
            <a:normAutofit/>
          </a:bodyPr>
          <a:lstStyle/>
          <a:p>
            <a:pPr algn="l"/>
            <a:r>
              <a:rPr lang="en-US" sz="2800" dirty="0" smtClean="0"/>
              <a:t>Ethics and culture</a:t>
            </a:r>
            <a:endParaRPr lang="en-US" sz="2800" dirty="0"/>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15</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3262831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ln>
            <a:solidFill>
              <a:schemeClr val="tx1"/>
            </a:solidFill>
          </a:ln>
        </p:spPr>
        <p:txBody>
          <a:bodyPr/>
          <a:lstStyle/>
          <a:p>
            <a:pPr eaLnBrk="1" hangingPunct="1"/>
            <a:endParaRPr lang="en-US" dirty="0" smtClean="0"/>
          </a:p>
          <a:p>
            <a:pPr eaLnBrk="1" hangingPunct="1"/>
            <a:endParaRPr lang="en-US" dirty="0"/>
          </a:p>
          <a:p>
            <a:pPr marL="0" indent="0" eaLnBrk="1" hangingPunct="1">
              <a:buNone/>
            </a:pPr>
            <a:endParaRPr lang="en-US" dirty="0" smtClean="0"/>
          </a:p>
          <a:p>
            <a:pPr marL="457200" indent="-457200">
              <a:buFont typeface="+mj-lt"/>
              <a:buAutoNum type="arabicPeriod"/>
            </a:pPr>
            <a:r>
              <a:rPr lang="en-US" sz="2400" dirty="0" smtClean="0"/>
              <a:t>What is spiritual culture?</a:t>
            </a:r>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Review</a:t>
            </a:r>
            <a:endParaRPr lang="en-US" sz="2800" dirty="0"/>
          </a:p>
        </p:txBody>
      </p:sp>
      <p:sp>
        <p:nvSpPr>
          <p:cNvPr id="5" name="Slide Number Placeholder 4"/>
          <p:cNvSpPr>
            <a:spLocks noGrp="1"/>
          </p:cNvSpPr>
          <p:nvPr>
            <p:ph type="sldNum" sz="quarter" idx="12"/>
          </p:nvPr>
        </p:nvSpPr>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dirty="0">
                <a:solidFill>
                  <a:srgbClr val="7F7F7F"/>
                </a:solidFill>
                <a:latin typeface="Calibri" panose="020F0502020204030204" pitchFamily="34" charset="0"/>
              </a:rPr>
              <a:t>16-</a:t>
            </a:r>
            <a:fld id="{71E866A2-700B-4BAE-B8F6-43FB1EB31975}" type="slidenum">
              <a:rPr lang="en-US" sz="1200">
                <a:solidFill>
                  <a:srgbClr val="7F7F7F"/>
                </a:solidFill>
                <a:latin typeface="Calibri" panose="020F0502020204030204" pitchFamily="34" charset="0"/>
              </a:rPr>
              <a:pPr eaLnBrk="1" hangingPunct="1"/>
              <a:t>16</a:t>
            </a:fld>
            <a:endParaRPr lang="en-US" sz="1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4044369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Content Placeholder 8"/>
          <p:cNvSpPr>
            <a:spLocks noGrp="1"/>
          </p:cNvSpPr>
          <p:nvPr>
            <p:ph idx="1"/>
          </p:nvPr>
        </p:nvSpPr>
        <p:spPr>
          <a:ln>
            <a:solidFill>
              <a:schemeClr val="tx1"/>
            </a:solidFill>
          </a:ln>
        </p:spPr>
        <p:txBody>
          <a:bodyPr/>
          <a:lstStyle/>
          <a:p>
            <a:pPr eaLnBrk="1" hangingPunct="1"/>
            <a:endParaRPr lang="en-US" sz="2400" dirty="0" smtClean="0"/>
          </a:p>
          <a:p>
            <a:pPr eaLnBrk="1" hangingPunct="1"/>
            <a:endParaRPr lang="en-US" sz="2400" dirty="0"/>
          </a:p>
          <a:p>
            <a:pPr eaLnBrk="1" hangingPunct="1"/>
            <a:r>
              <a:rPr lang="en-US" sz="2400" dirty="0" smtClean="0"/>
              <a:t>Organizational cultures, while strong, can’t ignore local culture</a:t>
            </a:r>
          </a:p>
          <a:p>
            <a:pPr eaLnBrk="1" hangingPunct="1"/>
            <a:r>
              <a:rPr lang="en-US" sz="2400" dirty="0" smtClean="0"/>
              <a:t>Managers should be more culturally sensitive by:</a:t>
            </a:r>
          </a:p>
          <a:p>
            <a:pPr lvl="1" eaLnBrk="1" hangingPunct="1"/>
            <a:r>
              <a:rPr lang="en-US" sz="2400" dirty="0" smtClean="0"/>
              <a:t>Adjusting speech to cultural norms</a:t>
            </a:r>
          </a:p>
          <a:p>
            <a:pPr lvl="1" eaLnBrk="1" hangingPunct="1"/>
            <a:r>
              <a:rPr lang="en-US" sz="2400" dirty="0" smtClean="0"/>
              <a:t>Listening more</a:t>
            </a:r>
          </a:p>
          <a:p>
            <a:pPr lvl="1" eaLnBrk="1" hangingPunct="1"/>
            <a:r>
              <a:rPr lang="en-US" sz="2400" dirty="0" smtClean="0"/>
              <a:t>Avoiding discussions of controversial topics</a:t>
            </a:r>
          </a:p>
          <a:p>
            <a:pPr eaLnBrk="1" hangingPunct="1"/>
            <a:r>
              <a:rPr lang="en-US" sz="2400" dirty="0" smtClean="0"/>
              <a:t>All global firms need to be more culturally sensitive</a:t>
            </a:r>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Global Implications</a:t>
            </a:r>
            <a:endParaRPr lang="en-US" sz="2800" dirty="0"/>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17</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1447383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Content Placeholder 2"/>
          <p:cNvSpPr>
            <a:spLocks noGrp="1"/>
          </p:cNvSpPr>
          <p:nvPr>
            <p:ph idx="1"/>
          </p:nvPr>
        </p:nvSpPr>
        <p:spPr>
          <a:ln>
            <a:solidFill>
              <a:schemeClr val="tx1"/>
            </a:solidFill>
          </a:ln>
        </p:spPr>
        <p:txBody>
          <a:bodyPr/>
          <a:lstStyle/>
          <a:p>
            <a:pPr eaLnBrk="1" hangingPunct="1"/>
            <a:r>
              <a:rPr lang="en-US" sz="2400" dirty="0" smtClean="0"/>
              <a:t>Employees form an overall subjective perception of the organization based on these objective factors mentioned in the diagram</a:t>
            </a:r>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a:p>
            <a:pPr eaLnBrk="1" hangingPunct="1"/>
            <a:r>
              <a:rPr lang="en-US" sz="2400" dirty="0" smtClean="0"/>
              <a:t>The opinions formed affect employee performance and satisfaction.</a:t>
            </a:r>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Culture as an Intervening Variable</a:t>
            </a:r>
            <a:endParaRPr lang="en-US" sz="2800" dirty="0"/>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18</a:t>
            </a:fld>
            <a:endParaRPr lang="en-US" dirty="0">
              <a:solidFill>
                <a:prstClr val="black">
                  <a:lumMod val="65000"/>
                  <a:lumOff val="35000"/>
                </a:prstClr>
              </a:solidFill>
              <a:latin typeface="Calibri"/>
            </a:endParaRPr>
          </a:p>
        </p:txBody>
      </p:sp>
      <p:graphicFrame>
        <p:nvGraphicFramePr>
          <p:cNvPr id="3074" name="Object 3"/>
          <p:cNvGraphicFramePr>
            <a:graphicFrameLocks noChangeAspect="1"/>
          </p:cNvGraphicFramePr>
          <p:nvPr/>
        </p:nvGraphicFramePr>
        <p:xfrm>
          <a:off x="2514601" y="2438401"/>
          <a:ext cx="7485063" cy="2595563"/>
        </p:xfrm>
        <a:graphic>
          <a:graphicData uri="http://schemas.openxmlformats.org/presentationml/2006/ole">
            <mc:AlternateContent xmlns:mc="http://schemas.openxmlformats.org/markup-compatibility/2006">
              <mc:Choice xmlns:v="urn:schemas-microsoft-com:vml" Requires="v">
                <p:oleObj spid="_x0000_s8230" name="Photo Editor Photo" r:id="rId4" imgW="8209524" imgH="2600000" progId="MSPhotoEd.3">
                  <p:embed/>
                </p:oleObj>
              </mc:Choice>
              <mc:Fallback>
                <p:oleObj name="Photo Editor Photo" r:id="rId4" imgW="8209524" imgH="260000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1" y="2438401"/>
                        <a:ext cx="7485063" cy="259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85154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7"/>
          <p:cNvSpPr>
            <a:spLocks noGrp="1"/>
          </p:cNvSpPr>
          <p:nvPr>
            <p:ph idx="1"/>
          </p:nvPr>
        </p:nvSpPr>
        <p:spPr>
          <a:ln>
            <a:solidFill>
              <a:schemeClr val="tx1"/>
            </a:solidFill>
          </a:ln>
        </p:spPr>
        <p:txBody>
          <a:bodyPr/>
          <a:lstStyle/>
          <a:p>
            <a:pPr eaLnBrk="1" hangingPunct="1"/>
            <a:endParaRPr lang="en-US" sz="2400" dirty="0" smtClean="0"/>
          </a:p>
          <a:p>
            <a:pPr eaLnBrk="1" hangingPunct="1"/>
            <a:r>
              <a:rPr lang="en-US" sz="2400" dirty="0" smtClean="0"/>
              <a:t>Strong cultures are difficult for managers to change</a:t>
            </a:r>
          </a:p>
          <a:p>
            <a:pPr lvl="1" eaLnBrk="1" hangingPunct="1"/>
            <a:r>
              <a:rPr lang="en-US" sz="2400" dirty="0" smtClean="0"/>
              <a:t>Strong cultures tend to be stable over time</a:t>
            </a:r>
          </a:p>
          <a:p>
            <a:pPr eaLnBrk="1" hangingPunct="1"/>
            <a:r>
              <a:rPr lang="en-US" sz="2400" dirty="0" smtClean="0"/>
              <a:t>Selecting new hires that fit well in the organizational culture is critical for motivation, job satisfaction, commitment, and a low turnover</a:t>
            </a:r>
          </a:p>
          <a:p>
            <a:pPr eaLnBrk="1" hangingPunct="1"/>
            <a:r>
              <a:rPr lang="en-US" sz="2400" dirty="0" smtClean="0"/>
              <a:t>Socialization into the corporate culture is important</a:t>
            </a:r>
          </a:p>
          <a:p>
            <a:pPr eaLnBrk="1" hangingPunct="1"/>
            <a:r>
              <a:rPr lang="en-US" sz="2400" dirty="0" smtClean="0"/>
              <a:t>As a manager, your actions as a role model help create the cultural values of ethics, spirituality, and a positive culture</a:t>
            </a:r>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Summary and Managerial Implications</a:t>
            </a:r>
            <a:endParaRPr lang="en-US" sz="2800" dirty="0"/>
          </a:p>
        </p:txBody>
      </p:sp>
      <p:sp>
        <p:nvSpPr>
          <p:cNvPr id="6" name="Slide Number Placeholder 5"/>
          <p:cNvSpPr>
            <a:spLocks noGrp="1"/>
          </p:cNvSpPr>
          <p:nvPr>
            <p:ph type="sldNum" sz="quarter" idx="12"/>
          </p:nvPr>
        </p:nvSpPr>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dirty="0">
                <a:solidFill>
                  <a:srgbClr val="7F7F7F"/>
                </a:solidFill>
                <a:latin typeface="Calibri" panose="020F0502020204030204" pitchFamily="34" charset="0"/>
              </a:rPr>
              <a:t>16-</a:t>
            </a:r>
            <a:fld id="{3E90590E-EAAB-4EF1-BD1D-92F4CB30E6E2}" type="slidenum">
              <a:rPr lang="en-US" sz="1200">
                <a:solidFill>
                  <a:srgbClr val="7F7F7F"/>
                </a:solidFill>
                <a:latin typeface="Calibri" panose="020F0502020204030204" pitchFamily="34" charset="0"/>
              </a:rPr>
              <a:pPr eaLnBrk="1" hangingPunct="1"/>
              <a:t>19</a:t>
            </a:fld>
            <a:endParaRPr lang="en-US" sz="1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305779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5"/>
          <p:cNvSpPr>
            <a:spLocks noGrp="1"/>
          </p:cNvSpPr>
          <p:nvPr>
            <p:ph idx="1"/>
          </p:nvPr>
        </p:nvSpPr>
        <p:spPr>
          <a:ln>
            <a:solidFill>
              <a:schemeClr val="tx1"/>
            </a:solidFill>
          </a:ln>
        </p:spPr>
        <p:txBody>
          <a:bodyPr/>
          <a:lstStyle/>
          <a:p>
            <a:pPr eaLnBrk="1" hangingPunct="1"/>
            <a:r>
              <a:rPr lang="en-US" sz="2400" dirty="0" smtClean="0"/>
              <a:t>After studying this learning sequence, you should be able to:</a:t>
            </a:r>
          </a:p>
          <a:p>
            <a:pPr lvl="1" eaLnBrk="1" hangingPunct="1"/>
            <a:r>
              <a:rPr lang="en-US" sz="2400" dirty="0" smtClean="0"/>
              <a:t>Define organizational culture and describe its common characteristics.</a:t>
            </a:r>
          </a:p>
          <a:p>
            <a:pPr lvl="1" eaLnBrk="1" hangingPunct="1"/>
            <a:r>
              <a:rPr lang="en-US" sz="2400" dirty="0" smtClean="0"/>
              <a:t>Compare the functional and dysfunctional effects of organizational culture on people and the organization.</a:t>
            </a:r>
          </a:p>
          <a:p>
            <a:pPr lvl="1" eaLnBrk="1" hangingPunct="1"/>
            <a:r>
              <a:rPr lang="en-US" sz="2400" dirty="0" smtClean="0"/>
              <a:t>Identify the factors that create and sustain an organization’s culture.</a:t>
            </a:r>
          </a:p>
          <a:p>
            <a:pPr lvl="1" eaLnBrk="1" hangingPunct="1"/>
            <a:r>
              <a:rPr lang="en-US" sz="2400" dirty="0" smtClean="0"/>
              <a:t>Show how culture is transmitted to employees.</a:t>
            </a:r>
          </a:p>
          <a:p>
            <a:pPr lvl="1" eaLnBrk="1" hangingPunct="1"/>
            <a:r>
              <a:rPr lang="en-US" sz="2400" dirty="0" smtClean="0"/>
              <a:t>Demonstrate how an ethical culture can be created.</a:t>
            </a:r>
          </a:p>
          <a:p>
            <a:pPr marL="457188" lvl="1" indent="0" eaLnBrk="1" hangingPunct="1">
              <a:buNone/>
            </a:pPr>
            <a:endParaRPr lang="en-US" sz="2400" dirty="0"/>
          </a:p>
        </p:txBody>
      </p:sp>
      <p:sp>
        <p:nvSpPr>
          <p:cNvPr id="5" name="Title 4"/>
          <p:cNvSpPr>
            <a:spLocks noGrp="1"/>
          </p:cNvSpPr>
          <p:nvPr>
            <p:ph type="title"/>
          </p:nvPr>
        </p:nvSpPr>
        <p:spPr>
          <a:xfrm>
            <a:off x="0" y="209915"/>
            <a:ext cx="7494571" cy="780685"/>
          </a:xfrm>
        </p:spPr>
        <p:txBody>
          <a:bodyPr>
            <a:normAutofit/>
          </a:bodyPr>
          <a:lstStyle/>
          <a:p>
            <a:pPr algn="l" eaLnBrk="1" hangingPunct="1">
              <a:defRPr/>
            </a:pPr>
            <a:r>
              <a:rPr lang="en-US" sz="2800" dirty="0" smtClean="0"/>
              <a:t>Learning Objectives</a:t>
            </a:r>
            <a:endParaRPr lang="en-US" sz="2800" dirty="0"/>
          </a:p>
        </p:txBody>
      </p:sp>
      <p:sp>
        <p:nvSpPr>
          <p:cNvPr id="2" name="Slide Number Placeholder 1"/>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2</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2223042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947" y="1219200"/>
            <a:ext cx="10972800" cy="5073501"/>
          </a:xfrm>
          <a:ln>
            <a:solidFill>
              <a:schemeClr val="tx1"/>
            </a:solidFill>
          </a:ln>
        </p:spPr>
        <p:txBody>
          <a:bodyPr/>
          <a:lstStyle/>
          <a:p>
            <a:pPr marL="457200" indent="-457200">
              <a:buFont typeface="+mj-lt"/>
              <a:buAutoNum type="arabicPeriod"/>
            </a:pPr>
            <a:endParaRPr lang="en-US" sz="2400" dirty="0" smtClean="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smtClean="0"/>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20</a:t>
            </a:fld>
            <a:endParaRPr lang="en-US" dirty="0">
              <a:solidFill>
                <a:prstClr val="black">
                  <a:lumMod val="65000"/>
                  <a:lumOff val="35000"/>
                </a:prstClr>
              </a:solidFill>
              <a:latin typeface="Calibri"/>
            </a:endParaRPr>
          </a:p>
        </p:txBody>
      </p:sp>
      <p:sp>
        <p:nvSpPr>
          <p:cNvPr id="7" name="Title 1"/>
          <p:cNvSpPr>
            <a:spLocks noGrp="1"/>
          </p:cNvSpPr>
          <p:nvPr>
            <p:ph type="title"/>
          </p:nvPr>
        </p:nvSpPr>
        <p:spPr>
          <a:xfrm>
            <a:off x="0" y="209915"/>
            <a:ext cx="7494571" cy="780685"/>
          </a:xfrm>
        </p:spPr>
        <p:txBody>
          <a:bodyPr>
            <a:normAutofit/>
          </a:bodyPr>
          <a:lstStyle/>
          <a:p>
            <a:pPr algn="l"/>
            <a:r>
              <a:rPr lang="en-US" sz="2800" dirty="0" smtClean="0"/>
              <a:t>M5_L2 : Assessment Time</a:t>
            </a:r>
          </a:p>
        </p:txBody>
      </p:sp>
      <p:sp>
        <p:nvSpPr>
          <p:cNvPr id="3" name="Rectangle 2"/>
          <p:cNvSpPr/>
          <p:nvPr/>
        </p:nvSpPr>
        <p:spPr>
          <a:xfrm>
            <a:off x="762000" y="2199144"/>
            <a:ext cx="10668000" cy="2677656"/>
          </a:xfrm>
          <a:prstGeom prst="rect">
            <a:avLst/>
          </a:prstGeom>
        </p:spPr>
        <p:txBody>
          <a:bodyPr wrap="square">
            <a:spAutoFit/>
          </a:bodyPr>
          <a:lstStyle/>
          <a:p>
            <a:pPr marL="800100" lvl="1" indent="-342900">
              <a:spcAft>
                <a:spcPts val="0"/>
              </a:spcAft>
              <a:buFont typeface="+mj-lt"/>
              <a:buAutoNum type="arabicPeriod"/>
              <a:tabLst>
                <a:tab pos="457200" algn="l"/>
              </a:tabLst>
            </a:pPr>
            <a:r>
              <a:rPr lang="en-US" dirty="0">
                <a:latin typeface="Arial" panose="020B0604020202020204" pitchFamily="34" charset="0"/>
                <a:ea typeface="Times New Roman" panose="02020603050405020304" pitchFamily="18" charset="0"/>
                <a:cs typeface="Arial" panose="020B0604020202020204" pitchFamily="34" charset="0"/>
              </a:rPr>
              <a:t>How does one differentiate between a strong and a weak culture? The Denison Organizational Culture Survey can be found at: http://www.denisonconsulting.com/dc/Default.aspx?tabid=40. It is an internal tool used by organizations. The page provides information about the survey and a model of strong vs. weak organizational cultures. Write a paragraph or two on how you think this information might be helpful to organizations.</a:t>
            </a:r>
            <a:endParaRPr lang="en-US" sz="36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5041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ln>
            <a:solidFill>
              <a:schemeClr val="tx1"/>
            </a:solidFill>
          </a:ln>
        </p:spPr>
        <p:txBody>
          <a:bodyPr/>
          <a:lstStyle/>
          <a:p>
            <a:pPr>
              <a:lnSpc>
                <a:spcPct val="150000"/>
              </a:lnSpc>
              <a:spcBef>
                <a:spcPts val="600"/>
              </a:spcBef>
            </a:pPr>
            <a:r>
              <a:rPr lang="en-US" sz="2400" dirty="0"/>
              <a:t>Organizational Culture</a:t>
            </a:r>
          </a:p>
          <a:p>
            <a:pPr lvl="1">
              <a:spcBef>
                <a:spcPts val="63"/>
              </a:spcBef>
            </a:pPr>
            <a:r>
              <a:rPr lang="en-US" sz="2400" dirty="0"/>
              <a:t>A common perception held by the organization’s members; a system of shared meaning</a:t>
            </a:r>
          </a:p>
          <a:p>
            <a:pPr lvl="1">
              <a:lnSpc>
                <a:spcPct val="150000"/>
              </a:lnSpc>
              <a:spcBef>
                <a:spcPts val="63"/>
              </a:spcBef>
            </a:pPr>
            <a:r>
              <a:rPr lang="en-US" sz="2400" dirty="0"/>
              <a:t>Seven primary characteristics</a:t>
            </a:r>
          </a:p>
          <a:p>
            <a:pPr marL="1371600" lvl="2" indent="-457200">
              <a:spcBef>
                <a:spcPts val="63"/>
              </a:spcBef>
              <a:buFont typeface="Calibri" panose="020F0502020204030204" pitchFamily="34" charset="0"/>
              <a:buAutoNum type="arabicPeriod"/>
            </a:pPr>
            <a:r>
              <a:rPr lang="en-US" dirty="0"/>
              <a:t>Innovation and risk taking</a:t>
            </a:r>
          </a:p>
          <a:p>
            <a:pPr marL="1371600" lvl="2" indent="-457200">
              <a:spcBef>
                <a:spcPct val="0"/>
              </a:spcBef>
              <a:buFont typeface="Calibri" panose="020F0502020204030204" pitchFamily="34" charset="0"/>
              <a:buAutoNum type="arabicPeriod"/>
            </a:pPr>
            <a:r>
              <a:rPr lang="en-US" dirty="0"/>
              <a:t>Attention to detail</a:t>
            </a:r>
          </a:p>
          <a:p>
            <a:pPr marL="1371600" lvl="2" indent="-457200">
              <a:spcBef>
                <a:spcPct val="0"/>
              </a:spcBef>
              <a:buFont typeface="Calibri" panose="020F0502020204030204" pitchFamily="34" charset="0"/>
              <a:buAutoNum type="arabicPeriod"/>
            </a:pPr>
            <a:r>
              <a:rPr lang="en-US" dirty="0"/>
              <a:t>Outcome orientation</a:t>
            </a:r>
          </a:p>
          <a:p>
            <a:pPr marL="1371600" lvl="2" indent="-457200">
              <a:spcBef>
                <a:spcPct val="0"/>
              </a:spcBef>
              <a:buFont typeface="Calibri" panose="020F0502020204030204" pitchFamily="34" charset="0"/>
              <a:buAutoNum type="arabicPeriod"/>
            </a:pPr>
            <a:r>
              <a:rPr lang="en-US" dirty="0"/>
              <a:t>People orientation</a:t>
            </a:r>
          </a:p>
          <a:p>
            <a:pPr marL="1371600" lvl="2" indent="-457200">
              <a:spcBef>
                <a:spcPct val="0"/>
              </a:spcBef>
              <a:buFont typeface="Calibri" panose="020F0502020204030204" pitchFamily="34" charset="0"/>
              <a:buAutoNum type="arabicPeriod"/>
            </a:pPr>
            <a:r>
              <a:rPr lang="en-US" dirty="0"/>
              <a:t>Team orientation</a:t>
            </a:r>
          </a:p>
          <a:p>
            <a:pPr marL="1371600" lvl="2" indent="-457200">
              <a:spcBef>
                <a:spcPct val="0"/>
              </a:spcBef>
              <a:buFont typeface="Calibri" panose="020F0502020204030204" pitchFamily="34" charset="0"/>
              <a:buAutoNum type="arabicPeriod"/>
            </a:pPr>
            <a:r>
              <a:rPr lang="en-US" dirty="0"/>
              <a:t>Aggressiveness</a:t>
            </a:r>
          </a:p>
          <a:p>
            <a:pPr marL="1371600" lvl="2" indent="-457200">
              <a:spcBef>
                <a:spcPct val="0"/>
              </a:spcBef>
              <a:buFont typeface="Calibri" panose="020F0502020204030204" pitchFamily="34" charset="0"/>
              <a:buAutoNum type="arabicPeriod"/>
            </a:pPr>
            <a:r>
              <a:rPr lang="en-US" dirty="0"/>
              <a:t>Stability</a:t>
            </a:r>
          </a:p>
        </p:txBody>
      </p:sp>
      <p:sp>
        <p:nvSpPr>
          <p:cNvPr id="2" name="Title 1"/>
          <p:cNvSpPr>
            <a:spLocks noGrp="1"/>
          </p:cNvSpPr>
          <p:nvPr>
            <p:ph type="title"/>
          </p:nvPr>
        </p:nvSpPr>
        <p:spPr>
          <a:xfrm>
            <a:off x="0" y="228600"/>
            <a:ext cx="7494571" cy="780685"/>
          </a:xfrm>
        </p:spPr>
        <p:txBody>
          <a:bodyPr>
            <a:normAutofit/>
          </a:bodyPr>
          <a:lstStyle/>
          <a:p>
            <a:pPr algn="l" eaLnBrk="1" hangingPunct="1">
              <a:defRPr/>
            </a:pPr>
            <a:r>
              <a:rPr lang="en-US" sz="2800" dirty="0" smtClean="0"/>
              <a:t>Organizational Culture</a:t>
            </a:r>
            <a:endParaRPr lang="en-US" sz="2800" dirty="0"/>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3</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583511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ln>
            <a:solidFill>
              <a:schemeClr val="tx1"/>
            </a:solidFill>
          </a:ln>
        </p:spPr>
        <p:txBody>
          <a:bodyPr/>
          <a:lstStyle/>
          <a:p>
            <a:pPr eaLnBrk="1" hangingPunct="1">
              <a:lnSpc>
                <a:spcPct val="90000"/>
              </a:lnSpc>
              <a:buFont typeface="Wingdings" panose="05000000000000000000" pitchFamily="2" charset="2"/>
              <a:buNone/>
            </a:pPr>
            <a:r>
              <a:rPr lang="en-US" sz="2400" dirty="0" smtClean="0"/>
              <a:t>Culture is a descriptive term: it may act as a substitute for formalization</a:t>
            </a:r>
          </a:p>
          <a:p>
            <a:pPr eaLnBrk="1" hangingPunct="1">
              <a:lnSpc>
                <a:spcPct val="90000"/>
              </a:lnSpc>
            </a:pPr>
            <a:r>
              <a:rPr lang="en-US" sz="2400" dirty="0" smtClean="0"/>
              <a:t>Dominant Culture</a:t>
            </a:r>
          </a:p>
          <a:p>
            <a:pPr lvl="1" eaLnBrk="1" hangingPunct="1">
              <a:lnSpc>
                <a:spcPct val="90000"/>
              </a:lnSpc>
            </a:pPr>
            <a:r>
              <a:rPr lang="en-US" sz="2400" dirty="0" smtClean="0"/>
              <a:t>Expresses the core values that are shared by a majority of the organization’s members</a:t>
            </a:r>
          </a:p>
          <a:p>
            <a:pPr eaLnBrk="1" hangingPunct="1">
              <a:lnSpc>
                <a:spcPct val="90000"/>
              </a:lnSpc>
            </a:pPr>
            <a:r>
              <a:rPr lang="en-US" sz="2400" dirty="0" smtClean="0"/>
              <a:t>Subcultures</a:t>
            </a:r>
          </a:p>
          <a:p>
            <a:pPr lvl="1" eaLnBrk="1" hangingPunct="1">
              <a:lnSpc>
                <a:spcPct val="90000"/>
              </a:lnSpc>
            </a:pPr>
            <a:r>
              <a:rPr lang="en-US" sz="2400" dirty="0" smtClean="0"/>
              <a:t>Mini cultures within an organization, typically defined by department designations and geographical separation</a:t>
            </a:r>
          </a:p>
          <a:p>
            <a:pPr eaLnBrk="1" hangingPunct="1">
              <a:lnSpc>
                <a:spcPct val="90000"/>
              </a:lnSpc>
            </a:pPr>
            <a:r>
              <a:rPr lang="en-US" sz="2400" dirty="0" smtClean="0"/>
              <a:t>Core Values</a:t>
            </a:r>
          </a:p>
          <a:p>
            <a:pPr lvl="1" eaLnBrk="1" hangingPunct="1">
              <a:lnSpc>
                <a:spcPct val="90000"/>
              </a:lnSpc>
            </a:pPr>
            <a:r>
              <a:rPr lang="en-US" sz="2400" dirty="0" smtClean="0"/>
              <a:t>The primary or dominant values that are accepted throughout the organization</a:t>
            </a:r>
          </a:p>
          <a:p>
            <a:pPr eaLnBrk="1" hangingPunct="1">
              <a:lnSpc>
                <a:spcPct val="90000"/>
              </a:lnSpc>
            </a:pPr>
            <a:r>
              <a:rPr lang="en-US" sz="2400" dirty="0" smtClean="0"/>
              <a:t>Strong Culture</a:t>
            </a:r>
          </a:p>
          <a:p>
            <a:pPr lvl="1" eaLnBrk="1" hangingPunct="1">
              <a:lnSpc>
                <a:spcPct val="90000"/>
              </a:lnSpc>
            </a:pPr>
            <a:r>
              <a:rPr lang="en-US" sz="2400" dirty="0" smtClean="0"/>
              <a:t>A culture in which the core values are intensely held and widely shared</a:t>
            </a:r>
          </a:p>
          <a:p>
            <a:pPr lvl="1" eaLnBrk="1" hangingPunct="1">
              <a:lnSpc>
                <a:spcPct val="90000"/>
              </a:lnSpc>
            </a:pPr>
            <a:endParaRPr lang="en-US" sz="2400" dirty="0" smtClean="0"/>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Do Organizations Have Uniform Cultures?</a:t>
            </a:r>
            <a:endParaRPr lang="en-US" sz="2800" dirty="0"/>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4</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2203035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2"/>
          <p:cNvSpPr>
            <a:spLocks noGrp="1"/>
          </p:cNvSpPr>
          <p:nvPr>
            <p:ph idx="1"/>
          </p:nvPr>
        </p:nvSpPr>
        <p:spPr>
          <a:ln>
            <a:solidFill>
              <a:schemeClr val="tx1"/>
            </a:solidFill>
          </a:ln>
        </p:spPr>
        <p:txBody>
          <a:bodyPr/>
          <a:lstStyle/>
          <a:p>
            <a:pPr eaLnBrk="1" hangingPunct="1">
              <a:spcBef>
                <a:spcPct val="50000"/>
              </a:spcBef>
            </a:pPr>
            <a:r>
              <a:rPr lang="en-US" sz="2400" dirty="0" smtClean="0"/>
              <a:t>Culture’s Functions</a:t>
            </a:r>
          </a:p>
          <a:p>
            <a:pPr marL="914400" lvl="1" indent="-457200">
              <a:spcBef>
                <a:spcPct val="50000"/>
              </a:spcBef>
              <a:buFont typeface="Calibri" panose="020F0502020204030204" pitchFamily="34" charset="0"/>
              <a:buAutoNum type="arabicPeriod"/>
            </a:pPr>
            <a:r>
              <a:rPr lang="en-US" sz="2400" dirty="0" smtClean="0"/>
              <a:t>Defines the boundary between one organization and others</a:t>
            </a:r>
          </a:p>
          <a:p>
            <a:pPr marL="914400" lvl="1" indent="-457200">
              <a:spcBef>
                <a:spcPct val="50000"/>
              </a:spcBef>
              <a:buFont typeface="Calibri" panose="020F0502020204030204" pitchFamily="34" charset="0"/>
              <a:buAutoNum type="arabicPeriod"/>
            </a:pPr>
            <a:r>
              <a:rPr lang="en-US" sz="2400" dirty="0" smtClean="0"/>
              <a:t>Conveys a sense of identity for its members</a:t>
            </a:r>
          </a:p>
          <a:p>
            <a:pPr marL="914400" lvl="1" indent="-457200">
              <a:spcBef>
                <a:spcPct val="50000"/>
              </a:spcBef>
              <a:buFont typeface="Calibri" panose="020F0502020204030204" pitchFamily="34" charset="0"/>
              <a:buAutoNum type="arabicPeriod"/>
            </a:pPr>
            <a:r>
              <a:rPr lang="en-US" sz="2400" dirty="0" smtClean="0"/>
              <a:t>Facilitates the generation of commitment to something larger than self-interest</a:t>
            </a:r>
          </a:p>
          <a:p>
            <a:pPr marL="914400" lvl="1" indent="-457200">
              <a:spcBef>
                <a:spcPct val="50000"/>
              </a:spcBef>
              <a:buFont typeface="Calibri" panose="020F0502020204030204" pitchFamily="34" charset="0"/>
              <a:buAutoNum type="arabicPeriod"/>
            </a:pPr>
            <a:r>
              <a:rPr lang="en-US" sz="2400" dirty="0" smtClean="0"/>
              <a:t>Enhances the stability of the social system</a:t>
            </a:r>
          </a:p>
          <a:p>
            <a:pPr marL="914400" lvl="1" indent="-457200">
              <a:spcBef>
                <a:spcPct val="50000"/>
              </a:spcBef>
              <a:buFont typeface="Calibri" panose="020F0502020204030204" pitchFamily="34" charset="0"/>
              <a:buAutoNum type="arabicPeriod"/>
            </a:pPr>
            <a:r>
              <a:rPr lang="en-US" sz="2400" dirty="0" smtClean="0"/>
              <a:t>Serves as a sense-making and control mechanism for fitting employees in the organization</a:t>
            </a:r>
          </a:p>
          <a:p>
            <a:pPr marL="914400" lvl="1" indent="-457200">
              <a:spcBef>
                <a:spcPct val="50000"/>
              </a:spcBef>
              <a:buNone/>
            </a:pPr>
            <a:endParaRPr lang="en-US" sz="2400" dirty="0" smtClean="0"/>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What Do Cultures Do?</a:t>
            </a:r>
            <a:endParaRPr lang="en-US" sz="2800" dirty="0"/>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5</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124903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a:solidFill>
              <a:schemeClr val="tx1"/>
            </a:solidFill>
          </a:ln>
        </p:spPr>
        <p:txBody>
          <a:bodyPr/>
          <a:lstStyle/>
          <a:p>
            <a:endParaRPr lang="en-US" sz="2400" dirty="0" smtClean="0">
              <a:hlinkClick r:id="rId2"/>
            </a:endParaRPr>
          </a:p>
          <a:p>
            <a:endParaRPr lang="en-US" sz="2400" dirty="0" smtClean="0">
              <a:hlinkClick r:id="rId2"/>
            </a:endParaRPr>
          </a:p>
          <a:p>
            <a:endParaRPr lang="en-US" sz="2400" dirty="0">
              <a:hlinkClick r:id="rId2"/>
            </a:endParaRPr>
          </a:p>
          <a:p>
            <a:pPr marL="0" indent="0" algn="ctr">
              <a:buNone/>
            </a:pPr>
            <a:r>
              <a:rPr lang="en-US" sz="2400" dirty="0" smtClean="0">
                <a:hlinkClick r:id="rId2"/>
              </a:rPr>
              <a:t>https</a:t>
            </a:r>
            <a:r>
              <a:rPr lang="en-US" sz="2400" dirty="0">
                <a:hlinkClick r:id="rId2"/>
              </a:rPr>
              <a:t>://</a:t>
            </a:r>
            <a:r>
              <a:rPr lang="en-US" sz="2400" dirty="0" smtClean="0">
                <a:hlinkClick r:id="rId2"/>
              </a:rPr>
              <a:t>www.youtube.com/watch?v=gficoigz1xs</a:t>
            </a:r>
            <a:r>
              <a:rPr lang="en-US" sz="2400" dirty="0" smtClean="0"/>
              <a:t> </a:t>
            </a:r>
            <a:endParaRPr lang="en-US" sz="2400" dirty="0"/>
          </a:p>
        </p:txBody>
      </p:sp>
      <p:sp>
        <p:nvSpPr>
          <p:cNvPr id="3" name="Title 2"/>
          <p:cNvSpPr>
            <a:spLocks noGrp="1"/>
          </p:cNvSpPr>
          <p:nvPr>
            <p:ph type="title"/>
          </p:nvPr>
        </p:nvSpPr>
        <p:spPr>
          <a:xfrm>
            <a:off x="0" y="209915"/>
            <a:ext cx="7494571" cy="780685"/>
          </a:xfrm>
        </p:spPr>
        <p:txBody>
          <a:bodyPr>
            <a:normAutofit/>
          </a:bodyPr>
          <a:lstStyle/>
          <a:p>
            <a:pPr algn="l"/>
            <a:r>
              <a:rPr lang="en-US" sz="2800" dirty="0" smtClean="0"/>
              <a:t>What is organizational culture</a:t>
            </a:r>
            <a:endParaRPr lang="en-US" sz="2800" dirty="0"/>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6</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3905525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ln>
            <a:solidFill>
              <a:schemeClr val="tx1"/>
            </a:solidFill>
          </a:ln>
        </p:spPr>
        <p:txBody>
          <a:bodyPr/>
          <a:lstStyle/>
          <a:p>
            <a:pPr eaLnBrk="1" hangingPunct="1"/>
            <a:r>
              <a:rPr lang="en-US" sz="2400" dirty="0" smtClean="0"/>
              <a:t>Institutionalization</a:t>
            </a:r>
          </a:p>
          <a:p>
            <a:pPr lvl="1" eaLnBrk="1" hangingPunct="1"/>
            <a:r>
              <a:rPr lang="en-US" sz="2400" dirty="0" smtClean="0"/>
              <a:t>A company can become institutionalized where it is valued for itself and not for the goods and services it provides</a:t>
            </a:r>
          </a:p>
          <a:p>
            <a:pPr eaLnBrk="1" hangingPunct="1"/>
            <a:r>
              <a:rPr lang="en-US" sz="2400" dirty="0" smtClean="0"/>
              <a:t>Barrier to change</a:t>
            </a:r>
          </a:p>
          <a:p>
            <a:pPr lvl="1" eaLnBrk="1" hangingPunct="1"/>
            <a:r>
              <a:rPr lang="en-US" sz="2400" dirty="0" smtClean="0"/>
              <a:t>Occurs when culture’s values are not aligned with the values necessary for rapid change</a:t>
            </a:r>
          </a:p>
          <a:p>
            <a:pPr eaLnBrk="1" hangingPunct="1"/>
            <a:r>
              <a:rPr lang="en-US" sz="2400" dirty="0" smtClean="0"/>
              <a:t>Barrier to diversity</a:t>
            </a:r>
          </a:p>
          <a:p>
            <a:pPr lvl="1" eaLnBrk="1" hangingPunct="1"/>
            <a:r>
              <a:rPr lang="en-US" sz="2400" dirty="0" smtClean="0"/>
              <a:t>Strong cultures put considerable pressure on employees to conform,  which may lead to institutionalized bias </a:t>
            </a:r>
          </a:p>
          <a:p>
            <a:pPr eaLnBrk="1" hangingPunct="1"/>
            <a:r>
              <a:rPr lang="en-US" sz="2400" dirty="0" smtClean="0"/>
              <a:t>Barrier to acquisitions and mergers</a:t>
            </a:r>
          </a:p>
          <a:p>
            <a:pPr lvl="1" eaLnBrk="1" hangingPunct="1"/>
            <a:r>
              <a:rPr lang="en-US" sz="2400" dirty="0" smtClean="0"/>
              <a:t>Incompatible cultures can destroy an otherwise successful merger</a:t>
            </a:r>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Culture as a Liability</a:t>
            </a:r>
            <a:endParaRPr lang="en-US" sz="2800" dirty="0"/>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7</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1795798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Content Placeholder 2"/>
          <p:cNvSpPr>
            <a:spLocks noGrp="1"/>
          </p:cNvSpPr>
          <p:nvPr>
            <p:ph idx="1"/>
          </p:nvPr>
        </p:nvSpPr>
        <p:spPr>
          <a:ln>
            <a:solidFill>
              <a:schemeClr val="tx1"/>
            </a:solidFill>
          </a:ln>
        </p:spPr>
        <p:txBody>
          <a:bodyPr/>
          <a:lstStyle/>
          <a:p>
            <a:pPr eaLnBrk="1" hangingPunct="1">
              <a:spcBef>
                <a:spcPct val="50000"/>
              </a:spcBef>
              <a:buFont typeface="Wingdings" panose="05000000000000000000" pitchFamily="2" charset="2"/>
              <a:buNone/>
            </a:pPr>
            <a:r>
              <a:rPr lang="en-US" sz="2400" dirty="0" smtClean="0"/>
              <a:t>Stems from the actions of the founders:</a:t>
            </a:r>
          </a:p>
          <a:p>
            <a:pPr lvl="1" eaLnBrk="1" hangingPunct="1">
              <a:spcBef>
                <a:spcPct val="50000"/>
              </a:spcBef>
            </a:pPr>
            <a:r>
              <a:rPr lang="en-US" sz="2400" dirty="0" smtClean="0"/>
              <a:t>Founders hire and keep only employees who think and feel the same way they do.</a:t>
            </a:r>
          </a:p>
          <a:p>
            <a:pPr lvl="1" eaLnBrk="1" hangingPunct="1">
              <a:spcBef>
                <a:spcPct val="50000"/>
              </a:spcBef>
            </a:pPr>
            <a:r>
              <a:rPr lang="en-US" sz="2400" dirty="0" smtClean="0"/>
              <a:t>Founders indoctrinate and socialize these employees to their way of thinking and feeling.</a:t>
            </a:r>
          </a:p>
          <a:p>
            <a:pPr lvl="1" eaLnBrk="1" hangingPunct="1">
              <a:spcBef>
                <a:spcPct val="50000"/>
              </a:spcBef>
            </a:pPr>
            <a:r>
              <a:rPr lang="en-US" sz="2400" dirty="0" smtClean="0"/>
              <a:t>The founders’ own behavior acts as a role model that encourages employees to identify with them and thereby internalize their beliefs, values, and assumptions.</a:t>
            </a:r>
          </a:p>
          <a:p>
            <a:pPr eaLnBrk="1" hangingPunct="1"/>
            <a:endParaRPr lang="en-US" dirty="0" smtClean="0"/>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How Culture Begins</a:t>
            </a:r>
            <a:endParaRPr lang="en-US" sz="2800" dirty="0"/>
          </a:p>
        </p:txBody>
      </p:sp>
      <p:sp>
        <p:nvSpPr>
          <p:cNvPr id="11" name="Slide Number Placeholder 10"/>
          <p:cNvSpPr>
            <a:spLocks noGrp="1"/>
          </p:cNvSpPr>
          <p:nvPr>
            <p:ph type="sldNum" sz="quarter" idx="12"/>
          </p:nvPr>
        </p:nvSpPr>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dirty="0">
                <a:solidFill>
                  <a:srgbClr val="7F7F7F"/>
                </a:solidFill>
                <a:latin typeface="Calibri" panose="020F0502020204030204" pitchFamily="34" charset="0"/>
              </a:rPr>
              <a:t>16-</a:t>
            </a:r>
            <a:fld id="{BF918051-4C36-4990-A888-BE425C8B7E3A}" type="slidenum">
              <a:rPr lang="en-US" sz="1200">
                <a:solidFill>
                  <a:srgbClr val="7F7F7F"/>
                </a:solidFill>
                <a:latin typeface="Calibri" panose="020F0502020204030204" pitchFamily="34" charset="0"/>
              </a:rPr>
              <a:pPr eaLnBrk="1" hangingPunct="1"/>
              <a:t>8</a:t>
            </a:fld>
            <a:endParaRPr lang="en-US" sz="1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343872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ln>
            <a:solidFill>
              <a:schemeClr val="tx1"/>
            </a:solidFill>
          </a:ln>
        </p:spPr>
        <p:txBody>
          <a:bodyPr/>
          <a:lstStyle/>
          <a:p>
            <a:pPr>
              <a:buFont typeface="Wingdings" panose="05000000000000000000" pitchFamily="2" charset="2"/>
              <a:buNone/>
            </a:pPr>
            <a:r>
              <a:rPr lang="en-US" sz="2400" dirty="0" smtClean="0">
                <a:latin typeface="Arial" panose="020B0604020202020204" pitchFamily="34" charset="0"/>
                <a:cs typeface="Arial" panose="020B0604020202020204" pitchFamily="34" charset="0"/>
              </a:rPr>
              <a:t>Three forces play a particularly important role in sustaining a culture:</a:t>
            </a:r>
          </a:p>
          <a:p>
            <a:r>
              <a:rPr lang="en-US" sz="2400" dirty="0" smtClean="0">
                <a:latin typeface="Arial" panose="020B0604020202020204" pitchFamily="34" charset="0"/>
                <a:cs typeface="Arial" panose="020B0604020202020204" pitchFamily="34" charset="0"/>
              </a:rPr>
              <a:t>Selection</a:t>
            </a:r>
          </a:p>
          <a:p>
            <a:pPr lvl="1"/>
            <a:r>
              <a:rPr lang="en-US" sz="2400" dirty="0" smtClean="0">
                <a:latin typeface="Arial" panose="020B0604020202020204" pitchFamily="34" charset="0"/>
                <a:cs typeface="Arial" panose="020B0604020202020204" pitchFamily="34" charset="0"/>
              </a:rPr>
              <a:t>Identify and select individuals who are high performers and whose values are consistent with at least a good portion of the organization’s values</a:t>
            </a:r>
          </a:p>
          <a:p>
            <a:r>
              <a:rPr lang="en-US" sz="2400" dirty="0" smtClean="0">
                <a:latin typeface="Arial" panose="020B0604020202020204" pitchFamily="34" charset="0"/>
                <a:cs typeface="Arial" panose="020B0604020202020204" pitchFamily="34" charset="0"/>
              </a:rPr>
              <a:t>Top Management</a:t>
            </a:r>
          </a:p>
          <a:p>
            <a:pPr lvl="1"/>
            <a:r>
              <a:rPr lang="en-US" sz="2400" dirty="0" smtClean="0">
                <a:latin typeface="Arial" panose="020B0604020202020204" pitchFamily="34" charset="0"/>
                <a:cs typeface="Arial" panose="020B0604020202020204" pitchFamily="34" charset="0"/>
              </a:rPr>
              <a:t>Through words and behaviors, senior executives establish norms that filter through the organization</a:t>
            </a:r>
          </a:p>
          <a:p>
            <a:r>
              <a:rPr lang="en-US" sz="2400" dirty="0" smtClean="0">
                <a:latin typeface="Arial" panose="020B0604020202020204" pitchFamily="34" charset="0"/>
                <a:cs typeface="Arial" panose="020B0604020202020204" pitchFamily="34" charset="0"/>
              </a:rPr>
              <a:t>Socialization</a:t>
            </a:r>
          </a:p>
          <a:p>
            <a:pPr lvl="1"/>
            <a:r>
              <a:rPr lang="en-US" sz="2400" dirty="0" smtClean="0">
                <a:latin typeface="Arial" panose="020B0604020202020204" pitchFamily="34" charset="0"/>
                <a:cs typeface="Arial" panose="020B0604020202020204" pitchFamily="34" charset="0"/>
              </a:rPr>
              <a:t>The process that helps new employees adapt to the prevailing organizational culture</a:t>
            </a:r>
          </a:p>
          <a:p>
            <a:pPr lvl="1">
              <a:buFont typeface="Times New Roman" panose="02020603050405020304" pitchFamily="18" charset="0"/>
              <a:buNone/>
            </a:pPr>
            <a:endParaRPr lang="en-US" sz="2400" dirty="0" smtClean="0">
              <a:latin typeface="Arial" panose="020B0604020202020204" pitchFamily="34" charset="0"/>
              <a:cs typeface="Arial" panose="020B0604020202020204" pitchFamily="34" charset="0"/>
            </a:endParaRPr>
          </a:p>
        </p:txBody>
      </p:sp>
      <p:sp>
        <p:nvSpPr>
          <p:cNvPr id="63490" name="Rectangle 2"/>
          <p:cNvSpPr>
            <a:spLocks noGrp="1" noChangeArrowheads="1"/>
          </p:cNvSpPr>
          <p:nvPr>
            <p:ph type="title"/>
          </p:nvPr>
        </p:nvSpPr>
        <p:spPr>
          <a:xfrm>
            <a:off x="0" y="209915"/>
            <a:ext cx="7494571" cy="780685"/>
          </a:xfrm>
        </p:spPr>
        <p:txBody>
          <a:bodyPr>
            <a:normAutofit/>
          </a:bodyPr>
          <a:lstStyle/>
          <a:p>
            <a:pPr algn="l">
              <a:defRPr/>
            </a:pPr>
            <a:r>
              <a:rPr lang="en-US" sz="2800" dirty="0" smtClean="0">
                <a:latin typeface="Arial" panose="020B0604020202020204" pitchFamily="34" charset="0"/>
                <a:cs typeface="Arial" panose="020B0604020202020204" pitchFamily="34" charset="0"/>
              </a:rPr>
              <a:t>Keeping a Culture Alive</a:t>
            </a:r>
          </a:p>
        </p:txBody>
      </p:sp>
      <p:sp>
        <p:nvSpPr>
          <p:cNvPr id="2" name="Slide Number Placeholder 1"/>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9</a:t>
            </a:fld>
            <a:endParaRPr lang="en-US" dirty="0">
              <a:solidFill>
                <a:prstClr val="black">
                  <a:lumMod val="65000"/>
                  <a:lumOff val="35000"/>
                </a:prstClr>
              </a:solidFill>
              <a:latin typeface="Calibri"/>
            </a:endParaRPr>
          </a:p>
        </p:txBody>
      </p:sp>
      <p:sp>
        <p:nvSpPr>
          <p:cNvPr id="21508" name="Rectangle 5"/>
          <p:cNvSpPr>
            <a:spLocks noChangeArrowheads="1"/>
          </p:cNvSpPr>
          <p:nvPr/>
        </p:nvSpPr>
        <p:spPr bwMode="auto">
          <a:xfrm>
            <a:off x="9448800" y="6400801"/>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dirty="0">
                <a:solidFill>
                  <a:srgbClr val="7F7F7F"/>
                </a:solidFill>
              </a:rPr>
              <a:t>16-7</a:t>
            </a:r>
          </a:p>
        </p:txBody>
      </p:sp>
    </p:spTree>
    <p:extLst>
      <p:ext uri="{BB962C8B-B14F-4D97-AF65-F5344CB8AC3E}">
        <p14:creationId xmlns:p14="http://schemas.microsoft.com/office/powerpoint/2010/main" val="1608724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2&quot;/&gt;&lt;property id=&quot;20307&quot; value=&quot;260&quot;/&gt;&lt;/object&gt;&lt;object type=&quot;3&quot; unique_id=&quot;10262&quot;&gt;&lt;property id=&quot;20148&quot; value=&quot;5&quot;/&gt;&lt;property id=&quot;20300&quot; value=&quot;Slide 1 - &amp;quot;Title&amp;quot;&quot;/&gt;&lt;property id=&quot;20307&quot; value=&quot;261&quot;/&gt;&lt;/object&gt;&lt;/object&gt;&lt;object type=&quot;8&quot; unique_id=&quot;10012&quot;&gt;&lt;/object&gt;&lt;/object&gt;&lt;/database&gt;"/>
  <p:tag name="SECTOMILLISECCONVERTED" val="1"/>
</p:tagLst>
</file>

<file path=ppt/theme/theme1.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PG Template</Template>
  <TotalTime>10334</TotalTime>
  <Words>1075</Words>
  <Application>Microsoft Office PowerPoint</Application>
  <PresentationFormat>Widescreen</PresentationFormat>
  <Paragraphs>183</Paragraphs>
  <Slides>20</Slides>
  <Notes>15</Notes>
  <HiddenSlides>1</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Times New Roman</vt:lpstr>
      <vt:lpstr>Wingdings</vt:lpstr>
      <vt:lpstr>PG Template</vt:lpstr>
      <vt:lpstr>BITS_PPT_template</vt:lpstr>
      <vt:lpstr>Photo Editor Photo</vt:lpstr>
      <vt:lpstr>Managing People and Organizations  Module 5 -  The Organization System   Lecture Sequence 2 – Organization Culture</vt:lpstr>
      <vt:lpstr>Learning Objectives</vt:lpstr>
      <vt:lpstr>Organizational Culture</vt:lpstr>
      <vt:lpstr>Do Organizations Have Uniform Cultures?</vt:lpstr>
      <vt:lpstr>What Do Cultures Do?</vt:lpstr>
      <vt:lpstr>What is organizational culture</vt:lpstr>
      <vt:lpstr>Culture as a Liability</vt:lpstr>
      <vt:lpstr>How Culture Begins</vt:lpstr>
      <vt:lpstr>Keeping a Culture Alive</vt:lpstr>
      <vt:lpstr>Review</vt:lpstr>
      <vt:lpstr>Summary: How Organizational Cultures Form</vt:lpstr>
      <vt:lpstr>Pause and Ponder</vt:lpstr>
      <vt:lpstr>Creating an Ethical Organizational Culture</vt:lpstr>
      <vt:lpstr>Review</vt:lpstr>
      <vt:lpstr>Ethics and culture</vt:lpstr>
      <vt:lpstr>Review</vt:lpstr>
      <vt:lpstr>Global Implications</vt:lpstr>
      <vt:lpstr>Culture as an Intervening Variable</vt:lpstr>
      <vt:lpstr>Summary and Managerial Implications</vt:lpstr>
      <vt:lpstr>M5_L2 : Assessment Time</vt:lpstr>
    </vt:vector>
  </TitlesOfParts>
  <Company>BITS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Jalaiah; Debargha Sarkar</dc:creator>
  <cp:lastModifiedBy>user</cp:lastModifiedBy>
  <cp:revision>1353</cp:revision>
  <cp:lastPrinted>2017-02-10T06:19:45Z</cp:lastPrinted>
  <dcterms:created xsi:type="dcterms:W3CDTF">2013-08-12T09:37:37Z</dcterms:created>
  <dcterms:modified xsi:type="dcterms:W3CDTF">2017-03-14T03:34:53Z</dcterms:modified>
</cp:coreProperties>
</file>