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7" r:id="rId5"/>
    <p:sldId id="260" r:id="rId6"/>
    <p:sldId id="261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5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blue abstract watercolor pattern on a white background">
            <a:extLst>
              <a:ext uri="{FF2B5EF4-FFF2-40B4-BE49-F238E27FC236}">
                <a16:creationId xmlns:a16="http://schemas.microsoft.com/office/drawing/2014/main" id="{71176FFB-79B1-1822-C433-B8476448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65802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8148-9446-CBC5-87EE-B41794B22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Population growth, health spending and tuberculosis in both Germany and 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B6807-DF4D-D406-000C-13161C81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Group_1</a:t>
            </a:r>
          </a:p>
        </p:txBody>
      </p:sp>
    </p:spTree>
    <p:extLst>
      <p:ext uri="{BB962C8B-B14F-4D97-AF65-F5344CB8AC3E}">
        <p14:creationId xmlns:p14="http://schemas.microsoft.com/office/powerpoint/2010/main" val="33192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8CE-8CA1-D84A-7898-8DFBFA33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per 1000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A6A02-C2BF-68C3-A83C-917A3ECBE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4461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70D09-6B87-FE72-47FF-7C964E020C33}"/>
              </a:ext>
            </a:extLst>
          </p:cNvPr>
          <p:cNvSpPr txBox="1"/>
          <p:nvPr/>
        </p:nvSpPr>
        <p:spPr>
          <a:xfrm>
            <a:off x="5741263" y="2956456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Birth rate/1000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1BE29-EA85-EBF4-300E-234501077B62}"/>
              </a:ext>
            </a:extLst>
          </p:cNvPr>
          <p:cNvSpPr txBox="1"/>
          <p:nvPr/>
        </p:nvSpPr>
        <p:spPr>
          <a:xfrm>
            <a:off x="8374459" y="5908248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6B4F5-F48E-5BA3-EA8E-E0C90473AEC1}"/>
              </a:ext>
            </a:extLst>
          </p:cNvPr>
          <p:cNvSpPr txBox="1"/>
          <p:nvPr/>
        </p:nvSpPr>
        <p:spPr>
          <a:xfrm>
            <a:off x="444617" y="2341563"/>
            <a:ext cx="417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Based on this data, it can be deduced that birth rate in Germany between 2006 -2015 remained stagnant</a:t>
            </a:r>
          </a:p>
          <a:p>
            <a:r>
              <a:rPr lang="en-US" sz="1400" dirty="0"/>
              <a:t>	- downward trends in economy, </a:t>
            </a:r>
          </a:p>
          <a:p>
            <a:r>
              <a:rPr lang="en-US" sz="1400" dirty="0"/>
              <a:t>	- less family planning, </a:t>
            </a:r>
          </a:p>
          <a:p>
            <a:r>
              <a:rPr lang="en-US" sz="1400" dirty="0"/>
              <a:t>	- more migration out of Germany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- Turkey’s birth rate from 2006 to 2015 has gradually decreased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B0F-E769-6616-41AD-07E58702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0" y="610746"/>
            <a:ext cx="11166191" cy="547804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Population and Annual Percent growth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EEECC-E152-CE6D-D28E-A268DDEE0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" y="1204255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86267-3F8F-2FF4-5EA8-6D523F3D3D4A}"/>
              </a:ext>
            </a:extLst>
          </p:cNvPr>
          <p:cNvSpPr txBox="1"/>
          <p:nvPr/>
        </p:nvSpPr>
        <p:spPr>
          <a:xfrm>
            <a:off x="499010" y="4975157"/>
            <a:ext cx="10444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Turkey’s population grew exponentially from ~7.0 mil to ~7.8 mil </a:t>
            </a:r>
          </a:p>
          <a:p>
            <a:r>
              <a:rPr lang="en-US" sz="1400" dirty="0"/>
              <a:t>	- improved healthcare  </a:t>
            </a:r>
          </a:p>
          <a:p>
            <a:r>
              <a:rPr lang="en-US" sz="1400" dirty="0"/>
              <a:t>	- decreased infant mortality </a:t>
            </a:r>
          </a:p>
          <a:p>
            <a:r>
              <a:rPr lang="en-US" sz="1400" dirty="0"/>
              <a:t>	- immigration into the country </a:t>
            </a:r>
          </a:p>
          <a:p>
            <a:r>
              <a:rPr lang="en-US" sz="1400" dirty="0"/>
              <a:t>	- dating apps</a:t>
            </a:r>
          </a:p>
          <a:p>
            <a:endParaRPr lang="en-US" sz="1400" dirty="0"/>
          </a:p>
          <a:p>
            <a:r>
              <a:rPr lang="en-US" sz="1400" dirty="0"/>
              <a:t>-    Germany’s population from 2006 to 2011 remained consistent, followed by fluctuations in the later years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6EC33-B4CA-CA45-02D4-B410514C4F66}"/>
              </a:ext>
            </a:extLst>
          </p:cNvPr>
          <p:cNvSpPr txBox="1"/>
          <p:nvPr/>
        </p:nvSpPr>
        <p:spPr>
          <a:xfrm>
            <a:off x="268178" y="1746775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Population by million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E629F3-86D3-8287-1EC0-B9765F58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38" y="1249960"/>
            <a:ext cx="469119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428F3-70F3-726F-3A78-5582DF14D6C9}"/>
              </a:ext>
            </a:extLst>
          </p:cNvPr>
          <p:cNvSpPr txBox="1"/>
          <p:nvPr/>
        </p:nvSpPr>
        <p:spPr>
          <a:xfrm>
            <a:off x="6157773" y="1883328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%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8775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AFB-CA4A-6CF3-18F8-57B329F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per 1000 people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920734-09A9-DD98-5CF2-0A3C7980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2" y="2115442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8A307-8119-2C3A-BC93-69B40AD0186E}"/>
              </a:ext>
            </a:extLst>
          </p:cNvPr>
          <p:cNvSpPr txBox="1"/>
          <p:nvPr/>
        </p:nvSpPr>
        <p:spPr>
          <a:xfrm>
            <a:off x="6350466" y="2654776"/>
            <a:ext cx="461665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Death rate/ 1000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09362-2AD7-0520-A65E-2D304E72DA33}"/>
              </a:ext>
            </a:extLst>
          </p:cNvPr>
          <p:cNvSpPr txBox="1"/>
          <p:nvPr/>
        </p:nvSpPr>
        <p:spPr>
          <a:xfrm>
            <a:off x="696287" y="2207340"/>
            <a:ext cx="417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Death rate in Turkey shows no fluctuations and remained at 6 /1000 (0.06%) people for a decade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whereas in Germany it is relatively higher at 10/1000 (0.10) people </a:t>
            </a:r>
          </a:p>
        </p:txBody>
      </p:sp>
    </p:spTree>
    <p:extLst>
      <p:ext uri="{BB962C8B-B14F-4D97-AF65-F5344CB8AC3E}">
        <p14:creationId xmlns:p14="http://schemas.microsoft.com/office/powerpoint/2010/main" val="32630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965-65EB-7D7A-DC16-460D5F1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expenditure per capita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8F5CAF-CF2C-7F81-EE09-8C7272C9C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31" y="1890876"/>
            <a:ext cx="470797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A75B6-CC99-5586-7D70-E62F055660EB}"/>
              </a:ext>
            </a:extLst>
          </p:cNvPr>
          <p:cNvSpPr txBox="1"/>
          <p:nvPr/>
        </p:nvSpPr>
        <p:spPr>
          <a:xfrm>
            <a:off x="6516667" y="1950609"/>
            <a:ext cx="461665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Per Capita USD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8420B-518E-39A5-C3EB-CD2F08307BDD}"/>
              </a:ext>
            </a:extLst>
          </p:cNvPr>
          <p:cNvSpPr txBox="1"/>
          <p:nvPr/>
        </p:nvSpPr>
        <p:spPr>
          <a:xfrm>
            <a:off x="696287" y="2207340"/>
            <a:ext cx="4177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 health expenditure per capita in 2006 was 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+mj-lt"/>
              </a:rPr>
              <a:t>$</a:t>
            </a:r>
            <a:r>
              <a:rPr lang="en-US" sz="1400" b="0" i="0" dirty="0">
                <a:effectLst/>
                <a:latin typeface="+mj-lt"/>
              </a:rPr>
              <a:t>3,698 and in 2014 it increased to $5,207</a:t>
            </a:r>
            <a:endParaRPr lang="en-US" sz="1400" dirty="0">
              <a:latin typeface="+mj-lt"/>
            </a:endParaRPr>
          </a:p>
          <a:p>
            <a:r>
              <a:rPr lang="en-US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Germany looks to have maintained good funding allocation towards healthcare as represented in population growth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Turkey health expenditure per capita in 2006 was $300 and 2014 it increased to $524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Turkey has been consistent with their funding throughout the decade, which is shown in increased population graph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Keep up with the annual growth rate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Provide sufficient funds for general healthcare needs (birth/death)</a:t>
            </a:r>
          </a:p>
        </p:txBody>
      </p:sp>
    </p:spTree>
    <p:extLst>
      <p:ext uri="{BB962C8B-B14F-4D97-AF65-F5344CB8AC3E}">
        <p14:creationId xmlns:p14="http://schemas.microsoft.com/office/powerpoint/2010/main" val="7141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326-D0E9-CB6A-DA08-434AB76D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141025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public Health expenditure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192D3B-509A-24F2-29D6-FC13BC9D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54" y="1180580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257C9-92F1-EBAA-48BA-7ED034FAE859}"/>
              </a:ext>
            </a:extLst>
          </p:cNvPr>
          <p:cNvSpPr txBox="1"/>
          <p:nvPr/>
        </p:nvSpPr>
        <p:spPr>
          <a:xfrm>
            <a:off x="5771329" y="1722629"/>
            <a:ext cx="738664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% Total Health Expenditure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71F46-30D9-C823-8D43-193B61F61664}"/>
              </a:ext>
            </a:extLst>
          </p:cNvPr>
          <p:cNvSpPr txBox="1"/>
          <p:nvPr/>
        </p:nvSpPr>
        <p:spPr>
          <a:xfrm>
            <a:off x="577035" y="1401996"/>
            <a:ext cx="417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 health care system shows no fluctuation/is steady 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Total health expenditure increased in Turkey around 2007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Tuberculosis Control Department budget increased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Economic stability 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203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D713-63C0-085E-77A9-BC6354A1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04" y="646771"/>
            <a:ext cx="4938662" cy="552730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Population by gender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C9C716-46B5-452D-4788-3851BDE0D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5" y="1199501"/>
            <a:ext cx="2886601" cy="228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7BA25C-E96F-8F48-CC61-CFD195E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61" y="1087071"/>
            <a:ext cx="3170663" cy="25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D5844-A6F0-E830-556D-09E1A01E5ABD}"/>
              </a:ext>
            </a:extLst>
          </p:cNvPr>
          <p:cNvSpPr txBox="1"/>
          <p:nvPr/>
        </p:nvSpPr>
        <p:spPr>
          <a:xfrm>
            <a:off x="446049" y="3709367"/>
            <a:ext cx="52856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Söhne"/>
              </a:rPr>
              <a:t>Population Growth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US" sz="1400" b="0" i="0" dirty="0">
              <a:effectLst/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Germany's population has been relatively stable with a low population growth rate in these years. The country has faced challenges related to an aging population and low birth rates, which have impacted population growth.</a:t>
            </a:r>
          </a:p>
          <a:p>
            <a:r>
              <a:rPr lang="en-US" sz="1400" b="0" i="0" dirty="0">
                <a:effectLst/>
                <a:latin typeface="Söhne"/>
              </a:rPr>
              <a:t>During the 2006-2014 period, Germany continued to allocate a significant portion of its GDP to healthcare.</a:t>
            </a:r>
          </a:p>
          <a:p>
            <a:endParaRPr lang="en-US" sz="1400" b="0" i="0" dirty="0">
              <a:effectLst/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Tuberculosis is considered a relatively low burden in Germany compared to some other countries. Germany has implemented comprehensive TB control measures.</a:t>
            </a:r>
            <a:endParaRPr lang="en-US" sz="1400" dirty="0">
              <a:latin typeface="Söhne"/>
            </a:endParaRPr>
          </a:p>
          <a:p>
            <a:endParaRPr lang="en-US" sz="1400" dirty="0">
              <a:latin typeface="Söhne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1A2A0-EA2F-166F-3D9C-C62515C62217}"/>
              </a:ext>
            </a:extLst>
          </p:cNvPr>
          <p:cNvSpPr txBox="1"/>
          <p:nvPr/>
        </p:nvSpPr>
        <p:spPr>
          <a:xfrm>
            <a:off x="6096000" y="3870316"/>
            <a:ext cx="5765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Söhne"/>
              </a:rPr>
              <a:t>Turkey experienced significant population growth during the 2006-2014 period. </a:t>
            </a:r>
          </a:p>
          <a:p>
            <a:endParaRPr lang="en-US" sz="1400" dirty="0">
              <a:latin typeface="Söhne"/>
            </a:endParaRPr>
          </a:p>
          <a:p>
            <a:r>
              <a:rPr lang="en-US" sz="1400" b="0" i="0" dirty="0">
                <a:effectLst/>
                <a:latin typeface="Söhne"/>
              </a:rPr>
              <a:t>During the 2006-2014 period, Turkey invested in healthcare infrastructure, expanded health insurance coverage, and aimed to enhance access to healthcare services.</a:t>
            </a:r>
          </a:p>
          <a:p>
            <a:r>
              <a:rPr lang="en-US" sz="1400" b="0" i="0" dirty="0">
                <a:effectLst/>
                <a:latin typeface="Söhne"/>
              </a:rPr>
              <a:t>Turkey has had a higher burden of tuberculosis compared to Germany. During the 2006-2014 period, Turkey focused on improving diagnosis and treatment services for tuberculosis.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332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02F1-1AF7-C7A7-AA15-EAADBE4F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141025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Ages 20-29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1D45780-C7F8-7A4C-7B7C-9984619AF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3" y="1115736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5D287-D76B-2B0A-F0E0-615255EF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47" y="1115735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D09FE-9F48-E652-FCFB-CAEF27BAA0DF}"/>
              </a:ext>
            </a:extLst>
          </p:cNvPr>
          <p:cNvSpPr txBox="1"/>
          <p:nvPr/>
        </p:nvSpPr>
        <p:spPr>
          <a:xfrm>
            <a:off x="624845" y="4942045"/>
            <a:ext cx="1044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Germany’s age group from 20- 29 based on gender stayed parallel throughout the years with higher cases in early 2000s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Population by age group and gender in Turkey varied over the years;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20-24 female population was lower than male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25-29 both gender population overlap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Benefitted from improved healthcare </a:t>
            </a:r>
          </a:p>
        </p:txBody>
      </p:sp>
    </p:spTree>
    <p:extLst>
      <p:ext uri="{BB962C8B-B14F-4D97-AF65-F5344CB8AC3E}">
        <p14:creationId xmlns:p14="http://schemas.microsoft.com/office/powerpoint/2010/main" val="271004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4B0-070B-9793-F42F-4403D149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5" y="651822"/>
            <a:ext cx="11107469" cy="606527"/>
          </a:xfrm>
        </p:spPr>
        <p:txBody>
          <a:bodyPr/>
          <a:lstStyle/>
          <a:p>
            <a:r>
              <a:rPr lang="en-US"/>
              <a:t>TB cases and associated deaths 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3C6BAE-972A-CF07-AC58-D822B8AB0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77" y="1745945"/>
            <a:ext cx="451616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860DE-42B3-E31A-DA9A-91C0C647BA75}"/>
              </a:ext>
            </a:extLst>
          </p:cNvPr>
          <p:cNvSpPr txBox="1"/>
          <p:nvPr/>
        </p:nvSpPr>
        <p:spPr>
          <a:xfrm>
            <a:off x="644146" y="1334885"/>
            <a:ext cx="5303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Incidence rate in </a:t>
            </a:r>
            <a:r>
              <a:rPr lang="en-US" sz="1400" dirty="0">
                <a:latin typeface="+mj-lt"/>
              </a:rPr>
              <a:t>Germany remained around </a:t>
            </a:r>
            <a:r>
              <a:rPr lang="en-US" sz="1400" i="0" dirty="0">
                <a:solidFill>
                  <a:srgbClr val="323232"/>
                </a:solidFill>
                <a:effectLst/>
                <a:latin typeface="+mj-lt"/>
              </a:rPr>
              <a:t>an annual TB incidence of 7.3 cases per 100,000 population</a:t>
            </a:r>
          </a:p>
          <a:p>
            <a:pPr marL="742950" lvl="1" indent="-285750">
              <a:buFontTx/>
              <a:buChar char="-"/>
            </a:pPr>
            <a:r>
              <a:rPr lang="en-US" sz="1400" b="0" i="0" dirty="0">
                <a:solidFill>
                  <a:srgbClr val="323232"/>
                </a:solidFill>
                <a:effectLst/>
                <a:latin typeface="+mj-lt"/>
              </a:rPr>
              <a:t>A total of 105 patients died of tuberculosis in 2015 (2014: 109 deaths). This corresponded to a mortality of 0.13 cases per 100,000 population</a:t>
            </a:r>
            <a:endParaRPr lang="en-US" sz="1400" i="0" dirty="0">
              <a:solidFill>
                <a:srgbClr val="323232"/>
              </a:solidFill>
              <a:effectLst/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TB incidence rate began to decrease around 2006 due to Turkey’s initiative on Health Transformation Program (HTP)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Tuberculosis control department (TCD) funding went up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Strengthen/improve public health services 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Prioritize illness prevention methods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Higher number of health professionals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Proper registration of patients with TB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Economic and governmental stability </a:t>
            </a:r>
          </a:p>
        </p:txBody>
      </p:sp>
    </p:spTree>
    <p:extLst>
      <p:ext uri="{BB962C8B-B14F-4D97-AF65-F5344CB8AC3E}">
        <p14:creationId xmlns:p14="http://schemas.microsoft.com/office/powerpoint/2010/main" val="1549581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608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Söhne</vt:lpstr>
      <vt:lpstr>Tw Cen MT</vt:lpstr>
      <vt:lpstr>Wingdings 2</vt:lpstr>
      <vt:lpstr>DividendVTI</vt:lpstr>
      <vt:lpstr>Population growth, health spending and tuberculosis in both Germany and Turkey</vt:lpstr>
      <vt:lpstr>Birth rate per 1000 people</vt:lpstr>
      <vt:lpstr>Total Population and Annual Percent growth</vt:lpstr>
      <vt:lpstr>Death rate per 1000 people</vt:lpstr>
      <vt:lpstr>Health expenditure per capita</vt:lpstr>
      <vt:lpstr>Total public Health expenditure </vt:lpstr>
      <vt:lpstr>Population by gender</vt:lpstr>
      <vt:lpstr>Ages 20-29</vt:lpstr>
      <vt:lpstr>TB cases and associated deaths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growth, health spending and tuberculosis in both Germany and Turkey</dc:title>
  <dc:creator>Eric Sea</dc:creator>
  <cp:lastModifiedBy>hiran nair</cp:lastModifiedBy>
  <cp:revision>4</cp:revision>
  <dcterms:created xsi:type="dcterms:W3CDTF">2023-05-17T22:32:22Z</dcterms:created>
  <dcterms:modified xsi:type="dcterms:W3CDTF">2023-05-18T21:03:52Z</dcterms:modified>
</cp:coreProperties>
</file>