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3"/>
  </p:notesMasterIdLst>
  <p:sldIdLst>
    <p:sldId id="256" r:id="rId2"/>
    <p:sldId id="258" r:id="rId3"/>
    <p:sldId id="303" r:id="rId4"/>
    <p:sldId id="304" r:id="rId5"/>
    <p:sldId id="305" r:id="rId6"/>
    <p:sldId id="261" r:id="rId7"/>
    <p:sldId id="262" r:id="rId8"/>
    <p:sldId id="263" r:id="rId9"/>
    <p:sldId id="306" r:id="rId10"/>
    <p:sldId id="307" r:id="rId11"/>
    <p:sldId id="308" r:id="rId12"/>
    <p:sldId id="309" r:id="rId13"/>
    <p:sldId id="315" r:id="rId14"/>
    <p:sldId id="316" r:id="rId15"/>
    <p:sldId id="326" r:id="rId16"/>
    <p:sldId id="310" r:id="rId17"/>
    <p:sldId id="311" r:id="rId18"/>
    <p:sldId id="264" r:id="rId19"/>
    <p:sldId id="312" r:id="rId20"/>
    <p:sldId id="313" r:id="rId21"/>
    <p:sldId id="314" r:id="rId22"/>
    <p:sldId id="317" r:id="rId23"/>
    <p:sldId id="319" r:id="rId24"/>
    <p:sldId id="318" r:id="rId25"/>
    <p:sldId id="320" r:id="rId26"/>
    <p:sldId id="321" r:id="rId27"/>
    <p:sldId id="322" r:id="rId28"/>
    <p:sldId id="323" r:id="rId29"/>
    <p:sldId id="324" r:id="rId30"/>
    <p:sldId id="325" r:id="rId31"/>
    <p:sldId id="273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1A0A20-9BF2-4E4D-9F41-8DB506312390}">
  <a:tblStyle styleId="{DD1A0A20-9BF2-4E4D-9F41-8DB506312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82D7F1-37E3-4E38-87DB-9A044B617D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 snapToGrid="0">
      <p:cViewPr varScale="1">
        <p:scale>
          <a:sx n="97" d="100"/>
          <a:sy n="97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564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094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704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719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89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481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13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37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16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2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638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951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065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931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409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310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28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470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460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292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818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4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8961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03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57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CSS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Pengertian dan Cara menggunakannya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380737" y="959746"/>
            <a:ext cx="5734576" cy="850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mengatur</a:t>
            </a:r>
            <a:r>
              <a:rPr lang="en-GB" dirty="0"/>
              <a:t> </a:t>
            </a:r>
            <a:r>
              <a:rPr lang="en-GB" dirty="0" err="1"/>
              <a:t>arah</a:t>
            </a:r>
            <a:r>
              <a:rPr lang="en-GB" dirty="0"/>
              <a:t> </a:t>
            </a:r>
            <a:r>
              <a:rPr lang="en-GB" dirty="0" err="1"/>
              <a:t>alur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items yang </a:t>
            </a:r>
            <a:r>
              <a:rPr lang="en-GB" dirty="0" err="1"/>
              <a:t>ada</a:t>
            </a:r>
            <a:r>
              <a:rPr lang="en-GB" dirty="0"/>
              <a:t> pada container flex. Default </a:t>
            </a:r>
            <a:r>
              <a:rPr lang="en-GB" dirty="0" err="1"/>
              <a:t>valuenya</a:t>
            </a:r>
            <a:r>
              <a:rPr lang="en-GB" dirty="0"/>
              <a:t> row. </a:t>
            </a:r>
            <a:r>
              <a:rPr lang="en-GB" dirty="0" err="1"/>
              <a:t>Terdapat</a:t>
            </a:r>
            <a:r>
              <a:rPr lang="en-GB" dirty="0"/>
              <a:t> </a:t>
            </a:r>
            <a:r>
              <a:rPr lang="en-GB" dirty="0" err="1"/>
              <a:t>empat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:</a:t>
            </a:r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59234" y="249023"/>
            <a:ext cx="698344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Flex Direction</a:t>
            </a:r>
            <a:endParaRPr dirty="0"/>
          </a:p>
        </p:txBody>
      </p:sp>
      <p:sp>
        <p:nvSpPr>
          <p:cNvPr id="8" name="Google Shape;531;p41">
            <a:extLst>
              <a:ext uri="{FF2B5EF4-FFF2-40B4-BE49-F238E27FC236}">
                <a16:creationId xmlns:a16="http://schemas.microsoft.com/office/drawing/2014/main" id="{83F174B9-ADA5-E1CA-28A5-0945C2369D76}"/>
              </a:ext>
            </a:extLst>
          </p:cNvPr>
          <p:cNvSpPr txBox="1">
            <a:spLocks/>
          </p:cNvSpPr>
          <p:nvPr/>
        </p:nvSpPr>
        <p:spPr>
          <a:xfrm flipH="1">
            <a:off x="827272" y="2876550"/>
            <a:ext cx="1501590" cy="52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GB" sz="1200" dirty="0"/>
              <a:t>flex-direction</a:t>
            </a:r>
            <a:r>
              <a:rPr lang="en-GB" dirty="0"/>
              <a:t> : </a:t>
            </a:r>
            <a:r>
              <a:rPr lang="en-GB" sz="1200" dirty="0"/>
              <a:t>row;</a:t>
            </a:r>
          </a:p>
        </p:txBody>
      </p:sp>
      <p:sp>
        <p:nvSpPr>
          <p:cNvPr id="11" name="Google Shape;531;p41">
            <a:extLst>
              <a:ext uri="{FF2B5EF4-FFF2-40B4-BE49-F238E27FC236}">
                <a16:creationId xmlns:a16="http://schemas.microsoft.com/office/drawing/2014/main" id="{8C081431-B07F-C849-701C-6FF6E7017D2F}"/>
              </a:ext>
            </a:extLst>
          </p:cNvPr>
          <p:cNvSpPr txBox="1">
            <a:spLocks/>
          </p:cNvSpPr>
          <p:nvPr/>
        </p:nvSpPr>
        <p:spPr>
          <a:xfrm flipH="1">
            <a:off x="5361314" y="4328613"/>
            <a:ext cx="1575641" cy="61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GB" sz="1200" dirty="0"/>
              <a:t>flex-</a:t>
            </a:r>
            <a:r>
              <a:rPr lang="en-GB" sz="1200" dirty="0" err="1"/>
              <a:t>direcion</a:t>
            </a:r>
            <a:r>
              <a:rPr lang="en-GB" sz="1200" dirty="0"/>
              <a:t>: column;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15397F5C-969B-436E-78BF-7E565E4E5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1794963"/>
            <a:ext cx="2156011" cy="108158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BD5A8BF0-60F4-7ED5-644D-EF97F5599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789" y="1784075"/>
            <a:ext cx="2156011" cy="1092475"/>
          </a:xfrm>
          <a:prstGeom prst="rect">
            <a:avLst/>
          </a:prstGeom>
        </p:spPr>
      </p:pic>
      <p:sp>
        <p:nvSpPr>
          <p:cNvPr id="6" name="Google Shape;531;p41">
            <a:extLst>
              <a:ext uri="{FF2B5EF4-FFF2-40B4-BE49-F238E27FC236}">
                <a16:creationId xmlns:a16="http://schemas.microsoft.com/office/drawing/2014/main" id="{ECA6B824-B2FA-282B-E28C-165A7FEA27C1}"/>
              </a:ext>
            </a:extLst>
          </p:cNvPr>
          <p:cNvSpPr txBox="1">
            <a:spLocks/>
          </p:cNvSpPr>
          <p:nvPr/>
        </p:nvSpPr>
        <p:spPr>
          <a:xfrm flipH="1">
            <a:off x="3025556" y="2879533"/>
            <a:ext cx="1956475" cy="52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GB" sz="1200" dirty="0"/>
              <a:t>flex-direction : row-reverse;</a:t>
            </a:r>
          </a:p>
        </p:txBody>
      </p:sp>
      <p:pic>
        <p:nvPicPr>
          <p:cNvPr id="12" name="Gambar 11">
            <a:extLst>
              <a:ext uri="{FF2B5EF4-FFF2-40B4-BE49-F238E27FC236}">
                <a16:creationId xmlns:a16="http://schemas.microsoft.com/office/drawing/2014/main" id="{98228422-9920-5FFA-0606-50DC8A282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619" y="2415747"/>
            <a:ext cx="981032" cy="1975322"/>
          </a:xfrm>
          <a:prstGeom prst="rect">
            <a:avLst/>
          </a:prstGeom>
        </p:spPr>
      </p:pic>
      <p:pic>
        <p:nvPicPr>
          <p:cNvPr id="14" name="Gambar 13">
            <a:extLst>
              <a:ext uri="{FF2B5EF4-FFF2-40B4-BE49-F238E27FC236}">
                <a16:creationId xmlns:a16="http://schemas.microsoft.com/office/drawing/2014/main" id="{73DDCFF5-23AA-3A2C-AF16-DB2FDA571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622" y="2415747"/>
            <a:ext cx="974935" cy="1976400"/>
          </a:xfrm>
          <a:prstGeom prst="rect">
            <a:avLst/>
          </a:prstGeom>
        </p:spPr>
      </p:pic>
      <p:sp>
        <p:nvSpPr>
          <p:cNvPr id="15" name="Google Shape;531;p41">
            <a:extLst>
              <a:ext uri="{FF2B5EF4-FFF2-40B4-BE49-F238E27FC236}">
                <a16:creationId xmlns:a16="http://schemas.microsoft.com/office/drawing/2014/main" id="{D398F1DE-5B2D-39D8-0E41-7994830FD220}"/>
              </a:ext>
            </a:extLst>
          </p:cNvPr>
          <p:cNvSpPr txBox="1">
            <a:spLocks/>
          </p:cNvSpPr>
          <p:nvPr/>
        </p:nvSpPr>
        <p:spPr>
          <a:xfrm flipH="1">
            <a:off x="6877360" y="4332876"/>
            <a:ext cx="2093457" cy="61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GB" sz="1200" dirty="0"/>
              <a:t>flex-</a:t>
            </a:r>
            <a:r>
              <a:rPr lang="en-GB" sz="1200" dirty="0" err="1"/>
              <a:t>direcion</a:t>
            </a:r>
            <a:r>
              <a:rPr lang="en-GB" sz="1200" dirty="0"/>
              <a:t>: column-reverse;</a:t>
            </a:r>
          </a:p>
        </p:txBody>
      </p:sp>
    </p:spTree>
    <p:extLst>
      <p:ext uri="{BB962C8B-B14F-4D97-AF65-F5344CB8AC3E}">
        <p14:creationId xmlns:p14="http://schemas.microsoft.com/office/powerpoint/2010/main" val="53467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304952" y="998845"/>
            <a:ext cx="6172047" cy="850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flex-wrap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mendefinisikan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elemen</a:t>
            </a:r>
            <a:r>
              <a:rPr lang="en-GB" dirty="0"/>
              <a:t> item di </a:t>
            </a:r>
            <a:r>
              <a:rPr lang="en-GB" dirty="0" err="1"/>
              <a:t>dalam</a:t>
            </a:r>
            <a:r>
              <a:rPr lang="en-GB" dirty="0"/>
              <a:t> container flexbox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disejajarkan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baris. </a:t>
            </a:r>
            <a:r>
              <a:rPr lang="en-GB" dirty="0" err="1"/>
              <a:t>Artinya</a:t>
            </a:r>
            <a:r>
              <a:rPr lang="en-GB" dirty="0"/>
              <a:t>, </a:t>
            </a:r>
            <a:r>
              <a:rPr lang="en-GB" dirty="0" err="1"/>
              <a:t>elemen</a:t>
            </a:r>
            <a:r>
              <a:rPr lang="en-GB" dirty="0"/>
              <a:t> item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digulung</a:t>
            </a:r>
            <a:r>
              <a:rPr lang="en-GB" dirty="0"/>
              <a:t> (</a:t>
            </a:r>
            <a:r>
              <a:rPr lang="en-GB" dirty="0" err="1"/>
              <a:t>dipindahkan</a:t>
            </a:r>
            <a:r>
              <a:rPr lang="en-GB" dirty="0"/>
              <a:t>) </a:t>
            </a:r>
            <a:r>
              <a:rPr lang="en-GB" dirty="0" err="1"/>
              <a:t>ke</a:t>
            </a:r>
            <a:r>
              <a:rPr lang="en-GB" dirty="0"/>
              <a:t> baris </a:t>
            </a:r>
            <a:r>
              <a:rPr lang="en-GB" dirty="0" err="1"/>
              <a:t>baru</a:t>
            </a:r>
            <a:r>
              <a:rPr lang="en-GB" dirty="0"/>
              <a:t> </a:t>
            </a:r>
            <a:r>
              <a:rPr lang="en-GB" dirty="0" err="1"/>
              <a:t>bila</a:t>
            </a:r>
            <a:r>
              <a:rPr lang="en-GB" dirty="0"/>
              <a:t> </a:t>
            </a:r>
            <a:r>
              <a:rPr lang="en-GB" dirty="0" err="1"/>
              <a:t>sudah</a:t>
            </a:r>
            <a:r>
              <a:rPr lang="en-GB" dirty="0"/>
              <a:t> </a:t>
            </a:r>
            <a:r>
              <a:rPr lang="en-GB" dirty="0" err="1"/>
              <a:t>memenuhi</a:t>
            </a:r>
            <a:r>
              <a:rPr lang="en-GB" dirty="0"/>
              <a:t> </a:t>
            </a:r>
            <a:r>
              <a:rPr lang="en-GB" dirty="0" err="1"/>
              <a:t>lebar</a:t>
            </a:r>
            <a:r>
              <a:rPr lang="en-GB" dirty="0"/>
              <a:t> container-</a:t>
            </a:r>
            <a:r>
              <a:rPr lang="en-GB" dirty="0" err="1"/>
              <a:t>nya</a:t>
            </a:r>
            <a:r>
              <a:rPr lang="en-GB" dirty="0"/>
              <a:t>.</a:t>
            </a:r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59234" y="249023"/>
            <a:ext cx="698344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Flex Wrap</a:t>
            </a:r>
            <a:endParaRPr dirty="0"/>
          </a:p>
        </p:txBody>
      </p:sp>
      <p:sp>
        <p:nvSpPr>
          <p:cNvPr id="8" name="Google Shape;531;p41">
            <a:extLst>
              <a:ext uri="{FF2B5EF4-FFF2-40B4-BE49-F238E27FC236}">
                <a16:creationId xmlns:a16="http://schemas.microsoft.com/office/drawing/2014/main" id="{83F174B9-ADA5-E1CA-28A5-0945C2369D76}"/>
              </a:ext>
            </a:extLst>
          </p:cNvPr>
          <p:cNvSpPr txBox="1">
            <a:spLocks/>
          </p:cNvSpPr>
          <p:nvPr/>
        </p:nvSpPr>
        <p:spPr>
          <a:xfrm flipH="1">
            <a:off x="1465220" y="2548525"/>
            <a:ext cx="1501590" cy="52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GB" sz="1200" dirty="0"/>
              <a:t>flex-wrap</a:t>
            </a:r>
            <a:r>
              <a:rPr lang="en-GB" dirty="0"/>
              <a:t> : </a:t>
            </a:r>
            <a:r>
              <a:rPr lang="en-GB" sz="1200" dirty="0" err="1"/>
              <a:t>nowrap</a:t>
            </a:r>
            <a:r>
              <a:rPr lang="en-GB" sz="1200" dirty="0"/>
              <a:t>;</a:t>
            </a:r>
          </a:p>
        </p:txBody>
      </p:sp>
      <p:sp>
        <p:nvSpPr>
          <p:cNvPr id="6" name="Google Shape;531;p41">
            <a:extLst>
              <a:ext uri="{FF2B5EF4-FFF2-40B4-BE49-F238E27FC236}">
                <a16:creationId xmlns:a16="http://schemas.microsoft.com/office/drawing/2014/main" id="{ECA6B824-B2FA-282B-E28C-165A7FEA27C1}"/>
              </a:ext>
            </a:extLst>
          </p:cNvPr>
          <p:cNvSpPr txBox="1">
            <a:spLocks/>
          </p:cNvSpPr>
          <p:nvPr/>
        </p:nvSpPr>
        <p:spPr>
          <a:xfrm flipH="1">
            <a:off x="1564306" y="4082267"/>
            <a:ext cx="1303417" cy="52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GB" sz="1200" dirty="0"/>
              <a:t>flex-wrap : wrap;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25E1888E-02AA-E20B-4877-44EF73EB0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56" y="1977707"/>
            <a:ext cx="3702319" cy="649166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3C467F72-F0E9-53A6-60CF-98BEE2989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56" y="3120805"/>
            <a:ext cx="3702319" cy="994388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8C63051C-79A6-5FA4-6562-EE2A85BFA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556" y="2314362"/>
            <a:ext cx="3702319" cy="995183"/>
          </a:xfrm>
          <a:prstGeom prst="rect">
            <a:avLst/>
          </a:prstGeom>
        </p:spPr>
      </p:pic>
      <p:sp>
        <p:nvSpPr>
          <p:cNvPr id="16" name="Google Shape;531;p41">
            <a:extLst>
              <a:ext uri="{FF2B5EF4-FFF2-40B4-BE49-F238E27FC236}">
                <a16:creationId xmlns:a16="http://schemas.microsoft.com/office/drawing/2014/main" id="{4DE2A3A1-924F-D3BE-BD7F-B8657E56A4DD}"/>
              </a:ext>
            </a:extLst>
          </p:cNvPr>
          <p:cNvSpPr txBox="1">
            <a:spLocks/>
          </p:cNvSpPr>
          <p:nvPr/>
        </p:nvSpPr>
        <p:spPr>
          <a:xfrm flipH="1">
            <a:off x="5779468" y="3354570"/>
            <a:ext cx="1788494" cy="52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GB" sz="1200" dirty="0"/>
              <a:t>flex-wrap : wrap-reverse;</a:t>
            </a:r>
          </a:p>
        </p:txBody>
      </p:sp>
    </p:spTree>
    <p:extLst>
      <p:ext uri="{BB962C8B-B14F-4D97-AF65-F5344CB8AC3E}">
        <p14:creationId xmlns:p14="http://schemas.microsoft.com/office/powerpoint/2010/main" val="102850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304952" y="998845"/>
            <a:ext cx="6172047" cy="850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Flex-flow </a:t>
            </a:r>
            <a:r>
              <a:rPr lang="en-GB" dirty="0" err="1"/>
              <a:t>merupakan</a:t>
            </a:r>
            <a:r>
              <a:rPr lang="en-GB" dirty="0"/>
              <a:t> shorthand </a:t>
            </a:r>
            <a:r>
              <a:rPr lang="en-GB" dirty="0" err="1"/>
              <a:t>dari</a:t>
            </a:r>
            <a:r>
              <a:rPr lang="en-GB" dirty="0"/>
              <a:t> flex-direction dan flex-wrap </a:t>
            </a:r>
            <a:r>
              <a:rPr lang="en-GB" dirty="0" err="1"/>
              <a:t>properti</a:t>
            </a:r>
            <a:r>
              <a:rPr lang="en-GB" dirty="0"/>
              <a:t>.</a:t>
            </a:r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59234" y="249023"/>
            <a:ext cx="698344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Flex Flow</a:t>
            </a:r>
            <a:endParaRPr dirty="0"/>
          </a:p>
        </p:txBody>
      </p:sp>
      <p:sp>
        <p:nvSpPr>
          <p:cNvPr id="8" name="Google Shape;531;p41">
            <a:extLst>
              <a:ext uri="{FF2B5EF4-FFF2-40B4-BE49-F238E27FC236}">
                <a16:creationId xmlns:a16="http://schemas.microsoft.com/office/drawing/2014/main" id="{83F174B9-ADA5-E1CA-28A5-0945C2369D76}"/>
              </a:ext>
            </a:extLst>
          </p:cNvPr>
          <p:cNvSpPr txBox="1">
            <a:spLocks/>
          </p:cNvSpPr>
          <p:nvPr/>
        </p:nvSpPr>
        <p:spPr>
          <a:xfrm flipH="1">
            <a:off x="1457961" y="2650833"/>
            <a:ext cx="1516106" cy="52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GB" sz="1200" dirty="0"/>
              <a:t>flex-flow</a:t>
            </a:r>
            <a:r>
              <a:rPr lang="en-GB" dirty="0"/>
              <a:t> : </a:t>
            </a:r>
            <a:r>
              <a:rPr lang="en-GB" sz="1200" dirty="0"/>
              <a:t>row wrap;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BE5C4DC-FD42-FE25-FF45-F4ADEEE13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56" y="1800829"/>
            <a:ext cx="3702319" cy="999744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5E132149-40E2-5AA2-DF64-0468E3B1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56" y="3270631"/>
            <a:ext cx="3702319" cy="993811"/>
          </a:xfrm>
          <a:prstGeom prst="rect">
            <a:avLst/>
          </a:prstGeom>
        </p:spPr>
      </p:pic>
      <p:sp>
        <p:nvSpPr>
          <p:cNvPr id="10" name="Google Shape;531;p41">
            <a:extLst>
              <a:ext uri="{FF2B5EF4-FFF2-40B4-BE49-F238E27FC236}">
                <a16:creationId xmlns:a16="http://schemas.microsoft.com/office/drawing/2014/main" id="{18E175B5-296D-3FBA-739F-4B7E34BABEF4}"/>
              </a:ext>
            </a:extLst>
          </p:cNvPr>
          <p:cNvSpPr txBox="1">
            <a:spLocks/>
          </p:cNvSpPr>
          <p:nvPr/>
        </p:nvSpPr>
        <p:spPr>
          <a:xfrm flipH="1">
            <a:off x="1187632" y="4144655"/>
            <a:ext cx="2056764" cy="52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GB" sz="1200" dirty="0"/>
              <a:t>flex-flow</a:t>
            </a:r>
            <a:r>
              <a:rPr lang="en-GB" dirty="0"/>
              <a:t> : </a:t>
            </a:r>
            <a:r>
              <a:rPr lang="en-GB" sz="1200" dirty="0"/>
              <a:t>row-reverse wrap;</a:t>
            </a:r>
          </a:p>
        </p:txBody>
      </p:sp>
    </p:spTree>
    <p:extLst>
      <p:ext uri="{BB962C8B-B14F-4D97-AF65-F5344CB8AC3E}">
        <p14:creationId xmlns:p14="http://schemas.microsoft.com/office/powerpoint/2010/main" val="324766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GRID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55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199"/>
            <a:ext cx="4345400" cy="2288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grid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CSS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tata </a:t>
            </a:r>
            <a:r>
              <a:rPr lang="en-ID" dirty="0" err="1"/>
              <a:t>letak</a:t>
            </a:r>
            <a:r>
              <a:rPr lang="en-ID" dirty="0"/>
              <a:t> (layout) </a:t>
            </a:r>
            <a:r>
              <a:rPr lang="en-ID" dirty="0" err="1"/>
              <a:t>halaman</a:t>
            </a:r>
            <a:r>
              <a:rPr lang="en-ID" dirty="0"/>
              <a:t> web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 dan </a:t>
            </a:r>
            <a:r>
              <a:rPr lang="en-ID" dirty="0" err="1"/>
              <a:t>kuat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grid,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area-area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dan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elemen-elemen</a:t>
            </a:r>
            <a:r>
              <a:rPr lang="en-ID" dirty="0"/>
              <a:t> HTML. Grid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pada website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horizontal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vertikal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78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</a:t>
            </a:r>
            <a:r>
              <a:rPr lang="en-ID" dirty="0"/>
              <a:t>rid-area</a:t>
            </a:r>
            <a:endParaRPr dirty="0"/>
          </a:p>
        </p:txBody>
      </p:sp>
      <p:sp>
        <p:nvSpPr>
          <p:cNvPr id="524" name="Google Shape;524;p40"/>
          <p:cNvSpPr txBox="1"/>
          <p:nvPr/>
        </p:nvSpPr>
        <p:spPr>
          <a:xfrm>
            <a:off x="533387" y="1317574"/>
            <a:ext cx="4090603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n-NO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grid-area adalah properti yang digunakan untuk menentukan nama area di dalam grid dan mengaitkan elemen HTML dengan area tersebut.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9B838791-2EC6-4909-80B3-5DDD47E7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990" y="1094453"/>
            <a:ext cx="3759391" cy="147729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2559C9DE-C43F-5B48-5B0B-A6B62C509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19" y="2571749"/>
            <a:ext cx="3064129" cy="2356639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E25693DB-1291-59B8-5771-6ED88FFE2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990" y="3649567"/>
            <a:ext cx="3759391" cy="798960"/>
          </a:xfrm>
          <a:prstGeom prst="rect">
            <a:avLst/>
          </a:prstGeom>
        </p:spPr>
      </p:pic>
      <p:sp>
        <p:nvSpPr>
          <p:cNvPr id="10" name="Google Shape;524;p40">
            <a:extLst>
              <a:ext uri="{FF2B5EF4-FFF2-40B4-BE49-F238E27FC236}">
                <a16:creationId xmlns:a16="http://schemas.microsoft.com/office/drawing/2014/main" id="{614B5991-E406-1322-04C1-100584DDFD81}"/>
              </a:ext>
            </a:extLst>
          </p:cNvPr>
          <p:cNvSpPr txBox="1"/>
          <p:nvPr/>
        </p:nvSpPr>
        <p:spPr>
          <a:xfrm>
            <a:off x="4297149" y="2654003"/>
            <a:ext cx="4315909" cy="65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n-NO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Setelah area-area tersebut didefinisikan, kita bisa menggunakan properti grid-area pada elemen HTML untuk menempatkannya di area tertentu.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23297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OVERFLOW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81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199"/>
            <a:ext cx="4345400" cy="2288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Overflow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yang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memotong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scrollbar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muat</a:t>
            </a:r>
            <a:r>
              <a:rPr lang="en-ID" dirty="0"/>
              <a:t> di area </a:t>
            </a:r>
            <a:r>
              <a:rPr lang="en-ID" dirty="0" err="1"/>
              <a:t>tertentu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941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flipH="1">
            <a:off x="575254" y="902805"/>
            <a:ext cx="8054166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400" dirty="0" err="1"/>
              <a:t>Secara</a:t>
            </a:r>
            <a:r>
              <a:rPr lang="en-ID" sz="1400" dirty="0"/>
              <a:t> default, </a:t>
            </a:r>
            <a:r>
              <a:rPr lang="en-ID" sz="1400" dirty="0" err="1"/>
              <a:t>nilai</a:t>
            </a:r>
            <a:r>
              <a:rPr lang="en-ID" sz="1400" dirty="0"/>
              <a:t> overflow </a:t>
            </a:r>
            <a:r>
              <a:rPr lang="en-ID" sz="1400" dirty="0" err="1"/>
              <a:t>adalah</a:t>
            </a:r>
            <a:r>
              <a:rPr lang="en-ID" sz="1400" dirty="0"/>
              <a:t> visible, </a:t>
            </a:r>
            <a:r>
              <a:rPr lang="en-ID" sz="1400" dirty="0" err="1"/>
              <a:t>artinya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terpotong</a:t>
            </a:r>
            <a:r>
              <a:rPr lang="en-ID" sz="1400" dirty="0"/>
              <a:t> dan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dimuat</a:t>
            </a:r>
            <a:r>
              <a:rPr lang="en-ID" sz="1400" dirty="0"/>
              <a:t> di </a:t>
            </a:r>
            <a:r>
              <a:rPr lang="en-ID" sz="1400" dirty="0" err="1"/>
              <a:t>luar</a:t>
            </a:r>
            <a:r>
              <a:rPr lang="en-ID" sz="1400" dirty="0"/>
              <a:t> </a:t>
            </a:r>
            <a:r>
              <a:rPr lang="en-ID" sz="1400" dirty="0" err="1"/>
              <a:t>kotak</a:t>
            </a:r>
            <a:r>
              <a:rPr lang="en-ID" sz="1400" dirty="0"/>
              <a:t> </a:t>
            </a:r>
            <a:r>
              <a:rPr lang="en-ID" sz="1400" dirty="0" err="1"/>
              <a:t>elemen</a:t>
            </a:r>
            <a:r>
              <a:rPr lang="en-ID" sz="1400" dirty="0"/>
              <a:t>.</a:t>
            </a:r>
            <a:endParaRPr sz="1400" dirty="0"/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Overflow-visible</a:t>
            </a: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ambar 2">
            <a:extLst>
              <a:ext uri="{FF2B5EF4-FFF2-40B4-BE49-F238E27FC236}">
                <a16:creationId xmlns:a16="http://schemas.microsoft.com/office/drawing/2014/main" id="{32956712-2415-621F-5489-36A7640C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44" y="1469884"/>
            <a:ext cx="5289309" cy="1774262"/>
          </a:xfrm>
          <a:prstGeom prst="rect">
            <a:avLst/>
          </a:prstGeom>
        </p:spPr>
      </p:pic>
      <p:sp>
        <p:nvSpPr>
          <p:cNvPr id="4" name="Google Shape;432;p35">
            <a:extLst>
              <a:ext uri="{FF2B5EF4-FFF2-40B4-BE49-F238E27FC236}">
                <a16:creationId xmlns:a16="http://schemas.microsoft.com/office/drawing/2014/main" id="{676AC41B-97B5-5F9D-B622-8E6B57AE5372}"/>
              </a:ext>
            </a:extLst>
          </p:cNvPr>
          <p:cNvSpPr txBox="1">
            <a:spLocks/>
          </p:cNvSpPr>
          <p:nvPr/>
        </p:nvSpPr>
        <p:spPr>
          <a:xfrm flipH="1">
            <a:off x="3806615" y="3233815"/>
            <a:ext cx="1530769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spcAft>
                <a:spcPts val="1600"/>
              </a:spcAft>
              <a:buFont typeface="Anaheim"/>
              <a:buNone/>
            </a:pPr>
            <a:r>
              <a:rPr lang="en-ID" sz="1400" dirty="0"/>
              <a:t>overflow : visible;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flipH="1">
            <a:off x="570562" y="995401"/>
            <a:ext cx="8054166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400" dirty="0" err="1"/>
              <a:t>Dengan</a:t>
            </a:r>
            <a:r>
              <a:rPr lang="en-ID" sz="1400" dirty="0"/>
              <a:t> value </a:t>
            </a:r>
            <a:r>
              <a:rPr lang="en-ID" sz="1400" dirty="0" err="1"/>
              <a:t>menggunakan</a:t>
            </a:r>
            <a:r>
              <a:rPr lang="en-ID" sz="1400" dirty="0"/>
              <a:t> hidden, yang </a:t>
            </a:r>
            <a:r>
              <a:rPr lang="en-ID" sz="1400" dirty="0" err="1"/>
              <a:t>berarti</a:t>
            </a:r>
            <a:r>
              <a:rPr lang="en-ID" sz="1400" dirty="0"/>
              <a:t> </a:t>
            </a:r>
            <a:r>
              <a:rPr lang="en-ID" sz="1400" dirty="0" err="1"/>
              <a:t>bahwa</a:t>
            </a:r>
            <a:r>
              <a:rPr lang="en-ID" sz="1400" dirty="0"/>
              <a:t> </a:t>
            </a:r>
            <a:r>
              <a:rPr lang="en-ID" sz="1400" dirty="0" err="1"/>
              <a:t>konten</a:t>
            </a:r>
            <a:r>
              <a:rPr lang="en-ID" sz="1400" dirty="0"/>
              <a:t> yang </a:t>
            </a:r>
            <a:r>
              <a:rPr lang="en-ID" sz="1400" dirty="0" err="1"/>
              <a:t>ada</a:t>
            </a:r>
            <a:r>
              <a:rPr lang="en-ID" sz="1400" dirty="0"/>
              <a:t> di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elemen</a:t>
            </a:r>
            <a:r>
              <a:rPr lang="en-ID" sz="1400" dirty="0"/>
              <a:t> </a:t>
            </a:r>
            <a:r>
              <a:rPr lang="en-ID" sz="1400" dirty="0" err="1"/>
              <a:t>menjadi</a:t>
            </a:r>
            <a:r>
              <a:rPr lang="en-ID" sz="1400" dirty="0"/>
              <a:t> "</a:t>
            </a:r>
            <a:r>
              <a:rPr lang="en-ID" sz="1400" dirty="0" err="1"/>
              <a:t>terpotong</a:t>
            </a:r>
            <a:r>
              <a:rPr lang="en-ID" sz="1400" dirty="0"/>
              <a:t>" dan "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melebihi</a:t>
            </a:r>
            <a:r>
              <a:rPr lang="en-ID" sz="1400" dirty="0"/>
              <a:t>" </a:t>
            </a:r>
            <a:r>
              <a:rPr lang="en-ID" sz="1400" dirty="0" err="1"/>
              <a:t>ukuran</a:t>
            </a:r>
            <a:r>
              <a:rPr lang="en-ID" sz="1400" dirty="0"/>
              <a:t> </a:t>
            </a:r>
            <a:r>
              <a:rPr lang="en-ID" sz="1400" dirty="0" err="1"/>
              <a:t>elemen</a:t>
            </a:r>
            <a:r>
              <a:rPr lang="en-ID" sz="1400" dirty="0"/>
              <a:t> </a:t>
            </a:r>
            <a:r>
              <a:rPr lang="en-ID" sz="1400" dirty="0" err="1"/>
              <a:t>kotak</a:t>
            </a:r>
            <a:r>
              <a:rPr lang="en-ID" sz="1400" dirty="0"/>
              <a:t> yang </a:t>
            </a:r>
            <a:r>
              <a:rPr lang="en-ID" sz="1400" dirty="0" err="1"/>
              <a:t>ditentukan</a:t>
            </a:r>
            <a:r>
              <a:rPr lang="en-ID" sz="1400" dirty="0"/>
              <a:t>.</a:t>
            </a:r>
            <a:endParaRPr sz="1400" dirty="0"/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Overflow-hidden</a:t>
            </a: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32;p35">
            <a:extLst>
              <a:ext uri="{FF2B5EF4-FFF2-40B4-BE49-F238E27FC236}">
                <a16:creationId xmlns:a16="http://schemas.microsoft.com/office/drawing/2014/main" id="{676AC41B-97B5-5F9D-B622-8E6B57AE5372}"/>
              </a:ext>
            </a:extLst>
          </p:cNvPr>
          <p:cNvSpPr txBox="1">
            <a:spLocks/>
          </p:cNvSpPr>
          <p:nvPr/>
        </p:nvSpPr>
        <p:spPr>
          <a:xfrm flipH="1">
            <a:off x="3806612" y="2827951"/>
            <a:ext cx="1530769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spcAft>
                <a:spcPts val="1600"/>
              </a:spcAft>
              <a:buFont typeface="Anaheim"/>
              <a:buNone/>
            </a:pPr>
            <a:r>
              <a:rPr lang="en-ID" sz="1400" dirty="0"/>
              <a:t>overflow : hidden;</a:t>
            </a:r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7C806C50-B48F-7104-5833-D3ADFF5AC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3" y="1934549"/>
            <a:ext cx="50387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9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Flex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Overflow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Grid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Nth-child(x)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flipH="1">
            <a:off x="570562" y="995401"/>
            <a:ext cx="8054166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400" dirty="0" err="1"/>
              <a:t>Menetapkan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scroll, yang </a:t>
            </a:r>
            <a:r>
              <a:rPr lang="en-ID" sz="1400" dirty="0" err="1"/>
              <a:t>berarti</a:t>
            </a:r>
            <a:r>
              <a:rPr lang="en-ID" sz="1400" dirty="0"/>
              <a:t> </a:t>
            </a:r>
            <a:r>
              <a:rPr lang="en-ID" sz="1400" dirty="0" err="1"/>
              <a:t>bahwa</a:t>
            </a:r>
            <a:r>
              <a:rPr lang="en-ID" sz="1400" dirty="0"/>
              <a:t> </a:t>
            </a:r>
            <a:r>
              <a:rPr lang="en-ID" sz="1400" dirty="0" err="1"/>
              <a:t>konten</a:t>
            </a:r>
            <a:r>
              <a:rPr lang="en-ID" sz="1400" dirty="0"/>
              <a:t> yang </a:t>
            </a:r>
            <a:r>
              <a:rPr lang="en-ID" sz="1400" dirty="0" err="1"/>
              <a:t>ada</a:t>
            </a:r>
            <a:r>
              <a:rPr lang="en-ID" sz="1400" dirty="0"/>
              <a:t> di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elemen</a:t>
            </a:r>
            <a:r>
              <a:rPr lang="en-ID" sz="1400" dirty="0"/>
              <a:t> </a:t>
            </a:r>
            <a:r>
              <a:rPr lang="en-ID" sz="1400" dirty="0" err="1"/>
              <a:t>menjadi</a:t>
            </a:r>
            <a:r>
              <a:rPr lang="en-ID" sz="1400" dirty="0"/>
              <a:t> "</a:t>
            </a:r>
            <a:r>
              <a:rPr lang="en-ID" sz="1400" dirty="0" err="1"/>
              <a:t>terpotong</a:t>
            </a:r>
            <a:r>
              <a:rPr lang="en-ID" sz="1400" dirty="0"/>
              <a:t>" dan </a:t>
            </a:r>
            <a:r>
              <a:rPr lang="en-ID" sz="1400" dirty="0" err="1"/>
              <a:t>ditambahkan</a:t>
            </a:r>
            <a:r>
              <a:rPr lang="en-ID" sz="1400" dirty="0"/>
              <a:t> scroll bar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menggulir</a:t>
            </a:r>
            <a:r>
              <a:rPr lang="en-ID" sz="1400" dirty="0"/>
              <a:t> </a:t>
            </a:r>
            <a:r>
              <a:rPr lang="en-ID" sz="1400" dirty="0" err="1"/>
              <a:t>konten</a:t>
            </a:r>
            <a:r>
              <a:rPr lang="en-ID" sz="1400" dirty="0"/>
              <a:t> yang </a:t>
            </a:r>
            <a:r>
              <a:rPr lang="en-ID" sz="1400" dirty="0" err="1"/>
              <a:t>ada</a:t>
            </a:r>
            <a:r>
              <a:rPr lang="en-ID" sz="1400" dirty="0"/>
              <a:t> di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kotak</a:t>
            </a:r>
            <a:r>
              <a:rPr lang="en-ID" sz="1400" dirty="0"/>
              <a:t>. Scroll bar yang </a:t>
            </a:r>
            <a:r>
              <a:rPr lang="en-ID" sz="1400" dirty="0" err="1"/>
              <a:t>ditambahkan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scrollbar </a:t>
            </a:r>
            <a:r>
              <a:rPr lang="en-ID" sz="1400" dirty="0" err="1"/>
              <a:t>secara</a:t>
            </a:r>
            <a:r>
              <a:rPr lang="en-ID" sz="1400" dirty="0"/>
              <a:t> horizontal dan </a:t>
            </a:r>
            <a:r>
              <a:rPr lang="en-ID" sz="1400" dirty="0" err="1"/>
              <a:t>vertikal</a:t>
            </a:r>
            <a:r>
              <a:rPr lang="en-ID" sz="1400" dirty="0"/>
              <a:t> (</a:t>
            </a:r>
            <a:r>
              <a:rPr lang="en-ID" sz="1400" dirty="0" err="1"/>
              <a:t>bahkan</a:t>
            </a:r>
            <a:r>
              <a:rPr lang="en-ID" sz="1400" dirty="0"/>
              <a:t> </a:t>
            </a:r>
            <a:r>
              <a:rPr lang="en-ID" sz="1400" dirty="0" err="1"/>
              <a:t>jika</a:t>
            </a:r>
            <a:r>
              <a:rPr lang="en-ID" sz="1400" dirty="0"/>
              <a:t>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membutuhkannya</a:t>
            </a:r>
            <a:r>
              <a:rPr lang="en-ID" sz="1400" dirty="0"/>
              <a:t>). </a:t>
            </a:r>
            <a:endParaRPr sz="1400" dirty="0"/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Overflow-scroll</a:t>
            </a: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32;p35">
            <a:extLst>
              <a:ext uri="{FF2B5EF4-FFF2-40B4-BE49-F238E27FC236}">
                <a16:creationId xmlns:a16="http://schemas.microsoft.com/office/drawing/2014/main" id="{676AC41B-97B5-5F9D-B622-8E6B57AE5372}"/>
              </a:ext>
            </a:extLst>
          </p:cNvPr>
          <p:cNvSpPr txBox="1">
            <a:spLocks/>
          </p:cNvSpPr>
          <p:nvPr/>
        </p:nvSpPr>
        <p:spPr>
          <a:xfrm flipH="1">
            <a:off x="3806609" y="3553525"/>
            <a:ext cx="1530769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spcAft>
                <a:spcPts val="1600"/>
              </a:spcAft>
              <a:buFont typeface="Anaheim"/>
              <a:buNone/>
            </a:pPr>
            <a:r>
              <a:rPr lang="en-ID" sz="1400" dirty="0"/>
              <a:t>overflow : scroll;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83847B1A-BB10-F1B6-3001-FAEE9F96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93" y="2024943"/>
            <a:ext cx="58674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flipH="1">
            <a:off x="1161953" y="937671"/>
            <a:ext cx="7098599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sz="1400" dirty="0"/>
              <a:t>Value auto </a:t>
            </a:r>
            <a:r>
              <a:rPr lang="en-ID" sz="1400" dirty="0" err="1"/>
              <a:t>hampir</a:t>
            </a:r>
            <a:r>
              <a:rPr lang="en-ID" sz="1400" dirty="0"/>
              <a:t> </a:t>
            </a:r>
            <a:r>
              <a:rPr lang="en-ID" sz="1400" dirty="0" err="1"/>
              <a:t>sama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value scroll, </a:t>
            </a:r>
            <a:r>
              <a:rPr lang="en-ID" sz="1400" dirty="0" err="1"/>
              <a:t>perbedaannya</a:t>
            </a:r>
            <a:r>
              <a:rPr lang="en-ID" sz="1400" dirty="0"/>
              <a:t> pada value auto </a:t>
            </a:r>
            <a:r>
              <a:rPr lang="en-ID" sz="1400" dirty="0" err="1"/>
              <a:t>hanya</a:t>
            </a:r>
            <a:r>
              <a:rPr lang="en-ID" sz="1400" dirty="0"/>
              <a:t> </a:t>
            </a:r>
            <a:r>
              <a:rPr lang="en-ID" sz="1400" dirty="0" err="1"/>
              <a:t>menambahkan</a:t>
            </a:r>
            <a:r>
              <a:rPr lang="en-ID" sz="1400" dirty="0"/>
              <a:t> scrollbar </a:t>
            </a:r>
            <a:r>
              <a:rPr lang="en-ID" sz="1400" dirty="0" err="1"/>
              <a:t>jika</a:t>
            </a:r>
            <a:r>
              <a:rPr lang="en-ID" sz="1400" dirty="0"/>
              <a:t> </a:t>
            </a:r>
            <a:r>
              <a:rPr lang="en-ID" sz="1400" dirty="0" err="1"/>
              <a:t>diperlukan</a:t>
            </a:r>
            <a:r>
              <a:rPr lang="en-ID" sz="1400" dirty="0"/>
              <a:t>. </a:t>
            </a:r>
            <a:endParaRPr sz="1400" dirty="0"/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Overflow-auto</a:t>
            </a: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32;p35">
            <a:extLst>
              <a:ext uri="{FF2B5EF4-FFF2-40B4-BE49-F238E27FC236}">
                <a16:creationId xmlns:a16="http://schemas.microsoft.com/office/drawing/2014/main" id="{676AC41B-97B5-5F9D-B622-8E6B57AE5372}"/>
              </a:ext>
            </a:extLst>
          </p:cNvPr>
          <p:cNvSpPr txBox="1">
            <a:spLocks/>
          </p:cNvSpPr>
          <p:nvPr/>
        </p:nvSpPr>
        <p:spPr>
          <a:xfrm flipH="1">
            <a:off x="3806612" y="2827951"/>
            <a:ext cx="1530769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spcAft>
                <a:spcPts val="1600"/>
              </a:spcAft>
              <a:buFont typeface="Anaheim"/>
              <a:buNone/>
            </a:pPr>
            <a:r>
              <a:rPr lang="en-ID" sz="1400" dirty="0"/>
              <a:t>overflow : auto;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C433011-E2ED-7737-E9A2-5EAEDFFEC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08" y="1880242"/>
            <a:ext cx="6353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1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NTH-CHILD SELECTOR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459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422214" y="2388199"/>
            <a:ext cx="4475985" cy="2288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nth-child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menyeleksi</a:t>
            </a:r>
            <a:r>
              <a:rPr lang="en-ID" dirty="0"/>
              <a:t> element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(child).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element, </a:t>
            </a:r>
            <a:r>
              <a:rPr lang="en-ID" dirty="0" err="1"/>
              <a:t>terdapat</a:t>
            </a:r>
            <a:r>
              <a:rPr lang="en-ID" dirty="0"/>
              <a:t> tag </a:t>
            </a:r>
            <a:r>
              <a:rPr lang="en-ID" dirty="0" err="1"/>
              <a:t>pembuka</a:t>
            </a:r>
            <a:r>
              <a:rPr lang="en-ID" dirty="0"/>
              <a:t> (opening tag) dan tag </a:t>
            </a:r>
            <a:r>
              <a:rPr lang="en-ID" dirty="0" err="1"/>
              <a:t>penutup</a:t>
            </a:r>
            <a:r>
              <a:rPr lang="en-ID" dirty="0"/>
              <a:t> (closing tag), </a:t>
            </a:r>
            <a:r>
              <a:rPr lang="en-ID" dirty="0" err="1"/>
              <a:t>contoh</a:t>
            </a:r>
            <a:r>
              <a:rPr lang="en-ID" dirty="0"/>
              <a:t>: opening tag: &lt;div&gt; dan closing tag-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 &lt;/div&gt; yang </a:t>
            </a:r>
            <a:r>
              <a:rPr lang="en-ID" dirty="0" err="1"/>
              <a:t>ditandai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/. Jadi, </a:t>
            </a:r>
            <a:r>
              <a:rPr lang="en-ID" dirty="0" err="1"/>
              <a:t>setiap</a:t>
            </a:r>
            <a:r>
              <a:rPr lang="en-ID" dirty="0"/>
              <a:t> element yang </a:t>
            </a:r>
            <a:r>
              <a:rPr lang="en-ID" dirty="0" err="1"/>
              <a:t>berada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element lain (</a:t>
            </a:r>
            <a:r>
              <a:rPr lang="en-ID" dirty="0" err="1"/>
              <a:t>didalam</a:t>
            </a:r>
            <a:r>
              <a:rPr lang="en-ID" dirty="0"/>
              <a:t> tag </a:t>
            </a:r>
            <a:r>
              <a:rPr lang="en-ID" dirty="0" err="1"/>
              <a:t>pembuka</a:t>
            </a:r>
            <a:r>
              <a:rPr lang="en-ID" dirty="0"/>
              <a:t> dan tag </a:t>
            </a:r>
            <a:r>
              <a:rPr lang="en-ID" dirty="0" err="1"/>
              <a:t>penutup</a:t>
            </a:r>
            <a:r>
              <a:rPr lang="en-ID" dirty="0"/>
              <a:t>),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dikatakan</a:t>
            </a:r>
            <a:r>
              <a:rPr lang="en-ID" dirty="0"/>
              <a:t> child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element </a:t>
            </a:r>
            <a:r>
              <a:rPr lang="en-ID" dirty="0" err="1"/>
              <a:t>dari</a:t>
            </a:r>
            <a:r>
              <a:rPr lang="en-ID" dirty="0"/>
              <a:t> element yang </a:t>
            </a:r>
            <a:r>
              <a:rPr lang="en-ID" dirty="0" err="1"/>
              <a:t>menaunginya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422214" y="1719199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Nth-child selector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12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:nth-child(x) sederhana</a:t>
            </a:r>
            <a:endParaRPr dirty="0"/>
          </a:p>
        </p:txBody>
      </p:sp>
      <p:sp>
        <p:nvSpPr>
          <p:cNvPr id="524" name="Google Shape;524;p40"/>
          <p:cNvSpPr txBox="1"/>
          <p:nvPr/>
        </p:nvSpPr>
        <p:spPr>
          <a:xfrm>
            <a:off x="2526696" y="3178331"/>
            <a:ext cx="4090603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Artinya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div yang </a:t>
            </a: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memiliki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anak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p </a:t>
            </a: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urutan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ke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2 (</a:t>
            </a: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anak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kedua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 </a:t>
            </a: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memiliki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style background yellow (background </a:t>
            </a: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berwarna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kuning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).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7148FD94-3CF9-4E56-190E-B2B7BC9F2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1012200"/>
            <a:ext cx="5362575" cy="547370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B5A28CB2-42F3-4F66-E334-B976A6A27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561" y="1761890"/>
            <a:ext cx="3952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69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:nth-child(3n)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formula 3n</a:t>
            </a:r>
            <a:endParaRPr dirty="0"/>
          </a:p>
        </p:txBody>
      </p:sp>
      <p:sp>
        <p:nvSpPr>
          <p:cNvPr id="524" name="Google Shape;524;p40"/>
          <p:cNvSpPr txBox="1"/>
          <p:nvPr/>
        </p:nvSpPr>
        <p:spPr>
          <a:xfrm>
            <a:off x="2526695" y="3672421"/>
            <a:ext cx="4090603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3n </a:t>
            </a: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bisa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diartikan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setiap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kelipatan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3 dan </a:t>
            </a: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dimulai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dari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ID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anak</a:t>
            </a:r>
            <a:r>
              <a:rPr lang="en-ID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ke-3.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2D62C491-077B-B947-5C1E-93E7B2094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2" y="935447"/>
            <a:ext cx="5429250" cy="657225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2C0EE36D-A699-56AC-10C3-5BA77EFCA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97" y="1774181"/>
            <a:ext cx="48768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47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:nth-child(odd) dan :nth-child(even)</a:t>
            </a:r>
            <a:endParaRPr dirty="0"/>
          </a:p>
        </p:txBody>
      </p:sp>
      <p:sp>
        <p:nvSpPr>
          <p:cNvPr id="524" name="Google Shape;524;p40"/>
          <p:cNvSpPr txBox="1"/>
          <p:nvPr/>
        </p:nvSpPr>
        <p:spPr>
          <a:xfrm>
            <a:off x="2526695" y="975335"/>
            <a:ext cx="4090603" cy="43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:nth-child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dengan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odd dan even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sebagai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keyword.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51A2ACAE-1790-A31D-086A-AB65C659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0" y="1666289"/>
            <a:ext cx="4310289" cy="1157533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6B3B8AA1-1611-5696-DAB6-EF7030A9D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136" y="1666289"/>
            <a:ext cx="3838664" cy="1147326"/>
          </a:xfrm>
          <a:prstGeom prst="rect">
            <a:avLst/>
          </a:prstGeom>
        </p:spPr>
      </p:pic>
      <p:sp>
        <p:nvSpPr>
          <p:cNvPr id="6" name="Google Shape;524;p40">
            <a:extLst>
              <a:ext uri="{FF2B5EF4-FFF2-40B4-BE49-F238E27FC236}">
                <a16:creationId xmlns:a16="http://schemas.microsoft.com/office/drawing/2014/main" id="{272B1DD6-A607-571C-8634-9192C65E7704}"/>
              </a:ext>
            </a:extLst>
          </p:cNvPr>
          <p:cNvSpPr txBox="1"/>
          <p:nvPr/>
        </p:nvSpPr>
        <p:spPr>
          <a:xfrm>
            <a:off x="1056869" y="2893341"/>
            <a:ext cx="7207241" cy="8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odd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artinya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ganjil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jadi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menyeleksi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"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anak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"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dengan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urutan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ganjil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yaitu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: 1, 3, 5, 7 dan 9.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Sedangkan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even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adalah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kebalikannya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yaitu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genap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jadi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menyeleksi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"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anak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" </a:t>
            </a:r>
            <a:r>
              <a:rPr lang="en-GB" dirty="0" err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ke</a:t>
            </a:r>
            <a:r>
              <a:rPr lang="en-GB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2, 4, 6, 8 dan 10.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068187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:nth-child(n+4)</a:t>
            </a:r>
            <a:endParaRPr dirty="0"/>
          </a:p>
        </p:txBody>
      </p:sp>
      <p:sp>
        <p:nvSpPr>
          <p:cNvPr id="6" name="Google Shape;524;p40">
            <a:extLst>
              <a:ext uri="{FF2B5EF4-FFF2-40B4-BE49-F238E27FC236}">
                <a16:creationId xmlns:a16="http://schemas.microsoft.com/office/drawing/2014/main" id="{272B1DD6-A607-571C-8634-9192C65E7704}"/>
              </a:ext>
            </a:extLst>
          </p:cNvPr>
          <p:cNvSpPr txBox="1"/>
          <p:nvPr/>
        </p:nvSpPr>
        <p:spPr>
          <a:xfrm>
            <a:off x="1443832" y="3898051"/>
            <a:ext cx="6256334" cy="8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n-NO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Artinya, menyeleksi semua &lt;li&gt; dari anak ke-4 dan seterusnya (menyeleksi anak ke 4, 5, 6, 7, 8, 9 dan 10).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855C0313-E2A7-4179-16C3-5D0D0FF01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1124124"/>
            <a:ext cx="5305425" cy="732155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16EB0337-8CC2-B95E-F6BB-34DEB1E4C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812" y="2055751"/>
            <a:ext cx="5295900" cy="17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24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:nth-child(-n+4)</a:t>
            </a:r>
            <a:endParaRPr dirty="0"/>
          </a:p>
        </p:txBody>
      </p:sp>
      <p:sp>
        <p:nvSpPr>
          <p:cNvPr id="6" name="Google Shape;524;p40">
            <a:extLst>
              <a:ext uri="{FF2B5EF4-FFF2-40B4-BE49-F238E27FC236}">
                <a16:creationId xmlns:a16="http://schemas.microsoft.com/office/drawing/2014/main" id="{272B1DD6-A607-571C-8634-9192C65E7704}"/>
              </a:ext>
            </a:extLst>
          </p:cNvPr>
          <p:cNvSpPr txBox="1"/>
          <p:nvPr/>
        </p:nvSpPr>
        <p:spPr>
          <a:xfrm>
            <a:off x="1400970" y="3509636"/>
            <a:ext cx="6256334" cy="8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n-NO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Artinya menyeleksi semua &lt;li&gt; dari anak ke-4 dan kebawahnya (hingga angka terendah yang menunjukkan minus). Ini menyeleksi anak ke 4, 3, 2, dan 1.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C9A7295A-3EC2-6240-AB09-DA084F2A9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1012200"/>
            <a:ext cx="5391150" cy="62166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DC673618-338F-8597-16F4-8E3641CF9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562" y="1795699"/>
            <a:ext cx="5391150" cy="156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88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:nth-child(2n+3)</a:t>
            </a:r>
            <a:endParaRPr dirty="0"/>
          </a:p>
        </p:txBody>
      </p:sp>
      <p:sp>
        <p:nvSpPr>
          <p:cNvPr id="6" name="Google Shape;524;p40">
            <a:extLst>
              <a:ext uri="{FF2B5EF4-FFF2-40B4-BE49-F238E27FC236}">
                <a16:creationId xmlns:a16="http://schemas.microsoft.com/office/drawing/2014/main" id="{272B1DD6-A607-571C-8634-9192C65E7704}"/>
              </a:ext>
            </a:extLst>
          </p:cNvPr>
          <p:cNvSpPr txBox="1"/>
          <p:nvPr/>
        </p:nvSpPr>
        <p:spPr>
          <a:xfrm>
            <a:off x="1443832" y="3436629"/>
            <a:ext cx="6256334" cy="8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n-NO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2n+3 = 3, artinya penyeleksian dimulai dari anak ke-3.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n-NO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2n = artinya setiap kelipatan dua.</a:t>
            </a:r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42B3890D-7353-CE51-4CDF-2B3BDB7E1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1065628"/>
            <a:ext cx="5324475" cy="584835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0AB9C366-16CB-ECC2-6FA1-1585E364E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762" y="1859280"/>
            <a:ext cx="5324475" cy="1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1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1473655" y="2347167"/>
            <a:ext cx="6196690" cy="1595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Engine browser </a:t>
            </a:r>
            <a:r>
              <a:rPr lang="en-ID" dirty="0" err="1"/>
              <a:t>membaca</a:t>
            </a:r>
            <a:r>
              <a:rPr lang="en-ID" dirty="0"/>
              <a:t> dan </a:t>
            </a:r>
            <a:r>
              <a:rPr lang="en-ID" dirty="0" err="1"/>
              <a:t>mengeksekusi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HTML, CSS, dan JavaScript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proses yang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"parsing" </a:t>
            </a:r>
            <a:r>
              <a:rPr lang="en-ID" dirty="0" err="1"/>
              <a:t>atau</a:t>
            </a:r>
            <a:r>
              <a:rPr lang="en-ID" dirty="0"/>
              <a:t> "rendering".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markup </a:t>
            </a:r>
            <a:r>
              <a:rPr lang="en-ID" dirty="0" err="1"/>
              <a:t>seperti</a:t>
            </a:r>
            <a:r>
              <a:rPr lang="en-ID" dirty="0"/>
              <a:t> HTML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alamiah</a:t>
            </a:r>
            <a:r>
              <a:rPr lang="en-ID" dirty="0"/>
              <a:t> </a:t>
            </a:r>
            <a:r>
              <a:rPr lang="en-ID" dirty="0" err="1"/>
              <a:t>diatur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, </a:t>
            </a:r>
            <a:r>
              <a:rPr lang="en-ID" dirty="0" err="1"/>
              <a:t>mencerminkan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disusun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HTML </a:t>
            </a:r>
            <a:r>
              <a:rPr lang="en-ID" dirty="0" err="1"/>
              <a:t>bergantung</a:t>
            </a:r>
            <a:r>
              <a:rPr lang="en-ID" dirty="0"/>
              <a:t> pada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hierarki</a:t>
            </a:r>
            <a:r>
              <a:rPr lang="en-ID" dirty="0"/>
              <a:t> yang </a:t>
            </a:r>
            <a:r>
              <a:rPr lang="en-ID" dirty="0" err="1"/>
              <a:t>jelas</a:t>
            </a:r>
            <a:r>
              <a:rPr lang="en-ID" dirty="0"/>
              <a:t>. </a:t>
            </a:r>
            <a:r>
              <a:rPr lang="en-ID" dirty="0" err="1"/>
              <a:t>Menjalankan</a:t>
            </a:r>
            <a:r>
              <a:rPr lang="en-ID" dirty="0"/>
              <a:t> JavaScript </a:t>
            </a:r>
            <a:r>
              <a:rPr lang="en-ID" dirty="0" err="1"/>
              <a:t>setelah</a:t>
            </a:r>
            <a:r>
              <a:rPr lang="en-ID" dirty="0"/>
              <a:t> parsing HTML juga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seringkali</a:t>
            </a:r>
            <a:r>
              <a:rPr lang="en-ID" dirty="0"/>
              <a:t> JavaScript </a:t>
            </a:r>
            <a:r>
              <a:rPr lang="en-ID" dirty="0" err="1"/>
              <a:t>memanipulasi</a:t>
            </a:r>
            <a:r>
              <a:rPr lang="en-ID" dirty="0"/>
              <a:t> dan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 </a:t>
            </a: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59234" y="211146"/>
            <a:ext cx="698344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Mulai dari mana browser (engine) membaca atau mengeksekusi code ?</a:t>
            </a:r>
            <a:endParaRPr dirty="0"/>
          </a:p>
        </p:txBody>
      </p:sp>
      <p:sp>
        <p:nvSpPr>
          <p:cNvPr id="536" name="Google Shape;536;p41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446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nth-child(-2n+9)</a:t>
            </a:r>
            <a:endParaRPr dirty="0"/>
          </a:p>
        </p:txBody>
      </p:sp>
      <p:sp>
        <p:nvSpPr>
          <p:cNvPr id="6" name="Google Shape;524;p40">
            <a:extLst>
              <a:ext uri="{FF2B5EF4-FFF2-40B4-BE49-F238E27FC236}">
                <a16:creationId xmlns:a16="http://schemas.microsoft.com/office/drawing/2014/main" id="{272B1DD6-A607-571C-8634-9192C65E7704}"/>
              </a:ext>
            </a:extLst>
          </p:cNvPr>
          <p:cNvSpPr txBox="1"/>
          <p:nvPr/>
        </p:nvSpPr>
        <p:spPr>
          <a:xfrm>
            <a:off x="1278050" y="3679820"/>
            <a:ext cx="6588000" cy="89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n-NO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2n+9 = 9, artinya penyeleksian dimulai dari anak ke 9.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nn-NO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-2n = artinya setiap kelipatan dua (minus kebawahnya (urutan angka dari tinggi hingga terendah)).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5FAA3510-49C0-9135-AC14-1933FC5A9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49" y="1017261"/>
            <a:ext cx="5372100" cy="689610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63407113-103E-3A4A-5F60-667DAF9E1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49" y="1882786"/>
            <a:ext cx="5375362" cy="17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59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TERIMAKASIH</a:t>
            </a:r>
            <a:endParaRPr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466650" y="1323974"/>
            <a:ext cx="31242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dirty="0"/>
              <a:t>Inline CSS</a:t>
            </a:r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1038225" y="301549"/>
            <a:ext cx="7067550" cy="102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Mana yang </a:t>
            </a:r>
            <a:r>
              <a:rPr lang="en-ID" dirty="0" err="1"/>
              <a:t>dirender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inline CSS, internal CSS </a:t>
            </a:r>
            <a:r>
              <a:rPr lang="en-ID" dirty="0" err="1"/>
              <a:t>atau</a:t>
            </a:r>
            <a:r>
              <a:rPr lang="en-ID" dirty="0"/>
              <a:t> external CSS ?</a:t>
            </a:r>
          </a:p>
        </p:txBody>
      </p:sp>
      <p:sp>
        <p:nvSpPr>
          <p:cNvPr id="2" name="Google Shape;774;p49">
            <a:extLst>
              <a:ext uri="{FF2B5EF4-FFF2-40B4-BE49-F238E27FC236}">
                <a16:creationId xmlns:a16="http://schemas.microsoft.com/office/drawing/2014/main" id="{01BA2B00-C9D8-AFD3-7EAB-77A8426CE26D}"/>
              </a:ext>
            </a:extLst>
          </p:cNvPr>
          <p:cNvSpPr txBox="1">
            <a:spLocks/>
          </p:cNvSpPr>
          <p:nvPr/>
        </p:nvSpPr>
        <p:spPr>
          <a:xfrm>
            <a:off x="809550" y="1542374"/>
            <a:ext cx="5229300" cy="662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buNone/>
            </a:pPr>
            <a:r>
              <a:rPr lang="en-GB" dirty="0"/>
              <a:t>Inline CSS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prioritas</a:t>
            </a:r>
            <a:r>
              <a:rPr lang="en-GB" dirty="0"/>
              <a:t> </a:t>
            </a:r>
            <a:r>
              <a:rPr lang="en-GB" dirty="0" err="1"/>
              <a:t>tertinggi</a:t>
            </a:r>
            <a:r>
              <a:rPr lang="en-GB" dirty="0"/>
              <a:t> dan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mengatasi</a:t>
            </a:r>
            <a:r>
              <a:rPr lang="en-GB" dirty="0"/>
              <a:t> </a:t>
            </a:r>
            <a:r>
              <a:rPr lang="en-GB" dirty="0" err="1"/>
              <a:t>gaya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internal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eksternal</a:t>
            </a:r>
            <a:r>
              <a:rPr lang="en-GB" dirty="0"/>
              <a:t> CSS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6C7D5088-08F5-F5CB-4BBC-98C0C758E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299" r="9596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12" y="1996995"/>
            <a:ext cx="4572075" cy="1572407"/>
          </a:xfrm>
          <a:prstGeom prst="rect">
            <a:avLst/>
          </a:prstGeom>
        </p:spPr>
      </p:pic>
      <p:sp>
        <p:nvSpPr>
          <p:cNvPr id="7" name="Google Shape;774;p49">
            <a:extLst>
              <a:ext uri="{FF2B5EF4-FFF2-40B4-BE49-F238E27FC236}">
                <a16:creationId xmlns:a16="http://schemas.microsoft.com/office/drawing/2014/main" id="{D26B55FE-A832-69FE-879A-5CB7577B1E57}"/>
              </a:ext>
            </a:extLst>
          </p:cNvPr>
          <p:cNvSpPr txBox="1">
            <a:spLocks/>
          </p:cNvSpPr>
          <p:nvPr/>
        </p:nvSpPr>
        <p:spPr>
          <a:xfrm>
            <a:off x="2914649" y="3467281"/>
            <a:ext cx="31242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342900" indent="-342900" algn="just">
              <a:buFont typeface="+mj-lt"/>
              <a:buAutoNum type="arabicPeriod" startAt="2"/>
            </a:pPr>
            <a:r>
              <a:rPr lang="en-GB" dirty="0"/>
              <a:t>Internal CSS</a:t>
            </a:r>
          </a:p>
        </p:txBody>
      </p:sp>
      <p:sp>
        <p:nvSpPr>
          <p:cNvPr id="8" name="Google Shape;774;p49">
            <a:extLst>
              <a:ext uri="{FF2B5EF4-FFF2-40B4-BE49-F238E27FC236}">
                <a16:creationId xmlns:a16="http://schemas.microsoft.com/office/drawing/2014/main" id="{D98C12A7-9335-3727-FFB5-9009E11425ED}"/>
              </a:ext>
            </a:extLst>
          </p:cNvPr>
          <p:cNvSpPr txBox="1">
            <a:spLocks/>
          </p:cNvSpPr>
          <p:nvPr/>
        </p:nvSpPr>
        <p:spPr>
          <a:xfrm>
            <a:off x="2914649" y="3819527"/>
            <a:ext cx="4172025" cy="88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buNone/>
            </a:pPr>
            <a:r>
              <a:rPr lang="en-GB" dirty="0"/>
              <a:t>CSS yang </a:t>
            </a:r>
            <a:r>
              <a:rPr lang="en-GB" dirty="0" err="1"/>
              <a:t>dituliskan</a:t>
            </a:r>
            <a:r>
              <a:rPr lang="en-GB" dirty="0"/>
              <a:t> di </a:t>
            </a:r>
            <a:r>
              <a:rPr lang="en-GB" dirty="0" err="1"/>
              <a:t>dalam</a:t>
            </a:r>
            <a:r>
              <a:rPr lang="en-GB" dirty="0"/>
              <a:t> tag &lt;style&gt;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halaman</a:t>
            </a:r>
            <a:r>
              <a:rPr lang="en-GB" dirty="0"/>
              <a:t> HTML </a:t>
            </a:r>
            <a:r>
              <a:rPr lang="en-GB" dirty="0" err="1"/>
              <a:t>itu</a:t>
            </a:r>
            <a:r>
              <a:rPr lang="en-GB" dirty="0"/>
              <a:t> </a:t>
            </a:r>
            <a:r>
              <a:rPr lang="en-GB" dirty="0" err="1"/>
              <a:t>sendiri</a:t>
            </a:r>
            <a:r>
              <a:rPr lang="en-GB" dirty="0"/>
              <a:t>, Internal CSS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diterapkan</a:t>
            </a:r>
            <a:r>
              <a:rPr lang="en-GB" dirty="0"/>
              <a:t> </a:t>
            </a:r>
            <a:r>
              <a:rPr lang="en-GB" dirty="0" err="1"/>
              <a:t>setelah</a:t>
            </a:r>
            <a:r>
              <a:rPr lang="en-GB" dirty="0"/>
              <a:t> inline CSS.</a:t>
            </a:r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866E20E3-11F3-2A38-8E58-150749606F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53250" y="3247930"/>
            <a:ext cx="1933575" cy="16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466650" y="1323974"/>
            <a:ext cx="31242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GB" dirty="0" err="1"/>
              <a:t>Eksternal</a:t>
            </a:r>
            <a:r>
              <a:rPr lang="en-GB" dirty="0"/>
              <a:t> CSS</a:t>
            </a:r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1038225" y="301549"/>
            <a:ext cx="7067550" cy="102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Mana yang </a:t>
            </a:r>
            <a:r>
              <a:rPr lang="en-ID" dirty="0" err="1"/>
              <a:t>dirender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inline CSS, internal CSS </a:t>
            </a:r>
            <a:r>
              <a:rPr lang="en-ID" dirty="0" err="1"/>
              <a:t>atau</a:t>
            </a:r>
            <a:r>
              <a:rPr lang="en-ID" dirty="0"/>
              <a:t> external CSS ?</a:t>
            </a:r>
          </a:p>
        </p:txBody>
      </p:sp>
      <p:sp>
        <p:nvSpPr>
          <p:cNvPr id="2" name="Google Shape;774;p49">
            <a:extLst>
              <a:ext uri="{FF2B5EF4-FFF2-40B4-BE49-F238E27FC236}">
                <a16:creationId xmlns:a16="http://schemas.microsoft.com/office/drawing/2014/main" id="{01BA2B00-C9D8-AFD3-7EAB-77A8426CE26D}"/>
              </a:ext>
            </a:extLst>
          </p:cNvPr>
          <p:cNvSpPr txBox="1">
            <a:spLocks/>
          </p:cNvSpPr>
          <p:nvPr/>
        </p:nvSpPr>
        <p:spPr>
          <a:xfrm>
            <a:off x="800025" y="1634607"/>
            <a:ext cx="5229300" cy="662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buNone/>
            </a:pPr>
            <a:r>
              <a:rPr lang="en-GB" dirty="0"/>
              <a:t>CSS </a:t>
            </a:r>
            <a:r>
              <a:rPr lang="en-GB" dirty="0" err="1"/>
              <a:t>terpisah</a:t>
            </a:r>
            <a:r>
              <a:rPr lang="en-GB" dirty="0"/>
              <a:t> yang </a:t>
            </a:r>
            <a:r>
              <a:rPr lang="en-GB" dirty="0" err="1"/>
              <a:t>dihubungkan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halaman</a:t>
            </a:r>
            <a:r>
              <a:rPr lang="en-GB" dirty="0"/>
              <a:t> HTML </a:t>
            </a:r>
            <a:r>
              <a:rPr lang="en-GB" dirty="0" err="1"/>
              <a:t>melalui</a:t>
            </a:r>
            <a:r>
              <a:rPr lang="en-GB" dirty="0"/>
              <a:t> tag &lt;link&gt;. Browser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mengunduh</a:t>
            </a:r>
            <a:r>
              <a:rPr lang="en-GB" dirty="0"/>
              <a:t> file CSS </a:t>
            </a:r>
            <a:r>
              <a:rPr lang="en-GB" dirty="0" err="1"/>
              <a:t>eksternal</a:t>
            </a:r>
            <a:r>
              <a:rPr lang="en-GB" dirty="0"/>
              <a:t> dan </a:t>
            </a:r>
            <a:r>
              <a:rPr lang="en-GB" dirty="0" err="1"/>
              <a:t>menerapkannya</a:t>
            </a:r>
            <a:r>
              <a:rPr lang="en-GB" dirty="0"/>
              <a:t> pada </a:t>
            </a:r>
            <a:r>
              <a:rPr lang="en-GB" dirty="0" err="1"/>
              <a:t>halaman</a:t>
            </a:r>
            <a:r>
              <a:rPr lang="en-GB" dirty="0"/>
              <a:t> HTML.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232E5ABF-9516-F2C2-5D04-C1612B75E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2800" y="2192770"/>
            <a:ext cx="2438400" cy="1826551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DF1EA862-B021-86CE-CB85-136CFB778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900" y="2296758"/>
            <a:ext cx="3287377" cy="1151629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384CD5BC-4920-5E04-5FB5-0AB1EC6170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125" y="4393380"/>
            <a:ext cx="8667750" cy="323850"/>
          </a:xfrm>
          <a:prstGeom prst="rect">
            <a:avLst/>
          </a:prstGeom>
        </p:spPr>
      </p:pic>
      <p:sp>
        <p:nvSpPr>
          <p:cNvPr id="15" name="Google Shape;774;p49">
            <a:extLst>
              <a:ext uri="{FF2B5EF4-FFF2-40B4-BE49-F238E27FC236}">
                <a16:creationId xmlns:a16="http://schemas.microsoft.com/office/drawing/2014/main" id="{AD0A9B6F-ED95-28AD-48EC-F3062843981D}"/>
              </a:ext>
            </a:extLst>
          </p:cNvPr>
          <p:cNvSpPr txBox="1">
            <a:spLocks/>
          </p:cNvSpPr>
          <p:nvPr/>
        </p:nvSpPr>
        <p:spPr>
          <a:xfrm>
            <a:off x="147600" y="3857804"/>
            <a:ext cx="31242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buNone/>
            </a:pPr>
            <a:r>
              <a:rPr lang="en-GB" dirty="0"/>
              <a:t>Hasil </a:t>
            </a:r>
            <a:r>
              <a:rPr lang="en-GB" dirty="0" err="1"/>
              <a:t>akhir</a:t>
            </a:r>
            <a:r>
              <a:rPr lang="en-GB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88092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199"/>
            <a:ext cx="4345400" cy="2288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Flexbox </a:t>
            </a:r>
            <a:r>
              <a:rPr lang="en-ID" dirty="0" err="1"/>
              <a:t>adalah</a:t>
            </a:r>
            <a:r>
              <a:rPr lang="en-ID" dirty="0"/>
              <a:t> mode layout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keluwesan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pada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web. </a:t>
            </a:r>
            <a:r>
              <a:rPr lang="en-ID" dirty="0" err="1"/>
              <a:t>Artinya</a:t>
            </a:r>
            <a:r>
              <a:rPr lang="en-ID" dirty="0"/>
              <a:t>, </a:t>
            </a:r>
            <a:r>
              <a:rPr lang="en-ID" dirty="0" err="1"/>
              <a:t>elemen-elemen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diatur</a:t>
            </a:r>
            <a:r>
              <a:rPr lang="en-ID" dirty="0"/>
              <a:t> </a:t>
            </a:r>
            <a:r>
              <a:rPr lang="en-ID" dirty="0" err="1"/>
              <a:t>sedemikian</a:t>
            </a:r>
            <a:r>
              <a:rPr lang="en-ID" dirty="0"/>
              <a:t> </a:t>
            </a:r>
            <a:r>
              <a:rPr lang="en-ID" dirty="0" err="1"/>
              <a:t>rupa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 dan </a:t>
            </a:r>
            <a:r>
              <a:rPr lang="en-ID" dirty="0" err="1"/>
              <a:t>diposisikan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didistribusikan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diantara</a:t>
            </a:r>
            <a:r>
              <a:rPr lang="en-ID" dirty="0"/>
              <a:t> item-item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container flex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Flexbox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 Container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Display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Wrap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Neptune is the farthest planet from the Sun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 is the closest planet to the Sun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380737" y="959746"/>
            <a:ext cx="5734576" cy="850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Pengaturan</a:t>
            </a:r>
            <a:r>
              <a:rPr lang="en-GB" dirty="0"/>
              <a:t> display flex </a:t>
            </a:r>
            <a:r>
              <a:rPr lang="en-GB" dirty="0" err="1"/>
              <a:t>dilakukan</a:t>
            </a:r>
            <a:r>
              <a:rPr lang="en-GB" dirty="0"/>
              <a:t> pada container. </a:t>
            </a:r>
            <a:r>
              <a:rPr lang="en-GB" dirty="0" err="1"/>
              <a:t>Terdapat</a:t>
            </a:r>
            <a:r>
              <a:rPr lang="en-GB" dirty="0"/>
              <a:t> dua value display, </a:t>
            </a:r>
            <a:r>
              <a:rPr lang="en-GB" dirty="0" err="1"/>
              <a:t>yaitu</a:t>
            </a:r>
            <a:r>
              <a:rPr lang="en-GB" dirty="0"/>
              <a:t> flex (block) dan inline-flex (inline).</a:t>
            </a:r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59234" y="249023"/>
            <a:ext cx="698344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Display : Flex</a:t>
            </a:r>
            <a:endParaRPr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A4D9FFC0-19C2-CBB0-4E3B-72AB0F6F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743075"/>
            <a:ext cx="4962525" cy="1192545"/>
          </a:xfrm>
          <a:prstGeom prst="rect">
            <a:avLst/>
          </a:prstGeom>
        </p:spPr>
      </p:pic>
      <p:sp>
        <p:nvSpPr>
          <p:cNvPr id="8" name="Google Shape;531;p41">
            <a:extLst>
              <a:ext uri="{FF2B5EF4-FFF2-40B4-BE49-F238E27FC236}">
                <a16:creationId xmlns:a16="http://schemas.microsoft.com/office/drawing/2014/main" id="{83F174B9-ADA5-E1CA-28A5-0945C2369D76}"/>
              </a:ext>
            </a:extLst>
          </p:cNvPr>
          <p:cNvSpPr txBox="1">
            <a:spLocks/>
          </p:cNvSpPr>
          <p:nvPr/>
        </p:nvSpPr>
        <p:spPr>
          <a:xfrm flipH="1">
            <a:off x="2224087" y="2849895"/>
            <a:ext cx="1447800" cy="61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GB" dirty="0"/>
              <a:t>display : flex;</a:t>
            </a:r>
          </a:p>
        </p:txBody>
      </p:sp>
      <p:pic>
        <p:nvPicPr>
          <p:cNvPr id="10" name="Gambar 9">
            <a:extLst>
              <a:ext uri="{FF2B5EF4-FFF2-40B4-BE49-F238E27FC236}">
                <a16:creationId xmlns:a16="http://schemas.microsoft.com/office/drawing/2014/main" id="{1609600E-527B-A7FC-4976-C561DDEAD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88" y="3158497"/>
            <a:ext cx="2187590" cy="1248134"/>
          </a:xfrm>
          <a:prstGeom prst="rect">
            <a:avLst/>
          </a:prstGeom>
        </p:spPr>
      </p:pic>
      <p:sp>
        <p:nvSpPr>
          <p:cNvPr id="11" name="Google Shape;531;p41">
            <a:extLst>
              <a:ext uri="{FF2B5EF4-FFF2-40B4-BE49-F238E27FC236}">
                <a16:creationId xmlns:a16="http://schemas.microsoft.com/office/drawing/2014/main" id="{8C081431-B07F-C849-701C-6FF6E7017D2F}"/>
              </a:ext>
            </a:extLst>
          </p:cNvPr>
          <p:cNvSpPr txBox="1">
            <a:spLocks/>
          </p:cNvSpPr>
          <p:nvPr/>
        </p:nvSpPr>
        <p:spPr>
          <a:xfrm flipH="1">
            <a:off x="6149135" y="4277272"/>
            <a:ext cx="1817695" cy="61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GB" dirty="0"/>
              <a:t>display : inline-flex;</a:t>
            </a:r>
          </a:p>
        </p:txBody>
      </p:sp>
    </p:spTree>
    <p:extLst>
      <p:ext uri="{BB962C8B-B14F-4D97-AF65-F5344CB8AC3E}">
        <p14:creationId xmlns:p14="http://schemas.microsoft.com/office/powerpoint/2010/main" val="30588430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1070</Words>
  <Application>Microsoft Office PowerPoint</Application>
  <PresentationFormat>Peragaan Layar (16:9)</PresentationFormat>
  <Paragraphs>101</Paragraphs>
  <Slides>31</Slides>
  <Notes>31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31</vt:i4>
      </vt:variant>
    </vt:vector>
  </HeadingPairs>
  <TitlesOfParts>
    <vt:vector size="37" baseType="lpstr">
      <vt:lpstr>Anaheim</vt:lpstr>
      <vt:lpstr>Overpass Mono</vt:lpstr>
      <vt:lpstr>Arial</vt:lpstr>
      <vt:lpstr>Nunito Light</vt:lpstr>
      <vt:lpstr>Raleway SemiBold</vt:lpstr>
      <vt:lpstr>Programming Lesson by Slidesgo</vt:lpstr>
      <vt:lpstr>Belajar Properti di CSS</vt:lpstr>
      <vt:lpstr>TABLE OF CONTENTS</vt:lpstr>
      <vt:lpstr>Mulai dari mana browser (engine) membaca atau mengeksekusi code ?</vt:lpstr>
      <vt:lpstr>Mana yang dirender terlebih dahulu antara inline CSS, internal CSS atau external CSS ?</vt:lpstr>
      <vt:lpstr>Mana yang dirender terlebih dahulu antara inline CSS, internal CSS atau external CSS ?</vt:lpstr>
      <vt:lpstr>FLEX</vt:lpstr>
      <vt:lpstr>Flexbox</vt:lpstr>
      <vt:lpstr>Flex Container</vt:lpstr>
      <vt:lpstr>Display : Flex</vt:lpstr>
      <vt:lpstr>Flex Direction</vt:lpstr>
      <vt:lpstr>Flex Wrap</vt:lpstr>
      <vt:lpstr>Flex Flow</vt:lpstr>
      <vt:lpstr>GRID</vt:lpstr>
      <vt:lpstr>Grid</vt:lpstr>
      <vt:lpstr>grid-area</vt:lpstr>
      <vt:lpstr>OVERFLOW</vt:lpstr>
      <vt:lpstr>Overflow</vt:lpstr>
      <vt:lpstr>Overflow-visible</vt:lpstr>
      <vt:lpstr>Overflow-hidden</vt:lpstr>
      <vt:lpstr>Overflow-scroll</vt:lpstr>
      <vt:lpstr>Overflow-auto</vt:lpstr>
      <vt:lpstr>NTH-CHILD SELECTOR</vt:lpstr>
      <vt:lpstr>Nth-child selector</vt:lpstr>
      <vt:lpstr>:nth-child(x) sederhana</vt:lpstr>
      <vt:lpstr>:nth-child(3n) atau dengan formula 3n</vt:lpstr>
      <vt:lpstr>:nth-child(odd) dan :nth-child(even)</vt:lpstr>
      <vt:lpstr>:nth-child(n+4)</vt:lpstr>
      <vt:lpstr>:nth-child(-n+4)</vt:lpstr>
      <vt:lpstr>:nth-child(2n+3)</vt:lpstr>
      <vt:lpstr>nth-child(-2n+9)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Properti di CSS</dc:title>
  <cp:lastModifiedBy>Shina Hiyori</cp:lastModifiedBy>
  <cp:revision>21</cp:revision>
  <dcterms:modified xsi:type="dcterms:W3CDTF">2023-10-03T10:19:00Z</dcterms:modified>
</cp:coreProperties>
</file>