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nva Sans" panose="020B0604020202020204" charset="0"/>
      <p:regular r:id="rId13"/>
    </p:embeddedFont>
    <p:embeddedFont>
      <p:font typeface="Canva Sans Bold" panose="020B0604020202020204" charset="0"/>
      <p:regular r:id="rId14"/>
    </p:embeddedFont>
    <p:embeddedFont>
      <p:font typeface="Canva Sans Bold Italics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4" d="100"/>
          <a:sy n="34" d="100"/>
        </p:scale>
        <p:origin x="93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428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7000"/>
                      </a14:imgEffect>
                    </a14:imgLayer>
                  </a14:imgProps>
                </a:ext>
              </a:extLst>
            </a:blip>
            <a:stretch>
              <a:fillRect l="-39" r="-3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79877" y="2238535"/>
            <a:ext cx="7230785" cy="2927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21"/>
              </a:lnSpc>
            </a:pPr>
            <a:r>
              <a:rPr lang="en-US" sz="8443" dirty="0">
                <a:solidFill>
                  <a:srgbClr val="FFFFFF"/>
                </a:solidFill>
                <a:latin typeface="Canva Sans Bold Italics"/>
              </a:rPr>
              <a:t>Osteoporosis </a:t>
            </a:r>
          </a:p>
          <a:p>
            <a:pPr algn="ctr">
              <a:lnSpc>
                <a:spcPts val="11821"/>
              </a:lnSpc>
            </a:pPr>
            <a:r>
              <a:rPr lang="en-US" sz="8443" dirty="0">
                <a:solidFill>
                  <a:srgbClr val="FFFFFF"/>
                </a:solidFill>
                <a:latin typeface="Canva Sans Bold Italics"/>
              </a:rPr>
              <a:t>prediction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200" y="2381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64000" contrast="-2000"/>
                      </a14:imgEffect>
                    </a14:imgLayer>
                  </a14:imgProps>
                </a:ext>
              </a:extLst>
            </a:blip>
            <a:stretch>
              <a:fillRect l="-39" r="-3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22791" y="3237401"/>
            <a:ext cx="16059806" cy="2634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47"/>
              </a:lnSpc>
            </a:pPr>
            <a:r>
              <a:rPr lang="en-US" sz="5033" dirty="0">
                <a:solidFill>
                  <a:schemeClr val="bg1"/>
                </a:solidFill>
                <a:latin typeface="Canva Sans Bold"/>
              </a:rPr>
              <a:t>The aim of this project is to predict the likelihood of osteoporosis in individuals based on their bone density and other relevant factors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-290671" y="-852210"/>
            <a:ext cx="6498704" cy="2786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40"/>
              </a:lnSpc>
            </a:pPr>
            <a:endParaRPr dirty="0"/>
          </a:p>
          <a:p>
            <a:pPr algn="ctr">
              <a:lnSpc>
                <a:spcPts val="11240"/>
              </a:lnSpc>
            </a:pPr>
            <a:r>
              <a:rPr lang="en-US" sz="8029" dirty="0">
                <a:solidFill>
                  <a:srgbClr val="FFFFFF"/>
                </a:solidFill>
                <a:latin typeface="Canva Sans Bold"/>
              </a:rPr>
              <a:t>Objective: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50000"/>
                      </a14:imgEffect>
                    </a14:imgLayer>
                  </a14:imgProps>
                </a:ext>
              </a:extLst>
            </a:blip>
            <a:stretch>
              <a:fillRect l="-39" r="-3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1405122" y="277811"/>
            <a:ext cx="13799936" cy="1358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99"/>
              </a:lnSpc>
            </a:pPr>
            <a:r>
              <a:rPr lang="en-US" sz="7999">
                <a:solidFill>
                  <a:srgbClr val="FFFFFF"/>
                </a:solidFill>
                <a:latin typeface="Canva Sans Bold"/>
              </a:rPr>
              <a:t>Problem Statement: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22566" y="2887670"/>
            <a:ext cx="16002108" cy="4406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 Bold"/>
              </a:rPr>
              <a:t>Despite being a leading pathological disorder affecting millions worldwide, osteoporosis diagnosis via Dual Energy X-ray Absorptiometry (DXA) is costly and not readily available. Additionally, treatment costs are high.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67000"/>
                      </a14:imgEffect>
                    </a14:imgLayer>
                  </a14:imgProps>
                </a:ext>
              </a:extLst>
            </a:blip>
            <a:stretch>
              <a:fillRect l="-39" r="-3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36635" y="369172"/>
            <a:ext cx="8457507" cy="1185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15"/>
              </a:lnSpc>
            </a:pPr>
            <a:r>
              <a:rPr lang="en-US" sz="6939">
                <a:solidFill>
                  <a:srgbClr val="FFFFFF"/>
                </a:solidFill>
                <a:latin typeface="Canva Sans Bold"/>
              </a:rPr>
              <a:t>Expected Outcome: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647546" y="2774711"/>
            <a:ext cx="14089589" cy="4452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9345" lvl="1">
              <a:lnSpc>
                <a:spcPts val="7124"/>
              </a:lnSpc>
            </a:pPr>
            <a:r>
              <a:rPr lang="en-US" sz="5088" dirty="0">
                <a:solidFill>
                  <a:srgbClr val="FFFFFF"/>
                </a:solidFill>
                <a:latin typeface="Canva Sans"/>
              </a:rPr>
              <a:t> </a:t>
            </a:r>
            <a:r>
              <a:rPr lang="en-US" sz="5088" dirty="0">
                <a:solidFill>
                  <a:srgbClr val="FFFFFF"/>
                </a:solidFill>
                <a:latin typeface="Canva Sans Bold"/>
              </a:rPr>
              <a:t>Development of machine learning algorithms capable of accurately detecting osteoporosis based on the provided data.</a:t>
            </a:r>
          </a:p>
          <a:p>
            <a:pPr>
              <a:lnSpc>
                <a:spcPts val="7124"/>
              </a:lnSpc>
            </a:pPr>
            <a:endParaRPr lang="en-US" sz="5088" dirty="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905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64000"/>
                      </a14:imgEffect>
                    </a14:imgLayer>
                  </a14:imgProps>
                </a:ext>
              </a:extLst>
            </a:blip>
            <a:stretch>
              <a:fillRect l="-39" r="-39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1028700" y="876300"/>
            <a:ext cx="8191500" cy="13684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Canva Sans Bold"/>
              </a:rPr>
              <a:t>Stakeholders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671859" y="2625306"/>
            <a:ext cx="10196541" cy="6491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US" sz="5199" dirty="0">
                <a:solidFill>
                  <a:srgbClr val="FFFFFF"/>
                </a:solidFill>
                <a:latin typeface="Canva Sans Bold"/>
              </a:rPr>
              <a:t>Healthcare Providers</a:t>
            </a:r>
          </a:p>
          <a:p>
            <a:pPr marL="685800" indent="-6858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US" sz="5199" dirty="0">
                <a:solidFill>
                  <a:srgbClr val="FFFFFF"/>
                </a:solidFill>
                <a:latin typeface="Canva Sans Bold"/>
              </a:rPr>
              <a:t>Patients</a:t>
            </a:r>
          </a:p>
          <a:p>
            <a:pPr marL="685800" indent="-6858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US" sz="5199" dirty="0">
                <a:solidFill>
                  <a:srgbClr val="FFFFFF"/>
                </a:solidFill>
                <a:latin typeface="Canva Sans Bold"/>
              </a:rPr>
              <a:t>Policy Makers</a:t>
            </a:r>
          </a:p>
          <a:p>
            <a:pPr marL="685800" indent="-6858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US" sz="5199" dirty="0">
                <a:solidFill>
                  <a:srgbClr val="FFFFFF"/>
                </a:solidFill>
                <a:latin typeface="Canva Sans Bold"/>
              </a:rPr>
              <a:t>Researchers</a:t>
            </a:r>
          </a:p>
          <a:p>
            <a:pPr>
              <a:lnSpc>
                <a:spcPts val="7279"/>
              </a:lnSpc>
            </a:pPr>
            <a:endParaRPr lang="en-US" sz="5199" dirty="0">
              <a:solidFill>
                <a:srgbClr val="FFFFFF"/>
              </a:solidFill>
              <a:latin typeface="Canva Sans Bold"/>
            </a:endParaRPr>
          </a:p>
          <a:p>
            <a:pPr algn="ctr">
              <a:lnSpc>
                <a:spcPts val="7279"/>
              </a:lnSpc>
            </a:pPr>
            <a:endParaRPr lang="en-US" sz="5199" dirty="0">
              <a:solidFill>
                <a:srgbClr val="FFFFFF"/>
              </a:solidFill>
              <a:latin typeface="Canva Sans Bold"/>
            </a:endParaRPr>
          </a:p>
          <a:p>
            <a:pPr algn="ctr">
              <a:lnSpc>
                <a:spcPts val="7279"/>
              </a:lnSpc>
            </a:pPr>
            <a:endParaRPr lang="en-US" sz="5199" dirty="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65000"/>
                      </a14:imgEffect>
                    </a14:imgLayer>
                  </a14:imgProps>
                </a:ext>
              </a:extLst>
            </a:blip>
            <a:stretch>
              <a:fillRect l="-39" r="-3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866775"/>
            <a:ext cx="13706210" cy="1386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63"/>
              </a:lnSpc>
            </a:pPr>
            <a:r>
              <a:rPr lang="en-US" sz="8045">
                <a:solidFill>
                  <a:srgbClr val="FFFFFF"/>
                </a:solidFill>
                <a:latin typeface="Canva Sans Bold"/>
              </a:rPr>
              <a:t>Feature Enhancement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124256" y="3162057"/>
            <a:ext cx="14554078" cy="3877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99"/>
              </a:lnSpc>
            </a:pPr>
            <a:r>
              <a:rPr lang="en-US" sz="4428" dirty="0">
                <a:solidFill>
                  <a:srgbClr val="FFFFFF"/>
                </a:solidFill>
                <a:latin typeface="Canva Sans Bold"/>
              </a:rPr>
              <a:t> To develop a predictive model that utilizes “GEN AI” to analyze X-ray images of individuals' bones and classify them as normal, osteopenia, or osteoporosis. This will involve comparing the features extracted from the X-ray images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63000"/>
                      </a14:imgEffect>
                    </a14:imgLayer>
                  </a14:imgProps>
                </a:ext>
              </a:extLst>
            </a:blip>
            <a:stretch>
              <a:fillRect l="-39" r="-3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890367" y="2300852"/>
            <a:ext cx="4088594" cy="4485270"/>
          </a:xfrm>
          <a:custGeom>
            <a:avLst/>
            <a:gdLst/>
            <a:ahLst/>
            <a:cxnLst/>
            <a:rect l="l" t="t" r="r" b="b"/>
            <a:pathLst>
              <a:path w="4088594" h="4485270">
                <a:moveTo>
                  <a:pt x="0" y="0"/>
                </a:moveTo>
                <a:lnTo>
                  <a:pt x="4088594" y="0"/>
                </a:lnTo>
                <a:lnTo>
                  <a:pt x="4088594" y="4485270"/>
                </a:lnTo>
                <a:lnTo>
                  <a:pt x="0" y="44852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5639" b="-5639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925199" y="2300852"/>
            <a:ext cx="4437601" cy="4437601"/>
          </a:xfrm>
          <a:custGeom>
            <a:avLst/>
            <a:gdLst/>
            <a:ahLst/>
            <a:cxnLst/>
            <a:rect l="l" t="t" r="r" b="b"/>
            <a:pathLst>
              <a:path w="4437601" h="4437601">
                <a:moveTo>
                  <a:pt x="0" y="0"/>
                </a:moveTo>
                <a:lnTo>
                  <a:pt x="4437602" y="0"/>
                </a:lnTo>
                <a:lnTo>
                  <a:pt x="4437602" y="4437602"/>
                </a:lnTo>
                <a:lnTo>
                  <a:pt x="0" y="44376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689419" y="2300852"/>
            <a:ext cx="4309756" cy="4437601"/>
          </a:xfrm>
          <a:custGeom>
            <a:avLst/>
            <a:gdLst/>
            <a:ahLst/>
            <a:cxnLst/>
            <a:rect l="l" t="t" r="r" b="b"/>
            <a:pathLst>
              <a:path w="4309756" h="4437601">
                <a:moveTo>
                  <a:pt x="0" y="0"/>
                </a:moveTo>
                <a:lnTo>
                  <a:pt x="4309755" y="0"/>
                </a:lnTo>
                <a:lnTo>
                  <a:pt x="4309755" y="4437602"/>
                </a:lnTo>
                <a:lnTo>
                  <a:pt x="0" y="44376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9279" b="-9279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732728" y="7650710"/>
            <a:ext cx="240387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Normal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287220" y="7650710"/>
            <a:ext cx="4523780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Canva Sans Bold"/>
              </a:rPr>
              <a:t>Osteopenia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456045" y="7650710"/>
            <a:ext cx="5908155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Canva Sans Bold"/>
              </a:rPr>
              <a:t>Osteoporosis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138</Words>
  <Application>Microsoft Office PowerPoint</Application>
  <PresentationFormat>Custom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Canva Sans Bold Italics</vt:lpstr>
      <vt:lpstr>Canva Sans Bold</vt:lpstr>
      <vt:lpstr>Arial</vt:lpstr>
      <vt:lpstr>Canva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Bone White Simple Still Growing Desktop Wallpaper</dc:title>
  <dc:creator>sandhiya s</dc:creator>
  <cp:lastModifiedBy>mohan</cp:lastModifiedBy>
  <cp:revision>6</cp:revision>
  <dcterms:created xsi:type="dcterms:W3CDTF">2006-08-16T00:00:00Z</dcterms:created>
  <dcterms:modified xsi:type="dcterms:W3CDTF">2024-04-01T04:58:18Z</dcterms:modified>
  <dc:identifier>DAF_1OosTwM</dc:identifier>
</cp:coreProperties>
</file>