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0"/>
  </p:notesMasterIdLst>
  <p:sldIdLst>
    <p:sldId id="256" r:id="rId2"/>
    <p:sldId id="257" r:id="rId3"/>
    <p:sldId id="289" r:id="rId4"/>
    <p:sldId id="290" r:id="rId5"/>
    <p:sldId id="295" r:id="rId6"/>
    <p:sldId id="258" r:id="rId7"/>
    <p:sldId id="259" r:id="rId8"/>
    <p:sldId id="260" r:id="rId9"/>
    <p:sldId id="262" r:id="rId10"/>
    <p:sldId id="263" r:id="rId11"/>
    <p:sldId id="264" r:id="rId12"/>
    <p:sldId id="270" r:id="rId13"/>
    <p:sldId id="265" r:id="rId14"/>
    <p:sldId id="266" r:id="rId15"/>
    <p:sldId id="267" r:id="rId16"/>
    <p:sldId id="268" r:id="rId17"/>
    <p:sldId id="269" r:id="rId18"/>
    <p:sldId id="275" r:id="rId19"/>
    <p:sldId id="276" r:id="rId20"/>
    <p:sldId id="277" r:id="rId21"/>
    <p:sldId id="271" r:id="rId22"/>
    <p:sldId id="278" r:id="rId23"/>
    <p:sldId id="272" r:id="rId24"/>
    <p:sldId id="274" r:id="rId25"/>
    <p:sldId id="279" r:id="rId26"/>
    <p:sldId id="280" r:id="rId27"/>
    <p:sldId id="273" r:id="rId28"/>
    <p:sldId id="281" r:id="rId29"/>
    <p:sldId id="296" r:id="rId30"/>
    <p:sldId id="282" r:id="rId31"/>
    <p:sldId id="283" r:id="rId32"/>
    <p:sldId id="284" r:id="rId33"/>
    <p:sldId id="285" r:id="rId34"/>
    <p:sldId id="286" r:id="rId35"/>
    <p:sldId id="287" r:id="rId36"/>
    <p:sldId id="288" r:id="rId37"/>
    <p:sldId id="297" r:id="rId38"/>
    <p:sldId id="29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315" autoAdjust="0"/>
  </p:normalViewPr>
  <p:slideViewPr>
    <p:cSldViewPr snapToGrid="0">
      <p:cViewPr varScale="1">
        <p:scale>
          <a:sx n="76" d="100"/>
          <a:sy n="76" d="100"/>
        </p:scale>
        <p:origin x="9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B1D45-82A1-44CA-B660-AABDC66618D6}" type="datetimeFigureOut">
              <a:rPr lang="en-US" smtClean="0"/>
              <a:t>4/15/2024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EFF6AC-8461-486F-86C4-8C78DFF07BC1}" type="slidenum">
              <a:rPr lang="en-US" smtClean="0"/>
              <a:t>‹#›</a:t>
            </a:fld>
            <a:endParaRPr lang="en-US"/>
          </a:p>
        </p:txBody>
      </p:sp>
    </p:spTree>
    <p:extLst>
      <p:ext uri="{BB962C8B-B14F-4D97-AF65-F5344CB8AC3E}">
        <p14:creationId xmlns:p14="http://schemas.microsoft.com/office/powerpoint/2010/main" val="3110060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D0D0D"/>
                </a:solidFill>
                <a:effectLst/>
                <a:latin typeface="Söhne"/>
              </a:rPr>
              <a:t>Loan Duration Variances</a:t>
            </a:r>
            <a:r>
              <a:rPr lang="en-US" b="0" i="0" dirty="0">
                <a:solidFill>
                  <a:srgbClr val="0D0D0D"/>
                </a:solidFill>
                <a:effectLst/>
                <a:latin typeface="Söhne"/>
              </a:rPr>
              <a:t>: For both the default and non-default groups, individuals with no checking account (category '3') appear to have loans with shorter durations. This suggests that having no checking account might be associated with opting for shorter-term loans or lenders are offering shorter durations to this category.</a:t>
            </a:r>
          </a:p>
          <a:p>
            <a:pPr algn="l">
              <a:buFont typeface="+mj-lt"/>
              <a:buAutoNum type="arabicPeriod"/>
            </a:pPr>
            <a:r>
              <a:rPr lang="en-US" b="1" i="0" dirty="0">
                <a:solidFill>
                  <a:srgbClr val="0D0D0D"/>
                </a:solidFill>
                <a:effectLst/>
                <a:latin typeface="Söhne"/>
              </a:rPr>
              <a:t>Loan Purpose Distribution</a:t>
            </a:r>
            <a:r>
              <a:rPr lang="en-US" b="0" i="0" dirty="0">
                <a:solidFill>
                  <a:srgbClr val="0D0D0D"/>
                </a:solidFill>
                <a:effectLst/>
                <a:latin typeface="Söhne"/>
              </a:rPr>
              <a:t>: The loan duration is fairly consistent across different loan purposes for individuals with positive checking account balances (categories '0', '1', and '2'). However, there's a noticeable variation in the median loan duration for those with no checking account (category '3'), particularly for new car loans (category '1') and education loans (category '5'), which suggests specific loan purposes might be influencing loan term agreements.</a:t>
            </a:r>
          </a:p>
          <a:p>
            <a:pPr algn="l">
              <a:buFont typeface="+mj-lt"/>
              <a:buAutoNum type="arabicPeriod"/>
            </a:pPr>
            <a:r>
              <a:rPr lang="en-US" b="1" i="0" dirty="0">
                <a:solidFill>
                  <a:srgbClr val="0D0D0D"/>
                </a:solidFill>
                <a:effectLst/>
                <a:latin typeface="Söhne"/>
              </a:rPr>
              <a:t>Checking Account Influence</a:t>
            </a:r>
            <a:r>
              <a:rPr lang="en-US" b="0" i="0" dirty="0">
                <a:solidFill>
                  <a:srgbClr val="0D0D0D"/>
                </a:solidFill>
                <a:effectLst/>
                <a:latin typeface="Söhne"/>
              </a:rPr>
              <a:t>: In the default group, individuals with balances over 200 (category '2') tend to have a wider spread and higher median loan duration compared to other categories, indicating a potential relationship between higher checking account balances and the willingness or capacity to engage in longer-term loans, which may also carry a higher risk of default.</a:t>
            </a:r>
          </a:p>
        </p:txBody>
      </p:sp>
      <p:sp>
        <p:nvSpPr>
          <p:cNvPr id="4" name="Slide Number Placeholder 3"/>
          <p:cNvSpPr>
            <a:spLocks noGrp="1"/>
          </p:cNvSpPr>
          <p:nvPr>
            <p:ph type="sldNum" sz="quarter" idx="5"/>
          </p:nvPr>
        </p:nvSpPr>
        <p:spPr/>
        <p:txBody>
          <a:bodyPr/>
          <a:lstStyle/>
          <a:p>
            <a:fld id="{9BEFF6AC-8461-486F-86C4-8C78DFF07BC1}" type="slidenum">
              <a:rPr lang="en-US" smtClean="0"/>
              <a:t>24</a:t>
            </a:fld>
            <a:endParaRPr lang="en-US"/>
          </a:p>
        </p:txBody>
      </p:sp>
    </p:spTree>
    <p:extLst>
      <p:ext uri="{BB962C8B-B14F-4D97-AF65-F5344CB8AC3E}">
        <p14:creationId xmlns:p14="http://schemas.microsoft.com/office/powerpoint/2010/main" val="3303845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D0D0D"/>
                </a:solidFill>
                <a:effectLst/>
                <a:latin typeface="Söhne"/>
              </a:rPr>
              <a:t>Credit Amount vs Employment Status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Applicants with co-applicants, regardless of their default status, tend to secure higher loan amounts across all employment categories. This could indicate that lenders are willing to offer more considerable sums when the risk is shared.</a:t>
            </a:r>
          </a:p>
          <a:p>
            <a:pPr marL="742950" lvl="1" indent="-285750" algn="l">
              <a:buFont typeface="+mj-lt"/>
              <a:buAutoNum type="arabicPeriod"/>
            </a:pPr>
            <a:r>
              <a:rPr lang="en-US" b="0" i="0" dirty="0">
                <a:solidFill>
                  <a:srgbClr val="0D0D0D"/>
                </a:solidFill>
                <a:effectLst/>
                <a:latin typeface="Söhne"/>
              </a:rPr>
              <a:t>Among the default group, individuals without co-applicants who are skilled employees or officials (employment status 2) and management or highly qualified employees (employment status 3) generally receive higher credit amounts compared to unemployed or unskilled non-residents (employment status 0).</a:t>
            </a:r>
          </a:p>
          <a:p>
            <a:pPr algn="l">
              <a:buFont typeface="+mj-lt"/>
              <a:buAutoNum type="arabicPeriod"/>
            </a:pPr>
            <a:r>
              <a:rPr lang="en-US" b="1" i="0" dirty="0">
                <a:solidFill>
                  <a:srgbClr val="0D0D0D"/>
                </a:solidFill>
                <a:effectLst/>
                <a:latin typeface="Söhne"/>
              </a:rPr>
              <a:t>Employment Status Influence on Credit for Non-Defaulters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For the non-default group, the credit amount distribution across different employment statuses indicates a tendency for more substantial loans to be issued to skilled and higher-status employees. This is especially noticeable for employment status 3, which has a higher median and wider interquartile range, suggesting both a willingness to lend more and a diversity in the loan amounts granted.</a:t>
            </a:r>
          </a:p>
          <a:p>
            <a:pPr algn="l">
              <a:buFont typeface="+mj-lt"/>
              <a:buAutoNum type="arabicPeriod"/>
            </a:pPr>
            <a:r>
              <a:rPr lang="en-US" b="1" i="0" dirty="0">
                <a:solidFill>
                  <a:srgbClr val="0D0D0D"/>
                </a:solidFill>
                <a:effectLst/>
                <a:latin typeface="Söhne"/>
              </a:rPr>
              <a:t>Default Risk Impact</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Comparing both box plots, non-defaulters receive higher median loan amounts, and the variation in the credit amount is more significant across all employment statuses. In contrast, the default group shows generally lower medians and tighter interquartile ranges, particularly for the unemployed and unskilled non-resident category, indicating more conservative lending likely due to past default behavior.</a:t>
            </a:r>
          </a:p>
        </p:txBody>
      </p:sp>
      <p:sp>
        <p:nvSpPr>
          <p:cNvPr id="4" name="Slide Number Placeholder 3"/>
          <p:cNvSpPr>
            <a:spLocks noGrp="1"/>
          </p:cNvSpPr>
          <p:nvPr>
            <p:ph type="sldNum" sz="quarter" idx="5"/>
          </p:nvPr>
        </p:nvSpPr>
        <p:spPr/>
        <p:txBody>
          <a:bodyPr/>
          <a:lstStyle/>
          <a:p>
            <a:fld id="{9BEFF6AC-8461-486F-86C4-8C78DFF07BC1}" type="slidenum">
              <a:rPr lang="en-US" smtClean="0"/>
              <a:t>25</a:t>
            </a:fld>
            <a:endParaRPr lang="en-US"/>
          </a:p>
        </p:txBody>
      </p:sp>
    </p:spTree>
    <p:extLst>
      <p:ext uri="{BB962C8B-B14F-4D97-AF65-F5344CB8AC3E}">
        <p14:creationId xmlns:p14="http://schemas.microsoft.com/office/powerpoint/2010/main" val="359486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0D0D0D"/>
                </a:solidFill>
                <a:effectLst/>
                <a:latin typeface="Söhne"/>
              </a:rPr>
              <a:t>Senior citizens in the default group tend to have a higher credit amount for almost all loan purposes, with especially notable higher medians in the "New Car" and "Radio/TV" categories. This could suggest that senior citizens either prefer more expensive items or have a longer credit history that allows them access to larger loan amounts. However, this also comes with a substantial amount of variability, as seen by the longer box plot whiskers, indicating that within this group, there's a wide range of amounts borrowed.</a:t>
            </a:r>
          </a:p>
          <a:p>
            <a:pPr algn="l">
              <a:buFont typeface="+mj-lt"/>
              <a:buAutoNum type="arabicPeriod"/>
            </a:pPr>
            <a:r>
              <a:rPr lang="en-US" b="0" i="0" dirty="0">
                <a:solidFill>
                  <a:srgbClr val="0D0D0D"/>
                </a:solidFill>
                <a:effectLst/>
                <a:latin typeface="Söhne"/>
              </a:rPr>
              <a:t>In the non-default group, there's a more consistent credit amount across different age groups and loan purposes, with less pronounced differences between the median credit amounts. This could indicate that individuals who do not default are generally borrowing within their means, regardless of the loan's purpose or the age of the borrower.</a:t>
            </a:r>
          </a:p>
          <a:p>
            <a:pPr algn="l">
              <a:buFont typeface="+mj-lt"/>
              <a:buAutoNum type="arabicPeriod"/>
            </a:pPr>
            <a:r>
              <a:rPr lang="en-US" b="0" i="0" dirty="0">
                <a:solidFill>
                  <a:srgbClr val="0D0D0D"/>
                </a:solidFill>
                <a:effectLst/>
                <a:latin typeface="Söhne"/>
              </a:rPr>
              <a:t>The "Education" and "Retraining" loan purposes show relatively low median credit amounts across both default and non-default groups, but especially in the non-default group. This may reflect a cautious approach to borrowing for these purposes, which could be due to the potentially uncertain return on investment in one's education or retraining.</a:t>
            </a:r>
          </a:p>
          <a:p>
            <a:pPr algn="l"/>
            <a:r>
              <a:rPr lang="en-US" b="0" i="0" dirty="0">
                <a:solidFill>
                  <a:srgbClr val="0D0D0D"/>
                </a:solidFill>
                <a:effectLst/>
                <a:latin typeface="Söhne"/>
              </a:rPr>
              <a:t>The "New Car" loan purpose stands out with relatively high median credit amounts and a wider range of amounts in the default group compared to the non-default group. This suggests that new car loans may be a higher risk, possibly due to borrowers overestimating their ability to repay</a:t>
            </a:r>
          </a:p>
          <a:p>
            <a:pPr algn="l"/>
            <a:endParaRPr lang="en-US" b="0" i="0" dirty="0">
              <a:effectLst/>
              <a:latin typeface="Söhne"/>
            </a:endParaRPr>
          </a:p>
        </p:txBody>
      </p:sp>
      <p:sp>
        <p:nvSpPr>
          <p:cNvPr id="4" name="Slide Number Placeholder 3"/>
          <p:cNvSpPr>
            <a:spLocks noGrp="1"/>
          </p:cNvSpPr>
          <p:nvPr>
            <p:ph type="sldNum" sz="quarter" idx="5"/>
          </p:nvPr>
        </p:nvSpPr>
        <p:spPr/>
        <p:txBody>
          <a:bodyPr/>
          <a:lstStyle/>
          <a:p>
            <a:fld id="{9BEFF6AC-8461-486F-86C4-8C78DFF07BC1}" type="slidenum">
              <a:rPr lang="en-US" smtClean="0"/>
              <a:t>26</a:t>
            </a:fld>
            <a:endParaRPr lang="en-US"/>
          </a:p>
        </p:txBody>
      </p:sp>
    </p:spTree>
    <p:extLst>
      <p:ext uri="{BB962C8B-B14F-4D97-AF65-F5344CB8AC3E}">
        <p14:creationId xmlns:p14="http://schemas.microsoft.com/office/powerpoint/2010/main" val="40494799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8B039-E6FC-45C2-B149-C1945691A066}"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146A9-FC6B-42DE-8A63-DDC8FFF89DAB}" type="slidenum">
              <a:rPr lang="en-US" smtClean="0"/>
              <a:t>‹#›</a:t>
            </a:fld>
            <a:endParaRPr lang="en-US"/>
          </a:p>
        </p:txBody>
      </p:sp>
    </p:spTree>
    <p:extLst>
      <p:ext uri="{BB962C8B-B14F-4D97-AF65-F5344CB8AC3E}">
        <p14:creationId xmlns:p14="http://schemas.microsoft.com/office/powerpoint/2010/main" val="1895117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8B039-E6FC-45C2-B149-C1945691A066}"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146A9-FC6B-42DE-8A63-DDC8FFF89DAB}" type="slidenum">
              <a:rPr lang="en-US" smtClean="0"/>
              <a:t>‹#›</a:t>
            </a:fld>
            <a:endParaRPr lang="en-US"/>
          </a:p>
        </p:txBody>
      </p:sp>
    </p:spTree>
    <p:extLst>
      <p:ext uri="{BB962C8B-B14F-4D97-AF65-F5344CB8AC3E}">
        <p14:creationId xmlns:p14="http://schemas.microsoft.com/office/powerpoint/2010/main" val="2606211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8B039-E6FC-45C2-B149-C1945691A066}"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146A9-FC6B-42DE-8A63-DDC8FFF89DAB}" type="slidenum">
              <a:rPr lang="en-US" smtClean="0"/>
              <a:t>‹#›</a:t>
            </a:fld>
            <a:endParaRPr lang="en-US"/>
          </a:p>
        </p:txBody>
      </p:sp>
    </p:spTree>
    <p:extLst>
      <p:ext uri="{BB962C8B-B14F-4D97-AF65-F5344CB8AC3E}">
        <p14:creationId xmlns:p14="http://schemas.microsoft.com/office/powerpoint/2010/main" val="46622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8B039-E6FC-45C2-B149-C1945691A066}"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146A9-FC6B-42DE-8A63-DDC8FFF89DAB}"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59531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8B039-E6FC-45C2-B149-C1945691A066}"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146A9-FC6B-42DE-8A63-DDC8FFF89DAB}" type="slidenum">
              <a:rPr lang="en-US" smtClean="0"/>
              <a:t>‹#›</a:t>
            </a:fld>
            <a:endParaRPr lang="en-US"/>
          </a:p>
        </p:txBody>
      </p:sp>
    </p:spTree>
    <p:extLst>
      <p:ext uri="{BB962C8B-B14F-4D97-AF65-F5344CB8AC3E}">
        <p14:creationId xmlns:p14="http://schemas.microsoft.com/office/powerpoint/2010/main" val="2610731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F8B039-E6FC-45C2-B149-C1945691A066}" type="datetimeFigureOut">
              <a:rPr lang="en-US" smtClean="0"/>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5146A9-FC6B-42DE-8A63-DDC8FFF89DAB}" type="slidenum">
              <a:rPr lang="en-US" smtClean="0"/>
              <a:t>‹#›</a:t>
            </a:fld>
            <a:endParaRPr lang="en-US"/>
          </a:p>
        </p:txBody>
      </p:sp>
    </p:spTree>
    <p:extLst>
      <p:ext uri="{BB962C8B-B14F-4D97-AF65-F5344CB8AC3E}">
        <p14:creationId xmlns:p14="http://schemas.microsoft.com/office/powerpoint/2010/main" val="2216482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F8B039-E6FC-45C2-B149-C1945691A066}" type="datetimeFigureOut">
              <a:rPr lang="en-US" smtClean="0"/>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5146A9-FC6B-42DE-8A63-DDC8FFF89DAB}" type="slidenum">
              <a:rPr lang="en-US" smtClean="0"/>
              <a:t>‹#›</a:t>
            </a:fld>
            <a:endParaRPr lang="en-US"/>
          </a:p>
        </p:txBody>
      </p:sp>
    </p:spTree>
    <p:extLst>
      <p:ext uri="{BB962C8B-B14F-4D97-AF65-F5344CB8AC3E}">
        <p14:creationId xmlns:p14="http://schemas.microsoft.com/office/powerpoint/2010/main" val="4075772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B039-E6FC-45C2-B149-C1945691A066}"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146A9-FC6B-42DE-8A63-DDC8FFF89DAB}" type="slidenum">
              <a:rPr lang="en-US" smtClean="0"/>
              <a:t>‹#›</a:t>
            </a:fld>
            <a:endParaRPr lang="en-US"/>
          </a:p>
        </p:txBody>
      </p:sp>
    </p:spTree>
    <p:extLst>
      <p:ext uri="{BB962C8B-B14F-4D97-AF65-F5344CB8AC3E}">
        <p14:creationId xmlns:p14="http://schemas.microsoft.com/office/powerpoint/2010/main" val="1293009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B039-E6FC-45C2-B149-C1945691A066}"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146A9-FC6B-42DE-8A63-DDC8FFF89DAB}" type="slidenum">
              <a:rPr lang="en-US" smtClean="0"/>
              <a:t>‹#›</a:t>
            </a:fld>
            <a:endParaRPr lang="en-US"/>
          </a:p>
        </p:txBody>
      </p:sp>
    </p:spTree>
    <p:extLst>
      <p:ext uri="{BB962C8B-B14F-4D97-AF65-F5344CB8AC3E}">
        <p14:creationId xmlns:p14="http://schemas.microsoft.com/office/powerpoint/2010/main" val="40861197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B039-E6FC-45C2-B149-C1945691A066}"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146A9-FC6B-42DE-8A63-DDC8FFF89DAB}" type="slidenum">
              <a:rPr lang="en-US" smtClean="0"/>
              <a:t>‹#›</a:t>
            </a:fld>
            <a:endParaRPr lang="en-US"/>
          </a:p>
        </p:txBody>
      </p:sp>
    </p:spTree>
    <p:extLst>
      <p:ext uri="{BB962C8B-B14F-4D97-AF65-F5344CB8AC3E}">
        <p14:creationId xmlns:p14="http://schemas.microsoft.com/office/powerpoint/2010/main" val="2498495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B039-E6FC-45C2-B149-C1945691A066}"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146A9-FC6B-42DE-8A63-DDC8FFF89DAB}" type="slidenum">
              <a:rPr lang="en-US" smtClean="0"/>
              <a:t>‹#›</a:t>
            </a:fld>
            <a:endParaRPr lang="en-US"/>
          </a:p>
        </p:txBody>
      </p:sp>
    </p:spTree>
    <p:extLst>
      <p:ext uri="{BB962C8B-B14F-4D97-AF65-F5344CB8AC3E}">
        <p14:creationId xmlns:p14="http://schemas.microsoft.com/office/powerpoint/2010/main" val="1116087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F8B039-E6FC-45C2-B149-C1945691A066}"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146A9-FC6B-42DE-8A63-DDC8FFF89DAB}" type="slidenum">
              <a:rPr lang="en-US" smtClean="0"/>
              <a:t>‹#›</a:t>
            </a:fld>
            <a:endParaRPr lang="en-US"/>
          </a:p>
        </p:txBody>
      </p:sp>
    </p:spTree>
    <p:extLst>
      <p:ext uri="{BB962C8B-B14F-4D97-AF65-F5344CB8AC3E}">
        <p14:creationId xmlns:p14="http://schemas.microsoft.com/office/powerpoint/2010/main" val="3071276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8B039-E6FC-45C2-B149-C1945691A066}"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146A9-FC6B-42DE-8A63-DDC8FFF89DAB}" type="slidenum">
              <a:rPr lang="en-US" smtClean="0"/>
              <a:t>‹#›</a:t>
            </a:fld>
            <a:endParaRPr lang="en-US"/>
          </a:p>
        </p:txBody>
      </p:sp>
    </p:spTree>
    <p:extLst>
      <p:ext uri="{BB962C8B-B14F-4D97-AF65-F5344CB8AC3E}">
        <p14:creationId xmlns:p14="http://schemas.microsoft.com/office/powerpoint/2010/main" val="302472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8B039-E6FC-45C2-B149-C1945691A066}" type="datetimeFigureOut">
              <a:rPr lang="en-US" smtClean="0"/>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5146A9-FC6B-42DE-8A63-DDC8FFF89DAB}" type="slidenum">
              <a:rPr lang="en-US" smtClean="0"/>
              <a:t>‹#›</a:t>
            </a:fld>
            <a:endParaRPr lang="en-US"/>
          </a:p>
        </p:txBody>
      </p:sp>
    </p:spTree>
    <p:extLst>
      <p:ext uri="{BB962C8B-B14F-4D97-AF65-F5344CB8AC3E}">
        <p14:creationId xmlns:p14="http://schemas.microsoft.com/office/powerpoint/2010/main" val="633448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F8B039-E6FC-45C2-B149-C1945691A066}" type="datetimeFigureOut">
              <a:rPr lang="en-US" smtClean="0"/>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5146A9-FC6B-42DE-8A63-DDC8FFF89DAB}" type="slidenum">
              <a:rPr lang="en-US" smtClean="0"/>
              <a:t>‹#›</a:t>
            </a:fld>
            <a:endParaRPr lang="en-US"/>
          </a:p>
        </p:txBody>
      </p:sp>
    </p:spTree>
    <p:extLst>
      <p:ext uri="{BB962C8B-B14F-4D97-AF65-F5344CB8AC3E}">
        <p14:creationId xmlns:p14="http://schemas.microsoft.com/office/powerpoint/2010/main" val="975266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6F8B039-E6FC-45C2-B149-C1945691A066}" type="datetimeFigureOut">
              <a:rPr lang="en-US" smtClean="0"/>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5146A9-FC6B-42DE-8A63-DDC8FFF89DAB}" type="slidenum">
              <a:rPr lang="en-US" smtClean="0"/>
              <a:t>‹#›</a:t>
            </a:fld>
            <a:endParaRPr lang="en-US"/>
          </a:p>
        </p:txBody>
      </p:sp>
    </p:spTree>
    <p:extLst>
      <p:ext uri="{BB962C8B-B14F-4D97-AF65-F5344CB8AC3E}">
        <p14:creationId xmlns:p14="http://schemas.microsoft.com/office/powerpoint/2010/main" val="4153596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8B039-E6FC-45C2-B149-C1945691A066}"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146A9-FC6B-42DE-8A63-DDC8FFF89DAB}" type="slidenum">
              <a:rPr lang="en-US" smtClean="0"/>
              <a:t>‹#›</a:t>
            </a:fld>
            <a:endParaRPr lang="en-US"/>
          </a:p>
        </p:txBody>
      </p:sp>
    </p:spTree>
    <p:extLst>
      <p:ext uri="{BB962C8B-B14F-4D97-AF65-F5344CB8AC3E}">
        <p14:creationId xmlns:p14="http://schemas.microsoft.com/office/powerpoint/2010/main" val="1645867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8B039-E6FC-45C2-B149-C1945691A066}"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146A9-FC6B-42DE-8A63-DDC8FFF89DAB}" type="slidenum">
              <a:rPr lang="en-US" smtClean="0"/>
              <a:t>‹#›</a:t>
            </a:fld>
            <a:endParaRPr lang="en-US"/>
          </a:p>
        </p:txBody>
      </p:sp>
    </p:spTree>
    <p:extLst>
      <p:ext uri="{BB962C8B-B14F-4D97-AF65-F5344CB8AC3E}">
        <p14:creationId xmlns:p14="http://schemas.microsoft.com/office/powerpoint/2010/main" val="356617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6F8B039-E6FC-45C2-B149-C1945691A066}" type="datetimeFigureOut">
              <a:rPr lang="en-US" smtClean="0"/>
              <a:t>4/15/2024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E5146A9-FC6B-42DE-8A63-DDC8FFF89DAB}" type="slidenum">
              <a:rPr lang="en-US" smtClean="0"/>
              <a:t>‹#›</a:t>
            </a:fld>
            <a:endParaRPr lang="en-US"/>
          </a:p>
        </p:txBody>
      </p:sp>
    </p:spTree>
    <p:extLst>
      <p:ext uri="{BB962C8B-B14F-4D97-AF65-F5344CB8AC3E}">
        <p14:creationId xmlns:p14="http://schemas.microsoft.com/office/powerpoint/2010/main" val="41258076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528D5-18FE-482A-8639-1F983F0608E2}"/>
              </a:ext>
            </a:extLst>
          </p:cNvPr>
          <p:cNvSpPr>
            <a:spLocks noGrp="1"/>
          </p:cNvSpPr>
          <p:nvPr>
            <p:ph type="ctrTitle"/>
          </p:nvPr>
        </p:nvSpPr>
        <p:spPr>
          <a:xfrm>
            <a:off x="1414738" y="1155365"/>
            <a:ext cx="8915399" cy="2026022"/>
          </a:xfrm>
        </p:spPr>
        <p:txBody>
          <a:bodyPr>
            <a:normAutofit/>
          </a:bodyPr>
          <a:lstStyle/>
          <a:p>
            <a:r>
              <a:rPr lang="en-US" dirty="0"/>
              <a:t>CREDIT RISK MODELING USING XGBOOST IN PYTHON</a:t>
            </a:r>
          </a:p>
        </p:txBody>
      </p:sp>
      <p:sp>
        <p:nvSpPr>
          <p:cNvPr id="3" name="Subtitle 2">
            <a:extLst>
              <a:ext uri="{FF2B5EF4-FFF2-40B4-BE49-F238E27FC236}">
                <a16:creationId xmlns:a16="http://schemas.microsoft.com/office/drawing/2014/main" id="{BBA85A31-897A-4913-B2C8-8847D8748A73}"/>
              </a:ext>
            </a:extLst>
          </p:cNvPr>
          <p:cNvSpPr>
            <a:spLocks noGrp="1"/>
          </p:cNvSpPr>
          <p:nvPr>
            <p:ph type="subTitle" idx="1"/>
          </p:nvPr>
        </p:nvSpPr>
        <p:spPr>
          <a:xfrm>
            <a:off x="1344399" y="3293379"/>
            <a:ext cx="8915399" cy="1126283"/>
          </a:xfrm>
        </p:spPr>
        <p:txBody>
          <a:bodyPr/>
          <a:lstStyle/>
          <a:p>
            <a:r>
              <a:rPr lang="en-US" i="1" dirty="0"/>
              <a:t>by Sandy Vo</a:t>
            </a:r>
          </a:p>
          <a:p>
            <a:r>
              <a:rPr lang="en-US" i="1" dirty="0"/>
              <a:t>Date: Apr 13</a:t>
            </a:r>
            <a:r>
              <a:rPr lang="en-US" i="1" baseline="30000" dirty="0"/>
              <a:t>th</a:t>
            </a:r>
            <a:r>
              <a:rPr lang="en-US" i="1" dirty="0"/>
              <a:t> 2024</a:t>
            </a:r>
          </a:p>
        </p:txBody>
      </p:sp>
    </p:spTree>
    <p:extLst>
      <p:ext uri="{BB962C8B-B14F-4D97-AF65-F5344CB8AC3E}">
        <p14:creationId xmlns:p14="http://schemas.microsoft.com/office/powerpoint/2010/main" val="2601241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3F075-9C11-4BFB-9A4C-6A99B3319985}"/>
              </a:ext>
            </a:extLst>
          </p:cNvPr>
          <p:cNvSpPr>
            <a:spLocks noGrp="1"/>
          </p:cNvSpPr>
          <p:nvPr>
            <p:ph type="title"/>
          </p:nvPr>
        </p:nvSpPr>
        <p:spPr>
          <a:xfrm>
            <a:off x="127631" y="0"/>
            <a:ext cx="5762181" cy="690282"/>
          </a:xfrm>
        </p:spPr>
        <p:txBody>
          <a:bodyPr>
            <a:normAutofit/>
          </a:bodyPr>
          <a:lstStyle/>
          <a:p>
            <a:r>
              <a:rPr lang="en-US" sz="3200" dirty="0"/>
              <a:t>Loan Purpose vs DEFAULT</a:t>
            </a:r>
          </a:p>
        </p:txBody>
      </p:sp>
      <p:pic>
        <p:nvPicPr>
          <p:cNvPr id="4098" name="Picture 2">
            <a:extLst>
              <a:ext uri="{FF2B5EF4-FFF2-40B4-BE49-F238E27FC236}">
                <a16:creationId xmlns:a16="http://schemas.microsoft.com/office/drawing/2014/main" id="{7B8E7A7B-555A-4D5E-94F9-65DFFDCC90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6471" y="3355383"/>
            <a:ext cx="7485529" cy="350261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822F83F-848D-4A6C-8FF6-00B92C70AF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6964" y="-1"/>
            <a:ext cx="5325035" cy="335538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D4D2F90-B74D-4CBC-BA07-6C1441C8902A}"/>
              </a:ext>
            </a:extLst>
          </p:cNvPr>
          <p:cNvSpPr txBox="1"/>
          <p:nvPr/>
        </p:nvSpPr>
        <p:spPr>
          <a:xfrm>
            <a:off x="5325037" y="1586753"/>
            <a:ext cx="1523998" cy="1569660"/>
          </a:xfrm>
          <a:prstGeom prst="rect">
            <a:avLst/>
          </a:prstGeom>
          <a:noFill/>
        </p:spPr>
        <p:txBody>
          <a:bodyPr wrap="square" rtlCol="0">
            <a:spAutoFit/>
          </a:bodyPr>
          <a:lstStyle/>
          <a:p>
            <a:r>
              <a:rPr lang="en-US" sz="1200" b="1" dirty="0"/>
              <a:t>Description:</a:t>
            </a:r>
          </a:p>
          <a:p>
            <a:pPr marL="171450" indent="-171450">
              <a:buFont typeface="Arial" panose="020B0604020202020204" pitchFamily="34" charset="0"/>
              <a:buChar char="•"/>
            </a:pPr>
            <a:r>
              <a:rPr lang="en-US" sz="1200" dirty="0"/>
              <a:t>1: NEW_CAR</a:t>
            </a:r>
          </a:p>
          <a:p>
            <a:pPr marL="171450" indent="-171450">
              <a:buFont typeface="Arial" panose="020B0604020202020204" pitchFamily="34" charset="0"/>
              <a:buChar char="•"/>
            </a:pPr>
            <a:r>
              <a:rPr lang="en-US" sz="1200" dirty="0"/>
              <a:t>2: USED_CAR</a:t>
            </a:r>
          </a:p>
          <a:p>
            <a:pPr marL="171450" indent="-171450">
              <a:buFont typeface="Arial" panose="020B0604020202020204" pitchFamily="34" charset="0"/>
              <a:buChar char="•"/>
            </a:pPr>
            <a:r>
              <a:rPr lang="en-US" sz="1200" dirty="0"/>
              <a:t>3: FURNITURE</a:t>
            </a:r>
          </a:p>
          <a:p>
            <a:pPr marL="171450" indent="-171450">
              <a:buFont typeface="Arial" panose="020B0604020202020204" pitchFamily="34" charset="0"/>
              <a:buChar char="•"/>
            </a:pPr>
            <a:r>
              <a:rPr lang="en-US" sz="1200" dirty="0"/>
              <a:t>4: RADIO/TV</a:t>
            </a:r>
          </a:p>
          <a:p>
            <a:pPr marL="171450" indent="-171450">
              <a:buFont typeface="Arial" panose="020B0604020202020204" pitchFamily="34" charset="0"/>
              <a:buChar char="•"/>
            </a:pPr>
            <a:r>
              <a:rPr lang="en-US" sz="1200" dirty="0"/>
              <a:t>5: EDUCATION</a:t>
            </a:r>
          </a:p>
          <a:p>
            <a:pPr marL="171450" indent="-171450">
              <a:buFont typeface="Arial" panose="020B0604020202020204" pitchFamily="34" charset="0"/>
              <a:buChar char="•"/>
            </a:pPr>
            <a:r>
              <a:rPr lang="en-US" sz="1200" dirty="0"/>
              <a:t>6: RETRAINING</a:t>
            </a:r>
          </a:p>
          <a:p>
            <a:pPr marL="171450" indent="-171450">
              <a:buFont typeface="Arial" panose="020B0604020202020204" pitchFamily="34" charset="0"/>
              <a:buChar char="•"/>
            </a:pPr>
            <a:r>
              <a:rPr lang="en-US" sz="1200" dirty="0"/>
              <a:t>0: OTHERS</a:t>
            </a:r>
          </a:p>
        </p:txBody>
      </p:sp>
      <p:sp>
        <p:nvSpPr>
          <p:cNvPr id="10" name="TextBox 9">
            <a:extLst>
              <a:ext uri="{FF2B5EF4-FFF2-40B4-BE49-F238E27FC236}">
                <a16:creationId xmlns:a16="http://schemas.microsoft.com/office/drawing/2014/main" id="{CC39A00F-C7DE-4497-AB81-5B8B12AC62E2}"/>
              </a:ext>
            </a:extLst>
          </p:cNvPr>
          <p:cNvSpPr txBox="1"/>
          <p:nvPr/>
        </p:nvSpPr>
        <p:spPr>
          <a:xfrm>
            <a:off x="197224" y="1120588"/>
            <a:ext cx="4267200" cy="50783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entury Gothic" panose="020B0502020202020204" pitchFamily="34" charset="0"/>
              </a:rPr>
              <a:t>Loan used for Education has contributed the least (50 records out of 1000) but surprisingly were the worst group with 44% being default.</a:t>
            </a:r>
          </a:p>
          <a:p>
            <a:endParaRPr lang="en-US" dirty="0">
              <a:latin typeface="Century Gothic" panose="020B0502020202020204" pitchFamily="34" charset="0"/>
            </a:endParaRPr>
          </a:p>
          <a:p>
            <a:pPr marL="285750" indent="-285750">
              <a:buFont typeface="Arial" panose="020B0604020202020204" pitchFamily="34" charset="0"/>
              <a:buChar char="•"/>
            </a:pPr>
            <a:r>
              <a:rPr lang="en-US" dirty="0">
                <a:latin typeface="Century Gothic" panose="020B0502020202020204" pitchFamily="34" charset="0"/>
              </a:rPr>
              <a:t>Loan used for Radio/TV purchase was applied the most (25% of the whole application sets) but being the best second group with only 22.1% being default.</a:t>
            </a:r>
          </a:p>
          <a:p>
            <a:endParaRPr lang="en-US" dirty="0">
              <a:latin typeface="Century Gothic" panose="020B0502020202020204" pitchFamily="34" charset="0"/>
            </a:endParaRPr>
          </a:p>
          <a:p>
            <a:pPr marL="285750" indent="-285750">
              <a:buFont typeface="Arial" panose="020B0604020202020204" pitchFamily="34" charset="0"/>
              <a:buChar char="•"/>
            </a:pPr>
            <a:r>
              <a:rPr lang="en-US" dirty="0">
                <a:latin typeface="Century Gothic" panose="020B0502020202020204" pitchFamily="34" charset="0"/>
              </a:rPr>
              <a:t>Loan used for New Car is the second highest group after Radio/TV group and has been the second worst group with the default rate of  38%.</a:t>
            </a:r>
          </a:p>
          <a:p>
            <a:endParaRPr lang="en-US" dirty="0">
              <a:latin typeface="Century Gothic" panose="020B0502020202020204" pitchFamily="34" charset="0"/>
            </a:endParaRPr>
          </a:p>
        </p:txBody>
      </p:sp>
    </p:spTree>
    <p:extLst>
      <p:ext uri="{BB962C8B-B14F-4D97-AF65-F5344CB8AC3E}">
        <p14:creationId xmlns:p14="http://schemas.microsoft.com/office/powerpoint/2010/main" val="2151669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7BE3-EB6B-494D-9808-CA0D368DD9FD}"/>
              </a:ext>
            </a:extLst>
          </p:cNvPr>
          <p:cNvSpPr>
            <a:spLocks noGrp="1"/>
          </p:cNvSpPr>
          <p:nvPr>
            <p:ph type="title"/>
          </p:nvPr>
        </p:nvSpPr>
        <p:spPr>
          <a:xfrm>
            <a:off x="-437146" y="0"/>
            <a:ext cx="7348933" cy="609600"/>
          </a:xfrm>
        </p:spPr>
        <p:txBody>
          <a:bodyPr>
            <a:noAutofit/>
          </a:bodyPr>
          <a:lstStyle/>
          <a:p>
            <a:pPr algn="ctr"/>
            <a:r>
              <a:rPr lang="en-US" sz="2800" dirty="0"/>
              <a:t>Number of Dependents vs Default</a:t>
            </a:r>
          </a:p>
        </p:txBody>
      </p:sp>
      <p:pic>
        <p:nvPicPr>
          <p:cNvPr id="5122" name="Picture 2">
            <a:extLst>
              <a:ext uri="{FF2B5EF4-FFF2-40B4-BE49-F238E27FC236}">
                <a16:creationId xmlns:a16="http://schemas.microsoft.com/office/drawing/2014/main" id="{B9B97CB5-0C05-45E2-A8E2-0FB5ED4641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4034" y="3429000"/>
            <a:ext cx="7157966" cy="3429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36F6765-F2FC-4D93-A458-FE79057942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1178" y="0"/>
            <a:ext cx="5680822"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5E84B40-116A-42CB-8D7D-60D67F17811B}"/>
              </a:ext>
            </a:extLst>
          </p:cNvPr>
          <p:cNvSpPr txBox="1"/>
          <p:nvPr/>
        </p:nvSpPr>
        <p:spPr>
          <a:xfrm>
            <a:off x="394446" y="1210237"/>
            <a:ext cx="4177554" cy="3693319"/>
          </a:xfrm>
          <a:prstGeom prst="rect">
            <a:avLst/>
          </a:prstGeom>
          <a:noFill/>
        </p:spPr>
        <p:txBody>
          <a:bodyPr wrap="square" rtlCol="0">
            <a:spAutoFit/>
          </a:bodyPr>
          <a:lstStyle/>
          <a:p>
            <a:pPr algn="l">
              <a:buFont typeface="Arial" panose="020B0604020202020204" pitchFamily="34" charset="0"/>
              <a:buChar char="•"/>
            </a:pPr>
            <a:r>
              <a:rPr lang="en-US" b="0" i="0" dirty="0">
                <a:solidFill>
                  <a:srgbClr val="0D0D0D"/>
                </a:solidFill>
                <a:effectLst/>
                <a:latin typeface="Century Gothic" panose="020B0502020202020204" pitchFamily="34" charset="0"/>
              </a:rPr>
              <a:t> 85% of the individuals in the sample have only one dependent; the remaining 15% have two dependents.</a:t>
            </a:r>
          </a:p>
          <a:p>
            <a:pPr algn="l"/>
            <a:endParaRPr lang="en-US" b="0" i="0" dirty="0">
              <a:solidFill>
                <a:srgbClr val="0D0D0D"/>
              </a:solidFill>
              <a:effectLst/>
              <a:latin typeface="Century Gothic" panose="020B0502020202020204" pitchFamily="34" charset="0"/>
            </a:endParaRPr>
          </a:p>
          <a:p>
            <a:pPr algn="l">
              <a:buFont typeface="Arial" panose="020B0604020202020204" pitchFamily="34" charset="0"/>
              <a:buChar char="•"/>
            </a:pPr>
            <a:r>
              <a:rPr lang="en-US" b="0" i="0" dirty="0">
                <a:solidFill>
                  <a:srgbClr val="0D0D0D"/>
                </a:solidFill>
                <a:effectLst/>
                <a:latin typeface="Century Gothic" panose="020B0502020202020204" pitchFamily="34" charset="0"/>
              </a:rPr>
              <a:t> Both groups exhibit similar default rates, estimated at around 30%.</a:t>
            </a:r>
          </a:p>
          <a:p>
            <a:pPr algn="l"/>
            <a:endParaRPr lang="en-US" b="0" i="0" dirty="0">
              <a:solidFill>
                <a:srgbClr val="0D0D0D"/>
              </a:solidFill>
              <a:effectLst/>
              <a:latin typeface="Century Gothic" panose="020B0502020202020204" pitchFamily="34" charset="0"/>
            </a:endParaRPr>
          </a:p>
          <a:p>
            <a:pPr algn="l">
              <a:buFont typeface="Arial" panose="020B0604020202020204" pitchFamily="34" charset="0"/>
              <a:buChar char="•"/>
            </a:pPr>
            <a:r>
              <a:rPr lang="en-US" b="0" i="0" dirty="0">
                <a:solidFill>
                  <a:srgbClr val="0D0D0D"/>
                </a:solidFill>
                <a:effectLst/>
                <a:latin typeface="Century Gothic" panose="020B0502020202020204" pitchFamily="34" charset="0"/>
              </a:rPr>
              <a:t> The similarity in default rates suggests that the 'Number of Dependents' feature is likely to have negligible predictive power.</a:t>
            </a:r>
          </a:p>
          <a:p>
            <a:endParaRPr lang="en-US" dirty="0">
              <a:latin typeface="Century Gothic" panose="020B0502020202020204" pitchFamily="34" charset="0"/>
            </a:endParaRPr>
          </a:p>
        </p:txBody>
      </p:sp>
    </p:spTree>
    <p:extLst>
      <p:ext uri="{BB962C8B-B14F-4D97-AF65-F5344CB8AC3E}">
        <p14:creationId xmlns:p14="http://schemas.microsoft.com/office/powerpoint/2010/main" val="1979483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85AF3-3445-4B64-8409-B172EDB4C677}"/>
              </a:ext>
            </a:extLst>
          </p:cNvPr>
          <p:cNvSpPr>
            <a:spLocks noGrp="1"/>
          </p:cNvSpPr>
          <p:nvPr>
            <p:ph type="title"/>
          </p:nvPr>
        </p:nvSpPr>
        <p:spPr>
          <a:xfrm>
            <a:off x="109702" y="179294"/>
            <a:ext cx="4551945" cy="573741"/>
          </a:xfrm>
        </p:spPr>
        <p:txBody>
          <a:bodyPr>
            <a:normAutofit fontScale="90000"/>
          </a:bodyPr>
          <a:lstStyle/>
          <a:p>
            <a:r>
              <a:rPr lang="en-US" dirty="0"/>
              <a:t>Job type vs Default</a:t>
            </a:r>
          </a:p>
        </p:txBody>
      </p:sp>
      <p:pic>
        <p:nvPicPr>
          <p:cNvPr id="6146" name="Picture 2">
            <a:extLst>
              <a:ext uri="{FF2B5EF4-FFF2-40B4-BE49-F238E27FC236}">
                <a16:creationId xmlns:a16="http://schemas.microsoft.com/office/drawing/2014/main" id="{D7499529-2B9B-4348-8EB1-8CE6F55C9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1580" y="3296913"/>
            <a:ext cx="7650421" cy="356108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5CB49F85-81C4-409F-9B95-FD44305CDF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501" y="1"/>
            <a:ext cx="5832498" cy="32969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3DFFC03-23DC-42CC-BE5E-6A63C68375E5}"/>
              </a:ext>
            </a:extLst>
          </p:cNvPr>
          <p:cNvSpPr txBox="1"/>
          <p:nvPr/>
        </p:nvSpPr>
        <p:spPr>
          <a:xfrm>
            <a:off x="367553" y="5225047"/>
            <a:ext cx="3704884" cy="1292662"/>
          </a:xfrm>
          <a:prstGeom prst="rect">
            <a:avLst/>
          </a:prstGeom>
          <a:noFill/>
        </p:spPr>
        <p:txBody>
          <a:bodyPr wrap="square" rtlCol="0">
            <a:spAutoFit/>
          </a:bodyPr>
          <a:lstStyle/>
          <a:p>
            <a:r>
              <a:rPr lang="en-US" b="1" dirty="0">
                <a:latin typeface="Century Gothic" panose="020B0502020202020204" pitchFamily="34" charset="0"/>
              </a:rPr>
              <a:t>Description:</a:t>
            </a:r>
          </a:p>
          <a:p>
            <a:pPr marL="171450" indent="-171450">
              <a:buFont typeface="Arial" panose="020B0604020202020204" pitchFamily="34" charset="0"/>
              <a:buChar char="•"/>
            </a:pPr>
            <a:r>
              <a:rPr lang="en-US" sz="1200" dirty="0">
                <a:latin typeface="Century Gothic" panose="020B0502020202020204" pitchFamily="34" charset="0"/>
              </a:rPr>
              <a:t>0: unemployed/ unskilled – non-resident</a:t>
            </a:r>
          </a:p>
          <a:p>
            <a:pPr marL="171450" indent="-171450">
              <a:buFont typeface="Arial" panose="020B0604020202020204" pitchFamily="34" charset="0"/>
              <a:buChar char="•"/>
            </a:pPr>
            <a:r>
              <a:rPr lang="en-US" sz="1200" dirty="0">
                <a:latin typeface="Century Gothic" panose="020B0502020202020204" pitchFamily="34" charset="0"/>
              </a:rPr>
              <a:t>1: unskilled – resident</a:t>
            </a:r>
          </a:p>
          <a:p>
            <a:pPr marL="171450" indent="-171450">
              <a:buFont typeface="Arial" panose="020B0604020202020204" pitchFamily="34" charset="0"/>
              <a:buChar char="•"/>
            </a:pPr>
            <a:r>
              <a:rPr lang="en-US" sz="1200" dirty="0">
                <a:latin typeface="Century Gothic" panose="020B0502020202020204" pitchFamily="34" charset="0"/>
              </a:rPr>
              <a:t>2: skilled employee/ official</a:t>
            </a:r>
          </a:p>
          <a:p>
            <a:pPr marL="171450" indent="-171450">
              <a:buFont typeface="Arial" panose="020B0604020202020204" pitchFamily="34" charset="0"/>
              <a:buChar char="•"/>
            </a:pPr>
            <a:r>
              <a:rPr lang="en-US" sz="1200" dirty="0">
                <a:latin typeface="Century Gothic" panose="020B0502020202020204" pitchFamily="34" charset="0"/>
              </a:rPr>
              <a:t>3: management/ self-employed/ highly qualified employee/ officer</a:t>
            </a:r>
          </a:p>
        </p:txBody>
      </p:sp>
      <p:sp>
        <p:nvSpPr>
          <p:cNvPr id="7" name="TextBox 6">
            <a:extLst>
              <a:ext uri="{FF2B5EF4-FFF2-40B4-BE49-F238E27FC236}">
                <a16:creationId xmlns:a16="http://schemas.microsoft.com/office/drawing/2014/main" id="{2FD35798-CBB3-479F-920D-5E7907247A1E}"/>
              </a:ext>
            </a:extLst>
          </p:cNvPr>
          <p:cNvSpPr txBox="1"/>
          <p:nvPr/>
        </p:nvSpPr>
        <p:spPr>
          <a:xfrm>
            <a:off x="109702" y="1039906"/>
            <a:ext cx="4308495"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entury Gothic" panose="020B0502020202020204" pitchFamily="34" charset="0"/>
              </a:rPr>
              <a:t>Unemployed/Unskilled non-resident and Senior/Management level or Self-employed were the least groups (22 and 148 applicants respectively) but obtained the highest default rates (31.8% and 34.5% respectively).</a:t>
            </a:r>
          </a:p>
          <a:p>
            <a:pPr marL="285750" indent="-285750">
              <a:buFont typeface="Arial" panose="020B0604020202020204" pitchFamily="34" charset="0"/>
              <a:buChar char="•"/>
            </a:pPr>
            <a:endParaRPr lang="en-US" dirty="0">
              <a:latin typeface="Century Gothic" panose="020B0502020202020204" pitchFamily="34" charset="0"/>
            </a:endParaRPr>
          </a:p>
          <a:p>
            <a:pPr marL="285750" indent="-285750">
              <a:buFont typeface="Arial" panose="020B0604020202020204" pitchFamily="34" charset="0"/>
              <a:buChar char="•"/>
            </a:pPr>
            <a:r>
              <a:rPr lang="en-US" dirty="0">
                <a:latin typeface="Century Gothic" panose="020B0502020202020204" pitchFamily="34" charset="0"/>
              </a:rPr>
              <a:t>However, the 4 groups of job types has approximately default rates  ranging from 28% to 34.5%, so Job type is expected to be a variable with very weak prediction impact.</a:t>
            </a:r>
          </a:p>
        </p:txBody>
      </p:sp>
    </p:spTree>
    <p:extLst>
      <p:ext uri="{BB962C8B-B14F-4D97-AF65-F5344CB8AC3E}">
        <p14:creationId xmlns:p14="http://schemas.microsoft.com/office/powerpoint/2010/main" val="3017106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CC20D-30A9-480B-9DA8-69C13E832A7C}"/>
              </a:ext>
            </a:extLst>
          </p:cNvPr>
          <p:cNvSpPr>
            <a:spLocks noGrp="1"/>
          </p:cNvSpPr>
          <p:nvPr>
            <p:ph type="title"/>
          </p:nvPr>
        </p:nvSpPr>
        <p:spPr>
          <a:xfrm>
            <a:off x="181419" y="107577"/>
            <a:ext cx="6667615" cy="1281953"/>
          </a:xfrm>
        </p:spPr>
        <p:txBody>
          <a:bodyPr>
            <a:normAutofit/>
          </a:bodyPr>
          <a:lstStyle/>
          <a:p>
            <a:r>
              <a:rPr lang="en-US" sz="2800" dirty="0"/>
              <a:t>Number of existing credits vs DEFAULT</a:t>
            </a:r>
          </a:p>
        </p:txBody>
      </p:sp>
      <p:pic>
        <p:nvPicPr>
          <p:cNvPr id="7174" name="Picture 6">
            <a:extLst>
              <a:ext uri="{FF2B5EF4-FFF2-40B4-BE49-F238E27FC236}">
                <a16:creationId xmlns:a16="http://schemas.microsoft.com/office/drawing/2014/main" id="{FC6E8475-C867-4408-A812-BBC8407ED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0708" y="3207538"/>
            <a:ext cx="6941291" cy="3650461"/>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CECA98C0-7618-4274-93BE-5332A16E09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0047" y="0"/>
            <a:ext cx="5091954" cy="32075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2E8EBE7-62F6-4071-937D-12E0FB82B92D}"/>
              </a:ext>
            </a:extLst>
          </p:cNvPr>
          <p:cNvSpPr txBox="1"/>
          <p:nvPr/>
        </p:nvSpPr>
        <p:spPr>
          <a:xfrm>
            <a:off x="5091954" y="1860688"/>
            <a:ext cx="2095129" cy="1246495"/>
          </a:xfrm>
          <a:prstGeom prst="rect">
            <a:avLst/>
          </a:prstGeom>
          <a:noFill/>
        </p:spPr>
        <p:txBody>
          <a:bodyPr wrap="square" rtlCol="0">
            <a:spAutoFit/>
          </a:bodyPr>
          <a:lstStyle/>
          <a:p>
            <a:r>
              <a:rPr lang="en-US" sz="1500" b="1" dirty="0">
                <a:latin typeface="Century Gothic" panose="020B0502020202020204" pitchFamily="34" charset="0"/>
              </a:rPr>
              <a:t>Description:</a:t>
            </a:r>
          </a:p>
          <a:p>
            <a:r>
              <a:rPr lang="en-US" sz="1500" dirty="0">
                <a:latin typeface="Century Gothic" panose="020B0502020202020204" pitchFamily="34" charset="0"/>
              </a:rPr>
              <a:t>0: &lt;0</a:t>
            </a:r>
          </a:p>
          <a:p>
            <a:r>
              <a:rPr lang="en-US" sz="1500" dirty="0">
                <a:latin typeface="Century Gothic" panose="020B0502020202020204" pitchFamily="34" charset="0"/>
              </a:rPr>
              <a:t>1: 0&lt; …. &lt; 200</a:t>
            </a:r>
          </a:p>
          <a:p>
            <a:r>
              <a:rPr lang="en-US" sz="1500" dirty="0">
                <a:latin typeface="Century Gothic" panose="020B0502020202020204" pitchFamily="34" charset="0"/>
              </a:rPr>
              <a:t>2: &gt;= 200</a:t>
            </a:r>
          </a:p>
          <a:p>
            <a:r>
              <a:rPr lang="en-US" sz="1500" dirty="0">
                <a:latin typeface="Century Gothic" panose="020B0502020202020204" pitchFamily="34" charset="0"/>
              </a:rPr>
              <a:t>3: no checking acct</a:t>
            </a:r>
          </a:p>
        </p:txBody>
      </p:sp>
      <p:sp>
        <p:nvSpPr>
          <p:cNvPr id="6" name="TextBox 5">
            <a:extLst>
              <a:ext uri="{FF2B5EF4-FFF2-40B4-BE49-F238E27FC236}">
                <a16:creationId xmlns:a16="http://schemas.microsoft.com/office/drawing/2014/main" id="{6570CBDF-9C96-4DFF-B98B-A430E65F6C9C}"/>
              </a:ext>
            </a:extLst>
          </p:cNvPr>
          <p:cNvSpPr txBox="1"/>
          <p:nvPr/>
        </p:nvSpPr>
        <p:spPr>
          <a:xfrm>
            <a:off x="394446" y="1572904"/>
            <a:ext cx="4150659"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entury Gothic" panose="020B0502020202020204" pitchFamily="34" charset="0"/>
              </a:rPr>
              <a:t>Those who did not have checking account applied the most but being the best group with only 11.7% default rate.</a:t>
            </a:r>
          </a:p>
          <a:p>
            <a:endParaRPr lang="en-US" dirty="0">
              <a:latin typeface="Century Gothic" panose="020B0502020202020204" pitchFamily="34" charset="0"/>
            </a:endParaRPr>
          </a:p>
          <a:p>
            <a:pPr marL="285750" indent="-285750">
              <a:buFont typeface="Arial" panose="020B0604020202020204" pitchFamily="34" charset="0"/>
              <a:buChar char="•"/>
            </a:pPr>
            <a:r>
              <a:rPr lang="en-US" dirty="0">
                <a:latin typeface="Century Gothic" panose="020B0502020202020204" pitchFamily="34" charset="0"/>
              </a:rPr>
              <a:t>The higher balance in checking acct was, the less possibility of being default.</a:t>
            </a:r>
          </a:p>
          <a:p>
            <a:endParaRPr lang="en-US" dirty="0"/>
          </a:p>
        </p:txBody>
      </p:sp>
    </p:spTree>
    <p:extLst>
      <p:ext uri="{BB962C8B-B14F-4D97-AF65-F5344CB8AC3E}">
        <p14:creationId xmlns:p14="http://schemas.microsoft.com/office/powerpoint/2010/main" val="1211638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A200A-7153-4235-8AEB-70A3442FC718}"/>
              </a:ext>
            </a:extLst>
          </p:cNvPr>
          <p:cNvSpPr>
            <a:spLocks noGrp="1"/>
          </p:cNvSpPr>
          <p:nvPr>
            <p:ph type="title"/>
          </p:nvPr>
        </p:nvSpPr>
        <p:spPr>
          <a:xfrm>
            <a:off x="0" y="152400"/>
            <a:ext cx="5233263" cy="600635"/>
          </a:xfrm>
        </p:spPr>
        <p:txBody>
          <a:bodyPr>
            <a:normAutofit fontScale="90000"/>
          </a:bodyPr>
          <a:lstStyle/>
          <a:p>
            <a:r>
              <a:rPr lang="en-US" dirty="0"/>
              <a:t>Credit history vs DEFAULT</a:t>
            </a:r>
          </a:p>
        </p:txBody>
      </p:sp>
      <p:pic>
        <p:nvPicPr>
          <p:cNvPr id="8194" name="Picture 2">
            <a:extLst>
              <a:ext uri="{FF2B5EF4-FFF2-40B4-BE49-F238E27FC236}">
                <a16:creationId xmlns:a16="http://schemas.microsoft.com/office/drawing/2014/main" id="{318168A4-E678-4A60-97AA-5A98A4D000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033" y="0"/>
            <a:ext cx="5486967" cy="303903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907BA40C-CCD4-41CF-B6B6-4F57DA9C5C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7445" y="3039035"/>
            <a:ext cx="7654555" cy="38189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B23D4BA-D0E6-41D5-9EAD-3B74FE61F2AE}"/>
              </a:ext>
            </a:extLst>
          </p:cNvPr>
          <p:cNvSpPr txBox="1"/>
          <p:nvPr/>
        </p:nvSpPr>
        <p:spPr>
          <a:xfrm>
            <a:off x="324033" y="5228272"/>
            <a:ext cx="4213412" cy="1477328"/>
          </a:xfrm>
          <a:prstGeom prst="rect">
            <a:avLst/>
          </a:prstGeom>
          <a:noFill/>
        </p:spPr>
        <p:txBody>
          <a:bodyPr wrap="square" rtlCol="0">
            <a:spAutoFit/>
          </a:bodyPr>
          <a:lstStyle/>
          <a:p>
            <a:r>
              <a:rPr lang="en-US" sz="1500" b="1" dirty="0">
                <a:latin typeface="Century Gothic" panose="020B0502020202020204" pitchFamily="34" charset="0"/>
              </a:rPr>
              <a:t>Description:</a:t>
            </a:r>
          </a:p>
          <a:p>
            <a:pPr marL="171450" indent="-171450">
              <a:buFont typeface="Arial" panose="020B0604020202020204" pitchFamily="34" charset="0"/>
              <a:buChar char="•"/>
            </a:pPr>
            <a:r>
              <a:rPr lang="en-US" sz="1500" dirty="0">
                <a:latin typeface="Century Gothic" panose="020B0502020202020204" pitchFamily="34" charset="0"/>
              </a:rPr>
              <a:t>0: no credits taken</a:t>
            </a:r>
          </a:p>
          <a:p>
            <a:pPr marL="171450" indent="-171450">
              <a:buFont typeface="Arial" panose="020B0604020202020204" pitchFamily="34" charset="0"/>
              <a:buChar char="•"/>
            </a:pPr>
            <a:r>
              <a:rPr lang="en-US" sz="1500" dirty="0">
                <a:latin typeface="Century Gothic" panose="020B0502020202020204" pitchFamily="34" charset="0"/>
              </a:rPr>
              <a:t>1: all credits at this bank paid back duly </a:t>
            </a:r>
          </a:p>
          <a:p>
            <a:pPr marL="171450" indent="-171450">
              <a:buFont typeface="Arial" panose="020B0604020202020204" pitchFamily="34" charset="0"/>
              <a:buChar char="•"/>
            </a:pPr>
            <a:r>
              <a:rPr lang="en-US" sz="1500" dirty="0">
                <a:latin typeface="Century Gothic" panose="020B0502020202020204" pitchFamily="34" charset="0"/>
              </a:rPr>
              <a:t>2: existing credits paid back duly till now</a:t>
            </a:r>
          </a:p>
          <a:p>
            <a:pPr marL="171450" indent="-171450">
              <a:buFont typeface="Arial" panose="020B0604020202020204" pitchFamily="34" charset="0"/>
              <a:buChar char="•"/>
            </a:pPr>
            <a:r>
              <a:rPr lang="en-US" sz="1500" dirty="0">
                <a:latin typeface="Century Gothic" panose="020B0502020202020204" pitchFamily="34" charset="0"/>
              </a:rPr>
              <a:t>3: delay in paying off in the past</a:t>
            </a:r>
          </a:p>
          <a:p>
            <a:pPr marL="171450" indent="-171450">
              <a:buFont typeface="Arial" panose="020B0604020202020204" pitchFamily="34" charset="0"/>
              <a:buChar char="•"/>
            </a:pPr>
            <a:r>
              <a:rPr lang="en-US" sz="1500" dirty="0">
                <a:latin typeface="Century Gothic" panose="020B0502020202020204" pitchFamily="34" charset="0"/>
              </a:rPr>
              <a:t>4: critical account </a:t>
            </a:r>
          </a:p>
        </p:txBody>
      </p:sp>
      <p:sp>
        <p:nvSpPr>
          <p:cNvPr id="5" name="TextBox 4">
            <a:extLst>
              <a:ext uri="{FF2B5EF4-FFF2-40B4-BE49-F238E27FC236}">
                <a16:creationId xmlns:a16="http://schemas.microsoft.com/office/drawing/2014/main" id="{8370AC6F-2930-48EB-8812-A3A86D51B6DD}"/>
              </a:ext>
            </a:extLst>
          </p:cNvPr>
          <p:cNvSpPr txBox="1"/>
          <p:nvPr/>
        </p:nvSpPr>
        <p:spPr>
          <a:xfrm>
            <a:off x="188259" y="799960"/>
            <a:ext cx="4349186" cy="4016484"/>
          </a:xfrm>
          <a:prstGeom prst="rect">
            <a:avLst/>
          </a:prstGeom>
          <a:noFill/>
        </p:spPr>
        <p:txBody>
          <a:bodyPr wrap="square" rtlCol="0">
            <a:spAutoFit/>
          </a:bodyPr>
          <a:lstStyle/>
          <a:p>
            <a:pPr algn="l">
              <a:buFont typeface="Arial" panose="020B0604020202020204" pitchFamily="34" charset="0"/>
              <a:buChar char="•"/>
            </a:pPr>
            <a:r>
              <a:rPr lang="en-US" sz="1500" b="0" i="0" dirty="0">
                <a:solidFill>
                  <a:srgbClr val="0D0D0D"/>
                </a:solidFill>
                <a:effectLst/>
                <a:latin typeface="Century Gothic" panose="020B0502020202020204" pitchFamily="34" charset="0"/>
              </a:rPr>
              <a:t>The group with no prior credit history exhibits the highest default rate at 62.5%, suggesting potential risk in lending to new borrowers.</a:t>
            </a:r>
          </a:p>
          <a:p>
            <a:pPr algn="l"/>
            <a:endParaRPr lang="en-US" sz="1500" b="0" i="0" dirty="0">
              <a:solidFill>
                <a:srgbClr val="0D0D0D"/>
              </a:solidFill>
              <a:effectLst/>
              <a:latin typeface="Century Gothic" panose="020B0502020202020204" pitchFamily="34" charset="0"/>
            </a:endParaRPr>
          </a:p>
          <a:p>
            <a:pPr algn="l">
              <a:buFont typeface="Arial" panose="020B0604020202020204" pitchFamily="34" charset="0"/>
              <a:buChar char="•"/>
            </a:pPr>
            <a:r>
              <a:rPr lang="en-US" sz="1500" b="0" i="0" dirty="0">
                <a:solidFill>
                  <a:srgbClr val="0D0D0D"/>
                </a:solidFill>
                <a:effectLst/>
                <a:latin typeface="Century Gothic" panose="020B0502020202020204" pitchFamily="34" charset="0"/>
              </a:rPr>
              <a:t>Borrowers with delayed past payments and those with critical accounts have significantly different default rates of approximately 31.9% and 17.1%, respectively, indicating that past payment delays do not necessarily predict future defaults.</a:t>
            </a:r>
          </a:p>
          <a:p>
            <a:pPr algn="l">
              <a:buFont typeface="Arial" panose="020B0604020202020204" pitchFamily="34" charset="0"/>
              <a:buChar char="•"/>
            </a:pPr>
            <a:endParaRPr lang="en-US" sz="1500" b="0" i="0" dirty="0">
              <a:solidFill>
                <a:srgbClr val="0D0D0D"/>
              </a:solidFill>
              <a:effectLst/>
              <a:latin typeface="Century Gothic" panose="020B0502020202020204" pitchFamily="34" charset="0"/>
            </a:endParaRPr>
          </a:p>
          <a:p>
            <a:pPr algn="l">
              <a:buFont typeface="Arial" panose="020B0604020202020204" pitchFamily="34" charset="0"/>
              <a:buChar char="•"/>
            </a:pPr>
            <a:r>
              <a:rPr lang="en-US" sz="1500" b="0" i="0" dirty="0">
                <a:solidFill>
                  <a:srgbClr val="0D0D0D"/>
                </a:solidFill>
                <a:effectLst/>
                <a:latin typeface="Century Gothic" panose="020B0502020202020204" pitchFamily="34" charset="0"/>
              </a:rPr>
              <a:t>Surprisingly, individuals who have duly paid all credits at this bank are among the higher default risk group at 57.1%, which may imply that a good history with the bank does not guarantee future credit reliability.</a:t>
            </a:r>
          </a:p>
        </p:txBody>
      </p:sp>
    </p:spTree>
    <p:extLst>
      <p:ext uri="{BB962C8B-B14F-4D97-AF65-F5344CB8AC3E}">
        <p14:creationId xmlns:p14="http://schemas.microsoft.com/office/powerpoint/2010/main" val="2911472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6A3B5-E72A-4794-A3D5-CDF0BC4D4DA3}"/>
              </a:ext>
            </a:extLst>
          </p:cNvPr>
          <p:cNvSpPr>
            <a:spLocks noGrp="1"/>
          </p:cNvSpPr>
          <p:nvPr>
            <p:ph type="title"/>
          </p:nvPr>
        </p:nvSpPr>
        <p:spPr>
          <a:xfrm>
            <a:off x="127631" y="78046"/>
            <a:ext cx="5636675" cy="613019"/>
          </a:xfrm>
        </p:spPr>
        <p:txBody>
          <a:bodyPr>
            <a:normAutofit fontScale="90000"/>
          </a:bodyPr>
          <a:lstStyle/>
          <a:p>
            <a:r>
              <a:rPr lang="en-US" dirty="0"/>
              <a:t>Saving </a:t>
            </a:r>
            <a:r>
              <a:rPr lang="en-US" dirty="0" err="1"/>
              <a:t>AccOUNt</a:t>
            </a:r>
            <a:r>
              <a:rPr lang="en-US" dirty="0"/>
              <a:t> vs DEFAULT</a:t>
            </a:r>
          </a:p>
        </p:txBody>
      </p:sp>
      <p:pic>
        <p:nvPicPr>
          <p:cNvPr id="9218" name="Picture 2">
            <a:extLst>
              <a:ext uri="{FF2B5EF4-FFF2-40B4-BE49-F238E27FC236}">
                <a16:creationId xmlns:a16="http://schemas.microsoft.com/office/drawing/2014/main" id="{AA975619-A3DA-49A1-8C05-C020A2BC1F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8405" y="3277051"/>
            <a:ext cx="8043595" cy="3570921"/>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06ED03F2-5A80-47BE-BEC3-7D888E6AED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5294" y="0"/>
            <a:ext cx="5916706" cy="32770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59AFFB-E32B-495A-B4F5-4A94308A26EB}"/>
              </a:ext>
            </a:extLst>
          </p:cNvPr>
          <p:cNvSpPr txBox="1"/>
          <p:nvPr/>
        </p:nvSpPr>
        <p:spPr>
          <a:xfrm>
            <a:off x="4392706" y="1030941"/>
            <a:ext cx="1819834" cy="1384995"/>
          </a:xfrm>
          <a:prstGeom prst="rect">
            <a:avLst/>
          </a:prstGeom>
          <a:noFill/>
        </p:spPr>
        <p:txBody>
          <a:bodyPr wrap="square" rtlCol="0">
            <a:spAutoFit/>
          </a:bodyPr>
          <a:lstStyle/>
          <a:p>
            <a:r>
              <a:rPr lang="en-US" sz="1200" b="1" dirty="0">
                <a:latin typeface="Century Gothic" panose="020B0502020202020204" pitchFamily="34" charset="0"/>
              </a:rPr>
              <a:t>Description:</a:t>
            </a:r>
          </a:p>
          <a:p>
            <a:pPr marL="171450" indent="-171450">
              <a:buFont typeface="Arial" panose="020B0604020202020204" pitchFamily="34" charset="0"/>
              <a:buChar char="•"/>
            </a:pPr>
            <a:r>
              <a:rPr lang="en-US" sz="1200" b="0" i="0" dirty="0">
                <a:solidFill>
                  <a:srgbClr val="0D0D0D"/>
                </a:solidFill>
                <a:effectLst/>
                <a:latin typeface="Century Gothic" panose="020B0502020202020204" pitchFamily="34" charset="0"/>
              </a:rPr>
              <a:t>0 : &lt; 100</a:t>
            </a:r>
          </a:p>
          <a:p>
            <a:pPr marL="171450" indent="-171450">
              <a:buFont typeface="Arial" panose="020B0604020202020204" pitchFamily="34" charset="0"/>
              <a:buChar char="•"/>
            </a:pPr>
            <a:r>
              <a:rPr lang="en-US" sz="1200" b="0" i="0" dirty="0">
                <a:solidFill>
                  <a:srgbClr val="0D0D0D"/>
                </a:solidFill>
                <a:effectLst/>
                <a:latin typeface="Century Gothic" panose="020B0502020202020204" pitchFamily="34" charset="0"/>
              </a:rPr>
              <a:t>1 : 100&lt;= ... &lt; 500 </a:t>
            </a:r>
          </a:p>
          <a:p>
            <a:pPr marL="171450" indent="-171450">
              <a:buFont typeface="Arial" panose="020B0604020202020204" pitchFamily="34" charset="0"/>
              <a:buChar char="•"/>
            </a:pPr>
            <a:r>
              <a:rPr lang="en-US" sz="1200" b="0" i="0" dirty="0">
                <a:solidFill>
                  <a:srgbClr val="0D0D0D"/>
                </a:solidFill>
                <a:effectLst/>
                <a:latin typeface="Century Gothic" panose="020B0502020202020204" pitchFamily="34" charset="0"/>
              </a:rPr>
              <a:t>2 : 500&lt;= ... &lt; 1000</a:t>
            </a:r>
          </a:p>
          <a:p>
            <a:pPr marL="171450" indent="-171450">
              <a:buFont typeface="Arial" panose="020B0604020202020204" pitchFamily="34" charset="0"/>
              <a:buChar char="•"/>
            </a:pPr>
            <a:r>
              <a:rPr lang="en-US" sz="1200" b="0" i="0" dirty="0">
                <a:solidFill>
                  <a:srgbClr val="0D0D0D"/>
                </a:solidFill>
                <a:effectLst/>
                <a:latin typeface="Century Gothic" panose="020B0502020202020204" pitchFamily="34" charset="0"/>
              </a:rPr>
              <a:t>3 : =&gt;1000</a:t>
            </a:r>
          </a:p>
          <a:p>
            <a:pPr marL="171450" indent="-171450">
              <a:buFont typeface="Arial" panose="020B0604020202020204" pitchFamily="34" charset="0"/>
              <a:buChar char="•"/>
            </a:pPr>
            <a:r>
              <a:rPr lang="en-US" sz="1200" b="0" i="0" dirty="0">
                <a:solidFill>
                  <a:srgbClr val="0D0D0D"/>
                </a:solidFill>
                <a:effectLst/>
                <a:latin typeface="Century Gothic" panose="020B0502020202020204" pitchFamily="34" charset="0"/>
              </a:rPr>
              <a:t>4 : unknown/ no savings account</a:t>
            </a:r>
            <a:endParaRPr lang="en-US" sz="1200" dirty="0">
              <a:latin typeface="Century Gothic" panose="020B0502020202020204" pitchFamily="34" charset="0"/>
            </a:endParaRPr>
          </a:p>
        </p:txBody>
      </p:sp>
      <p:sp>
        <p:nvSpPr>
          <p:cNvPr id="5" name="TextBox 4">
            <a:extLst>
              <a:ext uri="{FF2B5EF4-FFF2-40B4-BE49-F238E27FC236}">
                <a16:creationId xmlns:a16="http://schemas.microsoft.com/office/drawing/2014/main" id="{CA06351E-42D4-426E-969F-CDB2D2214EF8}"/>
              </a:ext>
            </a:extLst>
          </p:cNvPr>
          <p:cNvSpPr txBox="1"/>
          <p:nvPr/>
        </p:nvSpPr>
        <p:spPr>
          <a:xfrm>
            <a:off x="349624" y="1030941"/>
            <a:ext cx="3798781" cy="5170646"/>
          </a:xfrm>
          <a:prstGeom prst="rect">
            <a:avLst/>
          </a:prstGeom>
          <a:noFill/>
        </p:spPr>
        <p:txBody>
          <a:bodyPr wrap="square" rtlCol="0">
            <a:spAutoFit/>
          </a:bodyPr>
          <a:lstStyle/>
          <a:p>
            <a:pPr algn="l">
              <a:buFont typeface="Arial" panose="020B0604020202020204" pitchFamily="34" charset="0"/>
              <a:buChar char="•"/>
            </a:pPr>
            <a:r>
              <a:rPr lang="en-US" sz="1500" b="0" i="0" dirty="0">
                <a:solidFill>
                  <a:srgbClr val="0D0D0D"/>
                </a:solidFill>
                <a:effectLst/>
                <a:latin typeface="Century Gothic" panose="020B0502020202020204" pitchFamily="34" charset="0"/>
              </a:rPr>
              <a:t>Individuals with unknown or no savings account status represent the highest default rate at 36%, suggesting a strong correlation between the absence of savings and increased credit risk.</a:t>
            </a:r>
          </a:p>
          <a:p>
            <a:pPr algn="l">
              <a:buFont typeface="Arial" panose="020B0604020202020204" pitchFamily="34" charset="0"/>
              <a:buChar char="•"/>
            </a:pPr>
            <a:endParaRPr lang="en-US" sz="1500" b="0" i="0" dirty="0">
              <a:solidFill>
                <a:srgbClr val="0D0D0D"/>
              </a:solidFill>
              <a:effectLst/>
              <a:latin typeface="Century Gothic" panose="020B0502020202020204" pitchFamily="34" charset="0"/>
            </a:endParaRPr>
          </a:p>
          <a:p>
            <a:pPr algn="l">
              <a:buFont typeface="Arial" panose="020B0604020202020204" pitchFamily="34" charset="0"/>
              <a:buChar char="•"/>
            </a:pPr>
            <a:r>
              <a:rPr lang="en-US" sz="1500" b="0" i="0" dirty="0">
                <a:solidFill>
                  <a:srgbClr val="0D0D0D"/>
                </a:solidFill>
                <a:effectLst/>
                <a:latin typeface="Century Gothic" panose="020B0502020202020204" pitchFamily="34" charset="0"/>
              </a:rPr>
              <a:t>Surprisingly, account holders with less than $100 in savings have a slightly lower default rate at 33%, followed by those with $500 to under $1000, indicating a potential non-linear relationship between savings account balances and default risk.</a:t>
            </a:r>
          </a:p>
          <a:p>
            <a:pPr algn="l">
              <a:buFont typeface="Arial" panose="020B0604020202020204" pitchFamily="34" charset="0"/>
              <a:buChar char="•"/>
            </a:pPr>
            <a:endParaRPr lang="en-US" sz="1500" b="0" i="0" dirty="0">
              <a:solidFill>
                <a:srgbClr val="0D0D0D"/>
              </a:solidFill>
              <a:effectLst/>
              <a:latin typeface="Century Gothic" panose="020B0502020202020204" pitchFamily="34" charset="0"/>
            </a:endParaRPr>
          </a:p>
          <a:p>
            <a:pPr algn="l">
              <a:buFont typeface="Arial" panose="020B0604020202020204" pitchFamily="34" charset="0"/>
              <a:buChar char="•"/>
            </a:pPr>
            <a:r>
              <a:rPr lang="en-US" sz="1500" b="0" i="0" dirty="0">
                <a:solidFill>
                  <a:srgbClr val="0D0D0D"/>
                </a:solidFill>
                <a:effectLst/>
                <a:latin typeface="Century Gothic" panose="020B0502020202020204" pitchFamily="34" charset="0"/>
              </a:rPr>
              <a:t>Customers with savings of $100 to under $500, and those with balances of $1000 or more, show significantly lower default rates of 17.5% and 12.5%, respectively, indicating a lower risk of default among these groups.</a:t>
            </a:r>
          </a:p>
          <a:p>
            <a:endParaRPr lang="en-US" sz="1500" dirty="0">
              <a:latin typeface="Century Gothic" panose="020B0502020202020204" pitchFamily="34" charset="0"/>
            </a:endParaRPr>
          </a:p>
        </p:txBody>
      </p:sp>
    </p:spTree>
    <p:extLst>
      <p:ext uri="{BB962C8B-B14F-4D97-AF65-F5344CB8AC3E}">
        <p14:creationId xmlns:p14="http://schemas.microsoft.com/office/powerpoint/2010/main" val="1351510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170D6-602C-42FA-98BD-62DB5FD36B9A}"/>
              </a:ext>
            </a:extLst>
          </p:cNvPr>
          <p:cNvSpPr>
            <a:spLocks noGrp="1"/>
          </p:cNvSpPr>
          <p:nvPr>
            <p:ph type="title"/>
          </p:nvPr>
        </p:nvSpPr>
        <p:spPr>
          <a:xfrm>
            <a:off x="-25832" y="23044"/>
            <a:ext cx="5233263" cy="613020"/>
          </a:xfrm>
        </p:spPr>
        <p:txBody>
          <a:bodyPr>
            <a:normAutofit/>
          </a:bodyPr>
          <a:lstStyle/>
          <a:p>
            <a:r>
              <a:rPr lang="en-US" sz="2500" dirty="0">
                <a:latin typeface="Century Gothic" panose="020B0502020202020204" pitchFamily="34" charset="0"/>
              </a:rPr>
              <a:t>CO-APPLICANT vs DEFAULT</a:t>
            </a:r>
          </a:p>
        </p:txBody>
      </p:sp>
      <p:pic>
        <p:nvPicPr>
          <p:cNvPr id="10242" name="Picture 2">
            <a:extLst>
              <a:ext uri="{FF2B5EF4-FFF2-40B4-BE49-F238E27FC236}">
                <a16:creationId xmlns:a16="http://schemas.microsoft.com/office/drawing/2014/main" id="{04956C2E-B5BC-4852-AACB-124D8DDF96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982" y="3738282"/>
            <a:ext cx="7291018" cy="31081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0526ADA-8D77-4DCA-9449-6C6AE0D6ABD8}"/>
              </a:ext>
            </a:extLst>
          </p:cNvPr>
          <p:cNvSpPr txBox="1"/>
          <p:nvPr/>
        </p:nvSpPr>
        <p:spPr>
          <a:xfrm>
            <a:off x="412376" y="1083459"/>
            <a:ext cx="4356848" cy="5078313"/>
          </a:xfrm>
          <a:prstGeom prst="rect">
            <a:avLst/>
          </a:prstGeom>
          <a:noFill/>
        </p:spPr>
        <p:txBody>
          <a:bodyPr wrap="square" rtlCol="0">
            <a:spAutoFit/>
          </a:bodyPr>
          <a:lstStyle/>
          <a:p>
            <a:pPr algn="l">
              <a:buFont typeface="Arial" panose="020B0604020202020204" pitchFamily="34" charset="0"/>
              <a:buChar char="•"/>
            </a:pPr>
            <a:r>
              <a:rPr lang="en-US" b="0" i="0" dirty="0">
                <a:solidFill>
                  <a:srgbClr val="0D0D0D"/>
                </a:solidFill>
                <a:effectLst/>
                <a:latin typeface="Century Gothic" panose="020B0502020202020204" pitchFamily="34" charset="0"/>
              </a:rPr>
              <a:t>A vast majority of the loan applications in the sample, 959 out of 1000, do not have a co-applicant, dominating the dataset.</a:t>
            </a:r>
          </a:p>
          <a:p>
            <a:pPr algn="l"/>
            <a:endParaRPr lang="en-US" b="0" i="0" dirty="0">
              <a:solidFill>
                <a:srgbClr val="0D0D0D"/>
              </a:solidFill>
              <a:effectLst/>
              <a:latin typeface="Century Gothic" panose="020B0502020202020204" pitchFamily="34" charset="0"/>
            </a:endParaRPr>
          </a:p>
          <a:p>
            <a:pPr algn="l">
              <a:buFont typeface="Arial" panose="020B0604020202020204" pitchFamily="34" charset="0"/>
              <a:buChar char="•"/>
            </a:pPr>
            <a:r>
              <a:rPr lang="en-US" b="0" i="0" dirty="0">
                <a:solidFill>
                  <a:srgbClr val="0D0D0D"/>
                </a:solidFill>
                <a:effectLst/>
                <a:latin typeface="Century Gothic" panose="020B0502020202020204" pitchFamily="34" charset="0"/>
              </a:rPr>
              <a:t>Loan applications without a co-applicant have a default rate of 29.4%, indicating that nearly a third of these applicants default on their loans.</a:t>
            </a:r>
          </a:p>
          <a:p>
            <a:pPr algn="l"/>
            <a:endParaRPr lang="en-US" b="0" i="0" dirty="0">
              <a:solidFill>
                <a:srgbClr val="0D0D0D"/>
              </a:solidFill>
              <a:effectLst/>
              <a:latin typeface="Century Gothic" panose="020B0502020202020204" pitchFamily="34" charset="0"/>
            </a:endParaRPr>
          </a:p>
          <a:p>
            <a:pPr algn="l">
              <a:buFont typeface="Arial" panose="020B0604020202020204" pitchFamily="34" charset="0"/>
              <a:buChar char="•"/>
            </a:pPr>
            <a:r>
              <a:rPr lang="en-US" b="0" i="0" dirty="0">
                <a:solidFill>
                  <a:srgbClr val="0D0D0D"/>
                </a:solidFill>
                <a:effectLst/>
                <a:latin typeface="Century Gothic" panose="020B0502020202020204" pitchFamily="34" charset="0"/>
              </a:rPr>
              <a:t>Significantly, applications with a co-applicant show a much higher default rate of 43.9%, suggesting that having a co-applicant may be associated with a higher risk of default.</a:t>
            </a:r>
          </a:p>
          <a:p>
            <a:endParaRPr lang="en-US" dirty="0">
              <a:latin typeface="Century Gothic" panose="020B0502020202020204" pitchFamily="34" charset="0"/>
            </a:endParaRPr>
          </a:p>
        </p:txBody>
      </p:sp>
      <p:pic>
        <p:nvPicPr>
          <p:cNvPr id="10244" name="Picture 4">
            <a:extLst>
              <a:ext uri="{FF2B5EF4-FFF2-40B4-BE49-F238E27FC236}">
                <a16:creationId xmlns:a16="http://schemas.microsoft.com/office/drawing/2014/main" id="{54B6F7B0-A840-4C7A-B6F7-2C4D7E794F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9209" y="774241"/>
            <a:ext cx="5392791" cy="29868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8888EE9-88CB-472E-A4DF-150DB8785B0A}"/>
              </a:ext>
            </a:extLst>
          </p:cNvPr>
          <p:cNvSpPr txBox="1"/>
          <p:nvPr/>
        </p:nvSpPr>
        <p:spPr>
          <a:xfrm>
            <a:off x="4900982" y="2267678"/>
            <a:ext cx="1891553" cy="1292662"/>
          </a:xfrm>
          <a:prstGeom prst="rect">
            <a:avLst/>
          </a:prstGeom>
          <a:noFill/>
        </p:spPr>
        <p:txBody>
          <a:bodyPr wrap="square" rtlCol="0">
            <a:spAutoFit/>
          </a:bodyPr>
          <a:lstStyle/>
          <a:p>
            <a:r>
              <a:rPr lang="en-US" sz="1300" b="1" dirty="0">
                <a:latin typeface="Century Gothic" panose="020B0502020202020204" pitchFamily="34" charset="0"/>
              </a:rPr>
              <a:t>Description:</a:t>
            </a:r>
          </a:p>
          <a:p>
            <a:r>
              <a:rPr lang="en-US" sz="1300" dirty="0">
                <a:latin typeface="Century Gothic" panose="020B0502020202020204" pitchFamily="34" charset="0"/>
              </a:rPr>
              <a:t>Whether an application has a co-applicant</a:t>
            </a:r>
          </a:p>
          <a:p>
            <a:pPr marL="171450" indent="-171450">
              <a:buFont typeface="Arial" panose="020B0604020202020204" pitchFamily="34" charset="0"/>
              <a:buChar char="•"/>
            </a:pPr>
            <a:r>
              <a:rPr lang="en-US" sz="1300" dirty="0">
                <a:latin typeface="Century Gothic" panose="020B0502020202020204" pitchFamily="34" charset="0"/>
              </a:rPr>
              <a:t>0: No </a:t>
            </a:r>
          </a:p>
          <a:p>
            <a:pPr marL="171450" indent="-171450">
              <a:buFont typeface="Arial" panose="020B0604020202020204" pitchFamily="34" charset="0"/>
              <a:buChar char="•"/>
            </a:pPr>
            <a:r>
              <a:rPr lang="en-US" sz="1300" dirty="0">
                <a:latin typeface="Century Gothic" panose="020B0502020202020204" pitchFamily="34" charset="0"/>
              </a:rPr>
              <a:t>1: Yes</a:t>
            </a:r>
          </a:p>
        </p:txBody>
      </p:sp>
    </p:spTree>
    <p:extLst>
      <p:ext uri="{BB962C8B-B14F-4D97-AF65-F5344CB8AC3E}">
        <p14:creationId xmlns:p14="http://schemas.microsoft.com/office/powerpoint/2010/main" val="1039877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D6610-DBCF-4A2B-98D0-A7179D0567E5}"/>
              </a:ext>
            </a:extLst>
          </p:cNvPr>
          <p:cNvSpPr>
            <a:spLocks noGrp="1"/>
          </p:cNvSpPr>
          <p:nvPr>
            <p:ph type="title"/>
          </p:nvPr>
        </p:nvSpPr>
        <p:spPr>
          <a:xfrm>
            <a:off x="0" y="0"/>
            <a:ext cx="4329953" cy="788894"/>
          </a:xfrm>
        </p:spPr>
        <p:txBody>
          <a:bodyPr>
            <a:normAutofit/>
          </a:bodyPr>
          <a:lstStyle/>
          <a:p>
            <a:r>
              <a:rPr lang="en-US" sz="2500" dirty="0">
                <a:latin typeface="Century Gothic" panose="020B0502020202020204" pitchFamily="34" charset="0"/>
              </a:rPr>
              <a:t>Guarantor vs default</a:t>
            </a:r>
          </a:p>
        </p:txBody>
      </p:sp>
      <p:sp>
        <p:nvSpPr>
          <p:cNvPr id="3" name="Content Placeholder 2">
            <a:extLst>
              <a:ext uri="{FF2B5EF4-FFF2-40B4-BE49-F238E27FC236}">
                <a16:creationId xmlns:a16="http://schemas.microsoft.com/office/drawing/2014/main" id="{9BE6D4CE-F84E-4260-B7E0-39083A40CD6D}"/>
              </a:ext>
            </a:extLst>
          </p:cNvPr>
          <p:cNvSpPr>
            <a:spLocks noGrp="1"/>
          </p:cNvSpPr>
          <p:nvPr>
            <p:ph idx="1"/>
          </p:nvPr>
        </p:nvSpPr>
        <p:spPr>
          <a:xfrm>
            <a:off x="239677" y="1389531"/>
            <a:ext cx="4090274" cy="4338916"/>
          </a:xfrm>
        </p:spPr>
        <p:txBody>
          <a:bodyPr>
            <a:normAutofit fontScale="92500" lnSpcReduction="10000"/>
          </a:bodyPr>
          <a:lstStyle/>
          <a:p>
            <a:pPr algn="l">
              <a:buFont typeface="Arial" panose="020B0604020202020204" pitchFamily="34" charset="0"/>
              <a:buChar char="•"/>
            </a:pPr>
            <a:r>
              <a:rPr lang="en-US" b="0" i="0" cap="none" dirty="0">
                <a:solidFill>
                  <a:srgbClr val="0D0D0D"/>
                </a:solidFill>
                <a:effectLst/>
                <a:latin typeface="Century Gothic" panose="020B0502020202020204" pitchFamily="34" charset="0"/>
              </a:rPr>
              <a:t>The majority of applicants, 948 out of 1000, do not have a guarantor, and this group sees a default rate of 30.6%.</a:t>
            </a:r>
          </a:p>
          <a:p>
            <a:pPr algn="l">
              <a:buFont typeface="Arial" panose="020B0604020202020204" pitchFamily="34" charset="0"/>
              <a:buChar char="•"/>
            </a:pPr>
            <a:r>
              <a:rPr lang="en-US" b="0" i="0" cap="none" dirty="0">
                <a:solidFill>
                  <a:srgbClr val="0D0D0D"/>
                </a:solidFill>
                <a:effectLst/>
                <a:latin typeface="Century Gothic" panose="020B0502020202020204" pitchFamily="34" charset="0"/>
              </a:rPr>
              <a:t>Conversely, applicants with a guarantor, representing a small fraction of the total, show a significantly lower default rate at 19.2%, indicating the potential positive impact of having a guarantor on loan repayment reliability.</a:t>
            </a:r>
          </a:p>
          <a:p>
            <a:endParaRPr lang="en-US" dirty="0"/>
          </a:p>
        </p:txBody>
      </p:sp>
      <p:pic>
        <p:nvPicPr>
          <p:cNvPr id="11266" name="Picture 2">
            <a:extLst>
              <a:ext uri="{FF2B5EF4-FFF2-40B4-BE49-F238E27FC236}">
                <a16:creationId xmlns:a16="http://schemas.microsoft.com/office/drawing/2014/main" id="{736A9EB8-6612-4C06-B503-C0C67C7A39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9952" y="3299012"/>
            <a:ext cx="7862047" cy="3558988"/>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B97818FF-8E34-485D-AFD9-41693C012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1042" y="91608"/>
            <a:ext cx="5790958" cy="320740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41DC2A1-D49B-4323-B696-F24172720E3C}"/>
              </a:ext>
            </a:extLst>
          </p:cNvPr>
          <p:cNvSpPr txBox="1"/>
          <p:nvPr/>
        </p:nvSpPr>
        <p:spPr>
          <a:xfrm>
            <a:off x="4518213" y="1658077"/>
            <a:ext cx="2048194" cy="1292662"/>
          </a:xfrm>
          <a:prstGeom prst="rect">
            <a:avLst/>
          </a:prstGeom>
          <a:noFill/>
        </p:spPr>
        <p:txBody>
          <a:bodyPr wrap="square" rtlCol="0">
            <a:spAutoFit/>
          </a:bodyPr>
          <a:lstStyle/>
          <a:p>
            <a:r>
              <a:rPr lang="en-US" sz="1300" b="1" dirty="0">
                <a:latin typeface="Century Gothic" panose="020B0502020202020204" pitchFamily="34" charset="0"/>
              </a:rPr>
              <a:t>Description:</a:t>
            </a:r>
          </a:p>
          <a:p>
            <a:r>
              <a:rPr lang="en-US" sz="1300" dirty="0">
                <a:latin typeface="Century Gothic" panose="020B0502020202020204" pitchFamily="34" charset="0"/>
              </a:rPr>
              <a:t>Whether an application has a guarantor</a:t>
            </a:r>
          </a:p>
          <a:p>
            <a:pPr marL="171450" indent="-171450">
              <a:buFont typeface="Arial" panose="020B0604020202020204" pitchFamily="34" charset="0"/>
              <a:buChar char="•"/>
            </a:pPr>
            <a:r>
              <a:rPr lang="en-US" sz="1300" dirty="0">
                <a:latin typeface="Century Gothic" panose="020B0502020202020204" pitchFamily="34" charset="0"/>
              </a:rPr>
              <a:t>0: No </a:t>
            </a:r>
          </a:p>
          <a:p>
            <a:pPr marL="171450" indent="-171450">
              <a:buFont typeface="Arial" panose="020B0604020202020204" pitchFamily="34" charset="0"/>
              <a:buChar char="•"/>
            </a:pPr>
            <a:r>
              <a:rPr lang="en-US" sz="1300" dirty="0">
                <a:latin typeface="Century Gothic" panose="020B0502020202020204" pitchFamily="34" charset="0"/>
              </a:rPr>
              <a:t>1: Yes</a:t>
            </a:r>
          </a:p>
        </p:txBody>
      </p:sp>
    </p:spTree>
    <p:extLst>
      <p:ext uri="{BB962C8B-B14F-4D97-AF65-F5344CB8AC3E}">
        <p14:creationId xmlns:p14="http://schemas.microsoft.com/office/powerpoint/2010/main" val="2932330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8066C-301B-4504-ABAF-7788DC0049A9}"/>
              </a:ext>
            </a:extLst>
          </p:cNvPr>
          <p:cNvSpPr>
            <a:spLocks noGrp="1"/>
          </p:cNvSpPr>
          <p:nvPr>
            <p:ph type="title"/>
          </p:nvPr>
        </p:nvSpPr>
        <p:spPr>
          <a:xfrm>
            <a:off x="0" y="166848"/>
            <a:ext cx="5280212" cy="555812"/>
          </a:xfrm>
        </p:spPr>
        <p:txBody>
          <a:bodyPr>
            <a:normAutofit/>
          </a:bodyPr>
          <a:lstStyle/>
          <a:p>
            <a:r>
              <a:rPr lang="en-US" sz="2500" dirty="0">
                <a:latin typeface="Century Gothic" panose="020B0502020202020204" pitchFamily="34" charset="0"/>
              </a:rPr>
              <a:t>PROP_UNKN_NONE vs default</a:t>
            </a:r>
          </a:p>
        </p:txBody>
      </p:sp>
      <p:sp>
        <p:nvSpPr>
          <p:cNvPr id="3" name="Content Placeholder 2">
            <a:extLst>
              <a:ext uri="{FF2B5EF4-FFF2-40B4-BE49-F238E27FC236}">
                <a16:creationId xmlns:a16="http://schemas.microsoft.com/office/drawing/2014/main" id="{2A228877-0877-4DB8-9A0A-8FA9ACC3C9AA}"/>
              </a:ext>
            </a:extLst>
          </p:cNvPr>
          <p:cNvSpPr>
            <a:spLocks noGrp="1"/>
          </p:cNvSpPr>
          <p:nvPr>
            <p:ph idx="1"/>
          </p:nvPr>
        </p:nvSpPr>
        <p:spPr>
          <a:xfrm>
            <a:off x="215153" y="2031422"/>
            <a:ext cx="3933256" cy="4270766"/>
          </a:xfrm>
        </p:spPr>
        <p:txBody>
          <a:bodyPr>
            <a:normAutofit fontScale="85000" lnSpcReduction="10000"/>
          </a:bodyPr>
          <a:lstStyle/>
          <a:p>
            <a:pPr algn="l">
              <a:buFont typeface="Arial" panose="020B0604020202020204" pitchFamily="34" charset="0"/>
              <a:buChar char="•"/>
            </a:pPr>
            <a:r>
              <a:rPr lang="en-US" b="0" i="0" cap="none" dirty="0">
                <a:solidFill>
                  <a:srgbClr val="0D0D0D"/>
                </a:solidFill>
                <a:effectLst/>
                <a:latin typeface="Century Gothic" panose="020B0502020202020204" pitchFamily="34" charset="0"/>
              </a:rPr>
              <a:t>The majority of applicants, 846 out of 1000, are identified as owning property, with a lower default rate of 27.5%.</a:t>
            </a:r>
          </a:p>
          <a:p>
            <a:pPr algn="l">
              <a:buFont typeface="Arial" panose="020B0604020202020204" pitchFamily="34" charset="0"/>
              <a:buChar char="•"/>
            </a:pPr>
            <a:r>
              <a:rPr lang="en-US" b="0" i="0" cap="none" dirty="0">
                <a:solidFill>
                  <a:srgbClr val="0D0D0D"/>
                </a:solidFill>
                <a:effectLst/>
                <a:latin typeface="Century Gothic" panose="020B0502020202020204" pitchFamily="34" charset="0"/>
              </a:rPr>
              <a:t>A smaller subset of applicants, 154 in total, either do not own property or it's unknown, and they exhibit a significantly higher default rate of 43.5%.</a:t>
            </a:r>
          </a:p>
          <a:p>
            <a:pPr algn="l">
              <a:buFont typeface="Arial" panose="020B0604020202020204" pitchFamily="34" charset="0"/>
              <a:buChar char="•"/>
            </a:pPr>
            <a:r>
              <a:rPr lang="en-US" b="0" i="0" cap="none" dirty="0">
                <a:solidFill>
                  <a:srgbClr val="0D0D0D"/>
                </a:solidFill>
                <a:effectLst/>
                <a:latin typeface="Century Gothic" panose="020B0502020202020204" pitchFamily="34" charset="0"/>
              </a:rPr>
              <a:t>This contrast suggests that property ownership, or the lack thereof, could be a significant factor in predicting loan defaults.</a:t>
            </a:r>
          </a:p>
        </p:txBody>
      </p:sp>
      <p:sp>
        <p:nvSpPr>
          <p:cNvPr id="8" name="TextBox 7">
            <a:extLst>
              <a:ext uri="{FF2B5EF4-FFF2-40B4-BE49-F238E27FC236}">
                <a16:creationId xmlns:a16="http://schemas.microsoft.com/office/drawing/2014/main" id="{282BF118-1A2F-4945-95C8-DC8526D74EA8}"/>
              </a:ext>
            </a:extLst>
          </p:cNvPr>
          <p:cNvSpPr txBox="1"/>
          <p:nvPr/>
        </p:nvSpPr>
        <p:spPr>
          <a:xfrm>
            <a:off x="295835" y="722660"/>
            <a:ext cx="3146611" cy="1092607"/>
          </a:xfrm>
          <a:prstGeom prst="rect">
            <a:avLst/>
          </a:prstGeom>
          <a:noFill/>
        </p:spPr>
        <p:txBody>
          <a:bodyPr wrap="square" rtlCol="0">
            <a:spAutoFit/>
          </a:bodyPr>
          <a:lstStyle/>
          <a:p>
            <a:r>
              <a:rPr lang="en-US" sz="1300" b="1" dirty="0">
                <a:latin typeface="Century Gothic" panose="020B0502020202020204" pitchFamily="34" charset="0"/>
              </a:rPr>
              <a:t>Description:</a:t>
            </a:r>
          </a:p>
          <a:p>
            <a:r>
              <a:rPr lang="en-US" sz="1300" dirty="0">
                <a:latin typeface="Century Gothic" panose="020B0502020202020204" pitchFamily="34" charset="0"/>
              </a:rPr>
              <a:t>Whether an applicant owns no property (or unknown)</a:t>
            </a:r>
          </a:p>
          <a:p>
            <a:pPr marL="285750" indent="-285750">
              <a:buFont typeface="Arial" panose="020B0604020202020204" pitchFamily="34" charset="0"/>
              <a:buChar char="•"/>
            </a:pPr>
            <a:r>
              <a:rPr lang="en-US" sz="1300" dirty="0">
                <a:latin typeface="Century Gothic" panose="020B0502020202020204" pitchFamily="34" charset="0"/>
              </a:rPr>
              <a:t>0: No </a:t>
            </a:r>
          </a:p>
          <a:p>
            <a:pPr marL="285750" indent="-285750">
              <a:buFont typeface="Arial" panose="020B0604020202020204" pitchFamily="34" charset="0"/>
              <a:buChar char="•"/>
            </a:pPr>
            <a:r>
              <a:rPr lang="en-US" sz="1300" dirty="0">
                <a:latin typeface="Century Gothic" panose="020B0502020202020204" pitchFamily="34" charset="0"/>
              </a:rPr>
              <a:t>1: Yes</a:t>
            </a:r>
          </a:p>
        </p:txBody>
      </p:sp>
      <p:pic>
        <p:nvPicPr>
          <p:cNvPr id="12290" name="Picture 2">
            <a:extLst>
              <a:ext uri="{FF2B5EF4-FFF2-40B4-BE49-F238E27FC236}">
                <a16:creationId xmlns:a16="http://schemas.microsoft.com/office/drawing/2014/main" id="{582CB318-4E4E-4E82-8CB2-C3AE5FA6ED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8409" y="3429001"/>
            <a:ext cx="8043592"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5F3C202D-D1F9-4A2B-9044-F988C9FCB7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952" y="43736"/>
            <a:ext cx="6191048" cy="3428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029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8066C-301B-4504-ABAF-7788DC0049A9}"/>
              </a:ext>
            </a:extLst>
          </p:cNvPr>
          <p:cNvSpPr>
            <a:spLocks noGrp="1"/>
          </p:cNvSpPr>
          <p:nvPr>
            <p:ph type="title"/>
          </p:nvPr>
        </p:nvSpPr>
        <p:spPr>
          <a:xfrm>
            <a:off x="-322729" y="97481"/>
            <a:ext cx="5280212" cy="555812"/>
          </a:xfrm>
        </p:spPr>
        <p:txBody>
          <a:bodyPr>
            <a:normAutofit/>
          </a:bodyPr>
          <a:lstStyle/>
          <a:p>
            <a:r>
              <a:rPr lang="en-US" sz="2500" dirty="0">
                <a:latin typeface="Century Gothic" panose="020B0502020202020204" pitchFamily="34" charset="0"/>
              </a:rPr>
              <a:t>OTHER_INSTALL vs default</a:t>
            </a:r>
          </a:p>
        </p:txBody>
      </p:sp>
      <p:sp>
        <p:nvSpPr>
          <p:cNvPr id="3" name="Content Placeholder 2">
            <a:extLst>
              <a:ext uri="{FF2B5EF4-FFF2-40B4-BE49-F238E27FC236}">
                <a16:creationId xmlns:a16="http://schemas.microsoft.com/office/drawing/2014/main" id="{2A228877-0877-4DB8-9A0A-8FA9ACC3C9AA}"/>
              </a:ext>
            </a:extLst>
          </p:cNvPr>
          <p:cNvSpPr>
            <a:spLocks noGrp="1"/>
          </p:cNvSpPr>
          <p:nvPr>
            <p:ph idx="1"/>
          </p:nvPr>
        </p:nvSpPr>
        <p:spPr>
          <a:xfrm>
            <a:off x="187221" y="958271"/>
            <a:ext cx="3933256" cy="4270766"/>
          </a:xfrm>
        </p:spPr>
        <p:txBody>
          <a:bodyPr>
            <a:normAutofit fontScale="85000" lnSpcReduction="20000"/>
          </a:bodyPr>
          <a:lstStyle/>
          <a:p>
            <a:pPr algn="l">
              <a:buFont typeface="Arial" panose="020B0604020202020204" pitchFamily="34" charset="0"/>
              <a:buChar char="•"/>
            </a:pPr>
            <a:r>
              <a:rPr lang="en-US" b="0" i="0" cap="none" dirty="0">
                <a:solidFill>
                  <a:srgbClr val="0D0D0D"/>
                </a:solidFill>
                <a:effectLst/>
                <a:latin typeface="Century Gothic" panose="020B0502020202020204" pitchFamily="34" charset="0"/>
              </a:rPr>
              <a:t>Most of the sample population, accounting for 814 individuals, does not have any other installment plan credit, showing a default rate of 27.5%.</a:t>
            </a:r>
          </a:p>
          <a:p>
            <a:pPr algn="l">
              <a:buFont typeface="Arial" panose="020B0604020202020204" pitchFamily="34" charset="0"/>
              <a:buChar char="•"/>
            </a:pPr>
            <a:r>
              <a:rPr lang="en-US" b="0" i="0" cap="none" dirty="0">
                <a:solidFill>
                  <a:srgbClr val="0D0D0D"/>
                </a:solidFill>
                <a:effectLst/>
                <a:latin typeface="Century Gothic" panose="020B0502020202020204" pitchFamily="34" charset="0"/>
              </a:rPr>
              <a:t>A smaller portion of the sample, 186 individuals, has other installment plan credit and experiences a significantly higher default rate of 40.9%.</a:t>
            </a:r>
          </a:p>
          <a:p>
            <a:pPr algn="l">
              <a:buFont typeface="Arial" panose="020B0604020202020204" pitchFamily="34" charset="0"/>
              <a:buChar char="•"/>
            </a:pPr>
            <a:r>
              <a:rPr lang="en-US" b="0" i="0" cap="none" dirty="0">
                <a:solidFill>
                  <a:srgbClr val="0D0D0D"/>
                </a:solidFill>
                <a:effectLst/>
                <a:latin typeface="Century Gothic" panose="020B0502020202020204" pitchFamily="34" charset="0"/>
              </a:rPr>
              <a:t>The data suggests that having additional installment plans is associated with a higher likelihood of defaulting on credit.</a:t>
            </a:r>
          </a:p>
        </p:txBody>
      </p:sp>
      <p:sp>
        <p:nvSpPr>
          <p:cNvPr id="8" name="TextBox 7">
            <a:extLst>
              <a:ext uri="{FF2B5EF4-FFF2-40B4-BE49-F238E27FC236}">
                <a16:creationId xmlns:a16="http://schemas.microsoft.com/office/drawing/2014/main" id="{282BF118-1A2F-4945-95C8-DC8526D74EA8}"/>
              </a:ext>
            </a:extLst>
          </p:cNvPr>
          <p:cNvSpPr txBox="1"/>
          <p:nvPr/>
        </p:nvSpPr>
        <p:spPr>
          <a:xfrm>
            <a:off x="4148410" y="2001047"/>
            <a:ext cx="2558824" cy="1092607"/>
          </a:xfrm>
          <a:prstGeom prst="rect">
            <a:avLst/>
          </a:prstGeom>
          <a:noFill/>
        </p:spPr>
        <p:txBody>
          <a:bodyPr wrap="square" rtlCol="0">
            <a:spAutoFit/>
          </a:bodyPr>
          <a:lstStyle/>
          <a:p>
            <a:r>
              <a:rPr lang="en-US" sz="1300" b="1" dirty="0">
                <a:latin typeface="Century Gothic" panose="020B0502020202020204" pitchFamily="34" charset="0"/>
              </a:rPr>
              <a:t>Description:</a:t>
            </a:r>
          </a:p>
          <a:p>
            <a:r>
              <a:rPr lang="en-US" sz="1300" dirty="0">
                <a:latin typeface="Century Gothic" panose="020B0502020202020204" pitchFamily="34" charset="0"/>
              </a:rPr>
              <a:t>Whether an applicant has other installment plan credit</a:t>
            </a:r>
          </a:p>
          <a:p>
            <a:pPr marL="285750" indent="-285750">
              <a:buFont typeface="Arial" panose="020B0604020202020204" pitchFamily="34" charset="0"/>
              <a:buChar char="•"/>
            </a:pPr>
            <a:r>
              <a:rPr lang="en-US" sz="1300" dirty="0">
                <a:latin typeface="Century Gothic" panose="020B0502020202020204" pitchFamily="34" charset="0"/>
              </a:rPr>
              <a:t>0: No </a:t>
            </a:r>
          </a:p>
          <a:p>
            <a:pPr marL="285750" indent="-285750">
              <a:buFont typeface="Arial" panose="020B0604020202020204" pitchFamily="34" charset="0"/>
              <a:buChar char="•"/>
            </a:pPr>
            <a:r>
              <a:rPr lang="en-US" sz="1300" dirty="0">
                <a:latin typeface="Century Gothic" panose="020B0502020202020204" pitchFamily="34" charset="0"/>
              </a:rPr>
              <a:t>1: Yes</a:t>
            </a:r>
          </a:p>
        </p:txBody>
      </p:sp>
      <p:pic>
        <p:nvPicPr>
          <p:cNvPr id="12290" name="Picture 2">
            <a:extLst>
              <a:ext uri="{FF2B5EF4-FFF2-40B4-BE49-F238E27FC236}">
                <a16:creationId xmlns:a16="http://schemas.microsoft.com/office/drawing/2014/main" id="{582CB318-4E4E-4E82-8CB2-C3AE5FA6ED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4120477" y="3398632"/>
            <a:ext cx="8071523" cy="3440894"/>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5F3C202D-D1F9-4A2B-9044-F988C9FCB7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707233" y="394902"/>
            <a:ext cx="5478054" cy="3034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253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3A4E1-8E48-4ADB-ADF6-3DE6BD5AB2AD}"/>
              </a:ext>
            </a:extLst>
          </p:cNvPr>
          <p:cNvSpPr>
            <a:spLocks noGrp="1"/>
          </p:cNvSpPr>
          <p:nvPr>
            <p:ph type="title"/>
          </p:nvPr>
        </p:nvSpPr>
        <p:spPr>
          <a:xfrm>
            <a:off x="1472337" y="189322"/>
            <a:ext cx="8911687" cy="1280890"/>
          </a:xfrm>
        </p:spPr>
        <p:txBody>
          <a:bodyPr>
            <a:normAutofit/>
          </a:bodyPr>
          <a:lstStyle/>
          <a:p>
            <a:r>
              <a:rPr lang="en-US" sz="4000" dirty="0">
                <a:latin typeface="Century Gothic" panose="020B0502020202020204" pitchFamily="34" charset="0"/>
              </a:rPr>
              <a:t>Introduction</a:t>
            </a:r>
          </a:p>
        </p:txBody>
      </p:sp>
      <p:sp>
        <p:nvSpPr>
          <p:cNvPr id="3" name="Content Placeholder 2">
            <a:extLst>
              <a:ext uri="{FF2B5EF4-FFF2-40B4-BE49-F238E27FC236}">
                <a16:creationId xmlns:a16="http://schemas.microsoft.com/office/drawing/2014/main" id="{1F3160E9-770B-4092-865D-88587CF19285}"/>
              </a:ext>
            </a:extLst>
          </p:cNvPr>
          <p:cNvSpPr>
            <a:spLocks noGrp="1"/>
          </p:cNvSpPr>
          <p:nvPr>
            <p:ph idx="1"/>
          </p:nvPr>
        </p:nvSpPr>
        <p:spPr>
          <a:xfrm>
            <a:off x="573741" y="1443318"/>
            <a:ext cx="10829364" cy="4993341"/>
          </a:xfrm>
        </p:spPr>
        <p:txBody>
          <a:bodyPr>
            <a:noAutofit/>
          </a:bodyPr>
          <a:lstStyle/>
          <a:p>
            <a:pPr algn="l">
              <a:buFont typeface="Arial" panose="020B0604020202020204" pitchFamily="34" charset="0"/>
              <a:buChar char="•"/>
            </a:pPr>
            <a:r>
              <a:rPr lang="en-US" sz="1600" b="1" i="0" cap="none" dirty="0">
                <a:solidFill>
                  <a:srgbClr val="0D0D0D"/>
                </a:solidFill>
                <a:effectLst/>
                <a:latin typeface="Century Gothic" panose="020B0502020202020204" pitchFamily="34" charset="0"/>
              </a:rPr>
              <a:t>Project objective:</a:t>
            </a:r>
            <a:r>
              <a:rPr lang="en-US" sz="1600" b="0" i="0" cap="none" dirty="0">
                <a:solidFill>
                  <a:srgbClr val="0D0D0D"/>
                </a:solidFill>
                <a:effectLst/>
                <a:latin typeface="Century Gothic" panose="020B0502020202020204" pitchFamily="34" charset="0"/>
              </a:rPr>
              <a:t> develop a predictive model to assess credit risk based on credit_data__2_.Xls dataset.</a:t>
            </a:r>
          </a:p>
          <a:p>
            <a:r>
              <a:rPr lang="en-US" sz="1600" b="1" i="0" cap="none" dirty="0">
                <a:solidFill>
                  <a:srgbClr val="0D0D0D"/>
                </a:solidFill>
                <a:effectLst/>
                <a:latin typeface="Century Gothic" panose="020B0502020202020204" pitchFamily="34" charset="0"/>
              </a:rPr>
              <a:t>Data cleaning:</a:t>
            </a:r>
            <a:r>
              <a:rPr lang="en-US" sz="1600" b="0" i="0" cap="none" dirty="0">
                <a:solidFill>
                  <a:srgbClr val="0D0D0D"/>
                </a:solidFill>
                <a:effectLst/>
                <a:latin typeface="Century Gothic" panose="020B0502020202020204" pitchFamily="34" charset="0"/>
              </a:rPr>
              <a:t> clean and preprocess data to ensure quality inputs for the model, including handling missing values and encoding categorical variables.</a:t>
            </a:r>
          </a:p>
          <a:p>
            <a:pPr algn="l">
              <a:buFont typeface="Arial" panose="020B0604020202020204" pitchFamily="34" charset="0"/>
              <a:buChar char="•"/>
            </a:pPr>
            <a:r>
              <a:rPr lang="en-US" sz="1600" b="1" i="0" cap="none" dirty="0">
                <a:solidFill>
                  <a:srgbClr val="0D0D0D"/>
                </a:solidFill>
                <a:effectLst/>
                <a:latin typeface="Century Gothic" panose="020B0502020202020204" pitchFamily="34" charset="0"/>
              </a:rPr>
              <a:t>Exploratory data analysis (EDA):</a:t>
            </a:r>
            <a:r>
              <a:rPr lang="en-US" sz="1600" b="0" i="0" cap="none" dirty="0">
                <a:solidFill>
                  <a:srgbClr val="0D0D0D"/>
                </a:solidFill>
                <a:effectLst/>
                <a:latin typeface="Century Gothic" panose="020B0502020202020204" pitchFamily="34" charset="0"/>
              </a:rPr>
              <a:t> perform comprehensive EDA to understand the underlying patterns, correlations, and distributions in the data. This includes visualizing relationships, identifying anomalies, and summarizing key features.</a:t>
            </a:r>
          </a:p>
          <a:p>
            <a:pPr algn="l">
              <a:buFont typeface="Arial" panose="020B0604020202020204" pitchFamily="34" charset="0"/>
              <a:buChar char="•"/>
            </a:pPr>
            <a:r>
              <a:rPr lang="en-US" sz="1600" b="1" i="0" cap="none" dirty="0">
                <a:solidFill>
                  <a:srgbClr val="0D0D0D"/>
                </a:solidFill>
                <a:effectLst/>
                <a:latin typeface="Century Gothic" panose="020B0502020202020204" pitchFamily="34" charset="0"/>
              </a:rPr>
              <a:t>Methodology:</a:t>
            </a:r>
            <a:r>
              <a:rPr lang="en-US" sz="1600" b="0" i="0" cap="none" dirty="0">
                <a:solidFill>
                  <a:srgbClr val="0D0D0D"/>
                </a:solidFill>
                <a:effectLst/>
                <a:latin typeface="Century Gothic" panose="020B0502020202020204" pitchFamily="34" charset="0"/>
              </a:rPr>
              <a:t> utilize XGBOOST, an advanced machine learning algorithm known for its performance and speed.</a:t>
            </a:r>
          </a:p>
          <a:p>
            <a:pPr algn="l">
              <a:buFont typeface="Arial" panose="020B0604020202020204" pitchFamily="34" charset="0"/>
              <a:buChar char="•"/>
            </a:pPr>
            <a:r>
              <a:rPr lang="en-US" sz="1600" b="1" i="0" cap="none" dirty="0">
                <a:solidFill>
                  <a:srgbClr val="0D0D0D"/>
                </a:solidFill>
                <a:effectLst/>
                <a:latin typeface="Century Gothic" panose="020B0502020202020204" pitchFamily="34" charset="0"/>
              </a:rPr>
              <a:t>Model training:</a:t>
            </a:r>
            <a:r>
              <a:rPr lang="en-US" sz="1600" b="0" i="0" cap="none" dirty="0">
                <a:solidFill>
                  <a:srgbClr val="0D0D0D"/>
                </a:solidFill>
                <a:effectLst/>
                <a:latin typeface="Century Gothic" panose="020B0502020202020204" pitchFamily="34" charset="0"/>
              </a:rPr>
              <a:t> train the XGBOOST model using a dataset of loan applicants, optimizing for accuracy and robustness.</a:t>
            </a:r>
          </a:p>
          <a:p>
            <a:pPr algn="l">
              <a:buFont typeface="Arial" panose="020B0604020202020204" pitchFamily="34" charset="0"/>
              <a:buChar char="•"/>
            </a:pPr>
            <a:r>
              <a:rPr lang="en-US" sz="1600" b="1" i="0" cap="none" dirty="0">
                <a:solidFill>
                  <a:srgbClr val="0D0D0D"/>
                </a:solidFill>
                <a:effectLst/>
                <a:latin typeface="Century Gothic" panose="020B0502020202020204" pitchFamily="34" charset="0"/>
              </a:rPr>
              <a:t>Validation and testing:</a:t>
            </a:r>
            <a:r>
              <a:rPr lang="en-US" sz="1600" b="0" i="0" cap="none" dirty="0">
                <a:solidFill>
                  <a:srgbClr val="0D0D0D"/>
                </a:solidFill>
                <a:effectLst/>
                <a:latin typeface="Century Gothic" panose="020B0502020202020204" pitchFamily="34" charset="0"/>
              </a:rPr>
              <a:t> apply cross-validation techniques to evaluate model performance and prevent overfitting.</a:t>
            </a:r>
          </a:p>
          <a:p>
            <a:pPr algn="l">
              <a:buFont typeface="Arial" panose="020B0604020202020204" pitchFamily="34" charset="0"/>
              <a:buChar char="•"/>
            </a:pPr>
            <a:r>
              <a:rPr lang="en-US" sz="1600" b="1" i="0" cap="none" dirty="0">
                <a:solidFill>
                  <a:srgbClr val="0D0D0D"/>
                </a:solidFill>
                <a:effectLst/>
                <a:latin typeface="Century Gothic" panose="020B0502020202020204" pitchFamily="34" charset="0"/>
              </a:rPr>
              <a:t>Outcome:</a:t>
            </a:r>
            <a:r>
              <a:rPr lang="en-US" sz="1600" b="0" i="0" cap="none" dirty="0">
                <a:solidFill>
                  <a:srgbClr val="0D0D0D"/>
                </a:solidFill>
                <a:effectLst/>
                <a:latin typeface="Century Gothic" panose="020B0502020202020204" pitchFamily="34" charset="0"/>
              </a:rPr>
              <a:t> aim to achieve a model that reliably predicts the probability of default, enhancing decision-making in credit approvals.</a:t>
            </a:r>
          </a:p>
        </p:txBody>
      </p:sp>
    </p:spTree>
    <p:extLst>
      <p:ext uri="{BB962C8B-B14F-4D97-AF65-F5344CB8AC3E}">
        <p14:creationId xmlns:p14="http://schemas.microsoft.com/office/powerpoint/2010/main" val="2754581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8066C-301B-4504-ABAF-7788DC0049A9}"/>
              </a:ext>
            </a:extLst>
          </p:cNvPr>
          <p:cNvSpPr>
            <a:spLocks noGrp="1"/>
          </p:cNvSpPr>
          <p:nvPr>
            <p:ph type="title"/>
          </p:nvPr>
        </p:nvSpPr>
        <p:spPr>
          <a:xfrm>
            <a:off x="316014" y="116996"/>
            <a:ext cx="3933256" cy="555812"/>
          </a:xfrm>
        </p:spPr>
        <p:txBody>
          <a:bodyPr>
            <a:normAutofit/>
          </a:bodyPr>
          <a:lstStyle/>
          <a:p>
            <a:pPr algn="l"/>
            <a:r>
              <a:rPr lang="en-US" sz="2500" dirty="0">
                <a:latin typeface="Century Gothic" panose="020B0502020202020204" pitchFamily="34" charset="0"/>
              </a:rPr>
              <a:t>RENT vs default</a:t>
            </a:r>
          </a:p>
        </p:txBody>
      </p:sp>
      <p:sp>
        <p:nvSpPr>
          <p:cNvPr id="3" name="Content Placeholder 2">
            <a:extLst>
              <a:ext uri="{FF2B5EF4-FFF2-40B4-BE49-F238E27FC236}">
                <a16:creationId xmlns:a16="http://schemas.microsoft.com/office/drawing/2014/main" id="{2A228877-0877-4DB8-9A0A-8FA9ACC3C9AA}"/>
              </a:ext>
            </a:extLst>
          </p:cNvPr>
          <p:cNvSpPr>
            <a:spLocks noGrp="1"/>
          </p:cNvSpPr>
          <p:nvPr>
            <p:ph idx="1"/>
          </p:nvPr>
        </p:nvSpPr>
        <p:spPr>
          <a:xfrm>
            <a:off x="215154" y="1361682"/>
            <a:ext cx="3933256" cy="4270766"/>
          </a:xfrm>
        </p:spPr>
        <p:txBody>
          <a:bodyPr>
            <a:normAutofit fontScale="85000" lnSpcReduction="20000"/>
          </a:bodyPr>
          <a:lstStyle/>
          <a:p>
            <a:pPr algn="l">
              <a:buFont typeface="Arial" panose="020B0604020202020204" pitchFamily="34" charset="0"/>
              <a:buChar char="•"/>
            </a:pPr>
            <a:r>
              <a:rPr lang="en-US" b="0" i="0" cap="none" dirty="0">
                <a:solidFill>
                  <a:srgbClr val="0D0D0D"/>
                </a:solidFill>
                <a:effectLst/>
                <a:latin typeface="Century Gothic" panose="020B0502020202020204" pitchFamily="34" charset="0"/>
              </a:rPr>
              <a:t>A significant majority, 821 applicants, do not rent their place of living, with these applicants experiencing a default rate of 28%.</a:t>
            </a:r>
          </a:p>
          <a:p>
            <a:pPr algn="l">
              <a:buFont typeface="Arial" panose="020B0604020202020204" pitchFamily="34" charset="0"/>
              <a:buChar char="•"/>
            </a:pPr>
            <a:r>
              <a:rPr lang="en-US" b="0" i="0" cap="none" dirty="0">
                <a:solidFill>
                  <a:srgbClr val="0D0D0D"/>
                </a:solidFill>
                <a:effectLst/>
                <a:latin typeface="Century Gothic" panose="020B0502020202020204" pitchFamily="34" charset="0"/>
              </a:rPr>
              <a:t>A smaller portion, 179 applicants, are renters, and this group has a notably higher default rate of 39.1%.</a:t>
            </a:r>
          </a:p>
          <a:p>
            <a:pPr algn="l">
              <a:buFont typeface="Arial" panose="020B0604020202020204" pitchFamily="34" charset="0"/>
              <a:buChar char="•"/>
            </a:pPr>
            <a:r>
              <a:rPr lang="en-US" b="0" i="0" cap="none" dirty="0">
                <a:solidFill>
                  <a:srgbClr val="0D0D0D"/>
                </a:solidFill>
                <a:effectLst/>
                <a:latin typeface="Century Gothic" panose="020B0502020202020204" pitchFamily="34" charset="0"/>
              </a:rPr>
              <a:t>The data indicates that applicants who rent their homes may be more likely to default on loans compared to those who do not rent..</a:t>
            </a:r>
          </a:p>
        </p:txBody>
      </p:sp>
      <p:sp>
        <p:nvSpPr>
          <p:cNvPr id="8" name="TextBox 7">
            <a:extLst>
              <a:ext uri="{FF2B5EF4-FFF2-40B4-BE49-F238E27FC236}">
                <a16:creationId xmlns:a16="http://schemas.microsoft.com/office/drawing/2014/main" id="{282BF118-1A2F-4945-95C8-DC8526D74EA8}"/>
              </a:ext>
            </a:extLst>
          </p:cNvPr>
          <p:cNvSpPr txBox="1"/>
          <p:nvPr/>
        </p:nvSpPr>
        <p:spPr>
          <a:xfrm>
            <a:off x="4148410" y="2001047"/>
            <a:ext cx="2558824" cy="892552"/>
          </a:xfrm>
          <a:prstGeom prst="rect">
            <a:avLst/>
          </a:prstGeom>
          <a:noFill/>
        </p:spPr>
        <p:txBody>
          <a:bodyPr wrap="square" rtlCol="0">
            <a:spAutoFit/>
          </a:bodyPr>
          <a:lstStyle/>
          <a:p>
            <a:r>
              <a:rPr lang="en-US" sz="1300" b="1" dirty="0">
                <a:latin typeface="Century Gothic" panose="020B0502020202020204" pitchFamily="34" charset="0"/>
              </a:rPr>
              <a:t>Description:</a:t>
            </a:r>
          </a:p>
          <a:p>
            <a:r>
              <a:rPr lang="en-US" sz="1300" dirty="0">
                <a:latin typeface="Century Gothic" panose="020B0502020202020204" pitchFamily="34" charset="0"/>
              </a:rPr>
              <a:t>Whether an applicant rents </a:t>
            </a:r>
          </a:p>
          <a:p>
            <a:pPr marL="285750" indent="-285750">
              <a:buFont typeface="Arial" panose="020B0604020202020204" pitchFamily="34" charset="0"/>
              <a:buChar char="•"/>
            </a:pPr>
            <a:r>
              <a:rPr lang="en-US" sz="1300" dirty="0">
                <a:latin typeface="Century Gothic" panose="020B0502020202020204" pitchFamily="34" charset="0"/>
              </a:rPr>
              <a:t>0: No </a:t>
            </a:r>
          </a:p>
          <a:p>
            <a:pPr marL="285750" indent="-285750">
              <a:buFont typeface="Arial" panose="020B0604020202020204" pitchFamily="34" charset="0"/>
              <a:buChar char="•"/>
            </a:pPr>
            <a:r>
              <a:rPr lang="en-US" sz="1300" dirty="0">
                <a:latin typeface="Century Gothic" panose="020B0502020202020204" pitchFamily="34" charset="0"/>
              </a:rPr>
              <a:t>1: Yes</a:t>
            </a:r>
          </a:p>
        </p:txBody>
      </p:sp>
      <p:pic>
        <p:nvPicPr>
          <p:cNvPr id="12290" name="Picture 2">
            <a:extLst>
              <a:ext uri="{FF2B5EF4-FFF2-40B4-BE49-F238E27FC236}">
                <a16:creationId xmlns:a16="http://schemas.microsoft.com/office/drawing/2014/main" id="{582CB318-4E4E-4E82-8CB2-C3AE5FA6ED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4120478" y="3398632"/>
            <a:ext cx="8071520" cy="3440894"/>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5F3C202D-D1F9-4A2B-9044-F988C9FCB7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707234" y="212046"/>
            <a:ext cx="5478054" cy="3034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460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28338-19A7-4B12-8569-50714D7E0DBB}"/>
              </a:ext>
            </a:extLst>
          </p:cNvPr>
          <p:cNvSpPr>
            <a:spLocks noGrp="1"/>
          </p:cNvSpPr>
          <p:nvPr>
            <p:ph type="title"/>
          </p:nvPr>
        </p:nvSpPr>
        <p:spPr>
          <a:xfrm>
            <a:off x="2024435" y="2533593"/>
            <a:ext cx="8911687" cy="1280890"/>
          </a:xfrm>
        </p:spPr>
        <p:txBody>
          <a:bodyPr/>
          <a:lstStyle/>
          <a:p>
            <a:r>
              <a:rPr lang="en-US" b="1" dirty="0">
                <a:latin typeface="Century Gothic" panose="020B0502020202020204" pitchFamily="34" charset="0"/>
              </a:rPr>
              <a:t>Univariate Analysis Numerical</a:t>
            </a:r>
          </a:p>
        </p:txBody>
      </p:sp>
    </p:spTree>
    <p:extLst>
      <p:ext uri="{BB962C8B-B14F-4D97-AF65-F5344CB8AC3E}">
        <p14:creationId xmlns:p14="http://schemas.microsoft.com/office/powerpoint/2010/main" val="3672907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8066C-301B-4504-ABAF-7788DC0049A9}"/>
              </a:ext>
            </a:extLst>
          </p:cNvPr>
          <p:cNvSpPr>
            <a:spLocks noGrp="1"/>
          </p:cNvSpPr>
          <p:nvPr>
            <p:ph type="title"/>
          </p:nvPr>
        </p:nvSpPr>
        <p:spPr>
          <a:xfrm>
            <a:off x="263708" y="-10049"/>
            <a:ext cx="5774269" cy="555812"/>
          </a:xfrm>
        </p:spPr>
        <p:txBody>
          <a:bodyPr>
            <a:normAutofit fontScale="90000"/>
          </a:bodyPr>
          <a:lstStyle/>
          <a:p>
            <a:pPr algn="l"/>
            <a:r>
              <a:rPr lang="en-US" sz="2500" dirty="0">
                <a:latin typeface="Century Gothic" panose="020B0502020202020204" pitchFamily="34" charset="0"/>
              </a:rPr>
              <a:t>DURATION/AMOUNT/AGE VS DEFAULT</a:t>
            </a:r>
          </a:p>
        </p:txBody>
      </p:sp>
      <p:sp>
        <p:nvSpPr>
          <p:cNvPr id="3" name="Content Placeholder 2">
            <a:extLst>
              <a:ext uri="{FF2B5EF4-FFF2-40B4-BE49-F238E27FC236}">
                <a16:creationId xmlns:a16="http://schemas.microsoft.com/office/drawing/2014/main" id="{2A228877-0877-4DB8-9A0A-8FA9ACC3C9AA}"/>
              </a:ext>
            </a:extLst>
          </p:cNvPr>
          <p:cNvSpPr>
            <a:spLocks noGrp="1"/>
          </p:cNvSpPr>
          <p:nvPr>
            <p:ph idx="1"/>
          </p:nvPr>
        </p:nvSpPr>
        <p:spPr>
          <a:xfrm>
            <a:off x="6404134" y="3135086"/>
            <a:ext cx="5787866" cy="3722914"/>
          </a:xfrm>
        </p:spPr>
        <p:txBody>
          <a:bodyPr>
            <a:noAutofit/>
          </a:bodyPr>
          <a:lstStyle/>
          <a:p>
            <a:pPr algn="l">
              <a:buFont typeface="+mj-lt"/>
              <a:buAutoNum type="arabicPeriod"/>
            </a:pPr>
            <a:r>
              <a:rPr lang="en-US" sz="1100" b="1" i="0" dirty="0">
                <a:solidFill>
                  <a:srgbClr val="0D0D0D"/>
                </a:solidFill>
                <a:effectLst/>
                <a:latin typeface="Century Gothic" panose="020B0502020202020204" pitchFamily="34" charset="0"/>
              </a:rPr>
              <a:t>Duration of Loan:</a:t>
            </a:r>
            <a:r>
              <a:rPr lang="en-US" sz="1100" b="0" i="0" dirty="0">
                <a:solidFill>
                  <a:srgbClr val="0D0D0D"/>
                </a:solidFill>
                <a:effectLst/>
                <a:latin typeface="Century Gothic" panose="020B0502020202020204" pitchFamily="34" charset="0"/>
              </a:rPr>
              <a:t> Defaulting customers tend to have loans with shorter durations, peaking around 10-20 months, whereas non-defaulting customers have a more evenly distributed duration ranging up to 60 months.</a:t>
            </a:r>
          </a:p>
          <a:p>
            <a:pPr algn="l">
              <a:buFont typeface="+mj-lt"/>
              <a:buAutoNum type="arabicPeriod"/>
            </a:pPr>
            <a:r>
              <a:rPr lang="en-US" sz="1100" b="1" i="0" dirty="0">
                <a:solidFill>
                  <a:srgbClr val="0D0D0D"/>
                </a:solidFill>
                <a:effectLst/>
                <a:latin typeface="Century Gothic" panose="020B0502020202020204" pitchFamily="34" charset="0"/>
              </a:rPr>
              <a:t>Loan Amount:</a:t>
            </a:r>
            <a:r>
              <a:rPr lang="en-US" sz="1100" b="0" i="0" dirty="0">
                <a:solidFill>
                  <a:srgbClr val="0D0D0D"/>
                </a:solidFill>
                <a:effectLst/>
                <a:latin typeface="Century Gothic" panose="020B0502020202020204" pitchFamily="34" charset="0"/>
              </a:rPr>
              <a:t> For defaulting customers, there's a significant peak at the lower loan amounts, indicating a higher frequency of defaults with smaller loans. Non-defaulting customers have a broader distribution of loan amounts with a less pronounced peak, suggesting that loan amount alone is not a strong indicator of default.</a:t>
            </a:r>
          </a:p>
          <a:p>
            <a:pPr algn="l">
              <a:buFont typeface="+mj-lt"/>
              <a:buAutoNum type="arabicPeriod"/>
            </a:pPr>
            <a:r>
              <a:rPr lang="en-US" sz="1100" b="1" i="0" dirty="0">
                <a:solidFill>
                  <a:srgbClr val="0D0D0D"/>
                </a:solidFill>
                <a:effectLst/>
                <a:latin typeface="Century Gothic" panose="020B0502020202020204" pitchFamily="34" charset="0"/>
              </a:rPr>
              <a:t>Applicant Age:</a:t>
            </a:r>
            <a:r>
              <a:rPr lang="en-US" sz="1100" b="0" i="0" dirty="0">
                <a:solidFill>
                  <a:srgbClr val="0D0D0D"/>
                </a:solidFill>
                <a:effectLst/>
                <a:latin typeface="Century Gothic" panose="020B0502020202020204" pitchFamily="34" charset="0"/>
              </a:rPr>
              <a:t> The age distribution for defaulting customers skews younger, with a notable peak below age 30. Non-defaulting customers have a more spread out age distribution, indicating that a broader range of ages are represented in the non-defaulting category, though still peaking in the younger age groups.</a:t>
            </a:r>
          </a:p>
        </p:txBody>
      </p:sp>
      <p:pic>
        <p:nvPicPr>
          <p:cNvPr id="12290" name="Picture 2">
            <a:extLst>
              <a:ext uri="{FF2B5EF4-FFF2-40B4-BE49-F238E27FC236}">
                <a16:creationId xmlns:a16="http://schemas.microsoft.com/office/drawing/2014/main" id="{582CB318-4E4E-4E82-8CB2-C3AE5FA6ED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6417731" y="-1"/>
            <a:ext cx="5774269" cy="3006853"/>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5F3C202D-D1F9-4A2B-9044-F988C9FCB7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 y="424783"/>
            <a:ext cx="6301689" cy="321660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67EAB6D-64CE-462F-9E3D-4832200BA3D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0" y="3641390"/>
            <a:ext cx="6301690" cy="3216609"/>
          </a:xfrm>
          <a:prstGeom prst="rect">
            <a:avLst/>
          </a:prstGeom>
        </p:spPr>
      </p:pic>
    </p:spTree>
    <p:extLst>
      <p:ext uri="{BB962C8B-B14F-4D97-AF65-F5344CB8AC3E}">
        <p14:creationId xmlns:p14="http://schemas.microsoft.com/office/powerpoint/2010/main" val="144281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02B10-8694-4718-8589-DA037D0A614A}"/>
              </a:ext>
            </a:extLst>
          </p:cNvPr>
          <p:cNvSpPr>
            <a:spLocks noGrp="1"/>
          </p:cNvSpPr>
          <p:nvPr>
            <p:ph type="title"/>
          </p:nvPr>
        </p:nvSpPr>
        <p:spPr>
          <a:xfrm>
            <a:off x="1640156" y="2488768"/>
            <a:ext cx="8911687" cy="1280890"/>
          </a:xfrm>
        </p:spPr>
        <p:txBody>
          <a:bodyPr>
            <a:normAutofit/>
          </a:bodyPr>
          <a:lstStyle/>
          <a:p>
            <a:r>
              <a:rPr lang="en-US" sz="4000" b="1" dirty="0" err="1">
                <a:latin typeface="Century Gothic" panose="020B0502020202020204" pitchFamily="34" charset="0"/>
              </a:rPr>
              <a:t>MULtivariate</a:t>
            </a:r>
            <a:r>
              <a:rPr lang="en-US" sz="4000" b="1" dirty="0">
                <a:latin typeface="Century Gothic" panose="020B0502020202020204" pitchFamily="34" charset="0"/>
              </a:rPr>
              <a:t> Analysis</a:t>
            </a:r>
          </a:p>
        </p:txBody>
      </p:sp>
    </p:spTree>
    <p:extLst>
      <p:ext uri="{BB962C8B-B14F-4D97-AF65-F5344CB8AC3E}">
        <p14:creationId xmlns:p14="http://schemas.microsoft.com/office/powerpoint/2010/main" val="3734284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D907C-95F9-4383-BAE0-0866FF5B9B2A}"/>
              </a:ext>
            </a:extLst>
          </p:cNvPr>
          <p:cNvSpPr>
            <a:spLocks noGrp="1"/>
          </p:cNvSpPr>
          <p:nvPr>
            <p:ph type="title"/>
          </p:nvPr>
        </p:nvSpPr>
        <p:spPr>
          <a:xfrm>
            <a:off x="136597" y="50369"/>
            <a:ext cx="4103710" cy="935749"/>
          </a:xfrm>
        </p:spPr>
        <p:txBody>
          <a:bodyPr>
            <a:normAutofit/>
          </a:bodyPr>
          <a:lstStyle/>
          <a:p>
            <a:r>
              <a:rPr lang="en-US" sz="2000" dirty="0">
                <a:latin typeface="Century Gothic" panose="020B0502020202020204" pitchFamily="34" charset="0"/>
              </a:rPr>
              <a:t>DURATION vs CHECKING ACCT BALANCE vs LOAN PURPOSE by DEFAULT</a:t>
            </a:r>
          </a:p>
        </p:txBody>
      </p:sp>
      <p:pic>
        <p:nvPicPr>
          <p:cNvPr id="14338" name="Picture 2">
            <a:extLst>
              <a:ext uri="{FF2B5EF4-FFF2-40B4-BE49-F238E27FC236}">
                <a16:creationId xmlns:a16="http://schemas.microsoft.com/office/drawing/2014/main" id="{89780BD5-C5B7-434C-AE5B-565A6A4478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6971" y="-7097"/>
            <a:ext cx="7875029" cy="3436097"/>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FF63F114-74F4-4F93-BA73-7A2BFC350D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3474507"/>
            <a:ext cx="7754472" cy="338349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5ADAABF-8AB0-4A57-9340-CE35B433885C}"/>
              </a:ext>
            </a:extLst>
          </p:cNvPr>
          <p:cNvSpPr txBox="1"/>
          <p:nvPr/>
        </p:nvSpPr>
        <p:spPr>
          <a:xfrm>
            <a:off x="136597" y="1156930"/>
            <a:ext cx="1878947" cy="1892826"/>
          </a:xfrm>
          <a:prstGeom prst="rect">
            <a:avLst/>
          </a:prstGeom>
          <a:noFill/>
        </p:spPr>
        <p:txBody>
          <a:bodyPr wrap="square" rtlCol="0">
            <a:spAutoFit/>
          </a:bodyPr>
          <a:lstStyle/>
          <a:p>
            <a:r>
              <a:rPr lang="en-US" sz="1300" b="1" dirty="0">
                <a:latin typeface="Century Gothic" panose="020B0502020202020204" pitchFamily="34" charset="0"/>
              </a:rPr>
              <a:t>Description:</a:t>
            </a:r>
          </a:p>
          <a:p>
            <a:r>
              <a:rPr lang="en-US" sz="1300" b="1" dirty="0">
                <a:latin typeface="Century Gothic" panose="020B0502020202020204" pitchFamily="34" charset="0"/>
              </a:rPr>
              <a:t>Loan Purpose</a:t>
            </a:r>
          </a:p>
          <a:p>
            <a:pPr marL="171450" indent="-171450">
              <a:buFont typeface="Arial" panose="020B0604020202020204" pitchFamily="34" charset="0"/>
              <a:buChar char="•"/>
            </a:pPr>
            <a:r>
              <a:rPr lang="en-US" sz="1300" dirty="0">
                <a:latin typeface="Century Gothic" panose="020B0502020202020204" pitchFamily="34" charset="0"/>
              </a:rPr>
              <a:t>1: NEW_CAR</a:t>
            </a:r>
          </a:p>
          <a:p>
            <a:pPr marL="171450" indent="-171450">
              <a:buFont typeface="Arial" panose="020B0604020202020204" pitchFamily="34" charset="0"/>
              <a:buChar char="•"/>
            </a:pPr>
            <a:r>
              <a:rPr lang="en-US" sz="1300" dirty="0">
                <a:latin typeface="Century Gothic" panose="020B0502020202020204" pitchFamily="34" charset="0"/>
              </a:rPr>
              <a:t>2: USED_CAR</a:t>
            </a:r>
          </a:p>
          <a:p>
            <a:pPr marL="171450" indent="-171450">
              <a:buFont typeface="Arial" panose="020B0604020202020204" pitchFamily="34" charset="0"/>
              <a:buChar char="•"/>
            </a:pPr>
            <a:r>
              <a:rPr lang="en-US" sz="1300" dirty="0">
                <a:latin typeface="Century Gothic" panose="020B0502020202020204" pitchFamily="34" charset="0"/>
              </a:rPr>
              <a:t>3: FURNITURE</a:t>
            </a:r>
          </a:p>
          <a:p>
            <a:pPr marL="171450" indent="-171450">
              <a:buFont typeface="Arial" panose="020B0604020202020204" pitchFamily="34" charset="0"/>
              <a:buChar char="•"/>
            </a:pPr>
            <a:r>
              <a:rPr lang="en-US" sz="1300" dirty="0">
                <a:latin typeface="Century Gothic" panose="020B0502020202020204" pitchFamily="34" charset="0"/>
              </a:rPr>
              <a:t>4: RADIO/TV</a:t>
            </a:r>
          </a:p>
          <a:p>
            <a:pPr marL="171450" indent="-171450">
              <a:buFont typeface="Arial" panose="020B0604020202020204" pitchFamily="34" charset="0"/>
              <a:buChar char="•"/>
            </a:pPr>
            <a:r>
              <a:rPr lang="en-US" sz="1300" dirty="0">
                <a:latin typeface="Century Gothic" panose="020B0502020202020204" pitchFamily="34" charset="0"/>
              </a:rPr>
              <a:t>5: EDUCATION</a:t>
            </a:r>
          </a:p>
          <a:p>
            <a:pPr marL="171450" indent="-171450">
              <a:buFont typeface="Arial" panose="020B0604020202020204" pitchFamily="34" charset="0"/>
              <a:buChar char="•"/>
            </a:pPr>
            <a:r>
              <a:rPr lang="en-US" sz="1300" dirty="0">
                <a:latin typeface="Century Gothic" panose="020B0502020202020204" pitchFamily="34" charset="0"/>
              </a:rPr>
              <a:t>6: RETRAINING</a:t>
            </a:r>
          </a:p>
          <a:p>
            <a:pPr marL="171450" indent="-171450">
              <a:buFont typeface="Arial" panose="020B0604020202020204" pitchFamily="34" charset="0"/>
              <a:buChar char="•"/>
            </a:pPr>
            <a:r>
              <a:rPr lang="en-US" sz="1300" dirty="0">
                <a:latin typeface="Century Gothic" panose="020B0502020202020204" pitchFamily="34" charset="0"/>
              </a:rPr>
              <a:t>0: OTHERS</a:t>
            </a:r>
          </a:p>
        </p:txBody>
      </p:sp>
      <p:sp>
        <p:nvSpPr>
          <p:cNvPr id="9" name="TextBox 8">
            <a:extLst>
              <a:ext uri="{FF2B5EF4-FFF2-40B4-BE49-F238E27FC236}">
                <a16:creationId xmlns:a16="http://schemas.microsoft.com/office/drawing/2014/main" id="{459E55B4-6C10-4716-A2C1-0090918D73BA}"/>
              </a:ext>
            </a:extLst>
          </p:cNvPr>
          <p:cNvSpPr txBox="1"/>
          <p:nvPr/>
        </p:nvSpPr>
        <p:spPr>
          <a:xfrm>
            <a:off x="1929241" y="1156930"/>
            <a:ext cx="1878947" cy="1692771"/>
          </a:xfrm>
          <a:prstGeom prst="rect">
            <a:avLst/>
          </a:prstGeom>
          <a:noFill/>
        </p:spPr>
        <p:txBody>
          <a:bodyPr wrap="square" rtlCol="0">
            <a:spAutoFit/>
          </a:bodyPr>
          <a:lstStyle/>
          <a:p>
            <a:r>
              <a:rPr lang="en-US" sz="1300" b="1" dirty="0">
                <a:latin typeface="Century Gothic" panose="020B0502020202020204" pitchFamily="34" charset="0"/>
              </a:rPr>
              <a:t>Description:</a:t>
            </a:r>
          </a:p>
          <a:p>
            <a:r>
              <a:rPr lang="en-US" sz="1300" b="1" dirty="0">
                <a:latin typeface="Century Gothic" panose="020B0502020202020204" pitchFamily="34" charset="0"/>
              </a:rPr>
              <a:t>Checking Acct Balance</a:t>
            </a:r>
          </a:p>
          <a:p>
            <a:pPr marL="171450" indent="-171450">
              <a:buFont typeface="Arial" panose="020B0604020202020204" pitchFamily="34" charset="0"/>
              <a:buChar char="•"/>
            </a:pPr>
            <a:r>
              <a:rPr lang="en-US" sz="1300" dirty="0">
                <a:latin typeface="Century Gothic" panose="020B0502020202020204" pitchFamily="34" charset="0"/>
              </a:rPr>
              <a:t>0 : &lt; 0 </a:t>
            </a:r>
          </a:p>
          <a:p>
            <a:pPr marL="171450" indent="-171450">
              <a:buFont typeface="Arial" panose="020B0604020202020204" pitchFamily="34" charset="0"/>
              <a:buChar char="•"/>
            </a:pPr>
            <a:r>
              <a:rPr lang="en-US" sz="1300" dirty="0">
                <a:latin typeface="Century Gothic" panose="020B0502020202020204" pitchFamily="34" charset="0"/>
              </a:rPr>
              <a:t>1:  0 &lt; ...&lt; 200 </a:t>
            </a:r>
          </a:p>
          <a:p>
            <a:pPr marL="171450" indent="-171450">
              <a:buFont typeface="Arial" panose="020B0604020202020204" pitchFamily="34" charset="0"/>
              <a:buChar char="•"/>
            </a:pPr>
            <a:r>
              <a:rPr lang="en-US" sz="1300" dirty="0">
                <a:latin typeface="Century Gothic" panose="020B0502020202020204" pitchFamily="34" charset="0"/>
              </a:rPr>
              <a:t>2 : =&gt; 200 </a:t>
            </a:r>
          </a:p>
          <a:p>
            <a:pPr marL="171450" indent="-171450">
              <a:buFont typeface="Arial" panose="020B0604020202020204" pitchFamily="34" charset="0"/>
              <a:buChar char="•"/>
            </a:pPr>
            <a:r>
              <a:rPr lang="en-US" sz="1300" dirty="0">
                <a:latin typeface="Century Gothic" panose="020B0502020202020204" pitchFamily="34" charset="0"/>
              </a:rPr>
              <a:t>3:  no checking account</a:t>
            </a:r>
          </a:p>
        </p:txBody>
      </p:sp>
      <p:sp>
        <p:nvSpPr>
          <p:cNvPr id="7" name="Rectangle: Rounded Corners 6">
            <a:extLst>
              <a:ext uri="{FF2B5EF4-FFF2-40B4-BE49-F238E27FC236}">
                <a16:creationId xmlns:a16="http://schemas.microsoft.com/office/drawing/2014/main" id="{4B9B9AE5-BCFE-4662-A357-2AD1B0BA3BB3}"/>
              </a:ext>
            </a:extLst>
          </p:cNvPr>
          <p:cNvSpPr/>
          <p:nvPr/>
        </p:nvSpPr>
        <p:spPr>
          <a:xfrm>
            <a:off x="7754471" y="3474507"/>
            <a:ext cx="4437529" cy="3383494"/>
          </a:xfrm>
          <a:prstGeom prst="roundRect">
            <a:avLst/>
          </a:prstGeom>
          <a:solidFill>
            <a:schemeClr val="bg1">
              <a:lumMod val="95000"/>
            </a:schemeClr>
          </a:solidFill>
          <a:ln>
            <a:solidFill>
              <a:schemeClr val="bg1">
                <a:lumMod val="50000"/>
              </a:schemeClr>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chemeClr val="tx1"/>
                </a:solidFill>
                <a:latin typeface="Century Gothic" panose="020B0502020202020204" pitchFamily="34" charset="0"/>
              </a:rPr>
              <a:t>Individuals without a checking account tend to have shorter loan durations across both default and non-default groups, indicating a preference or qualification for shorter-term loans in this category.</a:t>
            </a:r>
          </a:p>
          <a:p>
            <a:pPr marL="285750" indent="-285750">
              <a:buFont typeface="Arial" panose="020B0604020202020204" pitchFamily="34" charset="0"/>
              <a:buChar char="•"/>
            </a:pPr>
            <a:r>
              <a:rPr lang="en-US" sz="1200" dirty="0">
                <a:solidFill>
                  <a:schemeClr val="tx1"/>
                </a:solidFill>
                <a:latin typeface="Century Gothic" panose="020B0502020202020204" pitchFamily="34" charset="0"/>
              </a:rPr>
              <a:t>Loan purposes such as new car purchases and education exhibit a wide range of loan durations for those without checking accounts, suggesting that loan purpose plays a significant role in the terms of the loan.</a:t>
            </a:r>
          </a:p>
          <a:p>
            <a:pPr marL="285750" indent="-285750">
              <a:buFont typeface="Arial" panose="020B0604020202020204" pitchFamily="34" charset="0"/>
              <a:buChar char="•"/>
            </a:pPr>
            <a:r>
              <a:rPr lang="en-US" sz="1200" dirty="0">
                <a:solidFill>
                  <a:schemeClr val="tx1"/>
                </a:solidFill>
                <a:latin typeface="Century Gothic" panose="020B0502020202020204" pitchFamily="34" charset="0"/>
              </a:rPr>
              <a:t>Those with higher checking account balances (over 200) show a broader range and higher median loan durations in the default group, implying a correlation between higher balances and the tendency to opt for longer loan periods.</a:t>
            </a:r>
          </a:p>
        </p:txBody>
      </p:sp>
    </p:spTree>
    <p:extLst>
      <p:ext uri="{BB962C8B-B14F-4D97-AF65-F5344CB8AC3E}">
        <p14:creationId xmlns:p14="http://schemas.microsoft.com/office/powerpoint/2010/main" val="66287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D907C-95F9-4383-BAE0-0866FF5B9B2A}"/>
              </a:ext>
            </a:extLst>
          </p:cNvPr>
          <p:cNvSpPr>
            <a:spLocks noGrp="1"/>
          </p:cNvSpPr>
          <p:nvPr>
            <p:ph type="title"/>
          </p:nvPr>
        </p:nvSpPr>
        <p:spPr>
          <a:xfrm>
            <a:off x="136597" y="50369"/>
            <a:ext cx="4103710" cy="935749"/>
          </a:xfrm>
        </p:spPr>
        <p:txBody>
          <a:bodyPr>
            <a:normAutofit/>
          </a:bodyPr>
          <a:lstStyle/>
          <a:p>
            <a:r>
              <a:rPr lang="en-US" sz="2000" dirty="0">
                <a:latin typeface="Century Gothic" panose="020B0502020202020204" pitchFamily="34" charset="0"/>
              </a:rPr>
              <a:t>DURATION vs CHECKING ACCT BALANCE vs LOAN PURPOSE by DEFAULT</a:t>
            </a:r>
          </a:p>
        </p:txBody>
      </p:sp>
      <p:pic>
        <p:nvPicPr>
          <p:cNvPr id="14338" name="Picture 2">
            <a:extLst>
              <a:ext uri="{FF2B5EF4-FFF2-40B4-BE49-F238E27FC236}">
                <a16:creationId xmlns:a16="http://schemas.microsoft.com/office/drawing/2014/main" id="{89780BD5-C5B7-434C-AE5B-565A6A4478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316971" y="35067"/>
            <a:ext cx="7875029" cy="3351768"/>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FF63F114-74F4-4F93-BA73-7A2BFC350D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 y="3386835"/>
            <a:ext cx="7754472" cy="342964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59E55B4-6C10-4716-A2C1-0090918D73BA}"/>
              </a:ext>
            </a:extLst>
          </p:cNvPr>
          <p:cNvSpPr txBox="1"/>
          <p:nvPr/>
        </p:nvSpPr>
        <p:spPr>
          <a:xfrm>
            <a:off x="206255" y="2245427"/>
            <a:ext cx="2330689" cy="938719"/>
          </a:xfrm>
          <a:prstGeom prst="rect">
            <a:avLst/>
          </a:prstGeom>
          <a:noFill/>
        </p:spPr>
        <p:txBody>
          <a:bodyPr wrap="square" rtlCol="0">
            <a:spAutoFit/>
          </a:bodyPr>
          <a:lstStyle/>
          <a:p>
            <a:r>
              <a:rPr lang="en-US" sz="1100" b="1" dirty="0">
                <a:latin typeface="Century Gothic" panose="020B0502020202020204" pitchFamily="34" charset="0"/>
              </a:rPr>
              <a:t>Description: CO-APPLICANT</a:t>
            </a:r>
          </a:p>
          <a:p>
            <a:r>
              <a:rPr lang="en-US" sz="1100" dirty="0">
                <a:latin typeface="Century Gothic" panose="020B0502020202020204" pitchFamily="34" charset="0"/>
              </a:rPr>
              <a:t>Whether an application has a co-applicant</a:t>
            </a:r>
          </a:p>
          <a:p>
            <a:pPr marL="171450" indent="-171450">
              <a:buFont typeface="Arial" panose="020B0604020202020204" pitchFamily="34" charset="0"/>
              <a:buChar char="•"/>
            </a:pPr>
            <a:r>
              <a:rPr lang="en-US" sz="1100" dirty="0">
                <a:latin typeface="Century Gothic" panose="020B0502020202020204" pitchFamily="34" charset="0"/>
              </a:rPr>
              <a:t>0: No </a:t>
            </a:r>
          </a:p>
          <a:p>
            <a:pPr marL="171450" indent="-171450">
              <a:buFont typeface="Arial" panose="020B0604020202020204" pitchFamily="34" charset="0"/>
              <a:buChar char="•"/>
            </a:pPr>
            <a:r>
              <a:rPr lang="en-US" sz="1100" dirty="0">
                <a:latin typeface="Century Gothic" panose="020B0502020202020204" pitchFamily="34" charset="0"/>
              </a:rPr>
              <a:t>1: Yes</a:t>
            </a:r>
          </a:p>
        </p:txBody>
      </p:sp>
      <p:sp>
        <p:nvSpPr>
          <p:cNvPr id="7" name="Rectangle: Rounded Corners 6">
            <a:extLst>
              <a:ext uri="{FF2B5EF4-FFF2-40B4-BE49-F238E27FC236}">
                <a16:creationId xmlns:a16="http://schemas.microsoft.com/office/drawing/2014/main" id="{4B9B9AE5-BCFE-4662-A357-2AD1B0BA3BB3}"/>
              </a:ext>
            </a:extLst>
          </p:cNvPr>
          <p:cNvSpPr/>
          <p:nvPr/>
        </p:nvSpPr>
        <p:spPr>
          <a:xfrm>
            <a:off x="7754471" y="3439439"/>
            <a:ext cx="4437529" cy="3383494"/>
          </a:xfrm>
          <a:prstGeom prst="roundRect">
            <a:avLst/>
          </a:prstGeom>
          <a:solidFill>
            <a:schemeClr val="bg1">
              <a:lumMod val="95000"/>
            </a:schemeClr>
          </a:solidFill>
          <a:ln>
            <a:solidFill>
              <a:schemeClr val="bg1">
                <a:lumMod val="50000"/>
              </a:schemeClr>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r>
              <a:rPr lang="en-US" sz="1400" b="0" i="0" dirty="0">
                <a:solidFill>
                  <a:srgbClr val="0D0D0D"/>
                </a:solidFill>
                <a:effectLst/>
                <a:latin typeface="Century Gothic" panose="020B0502020202020204" pitchFamily="34" charset="0"/>
              </a:rPr>
              <a:t> Non-defaulters receive higher median loan amounts, and the variation in the credit amount is more significant across all employment statuses. In contrast, the default group shows generally lower medians and tighter interquartile ranges, particularly for the unemployed and unskilled non-resident category, indicating more conservative lending likely due to past default behavior.</a:t>
            </a:r>
          </a:p>
          <a:p>
            <a:pPr algn="l"/>
            <a:endParaRPr lang="en-US" sz="1400" b="0" i="0" dirty="0">
              <a:solidFill>
                <a:srgbClr val="0D0D0D"/>
              </a:solidFill>
              <a:effectLst/>
              <a:latin typeface="Century Gothic" panose="020B0502020202020204" pitchFamily="34" charset="0"/>
            </a:endParaRPr>
          </a:p>
          <a:p>
            <a:pPr algn="l">
              <a:buFont typeface="Arial" panose="020B0604020202020204" pitchFamily="34" charset="0"/>
              <a:buChar char="•"/>
            </a:pPr>
            <a:r>
              <a:rPr lang="en-US" sz="1400" b="0" i="0" dirty="0">
                <a:solidFill>
                  <a:srgbClr val="0D0D0D"/>
                </a:solidFill>
                <a:effectLst/>
                <a:latin typeface="Century Gothic" panose="020B0502020202020204" pitchFamily="34" charset="0"/>
              </a:rPr>
              <a:t> Clients without Co-applicant primarily fall within the third quartile range and have a lot of outliers, suggesting a preference for higher credit amount in this group.</a:t>
            </a:r>
          </a:p>
        </p:txBody>
      </p:sp>
      <p:sp>
        <p:nvSpPr>
          <p:cNvPr id="4" name="TextBox 3">
            <a:extLst>
              <a:ext uri="{FF2B5EF4-FFF2-40B4-BE49-F238E27FC236}">
                <a16:creationId xmlns:a16="http://schemas.microsoft.com/office/drawing/2014/main" id="{D373F054-FD02-47D2-80F3-CDB9EA0F646E}"/>
              </a:ext>
            </a:extLst>
          </p:cNvPr>
          <p:cNvSpPr txBox="1"/>
          <p:nvPr/>
        </p:nvSpPr>
        <p:spPr>
          <a:xfrm>
            <a:off x="206255" y="1027636"/>
            <a:ext cx="4034052" cy="1277273"/>
          </a:xfrm>
          <a:prstGeom prst="rect">
            <a:avLst/>
          </a:prstGeom>
          <a:noFill/>
        </p:spPr>
        <p:txBody>
          <a:bodyPr wrap="square" rtlCol="0">
            <a:spAutoFit/>
          </a:bodyPr>
          <a:lstStyle/>
          <a:p>
            <a:r>
              <a:rPr lang="en-US" sz="1100" b="1" dirty="0">
                <a:latin typeface="Century Gothic" panose="020B0502020202020204" pitchFamily="34" charset="0"/>
              </a:rPr>
              <a:t>Description: EMPLOYMENT</a:t>
            </a:r>
          </a:p>
          <a:p>
            <a:pPr marL="171450" indent="-171450">
              <a:buFont typeface="Arial" panose="020B0604020202020204" pitchFamily="34" charset="0"/>
              <a:buChar char="•"/>
            </a:pPr>
            <a:r>
              <a:rPr lang="en-US" sz="1100" dirty="0">
                <a:latin typeface="Century Gothic" panose="020B0502020202020204" pitchFamily="34" charset="0"/>
              </a:rPr>
              <a:t>0: unemployed/ unskilled – non-resident</a:t>
            </a:r>
          </a:p>
          <a:p>
            <a:pPr marL="171450" indent="-171450">
              <a:buFont typeface="Arial" panose="020B0604020202020204" pitchFamily="34" charset="0"/>
              <a:buChar char="•"/>
            </a:pPr>
            <a:r>
              <a:rPr lang="en-US" sz="1100" dirty="0">
                <a:latin typeface="Century Gothic" panose="020B0502020202020204" pitchFamily="34" charset="0"/>
              </a:rPr>
              <a:t>1: unskilled – resident</a:t>
            </a:r>
          </a:p>
          <a:p>
            <a:pPr marL="171450" indent="-171450">
              <a:buFont typeface="Arial" panose="020B0604020202020204" pitchFamily="34" charset="0"/>
              <a:buChar char="•"/>
            </a:pPr>
            <a:r>
              <a:rPr lang="en-US" sz="1100" dirty="0">
                <a:latin typeface="Century Gothic" panose="020B0502020202020204" pitchFamily="34" charset="0"/>
              </a:rPr>
              <a:t>2: skilled employee/ official</a:t>
            </a:r>
          </a:p>
          <a:p>
            <a:pPr marL="171450" indent="-171450">
              <a:buFont typeface="Arial" panose="020B0604020202020204" pitchFamily="34" charset="0"/>
              <a:buChar char="•"/>
            </a:pPr>
            <a:r>
              <a:rPr lang="en-US" sz="1100" dirty="0">
                <a:latin typeface="Century Gothic" panose="020B0502020202020204" pitchFamily="34" charset="0"/>
              </a:rPr>
              <a:t>3: management/ self-employed/ highly qualified employee/ officer</a:t>
            </a:r>
          </a:p>
          <a:p>
            <a:endParaRPr lang="en-US" sz="1100" dirty="0"/>
          </a:p>
        </p:txBody>
      </p:sp>
    </p:spTree>
    <p:extLst>
      <p:ext uri="{BB962C8B-B14F-4D97-AF65-F5344CB8AC3E}">
        <p14:creationId xmlns:p14="http://schemas.microsoft.com/office/powerpoint/2010/main" val="2676052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D907C-95F9-4383-BAE0-0866FF5B9B2A}"/>
              </a:ext>
            </a:extLst>
          </p:cNvPr>
          <p:cNvSpPr>
            <a:spLocks noGrp="1"/>
          </p:cNvSpPr>
          <p:nvPr>
            <p:ph type="title"/>
          </p:nvPr>
        </p:nvSpPr>
        <p:spPr>
          <a:xfrm>
            <a:off x="136597" y="50369"/>
            <a:ext cx="4103710" cy="935749"/>
          </a:xfrm>
        </p:spPr>
        <p:txBody>
          <a:bodyPr>
            <a:normAutofit/>
          </a:bodyPr>
          <a:lstStyle/>
          <a:p>
            <a:r>
              <a:rPr lang="en-US" sz="2000" dirty="0">
                <a:latin typeface="Century Gothic" panose="020B0502020202020204" pitchFamily="34" charset="0"/>
              </a:rPr>
              <a:t>DURATION vs CHECKING ACCT BALANCE vs LOAN PURPOSE by DEFAULT</a:t>
            </a:r>
          </a:p>
        </p:txBody>
      </p:sp>
      <p:pic>
        <p:nvPicPr>
          <p:cNvPr id="14338" name="Picture 2">
            <a:extLst>
              <a:ext uri="{FF2B5EF4-FFF2-40B4-BE49-F238E27FC236}">
                <a16:creationId xmlns:a16="http://schemas.microsoft.com/office/drawing/2014/main" id="{89780BD5-C5B7-434C-AE5B-565A6A4478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320155" y="35067"/>
            <a:ext cx="7868661" cy="3351768"/>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FF63F114-74F4-4F93-BA73-7A2BFC350D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 y="3450095"/>
            <a:ext cx="7754472" cy="330312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4B9B9AE5-BCFE-4662-A357-2AD1B0BA3BB3}"/>
              </a:ext>
            </a:extLst>
          </p:cNvPr>
          <p:cNvSpPr/>
          <p:nvPr/>
        </p:nvSpPr>
        <p:spPr>
          <a:xfrm>
            <a:off x="7754471" y="3439439"/>
            <a:ext cx="4437529" cy="3383494"/>
          </a:xfrm>
          <a:prstGeom prst="roundRect">
            <a:avLst/>
          </a:prstGeom>
          <a:solidFill>
            <a:schemeClr val="bg1">
              <a:lumMod val="95000"/>
            </a:schemeClr>
          </a:solidFill>
          <a:ln>
            <a:solidFill>
              <a:schemeClr val="bg1">
                <a:lumMod val="50000"/>
              </a:schemeClr>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r>
              <a:rPr lang="en-US" sz="1300" b="0" i="0" dirty="0">
                <a:solidFill>
                  <a:srgbClr val="0D0D0D"/>
                </a:solidFill>
                <a:effectLst/>
                <a:latin typeface="Century Gothic" panose="020B0502020202020204" pitchFamily="34" charset="0"/>
              </a:rPr>
              <a:t> For both default and non-default groups, credit amounts are highest for individuals in the "Senior Citizen" category across most loan purposes, indicating that older individuals tend to borrow larger amounts.</a:t>
            </a:r>
          </a:p>
          <a:p>
            <a:pPr algn="l">
              <a:buFont typeface="Arial" panose="020B0604020202020204" pitchFamily="34" charset="0"/>
              <a:buChar char="•"/>
            </a:pPr>
            <a:r>
              <a:rPr lang="en-US" sz="1300" b="0" i="0" dirty="0">
                <a:solidFill>
                  <a:srgbClr val="0D0D0D"/>
                </a:solidFill>
                <a:effectLst/>
                <a:latin typeface="Century Gothic" panose="020B0502020202020204" pitchFamily="34" charset="0"/>
              </a:rPr>
              <a:t>"Education" and "Retraining" loan purposes generally show lower median credit amounts compared to other purposes like "New Car" or "Radio/TV", suggesting these loans are typically smaller in size.</a:t>
            </a:r>
          </a:p>
          <a:p>
            <a:pPr algn="l">
              <a:buFont typeface="Arial" panose="020B0604020202020204" pitchFamily="34" charset="0"/>
              <a:buChar char="•"/>
            </a:pPr>
            <a:r>
              <a:rPr lang="en-US" sz="1300" b="0" i="0" dirty="0">
                <a:solidFill>
                  <a:srgbClr val="0D0D0D"/>
                </a:solidFill>
                <a:effectLst/>
                <a:latin typeface="Century Gothic" panose="020B0502020202020204" pitchFamily="34" charset="0"/>
              </a:rPr>
              <a:t>The variation in credit amounts (as indicated by the interquartile range and outliers) is significant for "New Car" loans in the default group, which could indicate varying financial situations or risk assessments among borrowers within this category.</a:t>
            </a:r>
          </a:p>
        </p:txBody>
      </p:sp>
      <p:sp>
        <p:nvSpPr>
          <p:cNvPr id="4" name="TextBox 3">
            <a:extLst>
              <a:ext uri="{FF2B5EF4-FFF2-40B4-BE49-F238E27FC236}">
                <a16:creationId xmlns:a16="http://schemas.microsoft.com/office/drawing/2014/main" id="{D373F054-FD02-47D2-80F3-CDB9EA0F646E}"/>
              </a:ext>
            </a:extLst>
          </p:cNvPr>
          <p:cNvSpPr txBox="1"/>
          <p:nvPr/>
        </p:nvSpPr>
        <p:spPr>
          <a:xfrm>
            <a:off x="2673683" y="1142404"/>
            <a:ext cx="1731402" cy="1785104"/>
          </a:xfrm>
          <a:prstGeom prst="rect">
            <a:avLst/>
          </a:prstGeom>
          <a:noFill/>
        </p:spPr>
        <p:txBody>
          <a:bodyPr wrap="square" rtlCol="0">
            <a:spAutoFit/>
          </a:bodyPr>
          <a:lstStyle/>
          <a:p>
            <a:r>
              <a:rPr lang="en-US" sz="1100" b="1" dirty="0">
                <a:latin typeface="Century Gothic" panose="020B0502020202020204" pitchFamily="34" charset="0"/>
              </a:rPr>
              <a:t>Description:</a:t>
            </a:r>
          </a:p>
          <a:p>
            <a:r>
              <a:rPr lang="en-US" sz="1100" b="1" dirty="0">
                <a:latin typeface="Century Gothic" panose="020B0502020202020204" pitchFamily="34" charset="0"/>
              </a:rPr>
              <a:t>Loan Purpose</a:t>
            </a:r>
          </a:p>
          <a:p>
            <a:pPr marL="171450" indent="-171450">
              <a:buFont typeface="Arial" panose="020B0604020202020204" pitchFamily="34" charset="0"/>
              <a:buChar char="•"/>
            </a:pPr>
            <a:r>
              <a:rPr lang="en-US" sz="1100" dirty="0">
                <a:latin typeface="Century Gothic" panose="020B0502020202020204" pitchFamily="34" charset="0"/>
              </a:rPr>
              <a:t>1: NEW_CAR</a:t>
            </a:r>
          </a:p>
          <a:p>
            <a:pPr marL="171450" indent="-171450">
              <a:buFont typeface="Arial" panose="020B0604020202020204" pitchFamily="34" charset="0"/>
              <a:buChar char="•"/>
            </a:pPr>
            <a:r>
              <a:rPr lang="en-US" sz="1100" dirty="0">
                <a:latin typeface="Century Gothic" panose="020B0502020202020204" pitchFamily="34" charset="0"/>
              </a:rPr>
              <a:t>2: USED_CAR</a:t>
            </a:r>
          </a:p>
          <a:p>
            <a:pPr marL="171450" indent="-171450">
              <a:buFont typeface="Arial" panose="020B0604020202020204" pitchFamily="34" charset="0"/>
              <a:buChar char="•"/>
            </a:pPr>
            <a:r>
              <a:rPr lang="en-US" sz="1100" dirty="0">
                <a:latin typeface="Century Gothic" panose="020B0502020202020204" pitchFamily="34" charset="0"/>
              </a:rPr>
              <a:t>3: FURNITURE</a:t>
            </a:r>
          </a:p>
          <a:p>
            <a:pPr marL="171450" indent="-171450">
              <a:buFont typeface="Arial" panose="020B0604020202020204" pitchFamily="34" charset="0"/>
              <a:buChar char="•"/>
            </a:pPr>
            <a:r>
              <a:rPr lang="en-US" sz="1100" dirty="0">
                <a:latin typeface="Century Gothic" panose="020B0502020202020204" pitchFamily="34" charset="0"/>
              </a:rPr>
              <a:t>4: RADIO/TV</a:t>
            </a:r>
          </a:p>
          <a:p>
            <a:pPr marL="171450" indent="-171450">
              <a:buFont typeface="Arial" panose="020B0604020202020204" pitchFamily="34" charset="0"/>
              <a:buChar char="•"/>
            </a:pPr>
            <a:r>
              <a:rPr lang="en-US" sz="1100" dirty="0">
                <a:latin typeface="Century Gothic" panose="020B0502020202020204" pitchFamily="34" charset="0"/>
              </a:rPr>
              <a:t>5: EDUCATION</a:t>
            </a:r>
          </a:p>
          <a:p>
            <a:pPr marL="171450" indent="-171450">
              <a:buFont typeface="Arial" panose="020B0604020202020204" pitchFamily="34" charset="0"/>
              <a:buChar char="•"/>
            </a:pPr>
            <a:r>
              <a:rPr lang="en-US" sz="1100" dirty="0">
                <a:latin typeface="Century Gothic" panose="020B0502020202020204" pitchFamily="34" charset="0"/>
              </a:rPr>
              <a:t>6: RETRAINING</a:t>
            </a:r>
          </a:p>
          <a:p>
            <a:pPr marL="171450" indent="-171450">
              <a:buFont typeface="Arial" panose="020B0604020202020204" pitchFamily="34" charset="0"/>
              <a:buChar char="•"/>
            </a:pPr>
            <a:r>
              <a:rPr lang="en-US" sz="1100" dirty="0">
                <a:latin typeface="Century Gothic" panose="020B0502020202020204" pitchFamily="34" charset="0"/>
              </a:rPr>
              <a:t>0: OTHERS</a:t>
            </a:r>
          </a:p>
          <a:p>
            <a:endParaRPr lang="en-US" sz="1100" dirty="0"/>
          </a:p>
        </p:txBody>
      </p:sp>
    </p:spTree>
    <p:extLst>
      <p:ext uri="{BB962C8B-B14F-4D97-AF65-F5344CB8AC3E}">
        <p14:creationId xmlns:p14="http://schemas.microsoft.com/office/powerpoint/2010/main" val="52716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334AC21-357C-4243-A9A4-13B5AECA2DE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06749" y="5478"/>
            <a:ext cx="5051014" cy="4004733"/>
          </a:xfrm>
          <a:prstGeom prst="rect">
            <a:avLst/>
          </a:prstGeom>
        </p:spPr>
      </p:pic>
      <p:pic>
        <p:nvPicPr>
          <p:cNvPr id="16386" name="Picture 2">
            <a:extLst>
              <a:ext uri="{FF2B5EF4-FFF2-40B4-BE49-F238E27FC236}">
                <a16:creationId xmlns:a16="http://schemas.microsoft.com/office/drawing/2014/main" id="{E2EE8022-9131-4476-9D2A-E2A445C434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88" y="2198913"/>
            <a:ext cx="5865645" cy="465061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DD7F8A6-99EA-4A6D-8F7A-C8FB6E208665}"/>
              </a:ext>
            </a:extLst>
          </p:cNvPr>
          <p:cNvSpPr txBox="1"/>
          <p:nvPr/>
        </p:nvSpPr>
        <p:spPr>
          <a:xfrm>
            <a:off x="5987141" y="4151086"/>
            <a:ext cx="5921830" cy="2492990"/>
          </a:xfrm>
          <a:prstGeom prst="rect">
            <a:avLst/>
          </a:prstGeom>
          <a:noFill/>
        </p:spPr>
        <p:txBody>
          <a:bodyPr wrap="square" rtlCol="0">
            <a:spAutoFit/>
          </a:bodyPr>
          <a:lstStyle/>
          <a:p>
            <a:pPr marL="171450" indent="-171450" algn="l">
              <a:buFont typeface="Arial" panose="020B0604020202020204" pitchFamily="34" charset="0"/>
              <a:buChar char="•"/>
            </a:pPr>
            <a:r>
              <a:rPr lang="en-US" sz="1300" b="0" i="0" dirty="0">
                <a:solidFill>
                  <a:srgbClr val="0D0D0D"/>
                </a:solidFill>
                <a:effectLst/>
                <a:latin typeface="Century Gothic" panose="020B0502020202020204" pitchFamily="34" charset="0"/>
              </a:rPr>
              <a:t>The 2 heatmaps show no significant difference of correlations.</a:t>
            </a:r>
          </a:p>
          <a:p>
            <a:pPr marL="171450" indent="-171450" algn="l">
              <a:buFont typeface="Arial" panose="020B0604020202020204" pitchFamily="34" charset="0"/>
              <a:buChar char="•"/>
            </a:pPr>
            <a:r>
              <a:rPr lang="en-US" sz="1300" b="0" i="0" dirty="0">
                <a:solidFill>
                  <a:srgbClr val="0D0D0D"/>
                </a:solidFill>
                <a:effectLst/>
                <a:latin typeface="Century Gothic" panose="020B0502020202020204" pitchFamily="34" charset="0"/>
              </a:rPr>
              <a:t>Higher credit amounts are typically associated with longer loan period for both </a:t>
            </a:r>
            <a:r>
              <a:rPr lang="en-US" sz="1300" b="0" i="0" dirty="0" err="1">
                <a:solidFill>
                  <a:srgbClr val="0D0D0D"/>
                </a:solidFill>
                <a:effectLst/>
                <a:latin typeface="Century Gothic" panose="020B0502020202020204" pitchFamily="34" charset="0"/>
              </a:rPr>
              <a:t>repayers</a:t>
            </a:r>
            <a:r>
              <a:rPr lang="en-US" sz="1300" b="0" i="0" dirty="0">
                <a:solidFill>
                  <a:srgbClr val="0D0D0D"/>
                </a:solidFill>
                <a:effectLst/>
                <a:latin typeface="Century Gothic" panose="020B0502020202020204" pitchFamily="34" charset="0"/>
              </a:rPr>
              <a:t> and defaulters.</a:t>
            </a:r>
          </a:p>
          <a:p>
            <a:pPr marL="171450" indent="-171450" algn="l">
              <a:buFont typeface="Arial" panose="020B0604020202020204" pitchFamily="34" charset="0"/>
              <a:buChar char="•"/>
            </a:pPr>
            <a:r>
              <a:rPr lang="en-US" sz="1300" dirty="0">
                <a:solidFill>
                  <a:srgbClr val="0D0D0D"/>
                </a:solidFill>
                <a:latin typeface="Century Gothic" panose="020B0502020202020204" pitchFamily="34" charset="0"/>
              </a:rPr>
              <a:t>OWN_RES is inversely proportional to RENT, means that those who owns residence are less likely to rent, which makes sense.</a:t>
            </a:r>
          </a:p>
          <a:p>
            <a:pPr marL="171450" indent="-171450" algn="l">
              <a:buFont typeface="Arial" panose="020B0604020202020204" pitchFamily="34" charset="0"/>
              <a:buChar char="•"/>
            </a:pPr>
            <a:r>
              <a:rPr lang="en-US" sz="1300" b="0" i="0" dirty="0">
                <a:solidFill>
                  <a:srgbClr val="0D0D0D"/>
                </a:solidFill>
                <a:effectLst/>
                <a:latin typeface="Century Gothic" panose="020B0502020202020204" pitchFamily="34" charset="0"/>
              </a:rPr>
              <a:t>NUM_CREDITS is positively correlated to HISTORY, indicates that the more number of existing credits at this bank a client has, the worse they are likely to perform.</a:t>
            </a:r>
          </a:p>
          <a:p>
            <a:pPr marL="171450" indent="-171450" algn="l">
              <a:buFont typeface="Arial" panose="020B0604020202020204" pitchFamily="34" charset="0"/>
              <a:buChar char="•"/>
            </a:pPr>
            <a:r>
              <a:rPr lang="en-US" sz="1300" dirty="0">
                <a:solidFill>
                  <a:srgbClr val="0D0D0D"/>
                </a:solidFill>
                <a:latin typeface="Century Gothic" panose="020B0502020202020204" pitchFamily="34" charset="0"/>
              </a:rPr>
              <a:t>PROP_UNKOWN_NONE and OWN_RES are moderately correlated, means if an applicant does not property (or unknown), they are less likely to own residence.</a:t>
            </a:r>
          </a:p>
          <a:p>
            <a:pPr algn="l"/>
            <a:endParaRPr lang="en-US" sz="1300" b="0" i="0" dirty="0">
              <a:solidFill>
                <a:srgbClr val="0D0D0D"/>
              </a:solidFill>
              <a:effectLst/>
              <a:latin typeface="Century Gothic" panose="020B0502020202020204" pitchFamily="34" charset="0"/>
            </a:endParaRPr>
          </a:p>
        </p:txBody>
      </p:sp>
      <p:sp>
        <p:nvSpPr>
          <p:cNvPr id="8" name="TextBox 7">
            <a:extLst>
              <a:ext uri="{FF2B5EF4-FFF2-40B4-BE49-F238E27FC236}">
                <a16:creationId xmlns:a16="http://schemas.microsoft.com/office/drawing/2014/main" id="{48EA61B2-EDA0-4616-9AA3-E860437B3B02}"/>
              </a:ext>
            </a:extLst>
          </p:cNvPr>
          <p:cNvSpPr txBox="1"/>
          <p:nvPr/>
        </p:nvSpPr>
        <p:spPr>
          <a:xfrm>
            <a:off x="275771" y="254000"/>
            <a:ext cx="6545943" cy="1246495"/>
          </a:xfrm>
          <a:prstGeom prst="rect">
            <a:avLst/>
          </a:prstGeom>
          <a:noFill/>
        </p:spPr>
        <p:txBody>
          <a:bodyPr wrap="square" rtlCol="0">
            <a:spAutoFit/>
          </a:bodyPr>
          <a:lstStyle/>
          <a:p>
            <a:r>
              <a:rPr lang="en-US" sz="2500" b="0" i="0" dirty="0">
                <a:solidFill>
                  <a:srgbClr val="0D0D0D"/>
                </a:solidFill>
                <a:effectLst/>
                <a:latin typeface="Century Gothic" panose="020B0502020202020204" pitchFamily="34" charset="0"/>
              </a:rPr>
              <a:t>COMPARATIVE CORRELATION ANALYSIS OF DEFAULT AND NON-DEFAULT CUSTOMER PROFILES</a:t>
            </a:r>
            <a:endParaRPr lang="en-US" sz="2500" dirty="0">
              <a:latin typeface="Century Gothic" panose="020B0502020202020204" pitchFamily="34" charset="0"/>
            </a:endParaRPr>
          </a:p>
        </p:txBody>
      </p:sp>
    </p:spTree>
    <p:extLst>
      <p:ext uri="{BB962C8B-B14F-4D97-AF65-F5344CB8AC3E}">
        <p14:creationId xmlns:p14="http://schemas.microsoft.com/office/powerpoint/2010/main" val="1069678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B6442-6840-4662-B44D-376F0A23CD90}"/>
              </a:ext>
            </a:extLst>
          </p:cNvPr>
          <p:cNvSpPr>
            <a:spLocks noGrp="1"/>
          </p:cNvSpPr>
          <p:nvPr>
            <p:ph type="title"/>
          </p:nvPr>
        </p:nvSpPr>
        <p:spPr>
          <a:xfrm>
            <a:off x="1337439" y="0"/>
            <a:ext cx="8911687" cy="1280890"/>
          </a:xfrm>
        </p:spPr>
        <p:txBody>
          <a:bodyPr/>
          <a:lstStyle/>
          <a:p>
            <a:r>
              <a:rPr lang="en-US" dirty="0"/>
              <a:t>DATA MODELING STEPS</a:t>
            </a:r>
          </a:p>
        </p:txBody>
      </p:sp>
      <p:sp>
        <p:nvSpPr>
          <p:cNvPr id="3" name="Content Placeholder 2">
            <a:extLst>
              <a:ext uri="{FF2B5EF4-FFF2-40B4-BE49-F238E27FC236}">
                <a16:creationId xmlns:a16="http://schemas.microsoft.com/office/drawing/2014/main" id="{12B034BA-5F59-44B0-8521-E79D38D82985}"/>
              </a:ext>
            </a:extLst>
          </p:cNvPr>
          <p:cNvSpPr>
            <a:spLocks noGrp="1"/>
          </p:cNvSpPr>
          <p:nvPr>
            <p:ph idx="1"/>
          </p:nvPr>
        </p:nvSpPr>
        <p:spPr>
          <a:xfrm>
            <a:off x="1007155" y="1173843"/>
            <a:ext cx="9755188" cy="5132614"/>
          </a:xfrm>
        </p:spPr>
        <p:txBody>
          <a:bodyPr>
            <a:normAutofit fontScale="92500" lnSpcReduction="10000"/>
          </a:bodyPr>
          <a:lstStyle/>
          <a:p>
            <a:pPr algn="l">
              <a:buFont typeface="+mj-lt"/>
              <a:buAutoNum type="arabicPeriod"/>
            </a:pPr>
            <a:r>
              <a:rPr lang="en-US" b="1" i="0" u="none" strike="noStrike" dirty="0">
                <a:effectLst/>
                <a:latin typeface="Century Gothic" panose="020B0502020202020204" pitchFamily="34" charset="0"/>
              </a:rPr>
              <a:t>Prepare Data for Modeling</a:t>
            </a:r>
          </a:p>
          <a:p>
            <a:r>
              <a:rPr lang="en-US" b="0" i="0" u="none" strike="noStrike" dirty="0">
                <a:effectLst/>
                <a:latin typeface="Century Gothic" panose="020B0502020202020204" pitchFamily="34" charset="0"/>
              </a:rPr>
              <a:t>1.1. Split Table into Dependent and Independent Variables</a:t>
            </a:r>
          </a:p>
          <a:p>
            <a:r>
              <a:rPr lang="en-US" dirty="0">
                <a:latin typeface="Century Gothic" panose="020B0502020202020204" pitchFamily="34" charset="0"/>
              </a:rPr>
              <a:t>1</a:t>
            </a:r>
            <a:r>
              <a:rPr lang="en-US" b="0" i="0" u="none" strike="noStrike" dirty="0">
                <a:effectLst/>
                <a:latin typeface="Century Gothic" panose="020B0502020202020204" pitchFamily="34" charset="0"/>
              </a:rPr>
              <a:t>.2. One-Hot Encoding for Categorical Predictors</a:t>
            </a:r>
          </a:p>
          <a:p>
            <a:r>
              <a:rPr lang="en-US" dirty="0">
                <a:latin typeface="Century Gothic" panose="020B0502020202020204" pitchFamily="34" charset="0"/>
              </a:rPr>
              <a:t>1</a:t>
            </a:r>
            <a:r>
              <a:rPr lang="en-US" b="0" i="0" u="none" strike="noStrike" dirty="0">
                <a:effectLst/>
                <a:latin typeface="Century Gothic" panose="020B0502020202020204" pitchFamily="34" charset="0"/>
              </a:rPr>
              <a:t>.3. Split Data into Training and Testing Sets</a:t>
            </a:r>
          </a:p>
          <a:p>
            <a:pPr marL="0" indent="0" algn="l">
              <a:buNone/>
            </a:pPr>
            <a:r>
              <a:rPr lang="en-US" b="1" dirty="0">
                <a:latin typeface="Century Gothic" panose="020B0502020202020204" pitchFamily="34" charset="0"/>
              </a:rPr>
              <a:t>2. </a:t>
            </a:r>
            <a:r>
              <a:rPr lang="en-US" b="1" i="0" u="none" strike="noStrike" dirty="0">
                <a:effectLst/>
                <a:latin typeface="Century Gothic" panose="020B0502020202020204" pitchFamily="34" charset="0"/>
              </a:rPr>
              <a:t>Building </a:t>
            </a:r>
            <a:r>
              <a:rPr lang="en-US" b="1" i="0" u="none" strike="noStrike" dirty="0" err="1">
                <a:effectLst/>
                <a:latin typeface="Century Gothic" panose="020B0502020202020204" pitchFamily="34" charset="0"/>
              </a:rPr>
              <a:t>XGBoost</a:t>
            </a:r>
            <a:r>
              <a:rPr lang="en-US" b="1" i="0" u="none" strike="noStrike" dirty="0">
                <a:effectLst/>
                <a:latin typeface="Century Gothic" panose="020B0502020202020204" pitchFamily="34" charset="0"/>
              </a:rPr>
              <a:t> Model</a:t>
            </a:r>
          </a:p>
          <a:p>
            <a:r>
              <a:rPr lang="en-US" b="0" i="0" u="none" strike="noStrike" dirty="0">
                <a:effectLst/>
                <a:latin typeface="Century Gothic" panose="020B0502020202020204" pitchFamily="34" charset="0"/>
              </a:rPr>
              <a:t>2.1. Initial Model without Hyperparameter Tuning</a:t>
            </a:r>
          </a:p>
          <a:p>
            <a:r>
              <a:rPr lang="en-US" dirty="0">
                <a:latin typeface="Century Gothic" panose="020B0502020202020204" pitchFamily="34" charset="0"/>
              </a:rPr>
              <a:t>2.2</a:t>
            </a:r>
            <a:r>
              <a:rPr lang="en-US" b="0" i="0" u="none" strike="noStrike" dirty="0">
                <a:effectLst/>
                <a:latin typeface="Century Gothic" panose="020B0502020202020204" pitchFamily="34" charset="0"/>
              </a:rPr>
              <a:t> Optimizing Parameters using Cross-Validation and </a:t>
            </a:r>
            <a:r>
              <a:rPr lang="en-US" b="0" i="0" u="none" strike="noStrike" dirty="0" err="1">
                <a:effectLst/>
                <a:latin typeface="Century Gothic" panose="020B0502020202020204" pitchFamily="34" charset="0"/>
              </a:rPr>
              <a:t>GridSearchCV</a:t>
            </a:r>
            <a:endParaRPr lang="en-US" b="0" i="0" u="none" strike="noStrike" dirty="0">
              <a:effectLst/>
              <a:latin typeface="Century Gothic" panose="020B0502020202020204" pitchFamily="34" charset="0"/>
            </a:endParaRPr>
          </a:p>
          <a:p>
            <a:r>
              <a:rPr lang="en-US" dirty="0">
                <a:latin typeface="Century Gothic" panose="020B0502020202020204" pitchFamily="34" charset="0"/>
              </a:rPr>
              <a:t>2.3</a:t>
            </a:r>
            <a:r>
              <a:rPr lang="en-US" b="0" i="0" u="none" strike="noStrike" dirty="0">
                <a:effectLst/>
                <a:latin typeface="Century Gothic" panose="020B0502020202020204" pitchFamily="34" charset="0"/>
              </a:rPr>
              <a:t> Optimal </a:t>
            </a:r>
            <a:r>
              <a:rPr lang="en-US" b="0" i="0" u="none" strike="noStrike" dirty="0" err="1">
                <a:effectLst/>
                <a:latin typeface="Century Gothic" panose="020B0502020202020204" pitchFamily="34" charset="0"/>
              </a:rPr>
              <a:t>XGBoost</a:t>
            </a:r>
            <a:r>
              <a:rPr lang="en-US" b="0" i="0" u="none" strike="noStrike" dirty="0">
                <a:effectLst/>
                <a:latin typeface="Century Gothic" panose="020B0502020202020204" pitchFamily="34" charset="0"/>
              </a:rPr>
              <a:t> Model with Tuned Hyperparameters</a:t>
            </a:r>
          </a:p>
          <a:p>
            <a:pPr marL="0" indent="0" algn="l">
              <a:buNone/>
            </a:pPr>
            <a:r>
              <a:rPr lang="en-US" b="1" i="0" u="none" strike="noStrike" dirty="0">
                <a:effectLst/>
                <a:latin typeface="Century Gothic" panose="020B0502020202020204" pitchFamily="34" charset="0"/>
              </a:rPr>
              <a:t>3. CHOOSING AN Appropriate threshold</a:t>
            </a:r>
          </a:p>
          <a:p>
            <a:r>
              <a:rPr lang="en-US" b="0" i="0" u="none" strike="noStrike" dirty="0">
                <a:effectLst/>
                <a:latin typeface="Century Gothic" panose="020B0502020202020204" pitchFamily="34" charset="0"/>
              </a:rPr>
              <a:t>3.1. Conservative threshold to keep </a:t>
            </a:r>
            <a:r>
              <a:rPr lang="en-US" b="0" i="0" dirty="0">
                <a:effectLst/>
                <a:latin typeface="Century Gothic" panose="020B0502020202020204" pitchFamily="34" charset="0"/>
              </a:rPr>
              <a:t>false negative rate to below 10%</a:t>
            </a:r>
            <a:endParaRPr lang="en-US" b="0" i="0" u="none" strike="noStrike" dirty="0">
              <a:effectLst/>
              <a:latin typeface="Century Gothic" panose="020B0502020202020204" pitchFamily="34" charset="0"/>
            </a:endParaRPr>
          </a:p>
          <a:p>
            <a:r>
              <a:rPr lang="en-US" dirty="0">
                <a:latin typeface="Century Gothic" panose="020B0502020202020204" pitchFamily="34" charset="0"/>
              </a:rPr>
              <a:t>3.2.</a:t>
            </a:r>
            <a:r>
              <a:rPr lang="en-US" b="0" i="0" u="none" strike="noStrike" dirty="0">
                <a:effectLst/>
                <a:latin typeface="Century Gothic" panose="020B0502020202020204" pitchFamily="34" charset="0"/>
              </a:rPr>
              <a:t> Choosing an balanced Threshold</a:t>
            </a:r>
            <a:endParaRPr lang="en-US" dirty="0">
              <a:latin typeface="Century Gothic" panose="020B0502020202020204" pitchFamily="34" charset="0"/>
            </a:endParaRPr>
          </a:p>
        </p:txBody>
      </p:sp>
    </p:spTree>
    <p:extLst>
      <p:ext uri="{BB962C8B-B14F-4D97-AF65-F5344CB8AC3E}">
        <p14:creationId xmlns:p14="http://schemas.microsoft.com/office/powerpoint/2010/main" val="912187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6087-492B-432C-9C16-C0ACF1B24884}"/>
              </a:ext>
            </a:extLst>
          </p:cNvPr>
          <p:cNvSpPr>
            <a:spLocks noGrp="1"/>
          </p:cNvSpPr>
          <p:nvPr>
            <p:ph type="title"/>
          </p:nvPr>
        </p:nvSpPr>
        <p:spPr>
          <a:xfrm>
            <a:off x="1467510" y="30145"/>
            <a:ext cx="8911687" cy="1280890"/>
          </a:xfrm>
        </p:spPr>
        <p:txBody>
          <a:bodyPr/>
          <a:lstStyle/>
          <a:p>
            <a:r>
              <a:rPr lang="en-US" dirty="0">
                <a:latin typeface="Century Gothic" panose="020B0502020202020204" pitchFamily="34" charset="0"/>
              </a:rPr>
              <a:t>Why XGBOOST?</a:t>
            </a:r>
          </a:p>
        </p:txBody>
      </p:sp>
      <p:sp>
        <p:nvSpPr>
          <p:cNvPr id="3" name="Content Placeholder 2">
            <a:extLst>
              <a:ext uri="{FF2B5EF4-FFF2-40B4-BE49-F238E27FC236}">
                <a16:creationId xmlns:a16="http://schemas.microsoft.com/office/drawing/2014/main" id="{77A5684B-1348-4C7C-8000-1B795F4DBB41}"/>
              </a:ext>
            </a:extLst>
          </p:cNvPr>
          <p:cNvSpPr>
            <a:spLocks noGrp="1"/>
          </p:cNvSpPr>
          <p:nvPr>
            <p:ph idx="1"/>
          </p:nvPr>
        </p:nvSpPr>
        <p:spPr>
          <a:xfrm>
            <a:off x="708452" y="1311035"/>
            <a:ext cx="10775096" cy="4858653"/>
          </a:xfrm>
        </p:spPr>
        <p:txBody>
          <a:bodyPr>
            <a:noAutofit/>
          </a:bodyPr>
          <a:lstStyle/>
          <a:p>
            <a:pPr marL="0" indent="0" algn="l">
              <a:buNone/>
            </a:pPr>
            <a:r>
              <a:rPr lang="en-US" sz="1600" b="0" i="0" cap="none" dirty="0">
                <a:solidFill>
                  <a:srgbClr val="0D0D0D"/>
                </a:solidFill>
                <a:effectLst/>
                <a:latin typeface="Century Gothic" panose="020B0502020202020204" pitchFamily="34" charset="0"/>
              </a:rPr>
              <a:t>XGBOOST is often preferred over other methods in the following scenarios:</a:t>
            </a:r>
          </a:p>
          <a:p>
            <a:pPr algn="l">
              <a:buFont typeface="+mj-lt"/>
              <a:buAutoNum type="arabicPeriod"/>
            </a:pPr>
            <a:r>
              <a:rPr lang="en-US" sz="1600" b="1" i="0" cap="none" dirty="0">
                <a:solidFill>
                  <a:srgbClr val="0D0D0D"/>
                </a:solidFill>
                <a:effectLst/>
                <a:latin typeface="Century Gothic" panose="020B0502020202020204" pitchFamily="34" charset="0"/>
              </a:rPr>
              <a:t>Large datasets:</a:t>
            </a:r>
            <a:r>
              <a:rPr lang="en-US" sz="1600" b="0" i="0" cap="none" dirty="0">
                <a:solidFill>
                  <a:srgbClr val="0D0D0D"/>
                </a:solidFill>
                <a:effectLst/>
                <a:latin typeface="Century Gothic" panose="020B0502020202020204" pitchFamily="34" charset="0"/>
              </a:rPr>
              <a:t> XGBOOST is optimized for performance and can handle large datasets efficiently.</a:t>
            </a:r>
          </a:p>
          <a:p>
            <a:pPr algn="l">
              <a:buFont typeface="+mj-lt"/>
              <a:buAutoNum type="arabicPeriod"/>
            </a:pPr>
            <a:r>
              <a:rPr lang="en-US" sz="1600" b="1" i="0" cap="none" dirty="0">
                <a:solidFill>
                  <a:srgbClr val="0D0D0D"/>
                </a:solidFill>
                <a:effectLst/>
                <a:latin typeface="Century Gothic" panose="020B0502020202020204" pitchFamily="34" charset="0"/>
              </a:rPr>
              <a:t>Feature-rich data:</a:t>
            </a:r>
            <a:r>
              <a:rPr lang="en-US" sz="1600" b="0" i="0" cap="none" dirty="0">
                <a:solidFill>
                  <a:srgbClr val="0D0D0D"/>
                </a:solidFill>
                <a:effectLst/>
                <a:latin typeface="Century Gothic" panose="020B0502020202020204" pitchFamily="34" charset="0"/>
              </a:rPr>
              <a:t> XGBOOST can handle a large number of features and automatically account for feature interactions.</a:t>
            </a:r>
          </a:p>
          <a:p>
            <a:pPr algn="l">
              <a:buFont typeface="+mj-lt"/>
              <a:buAutoNum type="arabicPeriod"/>
            </a:pPr>
            <a:r>
              <a:rPr lang="en-US" sz="1600" b="1" i="0" cap="none" dirty="0">
                <a:solidFill>
                  <a:srgbClr val="0D0D0D"/>
                </a:solidFill>
                <a:effectLst/>
                <a:latin typeface="Century Gothic" panose="020B0502020202020204" pitchFamily="34" charset="0"/>
              </a:rPr>
              <a:t>Performance focus:</a:t>
            </a:r>
            <a:r>
              <a:rPr lang="en-US" sz="1600" b="0" i="0" cap="none" dirty="0">
                <a:solidFill>
                  <a:srgbClr val="0D0D0D"/>
                </a:solidFill>
                <a:effectLst/>
                <a:latin typeface="Century Gothic" panose="020B0502020202020204" pitchFamily="34" charset="0"/>
              </a:rPr>
              <a:t> when predictive accuracy is of the utmost importance, </a:t>
            </a:r>
            <a:r>
              <a:rPr lang="en-US" sz="1600" b="0" i="0" cap="none" dirty="0" err="1">
                <a:solidFill>
                  <a:srgbClr val="0D0D0D"/>
                </a:solidFill>
                <a:effectLst/>
                <a:latin typeface="Century Gothic" panose="020B0502020202020204" pitchFamily="34" charset="0"/>
              </a:rPr>
              <a:t>xgboost</a:t>
            </a:r>
            <a:r>
              <a:rPr lang="en-US" sz="1600" b="0" i="0" cap="none" dirty="0">
                <a:solidFill>
                  <a:srgbClr val="0D0D0D"/>
                </a:solidFill>
                <a:effectLst/>
                <a:latin typeface="Century Gothic" panose="020B0502020202020204" pitchFamily="34" charset="0"/>
              </a:rPr>
              <a:t> often outperforms other algorithms due to its ability to do extensive search over parameters.</a:t>
            </a:r>
          </a:p>
          <a:p>
            <a:pPr algn="l">
              <a:buFont typeface="+mj-lt"/>
              <a:buAutoNum type="arabicPeriod"/>
            </a:pPr>
            <a:r>
              <a:rPr lang="en-US" sz="1600" b="1" i="0" cap="none" dirty="0">
                <a:solidFill>
                  <a:srgbClr val="0D0D0D"/>
                </a:solidFill>
                <a:effectLst/>
                <a:latin typeface="Century Gothic" panose="020B0502020202020204" pitchFamily="34" charset="0"/>
              </a:rPr>
              <a:t>Non-linear problems:</a:t>
            </a:r>
            <a:r>
              <a:rPr lang="en-US" sz="1600" b="0" i="0" cap="none" dirty="0">
                <a:solidFill>
                  <a:srgbClr val="0D0D0D"/>
                </a:solidFill>
                <a:effectLst/>
                <a:latin typeface="Century Gothic" panose="020B0502020202020204" pitchFamily="34" charset="0"/>
              </a:rPr>
              <a:t> XGBOOST is great for datasets where the relationship between the features and the target is complex and non-linear.</a:t>
            </a:r>
          </a:p>
          <a:p>
            <a:pPr algn="l">
              <a:buFont typeface="+mj-lt"/>
              <a:buAutoNum type="arabicPeriod"/>
            </a:pPr>
            <a:r>
              <a:rPr lang="en-US" sz="1600" b="1" i="0" cap="none" dirty="0">
                <a:solidFill>
                  <a:srgbClr val="0D0D0D"/>
                </a:solidFill>
                <a:effectLst/>
                <a:latin typeface="Century Gothic" panose="020B0502020202020204" pitchFamily="34" charset="0"/>
              </a:rPr>
              <a:t>Regularized learning:</a:t>
            </a:r>
            <a:r>
              <a:rPr lang="en-US" sz="1600" b="0" i="0" cap="none" dirty="0">
                <a:solidFill>
                  <a:srgbClr val="0D0D0D"/>
                </a:solidFill>
                <a:effectLst/>
                <a:latin typeface="Century Gothic" panose="020B0502020202020204" pitchFamily="34" charset="0"/>
              </a:rPr>
              <a:t> XGBOOST includes built-in l1 (lasso) and l2 (ridge) regularization which can prevent overfitting.</a:t>
            </a:r>
          </a:p>
          <a:p>
            <a:pPr algn="l">
              <a:buFont typeface="Arial" panose="020B0604020202020204" pitchFamily="34" charset="0"/>
              <a:buChar char="•"/>
            </a:pPr>
            <a:r>
              <a:rPr lang="en-US" sz="1600" b="1" i="1" cap="none" dirty="0">
                <a:solidFill>
                  <a:srgbClr val="0D0D0D"/>
                </a:solidFill>
                <a:effectLst/>
                <a:latin typeface="Century Gothic" panose="020B0502020202020204" pitchFamily="34" charset="0"/>
              </a:rPr>
              <a:t>XGBOOST</a:t>
            </a:r>
            <a:r>
              <a:rPr lang="en-US" sz="1600" b="0" i="1" cap="none" dirty="0">
                <a:solidFill>
                  <a:srgbClr val="0D0D0D"/>
                </a:solidFill>
                <a:effectLst/>
                <a:latin typeface="Century Gothic" panose="020B0502020202020204" pitchFamily="34" charset="0"/>
              </a:rPr>
              <a:t> is widely adopted in credit risk modeling due to its ability to handle large datasets efficiently and its superior performance in capturing complex nonlinear relationships within variables. It's also popular because it provides robust results against overfitting and has a variety of regularization features which improve model stability and accuracy.</a:t>
            </a:r>
          </a:p>
          <a:p>
            <a:pPr algn="l">
              <a:buFont typeface="+mj-lt"/>
              <a:buAutoNum type="arabicPeriod"/>
            </a:pPr>
            <a:endParaRPr lang="en-US" sz="1500" b="0" i="0" cap="none" dirty="0">
              <a:solidFill>
                <a:srgbClr val="0D0D0D"/>
              </a:solidFill>
              <a:effectLst/>
              <a:latin typeface="Century Gothic" panose="020B0502020202020204" pitchFamily="34" charset="0"/>
            </a:endParaRPr>
          </a:p>
        </p:txBody>
      </p:sp>
    </p:spTree>
    <p:extLst>
      <p:ext uri="{BB962C8B-B14F-4D97-AF65-F5344CB8AC3E}">
        <p14:creationId xmlns:p14="http://schemas.microsoft.com/office/powerpoint/2010/main" val="3096564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1DBE8-D223-4371-8A09-E3AA2E0CAE31}"/>
              </a:ext>
            </a:extLst>
          </p:cNvPr>
          <p:cNvSpPr>
            <a:spLocks noGrp="1"/>
          </p:cNvSpPr>
          <p:nvPr>
            <p:ph type="title"/>
          </p:nvPr>
        </p:nvSpPr>
        <p:spPr>
          <a:xfrm>
            <a:off x="1527800" y="392998"/>
            <a:ext cx="8911687" cy="1280890"/>
          </a:xfrm>
        </p:spPr>
        <p:txBody>
          <a:bodyPr/>
          <a:lstStyle/>
          <a:p>
            <a:r>
              <a:rPr lang="en-US" b="1" i="0" dirty="0">
                <a:effectLst/>
                <a:latin typeface="system-ui"/>
              </a:rPr>
              <a:t>Data cleansing and transforming</a:t>
            </a:r>
            <a:br>
              <a:rPr lang="en-US" b="1" i="0" dirty="0">
                <a:effectLst/>
                <a:latin typeface="system-ui"/>
              </a:rPr>
            </a:br>
            <a:endParaRPr lang="en-US" dirty="0"/>
          </a:p>
        </p:txBody>
      </p:sp>
      <p:sp>
        <p:nvSpPr>
          <p:cNvPr id="3" name="Content Placeholder 2">
            <a:extLst>
              <a:ext uri="{FF2B5EF4-FFF2-40B4-BE49-F238E27FC236}">
                <a16:creationId xmlns:a16="http://schemas.microsoft.com/office/drawing/2014/main" id="{4782D495-F827-4C3F-B04A-AA844596A816}"/>
              </a:ext>
            </a:extLst>
          </p:cNvPr>
          <p:cNvSpPr>
            <a:spLocks noGrp="1"/>
          </p:cNvSpPr>
          <p:nvPr>
            <p:ph idx="1"/>
          </p:nvPr>
        </p:nvSpPr>
        <p:spPr>
          <a:xfrm>
            <a:off x="961379" y="1781908"/>
            <a:ext cx="8915400" cy="3777622"/>
          </a:xfrm>
        </p:spPr>
        <p:txBody>
          <a:bodyPr>
            <a:normAutofit lnSpcReduction="10000"/>
          </a:bodyPr>
          <a:lstStyle/>
          <a:p>
            <a:pPr algn="l">
              <a:buFont typeface="+mj-lt"/>
              <a:buAutoNum type="arabicPeriod"/>
            </a:pPr>
            <a:r>
              <a:rPr lang="en-US" sz="2500" b="0" i="0" dirty="0">
                <a:effectLst/>
                <a:latin typeface="Century Gothic" panose="020B0502020202020204" pitchFamily="34" charset="0"/>
              </a:rPr>
              <a:t> Importing Libraries and loading data</a:t>
            </a:r>
          </a:p>
          <a:p>
            <a:pPr algn="l">
              <a:buFont typeface="+mj-lt"/>
              <a:buAutoNum type="arabicPeriod"/>
            </a:pPr>
            <a:r>
              <a:rPr lang="en-US" sz="2500" b="0" i="0" dirty="0">
                <a:effectLst/>
                <a:latin typeface="Century Gothic" panose="020B0502020202020204" pitchFamily="34" charset="0"/>
              </a:rPr>
              <a:t> Checking Duplicate rows, Missing Values and Unique Values</a:t>
            </a:r>
          </a:p>
          <a:p>
            <a:pPr algn="l">
              <a:buFont typeface="+mj-lt"/>
              <a:buAutoNum type="arabicPeriod"/>
            </a:pPr>
            <a:r>
              <a:rPr lang="en-US" sz="2500" b="0" i="0" dirty="0">
                <a:effectLst/>
                <a:latin typeface="Century Gothic" panose="020B0502020202020204" pitchFamily="34" charset="0"/>
              </a:rPr>
              <a:t> Statistic Metrics for Numeric Variables</a:t>
            </a:r>
          </a:p>
          <a:p>
            <a:pPr algn="l">
              <a:buFont typeface="+mj-lt"/>
              <a:buAutoNum type="arabicPeriod"/>
            </a:pPr>
            <a:r>
              <a:rPr lang="en-US" sz="2500" b="0" i="0" dirty="0">
                <a:effectLst/>
                <a:latin typeface="Century Gothic" panose="020B0502020202020204" pitchFamily="34" charset="0"/>
              </a:rPr>
              <a:t> Transforming variables</a:t>
            </a:r>
          </a:p>
          <a:p>
            <a:pPr marL="0" indent="0" algn="l">
              <a:buNone/>
            </a:pPr>
            <a:r>
              <a:rPr lang="en-US" sz="2500" b="0" i="0" dirty="0">
                <a:effectLst/>
                <a:latin typeface="Century Gothic" panose="020B0502020202020204" pitchFamily="34" charset="0"/>
              </a:rPr>
              <a:t>	4.1. Transforming numeric variables</a:t>
            </a:r>
          </a:p>
          <a:p>
            <a:pPr marL="0" indent="0" algn="l">
              <a:buNone/>
            </a:pPr>
            <a:r>
              <a:rPr lang="en-US" sz="2500" b="0" i="0" dirty="0">
                <a:effectLst/>
                <a:latin typeface="Century Gothic" panose="020B0502020202020204" pitchFamily="34" charset="0"/>
              </a:rPr>
              <a:t>	4.2. Transforming categorical variables</a:t>
            </a:r>
          </a:p>
          <a:p>
            <a:pPr marL="0" indent="0">
              <a:buNone/>
            </a:pPr>
            <a:endParaRPr lang="en-US" dirty="0"/>
          </a:p>
        </p:txBody>
      </p:sp>
    </p:spTree>
    <p:extLst>
      <p:ext uri="{BB962C8B-B14F-4D97-AF65-F5344CB8AC3E}">
        <p14:creationId xmlns:p14="http://schemas.microsoft.com/office/powerpoint/2010/main" val="1856355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CF513-3356-46A8-BB5C-B4B9A4537BF0}"/>
              </a:ext>
            </a:extLst>
          </p:cNvPr>
          <p:cNvSpPr>
            <a:spLocks noGrp="1"/>
          </p:cNvSpPr>
          <p:nvPr>
            <p:ph type="title"/>
          </p:nvPr>
        </p:nvSpPr>
        <p:spPr>
          <a:xfrm>
            <a:off x="1495645" y="119014"/>
            <a:ext cx="8911687" cy="1280890"/>
          </a:xfrm>
        </p:spPr>
        <p:txBody>
          <a:bodyPr/>
          <a:lstStyle/>
          <a:p>
            <a:r>
              <a:rPr lang="en-US" b="1" i="0" u="none" strike="noStrike" dirty="0">
                <a:effectLst/>
                <a:latin typeface="Century Gothic" panose="020B0502020202020204" pitchFamily="34" charset="0"/>
              </a:rPr>
              <a:t>Prepare Data for Modeling</a:t>
            </a:r>
            <a:endParaRPr lang="en-US" dirty="0"/>
          </a:p>
        </p:txBody>
      </p:sp>
      <p:sp>
        <p:nvSpPr>
          <p:cNvPr id="3" name="Content Placeholder 2">
            <a:extLst>
              <a:ext uri="{FF2B5EF4-FFF2-40B4-BE49-F238E27FC236}">
                <a16:creationId xmlns:a16="http://schemas.microsoft.com/office/drawing/2014/main" id="{B58FA660-0D47-4284-8400-498CFD5DF9F0}"/>
              </a:ext>
            </a:extLst>
          </p:cNvPr>
          <p:cNvSpPr>
            <a:spLocks noGrp="1"/>
          </p:cNvSpPr>
          <p:nvPr>
            <p:ph idx="1"/>
          </p:nvPr>
        </p:nvSpPr>
        <p:spPr>
          <a:xfrm>
            <a:off x="255315" y="1672046"/>
            <a:ext cx="11832181" cy="3777622"/>
          </a:xfrm>
        </p:spPr>
        <p:txBody>
          <a:bodyPr/>
          <a:lstStyle/>
          <a:p>
            <a:r>
              <a:rPr lang="en-US" b="0" i="0" cap="none" dirty="0">
                <a:effectLst/>
                <a:latin typeface="Century Gothic" panose="020B0502020202020204" pitchFamily="34" charset="0"/>
              </a:rPr>
              <a:t>In order to use categorical data with </a:t>
            </a:r>
            <a:r>
              <a:rPr lang="en-US" b="1" i="0" cap="none" dirty="0">
                <a:effectLst/>
                <a:latin typeface="Century Gothic" panose="020B0502020202020204" pitchFamily="34" charset="0"/>
              </a:rPr>
              <a:t>scikit learn for training</a:t>
            </a:r>
            <a:r>
              <a:rPr lang="en-US" b="0" i="0" cap="none" dirty="0">
                <a:effectLst/>
                <a:latin typeface="Century Gothic" panose="020B0502020202020204" pitchFamily="34" charset="0"/>
              </a:rPr>
              <a:t>, we have to use a trick that converts a column of categorical data into multiple columns of binary values. This trick is called </a:t>
            </a:r>
            <a:r>
              <a:rPr lang="en-US" b="1" i="0" cap="none" dirty="0">
                <a:effectLst/>
                <a:latin typeface="Century Gothic" panose="020B0502020202020204" pitchFamily="34" charset="0"/>
              </a:rPr>
              <a:t>One-hot Encoding</a:t>
            </a:r>
            <a:r>
              <a:rPr lang="en-US" b="0" i="0" cap="none" dirty="0">
                <a:effectLst/>
                <a:latin typeface="Century Gothic" panose="020B0502020202020204" pitchFamily="34" charset="0"/>
              </a:rPr>
              <a:t>.</a:t>
            </a:r>
            <a:endParaRPr lang="en-US" cap="none" dirty="0">
              <a:latin typeface="Century Gothic" panose="020B0502020202020204" pitchFamily="34" charset="0"/>
            </a:endParaRPr>
          </a:p>
          <a:p>
            <a:pPr marL="0" indent="0">
              <a:buNone/>
            </a:pPr>
            <a:endParaRPr lang="en-US" cap="none" dirty="0">
              <a:latin typeface="Century Gothic" panose="020B0502020202020204" pitchFamily="34" charset="0"/>
            </a:endParaRPr>
          </a:p>
          <a:p>
            <a:r>
              <a:rPr lang="en-US" cap="none" dirty="0">
                <a:latin typeface="Century Gothic" panose="020B0502020202020204" pitchFamily="34" charset="0"/>
              </a:rPr>
              <a:t>Since the dataset is imbalanced with only 30% of observations being default, </a:t>
            </a:r>
            <a:r>
              <a:rPr lang="en-US" b="0" i="0" cap="none" dirty="0">
                <a:effectLst/>
                <a:latin typeface="Century Gothic" panose="020B0502020202020204" pitchFamily="34" charset="0"/>
              </a:rPr>
              <a:t>we will split using stratification in order to maintain the same percentage of people who defaulted in both the training set (</a:t>
            </a:r>
            <a:r>
              <a:rPr lang="fr-FR" b="0" i="0" cap="none" dirty="0" err="1">
                <a:effectLst/>
                <a:latin typeface="Century Gothic" panose="020B0502020202020204" pitchFamily="34" charset="0"/>
              </a:rPr>
              <a:t>X_train</a:t>
            </a:r>
            <a:r>
              <a:rPr lang="fr-FR" b="0" i="0" cap="none" dirty="0">
                <a:effectLst/>
                <a:latin typeface="Century Gothic" panose="020B0502020202020204" pitchFamily="34" charset="0"/>
              </a:rPr>
              <a:t>, </a:t>
            </a:r>
            <a:r>
              <a:rPr lang="fr-FR" b="0" i="0" cap="none" dirty="0" err="1">
                <a:effectLst/>
                <a:latin typeface="Century Gothic" panose="020B0502020202020204" pitchFamily="34" charset="0"/>
              </a:rPr>
              <a:t>Y_train</a:t>
            </a:r>
            <a:r>
              <a:rPr lang="fr-FR" b="0" i="0" cap="none" dirty="0">
                <a:effectLst/>
                <a:latin typeface="Century Gothic" panose="020B0502020202020204" pitchFamily="34" charset="0"/>
              </a:rPr>
              <a:t>) </a:t>
            </a:r>
            <a:r>
              <a:rPr lang="en-US" b="0" i="0" cap="none" dirty="0">
                <a:effectLst/>
                <a:latin typeface="Century Gothic" panose="020B0502020202020204" pitchFamily="34" charset="0"/>
              </a:rPr>
              <a:t>and the testing set (</a:t>
            </a:r>
            <a:r>
              <a:rPr lang="fr-FR" b="0" i="0" cap="none" dirty="0" err="1">
                <a:effectLst/>
                <a:latin typeface="Century Gothic" panose="020B0502020202020204" pitchFamily="34" charset="0"/>
              </a:rPr>
              <a:t>X_test</a:t>
            </a:r>
            <a:r>
              <a:rPr lang="fr-FR" b="0" i="0" cap="none" dirty="0">
                <a:effectLst/>
                <a:latin typeface="Century Gothic" panose="020B0502020202020204" pitchFamily="34" charset="0"/>
              </a:rPr>
              <a:t>, </a:t>
            </a:r>
            <a:r>
              <a:rPr lang="fr-FR" b="0" i="0" cap="none" dirty="0" err="1">
                <a:effectLst/>
                <a:latin typeface="Century Gothic" panose="020B0502020202020204" pitchFamily="34" charset="0"/>
              </a:rPr>
              <a:t>Y_test</a:t>
            </a:r>
            <a:r>
              <a:rPr lang="fr-FR" cap="none" dirty="0">
                <a:latin typeface="Century Gothic" panose="020B0502020202020204" pitchFamily="34" charset="0"/>
              </a:rPr>
              <a:t>).</a:t>
            </a:r>
            <a:endParaRPr lang="en-US" b="0" i="0" cap="none" dirty="0">
              <a:effectLst/>
              <a:latin typeface="Century Gothic" panose="020B0502020202020204" pitchFamily="34" charset="0"/>
            </a:endParaRPr>
          </a:p>
        </p:txBody>
      </p:sp>
    </p:spTree>
    <p:extLst>
      <p:ext uri="{BB962C8B-B14F-4D97-AF65-F5344CB8AC3E}">
        <p14:creationId xmlns:p14="http://schemas.microsoft.com/office/powerpoint/2010/main" val="4387872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2CE2-59EA-403B-A8F5-AC3FC9E07388}"/>
              </a:ext>
            </a:extLst>
          </p:cNvPr>
          <p:cNvSpPr>
            <a:spLocks noGrp="1"/>
          </p:cNvSpPr>
          <p:nvPr>
            <p:ph type="title"/>
          </p:nvPr>
        </p:nvSpPr>
        <p:spPr>
          <a:xfrm>
            <a:off x="1640156" y="2788555"/>
            <a:ext cx="8911687" cy="1280890"/>
          </a:xfrm>
        </p:spPr>
        <p:txBody>
          <a:bodyPr/>
          <a:lstStyle/>
          <a:p>
            <a:r>
              <a:rPr lang="en-US" b="1" i="0" u="none" strike="noStrike" dirty="0">
                <a:effectLst/>
                <a:latin typeface="Century Gothic" panose="020B0502020202020204" pitchFamily="34" charset="0"/>
              </a:rPr>
              <a:t>Building </a:t>
            </a:r>
            <a:r>
              <a:rPr lang="en-US" b="1" i="0" u="none" strike="noStrike" dirty="0" err="1">
                <a:effectLst/>
                <a:latin typeface="Century Gothic" panose="020B0502020202020204" pitchFamily="34" charset="0"/>
              </a:rPr>
              <a:t>XGBoost</a:t>
            </a:r>
            <a:r>
              <a:rPr lang="en-US" b="1" i="0" u="none" strike="noStrike" dirty="0">
                <a:effectLst/>
                <a:latin typeface="Century Gothic" panose="020B0502020202020204" pitchFamily="34" charset="0"/>
              </a:rPr>
              <a:t> Model</a:t>
            </a:r>
            <a:br>
              <a:rPr lang="en-US" b="1" i="0" u="none" strike="noStrike" dirty="0">
                <a:effectLst/>
                <a:latin typeface="Century Gothic" panose="020B0502020202020204" pitchFamily="34" charset="0"/>
              </a:rPr>
            </a:br>
            <a:endParaRPr lang="en-US" dirty="0"/>
          </a:p>
        </p:txBody>
      </p:sp>
    </p:spTree>
    <p:extLst>
      <p:ext uri="{BB962C8B-B14F-4D97-AF65-F5344CB8AC3E}">
        <p14:creationId xmlns:p14="http://schemas.microsoft.com/office/powerpoint/2010/main" val="2615426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FF089-8CBD-4939-97DE-A8F2AD6338DB}"/>
              </a:ext>
            </a:extLst>
          </p:cNvPr>
          <p:cNvSpPr>
            <a:spLocks noGrp="1"/>
          </p:cNvSpPr>
          <p:nvPr>
            <p:ph type="title"/>
          </p:nvPr>
        </p:nvSpPr>
        <p:spPr>
          <a:xfrm>
            <a:off x="1965908" y="206099"/>
            <a:ext cx="8911687" cy="1280890"/>
          </a:xfrm>
        </p:spPr>
        <p:txBody>
          <a:bodyPr>
            <a:normAutofit/>
          </a:bodyPr>
          <a:lstStyle/>
          <a:p>
            <a:r>
              <a:rPr lang="en-US" b="0" i="0" u="none" strike="noStrike" dirty="0">
                <a:effectLst/>
                <a:latin typeface="Century Gothic" panose="020B0502020202020204" pitchFamily="34" charset="0"/>
              </a:rPr>
              <a:t>Initial Model without Hyperparameter Tuning</a:t>
            </a:r>
            <a:endParaRPr lang="en-US" dirty="0"/>
          </a:p>
        </p:txBody>
      </p:sp>
      <p:sp>
        <p:nvSpPr>
          <p:cNvPr id="3" name="Content Placeholder 2">
            <a:extLst>
              <a:ext uri="{FF2B5EF4-FFF2-40B4-BE49-F238E27FC236}">
                <a16:creationId xmlns:a16="http://schemas.microsoft.com/office/drawing/2014/main" id="{2DC9D90D-6155-43D6-A7AE-0DE476FD8984}"/>
              </a:ext>
            </a:extLst>
          </p:cNvPr>
          <p:cNvSpPr>
            <a:spLocks noGrp="1"/>
          </p:cNvSpPr>
          <p:nvPr>
            <p:ph idx="1"/>
          </p:nvPr>
        </p:nvSpPr>
        <p:spPr>
          <a:xfrm>
            <a:off x="7448595" y="1881052"/>
            <a:ext cx="4151222" cy="4066902"/>
          </a:xfrm>
        </p:spPr>
        <p:txBody>
          <a:bodyPr>
            <a:normAutofit fontScale="70000" lnSpcReduction="20000"/>
          </a:bodyPr>
          <a:lstStyle/>
          <a:p>
            <a:r>
              <a:rPr lang="en-US" b="0" i="0" cap="none" dirty="0">
                <a:effectLst/>
                <a:latin typeface="Century Gothic" panose="020B0502020202020204" pitchFamily="34" charset="0"/>
              </a:rPr>
              <a:t>The model is created from </a:t>
            </a:r>
            <a:r>
              <a:rPr lang="en-US" cap="none" dirty="0">
                <a:latin typeface="Century Gothic" panose="020B0502020202020204" pitchFamily="34" charset="0"/>
              </a:rPr>
              <a:t>12</a:t>
            </a:r>
            <a:r>
              <a:rPr lang="en-US" b="0" i="0" cap="none" dirty="0">
                <a:effectLst/>
                <a:latin typeface="Century Gothic" panose="020B0502020202020204" pitchFamily="34" charset="0"/>
              </a:rPr>
              <a:t> decision trees.</a:t>
            </a:r>
          </a:p>
          <a:p>
            <a:r>
              <a:rPr lang="en-US" b="0" i="0" cap="none" dirty="0">
                <a:effectLst/>
                <a:latin typeface="Century Gothic" panose="020B0502020202020204" pitchFamily="34" charset="0"/>
              </a:rPr>
              <a:t>188 instances were correctly classified (</a:t>
            </a:r>
            <a:r>
              <a:rPr lang="en-US" cap="none" dirty="0">
                <a:latin typeface="Century Gothic" panose="020B0502020202020204" pitchFamily="34" charset="0"/>
              </a:rPr>
              <a:t>161</a:t>
            </a:r>
            <a:r>
              <a:rPr lang="en-US" b="0" i="0" cap="none" dirty="0">
                <a:effectLst/>
                <a:latin typeface="Century Gothic" panose="020B0502020202020204" pitchFamily="34" charset="0"/>
              </a:rPr>
              <a:t> true negatives &amp; </a:t>
            </a:r>
            <a:r>
              <a:rPr lang="en-US" cap="none" dirty="0">
                <a:latin typeface="Century Gothic" panose="020B0502020202020204" pitchFamily="34" charset="0"/>
              </a:rPr>
              <a:t>27 </a:t>
            </a:r>
            <a:r>
              <a:rPr lang="en-US" b="0" i="0" cap="none" dirty="0">
                <a:effectLst/>
                <a:latin typeface="Century Gothic" panose="020B0502020202020204" pitchFamily="34" charset="0"/>
              </a:rPr>
              <a:t>true </a:t>
            </a:r>
            <a:r>
              <a:rPr lang="en-US" b="0" i="0" cap="none" dirty="0" err="1">
                <a:effectLst/>
                <a:latin typeface="Century Gothic" panose="020B0502020202020204" pitchFamily="34" charset="0"/>
              </a:rPr>
              <a:t>positves</a:t>
            </a:r>
            <a:r>
              <a:rPr lang="en-US" b="0" i="0" cap="none" dirty="0">
                <a:effectLst/>
                <a:latin typeface="Century Gothic" panose="020B0502020202020204" pitchFamily="34" charset="0"/>
              </a:rPr>
              <a:t>), associated with 75%! (Good but is it overfitting?)</a:t>
            </a:r>
          </a:p>
          <a:p>
            <a:r>
              <a:rPr lang="en-US" b="0" i="0" cap="none" dirty="0">
                <a:effectLst/>
                <a:latin typeface="Century Gothic" panose="020B0502020202020204" pitchFamily="34" charset="0"/>
              </a:rPr>
              <a:t>However, out of 75 people that defaulted, only </a:t>
            </a:r>
            <a:r>
              <a:rPr lang="en-US" cap="none" dirty="0">
                <a:latin typeface="Century Gothic" panose="020B0502020202020204" pitchFamily="34" charset="0"/>
              </a:rPr>
              <a:t>27</a:t>
            </a:r>
            <a:r>
              <a:rPr lang="en-US" b="0" i="0" cap="none" dirty="0">
                <a:effectLst/>
                <a:latin typeface="Century Gothic" panose="020B0502020202020204" pitchFamily="34" charset="0"/>
              </a:rPr>
              <a:t> (&lt;50%) were correctly classified. </a:t>
            </a:r>
          </a:p>
          <a:p>
            <a:r>
              <a:rPr lang="en-US" b="0" i="0" cap="none" dirty="0">
                <a:effectLst/>
                <a:latin typeface="Century Gothic" panose="020B0502020202020204" pitchFamily="34" charset="0"/>
              </a:rPr>
              <a:t>Defaulting on loans costs the company a lot of money, we would like to capture more of the people that defaulted.</a:t>
            </a:r>
          </a:p>
          <a:p>
            <a:r>
              <a:rPr lang="en-US" b="0" i="0" cap="none" dirty="0">
                <a:effectLst/>
                <a:latin typeface="Century Gothic" panose="020B0502020202020204" pitchFamily="34" charset="0"/>
              </a:rPr>
              <a:t>We need to use </a:t>
            </a:r>
            <a:r>
              <a:rPr lang="en-US" b="1" i="0" cap="none" dirty="0">
                <a:effectLst/>
                <a:latin typeface="Century Gothic" panose="020B0502020202020204" pitchFamily="34" charset="0"/>
              </a:rPr>
              <a:t>cross validation</a:t>
            </a:r>
            <a:r>
              <a:rPr lang="en-US" b="0" i="0" cap="none" dirty="0">
                <a:effectLst/>
                <a:latin typeface="Century Gothic" panose="020B0502020202020204" pitchFamily="34" charset="0"/>
              </a:rPr>
              <a:t> and </a:t>
            </a:r>
            <a:r>
              <a:rPr lang="en-US" b="1" i="0" cap="none" dirty="0">
                <a:effectLst/>
                <a:latin typeface="Century Gothic" panose="020B0502020202020204" pitchFamily="34" charset="0"/>
              </a:rPr>
              <a:t>hyperparameter tuning</a:t>
            </a:r>
            <a:r>
              <a:rPr lang="en-US" b="0" i="0" cap="none" dirty="0">
                <a:effectLst/>
                <a:latin typeface="Century Gothic" panose="020B0502020202020204" pitchFamily="34" charset="0"/>
              </a:rPr>
              <a:t> to improve predictions and prevent overfitting.</a:t>
            </a:r>
            <a:endParaRPr lang="en-US" b="1" cap="none" dirty="0">
              <a:latin typeface="Century Gothic" panose="020B0502020202020204" pitchFamily="34" charset="0"/>
            </a:endParaRPr>
          </a:p>
        </p:txBody>
      </p:sp>
      <p:pic>
        <p:nvPicPr>
          <p:cNvPr id="17410" name="Picture 2">
            <a:extLst>
              <a:ext uri="{FF2B5EF4-FFF2-40B4-BE49-F238E27FC236}">
                <a16:creationId xmlns:a16="http://schemas.microsoft.com/office/drawing/2014/main" id="{FC76FD1C-1F3F-429A-B55F-A99D3661BE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2711" y="1604833"/>
            <a:ext cx="6540760" cy="4726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187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BA7CD-C37B-4447-A5B4-7DFCEC4741BB}"/>
              </a:ext>
            </a:extLst>
          </p:cNvPr>
          <p:cNvSpPr>
            <a:spLocks noGrp="1"/>
          </p:cNvSpPr>
          <p:nvPr>
            <p:ph type="title"/>
          </p:nvPr>
        </p:nvSpPr>
        <p:spPr>
          <a:xfrm>
            <a:off x="1640156" y="101596"/>
            <a:ext cx="8911687" cy="1280890"/>
          </a:xfrm>
        </p:spPr>
        <p:txBody>
          <a:bodyPr>
            <a:normAutofit fontScale="90000"/>
          </a:bodyPr>
          <a:lstStyle/>
          <a:p>
            <a:r>
              <a:rPr lang="en-US" b="0" i="0" u="none" strike="noStrike" dirty="0">
                <a:effectLst/>
                <a:latin typeface="Century Gothic" panose="020B0502020202020204" pitchFamily="34" charset="0"/>
              </a:rPr>
              <a:t>Optimizing Parameters using Cross-Validation and </a:t>
            </a:r>
            <a:r>
              <a:rPr lang="en-US" b="0" i="0" u="none" strike="noStrike" dirty="0" err="1">
                <a:effectLst/>
                <a:latin typeface="Century Gothic" panose="020B0502020202020204" pitchFamily="34" charset="0"/>
              </a:rPr>
              <a:t>GridSearchCV</a:t>
            </a:r>
            <a:endParaRPr lang="en-US" dirty="0"/>
          </a:p>
        </p:txBody>
      </p:sp>
      <p:sp>
        <p:nvSpPr>
          <p:cNvPr id="3" name="Content Placeholder 2">
            <a:extLst>
              <a:ext uri="{FF2B5EF4-FFF2-40B4-BE49-F238E27FC236}">
                <a16:creationId xmlns:a16="http://schemas.microsoft.com/office/drawing/2014/main" id="{767E9C85-4E2A-4356-A33A-6BE1707A00FB}"/>
              </a:ext>
            </a:extLst>
          </p:cNvPr>
          <p:cNvSpPr>
            <a:spLocks noGrp="1"/>
          </p:cNvSpPr>
          <p:nvPr>
            <p:ph idx="1"/>
          </p:nvPr>
        </p:nvSpPr>
        <p:spPr>
          <a:xfrm>
            <a:off x="7097486" y="1382486"/>
            <a:ext cx="4381000" cy="3777622"/>
          </a:xfrm>
        </p:spPr>
        <p:txBody>
          <a:bodyPr>
            <a:normAutofit fontScale="70000" lnSpcReduction="20000"/>
          </a:bodyPr>
          <a:lstStyle/>
          <a:p>
            <a:r>
              <a:rPr lang="en-US" b="0" i="0" cap="none" dirty="0">
                <a:effectLst/>
                <a:latin typeface="Century Gothic" panose="020B0502020202020204" pitchFamily="34" charset="0"/>
              </a:rPr>
              <a:t>The optimized model is created based on </a:t>
            </a:r>
            <a:r>
              <a:rPr lang="en-US" cap="none" dirty="0">
                <a:latin typeface="Century Gothic" panose="020B0502020202020204" pitchFamily="34" charset="0"/>
              </a:rPr>
              <a:t>11</a:t>
            </a:r>
            <a:r>
              <a:rPr lang="en-US" b="0" i="0" cap="none" dirty="0">
                <a:effectLst/>
                <a:latin typeface="Century Gothic" panose="020B0502020202020204" pitchFamily="34" charset="0"/>
              </a:rPr>
              <a:t> decision trees.</a:t>
            </a:r>
          </a:p>
          <a:p>
            <a:r>
              <a:rPr lang="en-US" b="0" i="0" cap="none" dirty="0">
                <a:effectLst/>
                <a:latin typeface="Century Gothic" panose="020B0502020202020204" pitchFamily="34" charset="0"/>
              </a:rPr>
              <a:t>173 people were correct classified (including </a:t>
            </a:r>
            <a:r>
              <a:rPr lang="en-US" cap="none" dirty="0">
                <a:latin typeface="Century Gothic" panose="020B0502020202020204" pitchFamily="34" charset="0"/>
              </a:rPr>
              <a:t>115</a:t>
            </a:r>
            <a:r>
              <a:rPr lang="en-US" b="0" i="0" cap="none" dirty="0">
                <a:effectLst/>
                <a:latin typeface="Century Gothic" panose="020B0502020202020204" pitchFamily="34" charset="0"/>
              </a:rPr>
              <a:t> non-defaulted ones and </a:t>
            </a:r>
            <a:r>
              <a:rPr lang="en-US" cap="none" dirty="0">
                <a:latin typeface="Century Gothic" panose="020B0502020202020204" pitchFamily="34" charset="0"/>
              </a:rPr>
              <a:t>58</a:t>
            </a:r>
            <a:r>
              <a:rPr lang="en-US" b="0" i="0" cap="none" dirty="0">
                <a:effectLst/>
                <a:latin typeface="Century Gothic" panose="020B0502020202020204" pitchFamily="34" charset="0"/>
              </a:rPr>
              <a:t> defaulted ones), associated with 69.2%. Also, there is 58 out of 75 defaulted people were correctly classified, associated with </a:t>
            </a:r>
            <a:r>
              <a:rPr lang="en-US" cap="none" dirty="0">
                <a:latin typeface="Century Gothic" panose="020B0502020202020204" pitchFamily="34" charset="0"/>
              </a:rPr>
              <a:t>77</a:t>
            </a:r>
            <a:r>
              <a:rPr lang="en-US" b="0" i="0" cap="none" dirty="0">
                <a:effectLst/>
                <a:latin typeface="Century Gothic" panose="020B0502020202020204" pitchFamily="34" charset="0"/>
              </a:rPr>
              <a:t>%.</a:t>
            </a:r>
          </a:p>
          <a:p>
            <a:r>
              <a:rPr lang="en-US" b="0" i="0" cap="none" dirty="0">
                <a:effectLst/>
                <a:latin typeface="Century Gothic" panose="020B0502020202020204" pitchFamily="34" charset="0"/>
              </a:rPr>
              <a:t>The optimized model is now much better at correctly classifying people that defaulted. This was at the expense of incorrectly classifying people that did not default, and this tradeoff is something that the company might have to think about. However, from our perspective, this was a success.</a:t>
            </a:r>
            <a:endParaRPr lang="en-US" cap="none" dirty="0">
              <a:latin typeface="Century Gothic" panose="020B0502020202020204" pitchFamily="34" charset="0"/>
            </a:endParaRPr>
          </a:p>
        </p:txBody>
      </p:sp>
      <p:pic>
        <p:nvPicPr>
          <p:cNvPr id="18434" name="Picture 2">
            <a:extLst>
              <a:ext uri="{FF2B5EF4-FFF2-40B4-BE49-F238E27FC236}">
                <a16:creationId xmlns:a16="http://schemas.microsoft.com/office/drawing/2014/main" id="{76791984-6968-4E1B-9958-06D9DCB118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1480457"/>
            <a:ext cx="6344153" cy="4552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571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4E7B4-0D48-464C-BE88-AC9C1147514F}"/>
              </a:ext>
            </a:extLst>
          </p:cNvPr>
          <p:cNvSpPr>
            <a:spLocks noGrp="1"/>
          </p:cNvSpPr>
          <p:nvPr>
            <p:ph type="title"/>
          </p:nvPr>
        </p:nvSpPr>
        <p:spPr>
          <a:xfrm>
            <a:off x="1640156" y="2148110"/>
            <a:ext cx="9585193" cy="1280890"/>
          </a:xfrm>
        </p:spPr>
        <p:txBody>
          <a:bodyPr>
            <a:normAutofit/>
          </a:bodyPr>
          <a:lstStyle/>
          <a:p>
            <a:r>
              <a:rPr lang="en-US" b="1" i="0" u="none" strike="noStrike" dirty="0">
                <a:effectLst/>
                <a:latin typeface="Century Gothic" panose="020B0502020202020204" pitchFamily="34" charset="0"/>
              </a:rPr>
              <a:t>CHOOSING AN Appropriate threshold</a:t>
            </a:r>
            <a:endParaRPr lang="en-US" dirty="0"/>
          </a:p>
        </p:txBody>
      </p:sp>
    </p:spTree>
    <p:extLst>
      <p:ext uri="{BB962C8B-B14F-4D97-AF65-F5344CB8AC3E}">
        <p14:creationId xmlns:p14="http://schemas.microsoft.com/office/powerpoint/2010/main" val="10171857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29BD5-EDF1-46C7-A484-6C7DF4CC84FF}"/>
              </a:ext>
            </a:extLst>
          </p:cNvPr>
          <p:cNvSpPr>
            <a:spLocks noGrp="1"/>
          </p:cNvSpPr>
          <p:nvPr>
            <p:ph type="title"/>
          </p:nvPr>
        </p:nvSpPr>
        <p:spPr>
          <a:xfrm>
            <a:off x="126274" y="82587"/>
            <a:ext cx="11573692" cy="1280890"/>
          </a:xfrm>
        </p:spPr>
        <p:txBody>
          <a:bodyPr>
            <a:normAutofit fontScale="90000"/>
          </a:bodyPr>
          <a:lstStyle/>
          <a:p>
            <a:r>
              <a:rPr lang="en-US" b="0" i="0" u="none" strike="noStrike" dirty="0">
                <a:effectLst/>
                <a:latin typeface="Century Gothic" panose="020B0502020202020204" pitchFamily="34" charset="0"/>
              </a:rPr>
              <a:t>threshold to keep </a:t>
            </a:r>
            <a:r>
              <a:rPr lang="en-US" b="0" i="0" dirty="0">
                <a:effectLst/>
                <a:latin typeface="Century Gothic" panose="020B0502020202020204" pitchFamily="34" charset="0"/>
              </a:rPr>
              <a:t>false negative rate to below 10%</a:t>
            </a:r>
            <a:br>
              <a:rPr lang="en-US" b="0" i="0" u="none" strike="noStrike" dirty="0">
                <a:effectLst/>
                <a:latin typeface="Century Gothic" panose="020B0502020202020204" pitchFamily="34" charset="0"/>
              </a:rPr>
            </a:br>
            <a:endParaRPr lang="en-US"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53E3198A-3D0E-4475-9157-E1FEE3A4EFEA}"/>
              </a:ext>
            </a:extLst>
          </p:cNvPr>
          <p:cNvSpPr>
            <a:spLocks noGrp="1"/>
          </p:cNvSpPr>
          <p:nvPr>
            <p:ph idx="1"/>
          </p:nvPr>
        </p:nvSpPr>
        <p:spPr>
          <a:xfrm>
            <a:off x="0" y="956541"/>
            <a:ext cx="11826240" cy="993509"/>
          </a:xfrm>
        </p:spPr>
        <p:txBody>
          <a:bodyPr>
            <a:normAutofit/>
          </a:bodyPr>
          <a:lstStyle/>
          <a:p>
            <a:r>
              <a:rPr lang="en-US" sz="1400" b="0" i="0" cap="none" dirty="0">
                <a:effectLst/>
                <a:latin typeface="Century Gothic" panose="020B0502020202020204" pitchFamily="34" charset="0"/>
              </a:rPr>
              <a:t> In credit industry, we are more concerned with minimizing the wrong classification of </a:t>
            </a:r>
            <a:r>
              <a:rPr lang="en-US" sz="1400" b="1" i="0" cap="none" dirty="0">
                <a:effectLst/>
                <a:latin typeface="Century Gothic" panose="020B0502020202020204" pitchFamily="34" charset="0"/>
              </a:rPr>
              <a:t>true (defaulted)</a:t>
            </a:r>
            <a:r>
              <a:rPr lang="en-US" sz="1400" b="0" i="0" cap="none" dirty="0">
                <a:effectLst/>
                <a:latin typeface="Century Gothic" panose="020B0502020202020204" pitchFamily="34" charset="0"/>
              </a:rPr>
              <a:t> as </a:t>
            </a:r>
            <a:r>
              <a:rPr lang="en-US" sz="1400" b="1" i="0" cap="none" dirty="0">
                <a:effectLst/>
                <a:latin typeface="Century Gothic" panose="020B0502020202020204" pitchFamily="34" charset="0"/>
              </a:rPr>
              <a:t>false (non-defaulted)</a:t>
            </a:r>
            <a:r>
              <a:rPr lang="en-US" sz="1400" cap="none" dirty="0">
                <a:latin typeface="Century Gothic" panose="020B0502020202020204" pitchFamily="34" charset="0"/>
              </a:rPr>
              <a:t> by </a:t>
            </a:r>
            <a:r>
              <a:rPr lang="en-US" sz="1400" b="0" i="0" cap="none" dirty="0">
                <a:effectLst/>
                <a:latin typeface="Century Gothic" panose="020B0502020202020204" pitchFamily="34" charset="0"/>
              </a:rPr>
              <a:t>lowering false negative rate.</a:t>
            </a:r>
          </a:p>
          <a:p>
            <a:r>
              <a:rPr lang="en-US" sz="1400" cap="none" dirty="0">
                <a:latin typeface="Century Gothic" panose="020B0502020202020204" pitchFamily="34" charset="0"/>
              </a:rPr>
              <a:t>Assume that we </a:t>
            </a:r>
            <a:r>
              <a:rPr lang="en-US" sz="1400" b="0" i="0" cap="none" dirty="0">
                <a:effectLst/>
                <a:latin typeface="Century Gothic" panose="020B0502020202020204" pitchFamily="34" charset="0"/>
              </a:rPr>
              <a:t>aim to lower the false negative rate to below 10% =&gt; threshold = 0.437</a:t>
            </a:r>
            <a:endParaRPr lang="en-US" sz="1400" cap="none" dirty="0">
              <a:latin typeface="Century Gothic" panose="020B0502020202020204" pitchFamily="34" charset="0"/>
            </a:endParaRPr>
          </a:p>
        </p:txBody>
      </p:sp>
      <p:pic>
        <p:nvPicPr>
          <p:cNvPr id="19458" name="Picture 2">
            <a:extLst>
              <a:ext uri="{FF2B5EF4-FFF2-40B4-BE49-F238E27FC236}">
                <a16:creationId xmlns:a16="http://schemas.microsoft.com/office/drawing/2014/main" id="{D28E89E5-9AF7-45E9-82C7-1E2473F080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2417069"/>
            <a:ext cx="6012493" cy="44409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BE13F3D-BD53-4A1E-8BCD-D8B1DFBC87E6}"/>
              </a:ext>
            </a:extLst>
          </p:cNvPr>
          <p:cNvSpPr txBox="1"/>
          <p:nvPr/>
        </p:nvSpPr>
        <p:spPr>
          <a:xfrm>
            <a:off x="6479177" y="2564947"/>
            <a:ext cx="4902926"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entury Gothic" panose="020B0502020202020204" pitchFamily="34" charset="0"/>
              </a:rPr>
              <a:t>O</a:t>
            </a:r>
            <a:r>
              <a:rPr lang="en-US" b="0" i="0" dirty="0">
                <a:effectLst/>
                <a:latin typeface="Century Gothic" panose="020B0502020202020204" pitchFamily="34" charset="0"/>
              </a:rPr>
              <a:t>nly 8 out of the 75 people who defaulted were incorrectly classified. </a:t>
            </a:r>
          </a:p>
          <a:p>
            <a:endParaRPr lang="en-US" b="0" i="0" dirty="0">
              <a:effectLst/>
              <a:latin typeface="Century Gothic" panose="020B0502020202020204" pitchFamily="34" charset="0"/>
            </a:endParaRPr>
          </a:p>
          <a:p>
            <a:pPr marL="285750" indent="-285750">
              <a:buFont typeface="Arial" panose="020B0604020202020204" pitchFamily="34" charset="0"/>
              <a:buChar char="•"/>
            </a:pPr>
            <a:r>
              <a:rPr lang="en-US" b="0" i="0" dirty="0">
                <a:effectLst/>
                <a:latin typeface="Century Gothic" panose="020B0502020202020204" pitchFamily="34" charset="0"/>
              </a:rPr>
              <a:t>This adjustment also resulted in a significant rise in the number of people who didn't default being labeled as defaulted.</a:t>
            </a:r>
          </a:p>
          <a:p>
            <a:endParaRPr lang="en-US" b="0" i="0" dirty="0">
              <a:effectLst/>
              <a:latin typeface="Century Gothic" panose="020B0502020202020204" pitchFamily="34" charset="0"/>
            </a:endParaRPr>
          </a:p>
          <a:p>
            <a:pPr marL="285750" indent="-285750">
              <a:buFont typeface="Arial" panose="020B0604020202020204" pitchFamily="34" charset="0"/>
              <a:buChar char="•"/>
            </a:pPr>
            <a:r>
              <a:rPr lang="en-US" dirty="0">
                <a:latin typeface="Century Gothic" panose="020B0502020202020204" pitchFamily="34" charset="0"/>
              </a:rPr>
              <a:t>Strictly keeping FNR &lt; 10%, </a:t>
            </a:r>
            <a:r>
              <a:rPr lang="en-US" b="0" i="0" dirty="0">
                <a:effectLst/>
                <a:latin typeface="Century Gothic" panose="020B0502020202020204" pitchFamily="34" charset="0"/>
              </a:rPr>
              <a:t>we'll likely overlook many reliable customers.</a:t>
            </a:r>
            <a:endParaRPr lang="en-US" dirty="0">
              <a:latin typeface="Century Gothic" panose="020B0502020202020204" pitchFamily="34" charset="0"/>
            </a:endParaRPr>
          </a:p>
        </p:txBody>
      </p:sp>
    </p:spTree>
    <p:extLst>
      <p:ext uri="{BB962C8B-B14F-4D97-AF65-F5344CB8AC3E}">
        <p14:creationId xmlns:p14="http://schemas.microsoft.com/office/powerpoint/2010/main" val="998729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2F848-879C-4FD8-82E5-409EDD31C98F}"/>
              </a:ext>
            </a:extLst>
          </p:cNvPr>
          <p:cNvSpPr>
            <a:spLocks noGrp="1"/>
          </p:cNvSpPr>
          <p:nvPr>
            <p:ph type="title"/>
          </p:nvPr>
        </p:nvSpPr>
        <p:spPr>
          <a:xfrm>
            <a:off x="-71897" y="0"/>
            <a:ext cx="11889429" cy="1053737"/>
          </a:xfrm>
        </p:spPr>
        <p:txBody>
          <a:bodyPr>
            <a:normAutofit/>
          </a:bodyPr>
          <a:lstStyle/>
          <a:p>
            <a:r>
              <a:rPr lang="en-US" sz="2500" dirty="0">
                <a:latin typeface="Century Gothic" panose="020B0502020202020204" pitchFamily="34" charset="0"/>
              </a:rPr>
              <a:t>Threshold to obtain a balance </a:t>
            </a:r>
            <a:r>
              <a:rPr lang="en-US" sz="2500" b="0" i="0" dirty="0">
                <a:effectLst/>
                <a:latin typeface="Century Gothic" panose="020B0502020202020204" pitchFamily="34" charset="0"/>
              </a:rPr>
              <a:t>overlooking potential good customers and identifying risky ones</a:t>
            </a:r>
            <a:endParaRPr lang="en-US" sz="2500"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0019E3E3-22FB-4E26-88B3-46D2896727B4}"/>
              </a:ext>
            </a:extLst>
          </p:cNvPr>
          <p:cNvSpPr>
            <a:spLocks noGrp="1"/>
          </p:cNvSpPr>
          <p:nvPr>
            <p:ph idx="1"/>
          </p:nvPr>
        </p:nvSpPr>
        <p:spPr>
          <a:xfrm>
            <a:off x="113480" y="913242"/>
            <a:ext cx="11518673" cy="630965"/>
          </a:xfrm>
        </p:spPr>
        <p:txBody>
          <a:bodyPr>
            <a:normAutofit fontScale="70000" lnSpcReduction="20000"/>
          </a:bodyPr>
          <a:lstStyle/>
          <a:p>
            <a:pPr algn="l"/>
            <a:r>
              <a:rPr lang="en-US" cap="none" dirty="0">
                <a:latin typeface="Century Gothic" panose="020B0502020202020204" pitchFamily="34" charset="0"/>
              </a:rPr>
              <a:t>Assume that in the past o</a:t>
            </a:r>
            <a:r>
              <a:rPr lang="en-US" b="0" i="0" cap="none" dirty="0">
                <a:effectLst/>
                <a:latin typeface="Century Gothic" panose="020B0502020202020204" pitchFamily="34" charset="0"/>
              </a:rPr>
              <a:t>ffering credit to a bad customer averagely cost us $30,000 loss and offering credit to a good customer will bring an average profit of $15,000. Then a false negative is twice as costly as a false positive  </a:t>
            </a:r>
            <a:r>
              <a:rPr lang="en-US" cap="none" dirty="0">
                <a:latin typeface="Century Gothic" panose="020B0502020202020204" pitchFamily="34" charset="0"/>
              </a:rPr>
              <a:t>=&gt; Threshold = 0.582</a:t>
            </a:r>
          </a:p>
        </p:txBody>
      </p:sp>
      <p:pic>
        <p:nvPicPr>
          <p:cNvPr id="6" name="Picture 5">
            <a:extLst>
              <a:ext uri="{FF2B5EF4-FFF2-40B4-BE49-F238E27FC236}">
                <a16:creationId xmlns:a16="http://schemas.microsoft.com/office/drawing/2014/main" id="{502866C3-3C96-421F-AC86-2F7CF0D6BE7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064845"/>
            <a:ext cx="9065275" cy="3913925"/>
          </a:xfrm>
          <a:prstGeom prst="rect">
            <a:avLst/>
          </a:prstGeom>
        </p:spPr>
      </p:pic>
      <p:sp>
        <p:nvSpPr>
          <p:cNvPr id="8" name="TextBox 7">
            <a:extLst>
              <a:ext uri="{FF2B5EF4-FFF2-40B4-BE49-F238E27FC236}">
                <a16:creationId xmlns:a16="http://schemas.microsoft.com/office/drawing/2014/main" id="{54B340FF-5D0F-48D3-A114-30E35C80D410}"/>
              </a:ext>
            </a:extLst>
          </p:cNvPr>
          <p:cNvSpPr txBox="1"/>
          <p:nvPr/>
        </p:nvSpPr>
        <p:spPr>
          <a:xfrm>
            <a:off x="8951831" y="1759649"/>
            <a:ext cx="3230881" cy="4708981"/>
          </a:xfrm>
          <a:prstGeom prst="rect">
            <a:avLst/>
          </a:prstGeom>
          <a:noFill/>
        </p:spPr>
        <p:txBody>
          <a:bodyPr wrap="square" rtlCol="0">
            <a:spAutoFit/>
          </a:bodyPr>
          <a:lstStyle/>
          <a:p>
            <a:pPr marL="285750" indent="-285750" algn="l">
              <a:buFont typeface="Arial" panose="020B0604020202020204" pitchFamily="34" charset="0"/>
              <a:buChar char="•"/>
            </a:pPr>
            <a:r>
              <a:rPr lang="en-US" sz="1500" b="0" i="0" dirty="0">
                <a:solidFill>
                  <a:srgbClr val="0D0D0D"/>
                </a:solidFill>
                <a:effectLst/>
                <a:latin typeface="Century Gothic" panose="020B0502020202020204" pitchFamily="34" charset="0"/>
              </a:rPr>
              <a:t> With the adoption of a new threshold, misclassification of good customers has significantly decreased to only 35, compared to 85 when a conservative rule aimed to maintain the False Negative Rate (FNR) below 10% was applied.</a:t>
            </a:r>
          </a:p>
          <a:p>
            <a:pPr marL="285750" indent="-285750" algn="l">
              <a:buFont typeface="Arial" panose="020B0604020202020204" pitchFamily="34" charset="0"/>
              <a:buChar char="•"/>
            </a:pPr>
            <a:endParaRPr lang="en-US" sz="1500" b="0" i="0" dirty="0">
              <a:solidFill>
                <a:srgbClr val="0D0D0D"/>
              </a:solidFill>
              <a:effectLst/>
              <a:latin typeface="Century Gothic" panose="020B0502020202020204" pitchFamily="34" charset="0"/>
            </a:endParaRPr>
          </a:p>
          <a:p>
            <a:pPr marL="285750" indent="-285750" algn="l">
              <a:buFont typeface="Arial" panose="020B0604020202020204" pitchFamily="34" charset="0"/>
              <a:buChar char="•"/>
            </a:pPr>
            <a:r>
              <a:rPr lang="en-US" sz="1500" b="0" i="0" dirty="0">
                <a:solidFill>
                  <a:srgbClr val="0D0D0D"/>
                </a:solidFill>
                <a:effectLst/>
                <a:latin typeface="Century Gothic" panose="020B0502020202020204" pitchFamily="34" charset="0"/>
              </a:rPr>
              <a:t> Conversely, this approach results in </a:t>
            </a:r>
            <a:r>
              <a:rPr lang="en-US" sz="1500" dirty="0">
                <a:solidFill>
                  <a:srgbClr val="0D0D0D"/>
                </a:solidFill>
                <a:latin typeface="Century Gothic" panose="020B0502020202020204" pitchFamily="34" charset="0"/>
              </a:rPr>
              <a:t>23</a:t>
            </a:r>
            <a:r>
              <a:rPr lang="en-US" sz="1500" b="0" i="0" dirty="0">
                <a:solidFill>
                  <a:srgbClr val="0D0D0D"/>
                </a:solidFill>
                <a:effectLst/>
                <a:latin typeface="Century Gothic" panose="020B0502020202020204" pitchFamily="34" charset="0"/>
              </a:rPr>
              <a:t> more bad customers being incorrectly identified as good (decreasing from 67 correctly identified with the conservative goal to 44 under the balanced business objective).</a:t>
            </a:r>
          </a:p>
          <a:p>
            <a:endParaRPr lang="en-US" sz="1500" dirty="0">
              <a:latin typeface="Century Gothic" panose="020B0502020202020204" pitchFamily="34" charset="0"/>
            </a:endParaRPr>
          </a:p>
        </p:txBody>
      </p:sp>
    </p:spTree>
    <p:extLst>
      <p:ext uri="{BB962C8B-B14F-4D97-AF65-F5344CB8AC3E}">
        <p14:creationId xmlns:p14="http://schemas.microsoft.com/office/powerpoint/2010/main" val="20041719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F567-752C-45B9-8F8E-937F89E81AC5}"/>
              </a:ext>
            </a:extLst>
          </p:cNvPr>
          <p:cNvSpPr>
            <a:spLocks noGrp="1"/>
          </p:cNvSpPr>
          <p:nvPr>
            <p:ph type="title"/>
          </p:nvPr>
        </p:nvSpPr>
        <p:spPr>
          <a:xfrm>
            <a:off x="1517752" y="453288"/>
            <a:ext cx="8911687" cy="1280890"/>
          </a:xfrm>
        </p:spPr>
        <p:txBody>
          <a:bodyPr/>
          <a:lstStyle/>
          <a:p>
            <a:r>
              <a:rPr lang="en-US" b="1" dirty="0">
                <a:latin typeface="Century Gothic" panose="020B0502020202020204" pitchFamily="34" charset="0"/>
              </a:rPr>
              <a:t>Conclusion</a:t>
            </a:r>
          </a:p>
        </p:txBody>
      </p:sp>
      <p:sp>
        <p:nvSpPr>
          <p:cNvPr id="3" name="Content Placeholder 2">
            <a:extLst>
              <a:ext uri="{FF2B5EF4-FFF2-40B4-BE49-F238E27FC236}">
                <a16:creationId xmlns:a16="http://schemas.microsoft.com/office/drawing/2014/main" id="{F28CFA32-7983-4EA5-B99C-474C69F04C5B}"/>
              </a:ext>
            </a:extLst>
          </p:cNvPr>
          <p:cNvSpPr>
            <a:spLocks noGrp="1"/>
          </p:cNvSpPr>
          <p:nvPr>
            <p:ph idx="1"/>
          </p:nvPr>
        </p:nvSpPr>
        <p:spPr>
          <a:xfrm>
            <a:off x="685338" y="1734178"/>
            <a:ext cx="10821324" cy="4253244"/>
          </a:xfrm>
        </p:spPr>
        <p:txBody>
          <a:bodyPr/>
          <a:lstStyle/>
          <a:p>
            <a:r>
              <a:rPr lang="en-US" sz="2000" b="0" i="0" cap="none" dirty="0">
                <a:effectLst/>
                <a:latin typeface="Century Gothic" panose="020B0502020202020204" pitchFamily="34" charset="0"/>
              </a:rPr>
              <a:t>Choosing a threshold depends on what your business prioritizes.</a:t>
            </a:r>
          </a:p>
          <a:p>
            <a:pPr algn="l">
              <a:buFont typeface="Arial" panose="020B0604020202020204" pitchFamily="34" charset="0"/>
              <a:buChar char="•"/>
            </a:pPr>
            <a:r>
              <a:rPr lang="en-US" b="0" i="0" cap="none" dirty="0">
                <a:solidFill>
                  <a:srgbClr val="0D0D0D"/>
                </a:solidFill>
                <a:effectLst/>
                <a:latin typeface="Century Gothic" panose="020B0502020202020204" pitchFamily="34" charset="0"/>
              </a:rPr>
              <a:t>Setting the threshold in credit risk modeling is a balance between security and customer experience.</a:t>
            </a:r>
          </a:p>
          <a:p>
            <a:pPr algn="l">
              <a:buFont typeface="Arial" panose="020B0604020202020204" pitchFamily="34" charset="0"/>
              <a:buChar char="•"/>
            </a:pPr>
            <a:r>
              <a:rPr lang="en-US" b="0" i="0" cap="none" dirty="0">
                <a:solidFill>
                  <a:srgbClr val="0D0D0D"/>
                </a:solidFill>
                <a:effectLst/>
                <a:latin typeface="Century Gothic" panose="020B0502020202020204" pitchFamily="34" charset="0"/>
              </a:rPr>
              <a:t>A high threshold minimizes the risk of default but may inadvertently reject potential good customers.</a:t>
            </a:r>
          </a:p>
          <a:p>
            <a:pPr algn="l">
              <a:buFont typeface="Arial" panose="020B0604020202020204" pitchFamily="34" charset="0"/>
              <a:buChar char="•"/>
            </a:pPr>
            <a:r>
              <a:rPr lang="en-US" b="0" i="0" cap="none" dirty="0">
                <a:solidFill>
                  <a:srgbClr val="0D0D0D"/>
                </a:solidFill>
                <a:effectLst/>
                <a:latin typeface="Century Gothic" panose="020B0502020202020204" pitchFamily="34" charset="0"/>
              </a:rPr>
              <a:t>A lower threshold optimizes for customer approval rates, accepting a slight increase in false negatives to ensure valuable customers are not turned away.</a:t>
            </a:r>
          </a:p>
          <a:p>
            <a:pPr marL="0" indent="0">
              <a:buNone/>
            </a:pPr>
            <a:endParaRPr lang="en-US" dirty="0"/>
          </a:p>
        </p:txBody>
      </p:sp>
    </p:spTree>
    <p:extLst>
      <p:ext uri="{BB962C8B-B14F-4D97-AF65-F5344CB8AC3E}">
        <p14:creationId xmlns:p14="http://schemas.microsoft.com/office/powerpoint/2010/main" val="19513806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528D5-18FE-482A-8639-1F983F0608E2}"/>
              </a:ext>
            </a:extLst>
          </p:cNvPr>
          <p:cNvSpPr>
            <a:spLocks noGrp="1"/>
          </p:cNvSpPr>
          <p:nvPr>
            <p:ph type="ctrTitle"/>
          </p:nvPr>
        </p:nvSpPr>
        <p:spPr>
          <a:xfrm>
            <a:off x="1535317" y="451980"/>
            <a:ext cx="8915399" cy="2026022"/>
          </a:xfrm>
        </p:spPr>
        <p:txBody>
          <a:bodyPr>
            <a:normAutofit/>
          </a:bodyPr>
          <a:lstStyle/>
          <a:p>
            <a:r>
              <a:rPr lang="en-US" dirty="0"/>
              <a:t>CREDIT RISK MODELING USING XGBOOST IN PYTHON</a:t>
            </a:r>
          </a:p>
        </p:txBody>
      </p:sp>
      <p:sp>
        <p:nvSpPr>
          <p:cNvPr id="3" name="Subtitle 2">
            <a:extLst>
              <a:ext uri="{FF2B5EF4-FFF2-40B4-BE49-F238E27FC236}">
                <a16:creationId xmlns:a16="http://schemas.microsoft.com/office/drawing/2014/main" id="{BBA85A31-897A-4913-B2C8-8847D8748A73}"/>
              </a:ext>
            </a:extLst>
          </p:cNvPr>
          <p:cNvSpPr>
            <a:spLocks noGrp="1"/>
          </p:cNvSpPr>
          <p:nvPr>
            <p:ph type="subTitle" idx="1"/>
          </p:nvPr>
        </p:nvSpPr>
        <p:spPr>
          <a:xfrm>
            <a:off x="1404689" y="2715567"/>
            <a:ext cx="8915399" cy="2449286"/>
          </a:xfrm>
        </p:spPr>
        <p:txBody>
          <a:bodyPr>
            <a:normAutofit/>
          </a:bodyPr>
          <a:lstStyle/>
          <a:p>
            <a:r>
              <a:rPr lang="en-US" i="1" dirty="0"/>
              <a:t>by Sandy Vo</a:t>
            </a:r>
          </a:p>
          <a:p>
            <a:r>
              <a:rPr lang="en-US" i="1" dirty="0"/>
              <a:t>Date: Apr 13</a:t>
            </a:r>
            <a:r>
              <a:rPr lang="en-US" i="1" baseline="30000" dirty="0"/>
              <a:t>th</a:t>
            </a:r>
            <a:r>
              <a:rPr lang="en-US" i="1" dirty="0"/>
              <a:t> 2024</a:t>
            </a:r>
          </a:p>
          <a:p>
            <a:r>
              <a:rPr lang="en-US" i="1" dirty="0"/>
              <a:t>---------------------------------</a:t>
            </a:r>
          </a:p>
          <a:p>
            <a:r>
              <a:rPr lang="en-US" sz="3200" b="1" dirty="0">
                <a:latin typeface="Century Gothic" panose="020B0502020202020204" pitchFamily="34" charset="0"/>
              </a:rPr>
              <a:t>THE END</a:t>
            </a:r>
          </a:p>
        </p:txBody>
      </p:sp>
    </p:spTree>
    <p:extLst>
      <p:ext uri="{BB962C8B-B14F-4D97-AF65-F5344CB8AC3E}">
        <p14:creationId xmlns:p14="http://schemas.microsoft.com/office/powerpoint/2010/main" val="2457398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5A343-A8C1-45AF-9C09-A0CC2EB77B2E}"/>
              </a:ext>
            </a:extLst>
          </p:cNvPr>
          <p:cNvSpPr>
            <a:spLocks noGrp="1"/>
          </p:cNvSpPr>
          <p:nvPr>
            <p:ph type="title"/>
          </p:nvPr>
        </p:nvSpPr>
        <p:spPr>
          <a:xfrm>
            <a:off x="131079" y="0"/>
            <a:ext cx="8911687" cy="1280890"/>
          </a:xfrm>
        </p:spPr>
        <p:txBody>
          <a:bodyPr/>
          <a:lstStyle/>
          <a:p>
            <a:r>
              <a:rPr lang="en-US" b="1" i="0" dirty="0">
                <a:effectLst/>
                <a:latin typeface="Century Gothic" panose="020B0502020202020204" pitchFamily="34" charset="0"/>
              </a:rPr>
              <a:t>Transforming numeric variables</a:t>
            </a:r>
            <a:endParaRPr lang="en-US"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85DB1709-74F0-4A82-8AF4-8F3FA8D055ED}"/>
              </a:ext>
            </a:extLst>
          </p:cNvPr>
          <p:cNvSpPr>
            <a:spLocks noGrp="1"/>
          </p:cNvSpPr>
          <p:nvPr>
            <p:ph idx="1"/>
          </p:nvPr>
        </p:nvSpPr>
        <p:spPr>
          <a:xfrm>
            <a:off x="629784" y="1189055"/>
            <a:ext cx="11036352" cy="890954"/>
          </a:xfrm>
        </p:spPr>
        <p:txBody>
          <a:bodyPr>
            <a:noAutofit/>
          </a:bodyPr>
          <a:lstStyle/>
          <a:p>
            <a:r>
              <a:rPr lang="en-US" b="0" i="0" cap="none" dirty="0">
                <a:effectLst/>
                <a:latin typeface="Century Gothic" panose="020B0502020202020204" pitchFamily="34" charset="0"/>
              </a:rPr>
              <a:t>Despite </a:t>
            </a:r>
            <a:r>
              <a:rPr lang="en-US" b="1" i="0" cap="none" dirty="0">
                <a:effectLst/>
                <a:latin typeface="Century Gothic" panose="020B0502020202020204" pitchFamily="34" charset="0"/>
              </a:rPr>
              <a:t>INSTALL_RATE</a:t>
            </a:r>
            <a:r>
              <a:rPr lang="en-US" b="0" i="0" cap="none" dirty="0">
                <a:effectLst/>
                <a:latin typeface="Century Gothic" panose="020B0502020202020204" pitchFamily="34" charset="0"/>
              </a:rPr>
              <a:t>, </a:t>
            </a:r>
            <a:r>
              <a:rPr lang="en-US" b="1" i="0" cap="none" dirty="0">
                <a:effectLst/>
                <a:latin typeface="Century Gothic" panose="020B0502020202020204" pitchFamily="34" charset="0"/>
              </a:rPr>
              <a:t>NUM_CREDITS</a:t>
            </a:r>
            <a:r>
              <a:rPr lang="en-US" b="0" i="0" cap="none" dirty="0">
                <a:effectLst/>
                <a:latin typeface="Century Gothic" panose="020B0502020202020204" pitchFamily="34" charset="0"/>
              </a:rPr>
              <a:t> and </a:t>
            </a:r>
            <a:r>
              <a:rPr lang="en-US" b="1" i="0" cap="none" dirty="0">
                <a:effectLst/>
                <a:latin typeface="Century Gothic" panose="020B0502020202020204" pitchFamily="34" charset="0"/>
              </a:rPr>
              <a:t>NUM_DEPENDENTS</a:t>
            </a:r>
            <a:r>
              <a:rPr lang="en-US" b="0" i="0" cap="none" dirty="0">
                <a:effectLst/>
                <a:latin typeface="Century Gothic" panose="020B0502020202020204" pitchFamily="34" charset="0"/>
              </a:rPr>
              <a:t> being classified as numeric, they contain less then 5 distinct values =&gt; convert them into categorical variables as outlined below.</a:t>
            </a:r>
            <a:endParaRPr lang="en-US" cap="none" dirty="0">
              <a:latin typeface="Century Gothic" panose="020B0502020202020204" pitchFamily="34" charset="0"/>
            </a:endParaRPr>
          </a:p>
        </p:txBody>
      </p:sp>
      <p:graphicFrame>
        <p:nvGraphicFramePr>
          <p:cNvPr id="4" name="Table 4">
            <a:extLst>
              <a:ext uri="{FF2B5EF4-FFF2-40B4-BE49-F238E27FC236}">
                <a16:creationId xmlns:a16="http://schemas.microsoft.com/office/drawing/2014/main" id="{06FD2FEF-B182-483D-8833-7F81E45455DD}"/>
              </a:ext>
            </a:extLst>
          </p:cNvPr>
          <p:cNvGraphicFramePr>
            <a:graphicFrameLocks noGrp="1"/>
          </p:cNvGraphicFramePr>
          <p:nvPr>
            <p:extLst>
              <p:ext uri="{D42A27DB-BD31-4B8C-83A1-F6EECF244321}">
                <p14:modId xmlns:p14="http://schemas.microsoft.com/office/powerpoint/2010/main" val="2744561011"/>
              </p:ext>
            </p:extLst>
          </p:nvPr>
        </p:nvGraphicFramePr>
        <p:xfrm>
          <a:off x="1091663" y="2550332"/>
          <a:ext cx="10008674" cy="3931920"/>
        </p:xfrm>
        <a:graphic>
          <a:graphicData uri="http://schemas.openxmlformats.org/drawingml/2006/table">
            <a:tbl>
              <a:tblPr firstRow="1" bandRow="1">
                <a:tableStyleId>{073A0DAA-6AF3-43AB-8588-CEC1D06C72B9}</a:tableStyleId>
              </a:tblPr>
              <a:tblGrid>
                <a:gridCol w="1147973">
                  <a:extLst>
                    <a:ext uri="{9D8B030D-6E8A-4147-A177-3AD203B41FA5}">
                      <a16:colId xmlns:a16="http://schemas.microsoft.com/office/drawing/2014/main" val="623837638"/>
                    </a:ext>
                  </a:extLst>
                </a:gridCol>
                <a:gridCol w="2409660">
                  <a:extLst>
                    <a:ext uri="{9D8B030D-6E8A-4147-A177-3AD203B41FA5}">
                      <a16:colId xmlns:a16="http://schemas.microsoft.com/office/drawing/2014/main" val="1526453441"/>
                    </a:ext>
                  </a:extLst>
                </a:gridCol>
                <a:gridCol w="2864532">
                  <a:extLst>
                    <a:ext uri="{9D8B030D-6E8A-4147-A177-3AD203B41FA5}">
                      <a16:colId xmlns:a16="http://schemas.microsoft.com/office/drawing/2014/main" val="4183344422"/>
                    </a:ext>
                  </a:extLst>
                </a:gridCol>
                <a:gridCol w="1975877">
                  <a:extLst>
                    <a:ext uri="{9D8B030D-6E8A-4147-A177-3AD203B41FA5}">
                      <a16:colId xmlns:a16="http://schemas.microsoft.com/office/drawing/2014/main" val="466941182"/>
                    </a:ext>
                  </a:extLst>
                </a:gridCol>
                <a:gridCol w="1610632">
                  <a:extLst>
                    <a:ext uri="{9D8B030D-6E8A-4147-A177-3AD203B41FA5}">
                      <a16:colId xmlns:a16="http://schemas.microsoft.com/office/drawing/2014/main" val="1188554114"/>
                    </a:ext>
                  </a:extLst>
                </a:gridCol>
              </a:tblGrid>
              <a:tr h="0">
                <a:tc>
                  <a:txBody>
                    <a:bodyPr/>
                    <a:lstStyle/>
                    <a:p>
                      <a:pPr algn="ctr"/>
                      <a:r>
                        <a:rPr lang="en-US" sz="1800" b="1" i="0" kern="1200" dirty="0">
                          <a:solidFill>
                            <a:schemeClr val="lt1"/>
                          </a:solidFill>
                          <a:effectLst/>
                          <a:latin typeface="Century Gothic" panose="020B0502020202020204" pitchFamily="34" charset="0"/>
                          <a:ea typeface="+mn-ea"/>
                          <a:cs typeface="+mn-cs"/>
                        </a:rPr>
                        <a:t>Var. #</a:t>
                      </a:r>
                      <a:endParaRPr lang="en-US" dirty="0">
                        <a:latin typeface="Century Gothic" panose="020B0502020202020204" pitchFamily="34" charset="0"/>
                      </a:endParaRPr>
                    </a:p>
                  </a:txBody>
                  <a:tcPr anchor="ctr"/>
                </a:tc>
                <a:tc>
                  <a:txBody>
                    <a:bodyPr/>
                    <a:lstStyle/>
                    <a:p>
                      <a:pPr algn="ctr"/>
                      <a:r>
                        <a:rPr lang="en-US" dirty="0">
                          <a:latin typeface="Century Gothic" panose="020B0502020202020204" pitchFamily="34" charset="0"/>
                        </a:rPr>
                        <a:t>Variable Name </a:t>
                      </a:r>
                    </a:p>
                  </a:txBody>
                  <a:tcPr anchor="ctr"/>
                </a:tc>
                <a:tc>
                  <a:txBody>
                    <a:bodyPr/>
                    <a:lstStyle/>
                    <a:p>
                      <a:pPr algn="ctr"/>
                      <a:r>
                        <a:rPr lang="en-US" dirty="0">
                          <a:latin typeface="Century Gothic" panose="020B0502020202020204" pitchFamily="34" charset="0"/>
                        </a:rPr>
                        <a:t>Description</a:t>
                      </a:r>
                    </a:p>
                  </a:txBody>
                  <a:tcPr anchor="ctr"/>
                </a:tc>
                <a:tc>
                  <a:txBody>
                    <a:bodyPr/>
                    <a:lstStyle/>
                    <a:p>
                      <a:pPr algn="ctr"/>
                      <a:r>
                        <a:rPr lang="en-US" dirty="0">
                          <a:latin typeface="Century Gothic" panose="020B0502020202020204" pitchFamily="34" charset="0"/>
                        </a:rPr>
                        <a:t>Variable Type</a:t>
                      </a:r>
                    </a:p>
                  </a:txBody>
                  <a:tcPr anchor="ctr"/>
                </a:tc>
                <a:tc>
                  <a:txBody>
                    <a:bodyPr/>
                    <a:lstStyle/>
                    <a:p>
                      <a:pPr algn="ctr"/>
                      <a:r>
                        <a:rPr lang="en-US" dirty="0">
                          <a:latin typeface="Century Gothic" panose="020B0502020202020204" pitchFamily="34" charset="0"/>
                        </a:rPr>
                        <a:t>Code Description </a:t>
                      </a:r>
                    </a:p>
                  </a:txBody>
                  <a:tcPr anchor="ctr"/>
                </a:tc>
                <a:extLst>
                  <a:ext uri="{0D108BD9-81ED-4DB2-BD59-A6C34878D82A}">
                    <a16:rowId xmlns:a16="http://schemas.microsoft.com/office/drawing/2014/main" val="1988285543"/>
                  </a:ext>
                </a:extLst>
              </a:tr>
              <a:tr h="370840">
                <a:tc>
                  <a:txBody>
                    <a:bodyPr/>
                    <a:lstStyle/>
                    <a:p>
                      <a:pPr algn="ctr"/>
                      <a:r>
                        <a:rPr lang="en-US" dirty="0">
                          <a:latin typeface="Century Gothic" panose="020B0502020202020204" pitchFamily="34" charset="0"/>
                        </a:rPr>
                        <a:t>1</a:t>
                      </a:r>
                    </a:p>
                  </a:txBody>
                  <a:tcPr/>
                </a:tc>
                <a:tc>
                  <a:txBody>
                    <a:bodyPr/>
                    <a:lstStyle/>
                    <a:p>
                      <a:pPr algn="l"/>
                      <a:r>
                        <a:rPr lang="en-US" sz="1800" b="0" i="0" kern="1200" dirty="0">
                          <a:solidFill>
                            <a:schemeClr val="dk1"/>
                          </a:solidFill>
                          <a:effectLst/>
                          <a:latin typeface="Century Gothic" panose="020B0502020202020204" pitchFamily="34" charset="0"/>
                          <a:ea typeface="+mn-ea"/>
                          <a:cs typeface="+mn-cs"/>
                        </a:rPr>
                        <a:t>NUM_CREDITS</a:t>
                      </a:r>
                      <a:endParaRPr lang="en-US" dirty="0">
                        <a:latin typeface="Century Gothic" panose="020B0502020202020204" pitchFamily="34" charset="0"/>
                      </a:endParaRPr>
                    </a:p>
                  </a:txBody>
                  <a:tcPr/>
                </a:tc>
                <a:tc>
                  <a:txBody>
                    <a:bodyPr/>
                    <a:lstStyle/>
                    <a:p>
                      <a:pPr algn="l"/>
                      <a:r>
                        <a:rPr lang="en-US" sz="1800" b="0" i="0" kern="1200" dirty="0">
                          <a:solidFill>
                            <a:schemeClr val="dk1"/>
                          </a:solidFill>
                          <a:effectLst/>
                          <a:latin typeface="Century Gothic" panose="020B0502020202020204" pitchFamily="34" charset="0"/>
                          <a:ea typeface="+mn-ea"/>
                          <a:cs typeface="+mn-cs"/>
                        </a:rPr>
                        <a:t>Number of existing credits at this bank</a:t>
                      </a:r>
                      <a:endParaRPr lang="en-US" dirty="0">
                        <a:latin typeface="Century Gothic" panose="020B0502020202020204" pitchFamily="34" charset="0"/>
                      </a:endParaRPr>
                    </a:p>
                  </a:txBody>
                  <a:tcPr/>
                </a:tc>
                <a:tc>
                  <a:txBody>
                    <a:bodyPr/>
                    <a:lstStyle/>
                    <a:p>
                      <a:r>
                        <a:rPr lang="en-US" dirty="0">
                          <a:latin typeface="Century Gothic" panose="020B0502020202020204" pitchFamily="34" charset="0"/>
                        </a:rPr>
                        <a:t>Categorical</a:t>
                      </a:r>
                    </a:p>
                  </a:txBody>
                  <a:tcPr/>
                </a:tc>
                <a:tc>
                  <a:txBody>
                    <a:bodyPr/>
                    <a:lstStyle/>
                    <a:p>
                      <a:r>
                        <a:rPr lang="en-US" sz="1800" b="0" i="0" kern="1200" dirty="0">
                          <a:solidFill>
                            <a:schemeClr val="dk1"/>
                          </a:solidFill>
                          <a:effectLst/>
                          <a:latin typeface="Century Gothic" panose="020B0502020202020204" pitchFamily="34" charset="0"/>
                          <a:ea typeface="+mn-ea"/>
                          <a:cs typeface="+mn-cs"/>
                        </a:rPr>
                        <a:t>1: &lt;= 1</a:t>
                      </a:r>
                      <a:br>
                        <a:rPr lang="en-US" dirty="0">
                          <a:latin typeface="Century Gothic" panose="020B0502020202020204" pitchFamily="34" charset="0"/>
                        </a:rPr>
                      </a:br>
                      <a:r>
                        <a:rPr lang="en-US" sz="1800" b="0" i="0" kern="1200" dirty="0">
                          <a:solidFill>
                            <a:schemeClr val="dk1"/>
                          </a:solidFill>
                          <a:effectLst/>
                          <a:latin typeface="Century Gothic" panose="020B0502020202020204" pitchFamily="34" charset="0"/>
                          <a:ea typeface="+mn-ea"/>
                          <a:cs typeface="+mn-cs"/>
                        </a:rPr>
                        <a:t>2: 2</a:t>
                      </a:r>
                      <a:br>
                        <a:rPr lang="en-US" dirty="0">
                          <a:latin typeface="Century Gothic" panose="020B0502020202020204" pitchFamily="34" charset="0"/>
                        </a:rPr>
                      </a:br>
                      <a:r>
                        <a:rPr lang="en-US" sz="1800" b="0" i="0" kern="1200" dirty="0">
                          <a:solidFill>
                            <a:schemeClr val="dk1"/>
                          </a:solidFill>
                          <a:effectLst/>
                          <a:latin typeface="Century Gothic" panose="020B0502020202020204" pitchFamily="34" charset="0"/>
                          <a:ea typeface="+mn-ea"/>
                          <a:cs typeface="+mn-cs"/>
                        </a:rPr>
                        <a:t>3: 3</a:t>
                      </a:r>
                      <a:br>
                        <a:rPr lang="en-US" dirty="0">
                          <a:latin typeface="Century Gothic" panose="020B0502020202020204" pitchFamily="34" charset="0"/>
                        </a:rPr>
                      </a:br>
                      <a:r>
                        <a:rPr lang="en-US" sz="1800" b="0" i="0" kern="1200" dirty="0">
                          <a:solidFill>
                            <a:schemeClr val="dk1"/>
                          </a:solidFill>
                          <a:effectLst/>
                          <a:latin typeface="Century Gothic" panose="020B0502020202020204" pitchFamily="34" charset="0"/>
                          <a:ea typeface="+mn-ea"/>
                          <a:cs typeface="+mn-cs"/>
                        </a:rPr>
                        <a:t>4: &gt;=4</a:t>
                      </a:r>
                      <a:endParaRPr lang="en-US" dirty="0">
                        <a:latin typeface="Century Gothic" panose="020B0502020202020204" pitchFamily="34" charset="0"/>
                      </a:endParaRPr>
                    </a:p>
                  </a:txBody>
                  <a:tcPr/>
                </a:tc>
                <a:extLst>
                  <a:ext uri="{0D108BD9-81ED-4DB2-BD59-A6C34878D82A}">
                    <a16:rowId xmlns:a16="http://schemas.microsoft.com/office/drawing/2014/main" val="2130053770"/>
                  </a:ext>
                </a:extLst>
              </a:tr>
              <a:tr h="370840">
                <a:tc>
                  <a:txBody>
                    <a:bodyPr/>
                    <a:lstStyle/>
                    <a:p>
                      <a:pPr algn="ctr"/>
                      <a:r>
                        <a:rPr lang="en-US" dirty="0">
                          <a:latin typeface="Century Gothic" panose="020B0502020202020204" pitchFamily="34" charset="0"/>
                        </a:rPr>
                        <a:t>2</a:t>
                      </a:r>
                    </a:p>
                  </a:txBody>
                  <a:tcPr/>
                </a:tc>
                <a:tc>
                  <a:txBody>
                    <a:bodyPr/>
                    <a:lstStyle/>
                    <a:p>
                      <a:pPr algn="l" fontAlgn="ctr"/>
                      <a:r>
                        <a:rPr lang="en-US" dirty="0">
                          <a:effectLst/>
                          <a:latin typeface="Century Gothic" panose="020B0502020202020204" pitchFamily="34" charset="0"/>
                        </a:rPr>
                        <a:t>NUM_DEPENDENTS</a:t>
                      </a:r>
                    </a:p>
                  </a:txBody>
                  <a:tcPr/>
                </a:tc>
                <a:tc>
                  <a:txBody>
                    <a:bodyPr/>
                    <a:lstStyle/>
                    <a:p>
                      <a:pPr algn="l"/>
                      <a:r>
                        <a:rPr lang="en-US" sz="1800" b="0" i="0" kern="1200" dirty="0">
                          <a:solidFill>
                            <a:schemeClr val="dk1"/>
                          </a:solidFill>
                          <a:effectLst/>
                          <a:latin typeface="Century Gothic" panose="020B0502020202020204" pitchFamily="34" charset="0"/>
                          <a:ea typeface="+mn-ea"/>
                          <a:cs typeface="+mn-cs"/>
                        </a:rPr>
                        <a:t>Number of people for whom liable to provide maintenance</a:t>
                      </a:r>
                      <a:endParaRPr lang="en-US" dirty="0">
                        <a:latin typeface="Century Gothic" panose="020B0502020202020204" pitchFamily="34" charset="0"/>
                      </a:endParaRPr>
                    </a:p>
                  </a:txBody>
                  <a:tcPr/>
                </a:tc>
                <a:tc>
                  <a:txBody>
                    <a:bodyPr/>
                    <a:lstStyle/>
                    <a:p>
                      <a:r>
                        <a:rPr lang="en-US" dirty="0">
                          <a:latin typeface="Century Gothic" panose="020B0502020202020204" pitchFamily="34" charset="0"/>
                        </a:rPr>
                        <a:t>Categorical</a:t>
                      </a:r>
                    </a:p>
                  </a:txBody>
                  <a:tcPr/>
                </a:tc>
                <a:tc>
                  <a:txBody>
                    <a:bodyPr/>
                    <a:lstStyle/>
                    <a:p>
                      <a:r>
                        <a:rPr lang="en-US" sz="1800" b="0" i="0" kern="1200" dirty="0">
                          <a:solidFill>
                            <a:schemeClr val="dk1"/>
                          </a:solidFill>
                          <a:effectLst/>
                          <a:latin typeface="Century Gothic" panose="020B0502020202020204" pitchFamily="34" charset="0"/>
                          <a:ea typeface="+mn-ea"/>
                          <a:cs typeface="+mn-cs"/>
                        </a:rPr>
                        <a:t>1: &lt;=1</a:t>
                      </a:r>
                      <a:br>
                        <a:rPr lang="en-US" dirty="0">
                          <a:latin typeface="Century Gothic" panose="020B0502020202020204" pitchFamily="34" charset="0"/>
                        </a:rPr>
                      </a:br>
                      <a:r>
                        <a:rPr lang="en-US" sz="1800" b="0" i="0" kern="1200" dirty="0">
                          <a:solidFill>
                            <a:schemeClr val="dk1"/>
                          </a:solidFill>
                          <a:effectLst/>
                          <a:latin typeface="Century Gothic" panose="020B0502020202020204" pitchFamily="34" charset="0"/>
                          <a:ea typeface="+mn-ea"/>
                          <a:cs typeface="+mn-cs"/>
                        </a:rPr>
                        <a:t>2: &gt;=2</a:t>
                      </a:r>
                      <a:endParaRPr lang="en-US" dirty="0">
                        <a:latin typeface="Century Gothic" panose="020B0502020202020204" pitchFamily="34" charset="0"/>
                      </a:endParaRPr>
                    </a:p>
                  </a:txBody>
                  <a:tcPr/>
                </a:tc>
                <a:extLst>
                  <a:ext uri="{0D108BD9-81ED-4DB2-BD59-A6C34878D82A}">
                    <a16:rowId xmlns:a16="http://schemas.microsoft.com/office/drawing/2014/main" val="1324047866"/>
                  </a:ext>
                </a:extLst>
              </a:tr>
              <a:tr h="370840">
                <a:tc>
                  <a:txBody>
                    <a:bodyPr/>
                    <a:lstStyle/>
                    <a:p>
                      <a:pPr algn="ctr"/>
                      <a:r>
                        <a:rPr lang="en-US" dirty="0">
                          <a:latin typeface="Century Gothic" panose="020B0502020202020204" pitchFamily="34" charset="0"/>
                        </a:rPr>
                        <a:t>3</a:t>
                      </a:r>
                    </a:p>
                  </a:txBody>
                  <a:tcPr/>
                </a:tc>
                <a:tc>
                  <a:txBody>
                    <a:bodyPr/>
                    <a:lstStyle/>
                    <a:p>
                      <a:pPr algn="l" fontAlgn="ctr"/>
                      <a:r>
                        <a:rPr lang="en-US" dirty="0">
                          <a:effectLst/>
                          <a:latin typeface="Century Gothic" panose="020B0502020202020204" pitchFamily="34" charset="0"/>
                        </a:rPr>
                        <a:t>INSTALL_RATE</a:t>
                      </a:r>
                    </a:p>
                  </a:txBody>
                  <a:tcPr/>
                </a:tc>
                <a:tc>
                  <a:txBody>
                    <a:bodyPr/>
                    <a:lstStyle/>
                    <a:p>
                      <a:pPr algn="l"/>
                      <a:r>
                        <a:rPr lang="en-US" sz="1800" b="0" i="0" kern="1200" dirty="0">
                          <a:solidFill>
                            <a:schemeClr val="dk1"/>
                          </a:solidFill>
                          <a:effectLst/>
                          <a:latin typeface="Century Gothic" panose="020B0502020202020204" pitchFamily="34" charset="0"/>
                          <a:ea typeface="+mn-ea"/>
                          <a:cs typeface="+mn-cs"/>
                        </a:rPr>
                        <a:t>Installment rate as % of disposable income</a:t>
                      </a:r>
                      <a:endParaRPr lang="en-US" dirty="0">
                        <a:latin typeface="Century Gothic" panose="020B0502020202020204" pitchFamily="34" charset="0"/>
                      </a:endParaRPr>
                    </a:p>
                  </a:txBody>
                  <a:tcPr/>
                </a:tc>
                <a:tc>
                  <a:txBody>
                    <a:bodyPr/>
                    <a:lstStyle/>
                    <a:p>
                      <a:r>
                        <a:rPr lang="en-US" dirty="0">
                          <a:latin typeface="Century Gothic" panose="020B0502020202020204" pitchFamily="34" charset="0"/>
                        </a:rPr>
                        <a:t>Categorical</a:t>
                      </a:r>
                    </a:p>
                  </a:txBody>
                  <a:tcPr/>
                </a:tc>
                <a:tc>
                  <a:txBody>
                    <a:bodyPr/>
                    <a:lstStyle/>
                    <a:p>
                      <a:pPr fontAlgn="ctr"/>
                      <a:r>
                        <a:rPr lang="en-US" dirty="0">
                          <a:effectLst/>
                          <a:latin typeface="Century Gothic" panose="020B0502020202020204" pitchFamily="34" charset="0"/>
                        </a:rPr>
                        <a:t>1: &lt;= 1</a:t>
                      </a:r>
                      <a:br>
                        <a:rPr lang="en-US" dirty="0">
                          <a:effectLst/>
                          <a:latin typeface="Century Gothic" panose="020B0502020202020204" pitchFamily="34" charset="0"/>
                        </a:rPr>
                      </a:br>
                      <a:r>
                        <a:rPr lang="en-US" dirty="0">
                          <a:effectLst/>
                          <a:latin typeface="Century Gothic" panose="020B0502020202020204" pitchFamily="34" charset="0"/>
                        </a:rPr>
                        <a:t>2: 1&lt; ... &lt;= 2</a:t>
                      </a:r>
                      <a:br>
                        <a:rPr lang="en-US" dirty="0">
                          <a:effectLst/>
                          <a:latin typeface="Century Gothic" panose="020B0502020202020204" pitchFamily="34" charset="0"/>
                        </a:rPr>
                      </a:br>
                      <a:r>
                        <a:rPr lang="en-US" dirty="0">
                          <a:effectLst/>
                          <a:latin typeface="Century Gothic" panose="020B0502020202020204" pitchFamily="34" charset="0"/>
                        </a:rPr>
                        <a:t>3: 2&lt; ... &lt;=3</a:t>
                      </a:r>
                      <a:br>
                        <a:rPr lang="en-US" dirty="0">
                          <a:effectLst/>
                          <a:latin typeface="Century Gothic" panose="020B0502020202020204" pitchFamily="34" charset="0"/>
                        </a:rPr>
                      </a:br>
                      <a:r>
                        <a:rPr lang="en-US" dirty="0">
                          <a:effectLst/>
                          <a:latin typeface="Century Gothic" panose="020B0502020202020204" pitchFamily="34" charset="0"/>
                        </a:rPr>
                        <a:t>4: &gt;3</a:t>
                      </a:r>
                    </a:p>
                  </a:txBody>
                  <a:tcPr anchor="ctr"/>
                </a:tc>
                <a:extLst>
                  <a:ext uri="{0D108BD9-81ED-4DB2-BD59-A6C34878D82A}">
                    <a16:rowId xmlns:a16="http://schemas.microsoft.com/office/drawing/2014/main" val="788557111"/>
                  </a:ext>
                </a:extLst>
              </a:tr>
            </a:tbl>
          </a:graphicData>
        </a:graphic>
      </p:graphicFrame>
    </p:spTree>
    <p:extLst>
      <p:ext uri="{BB962C8B-B14F-4D97-AF65-F5344CB8AC3E}">
        <p14:creationId xmlns:p14="http://schemas.microsoft.com/office/powerpoint/2010/main" val="3202106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2F81D-0FD0-4E79-9332-FBEE6FE73DC5}"/>
              </a:ext>
            </a:extLst>
          </p:cNvPr>
          <p:cNvSpPr>
            <a:spLocks noGrp="1"/>
          </p:cNvSpPr>
          <p:nvPr>
            <p:ph type="title"/>
          </p:nvPr>
        </p:nvSpPr>
        <p:spPr>
          <a:xfrm>
            <a:off x="0" y="0"/>
            <a:ext cx="10409342" cy="1280890"/>
          </a:xfrm>
        </p:spPr>
        <p:txBody>
          <a:bodyPr/>
          <a:lstStyle/>
          <a:p>
            <a:r>
              <a:rPr lang="en-US" b="1" i="0" dirty="0">
                <a:effectLst/>
                <a:latin typeface="Century Gothic" panose="020B0502020202020204" pitchFamily="34" charset="0"/>
              </a:rPr>
              <a:t>Transforming categorical variables</a:t>
            </a:r>
            <a:endParaRPr lang="en-US"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80B7C54F-81DC-4B02-AB2A-54AD1B33AD5F}"/>
              </a:ext>
            </a:extLst>
          </p:cNvPr>
          <p:cNvSpPr>
            <a:spLocks noGrp="1"/>
          </p:cNvSpPr>
          <p:nvPr>
            <p:ph idx="1"/>
          </p:nvPr>
        </p:nvSpPr>
        <p:spPr>
          <a:xfrm>
            <a:off x="864157" y="1118716"/>
            <a:ext cx="10530673" cy="5613679"/>
          </a:xfrm>
        </p:spPr>
        <p:txBody>
          <a:bodyPr>
            <a:normAutofit fontScale="92500" lnSpcReduction="20000"/>
          </a:bodyPr>
          <a:lstStyle/>
          <a:p>
            <a:pPr marL="0" indent="0">
              <a:buNone/>
            </a:pPr>
            <a:r>
              <a:rPr lang="en-US" b="0" i="0" cap="none" dirty="0">
                <a:effectLst/>
                <a:latin typeface="Century Gothic" panose="020B0502020202020204" pitchFamily="34" charset="0"/>
              </a:rPr>
              <a:t>1. Consolidate "MALE_DIV", "MALE_SINGLE", and "</a:t>
            </a:r>
            <a:r>
              <a:rPr lang="en-US" b="0" i="0" cap="none" dirty="0" err="1">
                <a:effectLst/>
                <a:latin typeface="Century Gothic" panose="020B0502020202020204" pitchFamily="34" charset="0"/>
              </a:rPr>
              <a:t>MALE_MAR_or_WID</a:t>
            </a:r>
            <a:r>
              <a:rPr lang="en-US" b="0" i="0" cap="none" dirty="0">
                <a:effectLst/>
                <a:latin typeface="Century Gothic" panose="020B0502020202020204" pitchFamily="34" charset="0"/>
              </a:rPr>
              <a:t>" into a single column “LIFE_STATUS” that represents both gender and marital status. LIFE_STATUS takes 4 values:</a:t>
            </a:r>
          </a:p>
          <a:p>
            <a:pPr lvl="1"/>
            <a:r>
              <a:rPr lang="en-US" b="0" i="0" cap="none" dirty="0">
                <a:effectLst/>
                <a:latin typeface="Century Gothic" panose="020B0502020202020204" pitchFamily="34" charset="0"/>
              </a:rPr>
              <a:t>1: divorced male</a:t>
            </a:r>
          </a:p>
          <a:p>
            <a:pPr lvl="1"/>
            <a:r>
              <a:rPr lang="en-US" b="0" i="0" cap="none" dirty="0">
                <a:effectLst/>
                <a:latin typeface="Century Gothic" panose="020B0502020202020204" pitchFamily="34" charset="0"/>
              </a:rPr>
              <a:t>2: single male</a:t>
            </a:r>
          </a:p>
          <a:p>
            <a:pPr lvl="1"/>
            <a:r>
              <a:rPr lang="en-US" b="0" i="0" cap="none" dirty="0">
                <a:effectLst/>
                <a:latin typeface="Century Gothic" panose="020B0502020202020204" pitchFamily="34" charset="0"/>
              </a:rPr>
              <a:t>3: married male/widow</a:t>
            </a:r>
            <a:endParaRPr lang="en-US" cap="none" dirty="0">
              <a:latin typeface="Century Gothic" panose="020B0502020202020204" pitchFamily="34" charset="0"/>
            </a:endParaRPr>
          </a:p>
          <a:p>
            <a:pPr lvl="1"/>
            <a:r>
              <a:rPr lang="en-US" b="0" i="0" cap="none" dirty="0">
                <a:effectLst/>
                <a:latin typeface="Century Gothic" panose="020B0502020202020204" pitchFamily="34" charset="0"/>
              </a:rPr>
              <a:t>0: others</a:t>
            </a:r>
          </a:p>
          <a:p>
            <a:pPr marL="0" indent="0">
              <a:buNone/>
            </a:pPr>
            <a:r>
              <a:rPr lang="en-US" dirty="0">
                <a:latin typeface="Century Gothic" panose="020B0502020202020204" pitchFamily="34" charset="0"/>
              </a:rPr>
              <a:t>2. </a:t>
            </a:r>
            <a:r>
              <a:rPr lang="en-US" b="0" i="0" cap="none" dirty="0">
                <a:effectLst/>
                <a:latin typeface="Century Gothic" panose="020B0502020202020204" pitchFamily="34" charset="0"/>
              </a:rPr>
              <a:t>Consolidate </a:t>
            </a:r>
            <a:r>
              <a:rPr lang="en-US" b="0" i="0" dirty="0">
                <a:effectLst/>
                <a:latin typeface="Century Gothic" panose="020B0502020202020204" pitchFamily="34" charset="0"/>
              </a:rPr>
              <a:t> 'NEW_CAR', 'USED_CAR', 'FURNITURE', 'RADIO/TV', 'EDUCATION', and 'RETRAINING' </a:t>
            </a:r>
            <a:r>
              <a:rPr lang="en-US" b="0" i="0" cap="none" dirty="0">
                <a:effectLst/>
                <a:latin typeface="Century Gothic" panose="020B0502020202020204" pitchFamily="34" charset="0"/>
              </a:rPr>
              <a:t> into a single column “LOAN_PURPOSE” that represents loan purpose. LOAN_PURPOSE takes 7 values:</a:t>
            </a:r>
          </a:p>
          <a:p>
            <a:pPr lvl="1"/>
            <a:r>
              <a:rPr lang="en-US" cap="none" dirty="0">
                <a:latin typeface="Century Gothic" panose="020B0502020202020204" pitchFamily="34" charset="0"/>
              </a:rPr>
              <a:t>1: new car</a:t>
            </a:r>
          </a:p>
          <a:p>
            <a:pPr lvl="1"/>
            <a:r>
              <a:rPr lang="en-US" cap="none" dirty="0">
                <a:latin typeface="Century Gothic" panose="020B0502020202020204" pitchFamily="34" charset="0"/>
              </a:rPr>
              <a:t>2: used car</a:t>
            </a:r>
          </a:p>
          <a:p>
            <a:pPr lvl="1"/>
            <a:r>
              <a:rPr lang="en-US" cap="none" dirty="0">
                <a:latin typeface="Century Gothic" panose="020B0502020202020204" pitchFamily="34" charset="0"/>
              </a:rPr>
              <a:t>3: furniture</a:t>
            </a:r>
          </a:p>
          <a:p>
            <a:pPr lvl="1"/>
            <a:r>
              <a:rPr lang="en-US" cap="none" dirty="0">
                <a:latin typeface="Century Gothic" panose="020B0502020202020204" pitchFamily="34" charset="0"/>
              </a:rPr>
              <a:t>4: radio/tv</a:t>
            </a:r>
          </a:p>
          <a:p>
            <a:pPr lvl="1"/>
            <a:r>
              <a:rPr lang="en-US" cap="none" dirty="0">
                <a:latin typeface="Century Gothic" panose="020B0502020202020204" pitchFamily="34" charset="0"/>
              </a:rPr>
              <a:t>5: education</a:t>
            </a:r>
          </a:p>
          <a:p>
            <a:pPr lvl="1"/>
            <a:r>
              <a:rPr lang="en-US" cap="none" dirty="0">
                <a:latin typeface="Century Gothic" panose="020B0502020202020204" pitchFamily="34" charset="0"/>
              </a:rPr>
              <a:t>6: retraining</a:t>
            </a:r>
          </a:p>
          <a:p>
            <a:pPr lvl="1"/>
            <a:r>
              <a:rPr lang="en-US" cap="none" dirty="0">
                <a:latin typeface="Century Gothic" panose="020B0502020202020204" pitchFamily="34" charset="0"/>
              </a:rPr>
              <a:t>0: others</a:t>
            </a:r>
          </a:p>
        </p:txBody>
      </p:sp>
    </p:spTree>
    <p:extLst>
      <p:ext uri="{BB962C8B-B14F-4D97-AF65-F5344CB8AC3E}">
        <p14:creationId xmlns:p14="http://schemas.microsoft.com/office/powerpoint/2010/main" val="1570205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D6236-4F53-4A0E-B264-EC6E2F801AC1}"/>
              </a:ext>
            </a:extLst>
          </p:cNvPr>
          <p:cNvSpPr>
            <a:spLocks noGrp="1"/>
          </p:cNvSpPr>
          <p:nvPr>
            <p:ph type="title"/>
          </p:nvPr>
        </p:nvSpPr>
        <p:spPr>
          <a:xfrm>
            <a:off x="1812996" y="20703"/>
            <a:ext cx="8911687" cy="1280890"/>
          </a:xfrm>
        </p:spPr>
        <p:txBody>
          <a:bodyPr/>
          <a:lstStyle/>
          <a:p>
            <a:r>
              <a:rPr lang="en-US" dirty="0"/>
              <a:t>Checking Imbalance for</a:t>
            </a:r>
            <a:br>
              <a:rPr lang="en-US" dirty="0"/>
            </a:br>
            <a:r>
              <a:rPr lang="en-US" dirty="0"/>
              <a:t>DEFAULT variable</a:t>
            </a:r>
          </a:p>
        </p:txBody>
      </p:sp>
      <p:sp>
        <p:nvSpPr>
          <p:cNvPr id="3" name="Content Placeholder 2">
            <a:extLst>
              <a:ext uri="{FF2B5EF4-FFF2-40B4-BE49-F238E27FC236}">
                <a16:creationId xmlns:a16="http://schemas.microsoft.com/office/drawing/2014/main" id="{DB7185BF-9CCC-4C38-ABBD-6ABB6157C00A}"/>
              </a:ext>
            </a:extLst>
          </p:cNvPr>
          <p:cNvSpPr>
            <a:spLocks noGrp="1"/>
          </p:cNvSpPr>
          <p:nvPr>
            <p:ph idx="1"/>
          </p:nvPr>
        </p:nvSpPr>
        <p:spPr>
          <a:xfrm>
            <a:off x="259976" y="2061882"/>
            <a:ext cx="4134139" cy="3494525"/>
          </a:xfrm>
        </p:spPr>
        <p:txBody>
          <a:bodyPr>
            <a:normAutofit/>
          </a:bodyPr>
          <a:lstStyle/>
          <a:p>
            <a:r>
              <a:rPr lang="en-US" sz="1500" cap="none" dirty="0">
                <a:latin typeface="Century Gothic" panose="020B0502020202020204" pitchFamily="34" charset="0"/>
              </a:rPr>
              <a:t>Since there is a huge imbalance between the DEFAULT variable 0 (70%) and 1 (30%), it makes more sense to divide data frame into 2 sub datasets then continue our analysis.</a:t>
            </a:r>
          </a:p>
          <a:p>
            <a:r>
              <a:rPr lang="en-US" sz="1500" cap="none" dirty="0">
                <a:latin typeface="Century Gothic" panose="020B0502020202020204" pitchFamily="34" charset="0"/>
              </a:rPr>
              <a:t>In order to analyze the imbalance and various aspects of data we will perform various types of analysis such as: </a:t>
            </a:r>
          </a:p>
          <a:p>
            <a:pPr lvl="2">
              <a:buFont typeface="Arial" panose="020B0604020202020204" pitchFamily="34" charset="0"/>
              <a:buChar char="•"/>
            </a:pPr>
            <a:r>
              <a:rPr lang="en-US" sz="1500" cap="none" dirty="0">
                <a:latin typeface="Century Gothic" panose="020B0502020202020204" pitchFamily="34" charset="0"/>
              </a:rPr>
              <a:t>Univariate analysis</a:t>
            </a:r>
          </a:p>
          <a:p>
            <a:pPr lvl="2">
              <a:buFont typeface="Arial" panose="020B0604020202020204" pitchFamily="34" charset="0"/>
              <a:buChar char="•"/>
            </a:pPr>
            <a:r>
              <a:rPr lang="en-US" sz="1500" cap="none" dirty="0">
                <a:latin typeface="Century Gothic" panose="020B0502020202020204" pitchFamily="34" charset="0"/>
              </a:rPr>
              <a:t>Bivariate analysis </a:t>
            </a:r>
          </a:p>
          <a:p>
            <a:pPr lvl="2">
              <a:buFont typeface="Arial" panose="020B0604020202020204" pitchFamily="34" charset="0"/>
              <a:buChar char="•"/>
            </a:pPr>
            <a:r>
              <a:rPr lang="en-US" sz="1500" cap="none" dirty="0">
                <a:latin typeface="Century Gothic" panose="020B0502020202020204" pitchFamily="34" charset="0"/>
              </a:rPr>
              <a:t>Multivariate analysis</a:t>
            </a:r>
          </a:p>
        </p:txBody>
      </p:sp>
      <p:pic>
        <p:nvPicPr>
          <p:cNvPr id="1026" name="Picture 2">
            <a:extLst>
              <a:ext uri="{FF2B5EF4-FFF2-40B4-BE49-F238E27FC236}">
                <a16:creationId xmlns:a16="http://schemas.microsoft.com/office/drawing/2014/main" id="{E08C7823-D386-460C-857B-43CAC250C3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4115" y="1936580"/>
            <a:ext cx="7797885" cy="3989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632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CE457-37C6-433A-8242-865327C6574C}"/>
              </a:ext>
            </a:extLst>
          </p:cNvPr>
          <p:cNvSpPr>
            <a:spLocks noGrp="1"/>
          </p:cNvSpPr>
          <p:nvPr>
            <p:ph type="title"/>
          </p:nvPr>
        </p:nvSpPr>
        <p:spPr>
          <a:xfrm>
            <a:off x="582706" y="2503925"/>
            <a:ext cx="10945906" cy="1850149"/>
          </a:xfrm>
        </p:spPr>
        <p:txBody>
          <a:bodyPr>
            <a:normAutofit/>
          </a:bodyPr>
          <a:lstStyle/>
          <a:p>
            <a:pPr algn="ctr"/>
            <a:r>
              <a:rPr lang="en-US" sz="4000" b="1" dirty="0">
                <a:latin typeface="Century Gothic" panose="020B0502020202020204" pitchFamily="34" charset="0"/>
              </a:rPr>
              <a:t>EDA</a:t>
            </a:r>
            <a:br>
              <a:rPr lang="en-US" sz="4000" dirty="0">
                <a:latin typeface="Century Gothic" panose="020B0502020202020204" pitchFamily="34" charset="0"/>
              </a:rPr>
            </a:br>
            <a:r>
              <a:rPr lang="en-US" sz="4000" dirty="0">
                <a:latin typeface="Century Gothic" panose="020B0502020202020204" pitchFamily="34" charset="0"/>
              </a:rPr>
              <a:t>(</a:t>
            </a:r>
            <a:r>
              <a:rPr lang="en-US" sz="4000" dirty="0">
                <a:latin typeface="Century Gothic" panose="020B0502020202020204" pitchFamily="34" charset="0"/>
                <a:cs typeface="Arial" panose="020B0604020202020204" pitchFamily="34" charset="0"/>
              </a:rPr>
              <a:t>Explanatory Data Analysis</a:t>
            </a:r>
            <a:r>
              <a:rPr lang="en-US" sz="4000" dirty="0">
                <a:latin typeface="Century Gothic" panose="020B0502020202020204" pitchFamily="34" charset="0"/>
              </a:rPr>
              <a:t>)</a:t>
            </a:r>
          </a:p>
        </p:txBody>
      </p:sp>
    </p:spTree>
    <p:extLst>
      <p:ext uri="{BB962C8B-B14F-4D97-AF65-F5344CB8AC3E}">
        <p14:creationId xmlns:p14="http://schemas.microsoft.com/office/powerpoint/2010/main" val="3437295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3C564-9CBB-49F7-B3B7-FCC04AE96044}"/>
              </a:ext>
            </a:extLst>
          </p:cNvPr>
          <p:cNvSpPr>
            <a:spLocks noGrp="1"/>
          </p:cNvSpPr>
          <p:nvPr>
            <p:ph type="title"/>
          </p:nvPr>
        </p:nvSpPr>
        <p:spPr>
          <a:xfrm>
            <a:off x="1293043" y="2232743"/>
            <a:ext cx="9357028" cy="1828269"/>
          </a:xfrm>
        </p:spPr>
        <p:txBody>
          <a:bodyPr>
            <a:normAutofit/>
          </a:bodyPr>
          <a:lstStyle/>
          <a:p>
            <a:pPr algn="ctr"/>
            <a:r>
              <a:rPr lang="en-US" sz="4500" dirty="0"/>
              <a:t>Univariate/Bivariate Analysis</a:t>
            </a:r>
            <a:br>
              <a:rPr lang="en-US" sz="4500" dirty="0"/>
            </a:br>
            <a:r>
              <a:rPr lang="en-US" sz="4500" dirty="0"/>
              <a:t>Categorical variables</a:t>
            </a:r>
          </a:p>
        </p:txBody>
      </p:sp>
    </p:spTree>
    <p:extLst>
      <p:ext uri="{BB962C8B-B14F-4D97-AF65-F5344CB8AC3E}">
        <p14:creationId xmlns:p14="http://schemas.microsoft.com/office/powerpoint/2010/main" val="79440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470ED-47D3-49F7-BA63-49EDE6A04621}"/>
              </a:ext>
            </a:extLst>
          </p:cNvPr>
          <p:cNvSpPr>
            <a:spLocks noGrp="1"/>
          </p:cNvSpPr>
          <p:nvPr>
            <p:ph type="title"/>
          </p:nvPr>
        </p:nvSpPr>
        <p:spPr>
          <a:xfrm>
            <a:off x="197224" y="0"/>
            <a:ext cx="4365811" cy="564776"/>
          </a:xfrm>
        </p:spPr>
        <p:txBody>
          <a:bodyPr>
            <a:normAutofit fontScale="90000"/>
          </a:bodyPr>
          <a:lstStyle/>
          <a:p>
            <a:r>
              <a:rPr lang="en-US" dirty="0"/>
              <a:t>Life status vs Default</a:t>
            </a:r>
          </a:p>
        </p:txBody>
      </p:sp>
      <p:pic>
        <p:nvPicPr>
          <p:cNvPr id="3074" name="Picture 2">
            <a:extLst>
              <a:ext uri="{FF2B5EF4-FFF2-40B4-BE49-F238E27FC236}">
                <a16:creationId xmlns:a16="http://schemas.microsoft.com/office/drawing/2014/main" id="{C1B4D34F-0A7D-42B2-97D7-9B7A63A70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376" y="3222437"/>
            <a:ext cx="7969624" cy="363556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106976A-C6A4-4D85-A68A-CBAA07011E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1884" y="0"/>
            <a:ext cx="5860116" cy="32457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02AF8A9-2436-4FFE-8AD7-AEA931F0D27B}"/>
              </a:ext>
            </a:extLst>
          </p:cNvPr>
          <p:cNvSpPr txBox="1"/>
          <p:nvPr/>
        </p:nvSpPr>
        <p:spPr>
          <a:xfrm>
            <a:off x="4329953" y="1564583"/>
            <a:ext cx="2001931" cy="1200329"/>
          </a:xfrm>
          <a:prstGeom prst="rect">
            <a:avLst/>
          </a:prstGeom>
          <a:noFill/>
        </p:spPr>
        <p:txBody>
          <a:bodyPr wrap="square" rtlCol="0">
            <a:spAutoFit/>
          </a:bodyPr>
          <a:lstStyle/>
          <a:p>
            <a:r>
              <a:rPr lang="en-US" sz="1200" b="1" dirty="0">
                <a:latin typeface="Century Gothic" panose="020B0502020202020204" pitchFamily="34" charset="0"/>
              </a:rPr>
              <a:t>Description:</a:t>
            </a:r>
          </a:p>
          <a:p>
            <a:pPr marL="171450" indent="-171450">
              <a:buFont typeface="Arial" panose="020B0604020202020204" pitchFamily="34" charset="0"/>
              <a:buChar char="•"/>
            </a:pPr>
            <a:r>
              <a:rPr lang="en-US" sz="1200" dirty="0">
                <a:latin typeface="Century Gothic" panose="020B0502020202020204" pitchFamily="34" charset="0"/>
              </a:rPr>
              <a:t>1: Male and Divorced</a:t>
            </a:r>
          </a:p>
          <a:p>
            <a:pPr marL="171450" indent="-171450">
              <a:buFont typeface="Arial" panose="020B0604020202020204" pitchFamily="34" charset="0"/>
              <a:buChar char="•"/>
            </a:pPr>
            <a:r>
              <a:rPr lang="en-US" sz="1200" dirty="0">
                <a:latin typeface="Century Gothic" panose="020B0502020202020204" pitchFamily="34" charset="0"/>
              </a:rPr>
              <a:t>2: Male and Single</a:t>
            </a:r>
          </a:p>
          <a:p>
            <a:pPr marL="171450" indent="-171450">
              <a:buFont typeface="Arial" panose="020B0604020202020204" pitchFamily="34" charset="0"/>
              <a:buChar char="•"/>
            </a:pPr>
            <a:r>
              <a:rPr lang="en-US" sz="1200" dirty="0">
                <a:latin typeface="Century Gothic" panose="020B0502020202020204" pitchFamily="34" charset="0"/>
              </a:rPr>
              <a:t>3: Male and Married or Widow</a:t>
            </a:r>
          </a:p>
          <a:p>
            <a:pPr marL="171450" indent="-171450">
              <a:buFont typeface="Arial" panose="020B0604020202020204" pitchFamily="34" charset="0"/>
              <a:buChar char="•"/>
            </a:pPr>
            <a:r>
              <a:rPr lang="en-US" sz="1200" dirty="0">
                <a:latin typeface="Century Gothic" panose="020B0502020202020204" pitchFamily="34" charset="0"/>
              </a:rPr>
              <a:t>0: Others</a:t>
            </a:r>
          </a:p>
        </p:txBody>
      </p:sp>
      <p:sp>
        <p:nvSpPr>
          <p:cNvPr id="5" name="TextBox 4">
            <a:extLst>
              <a:ext uri="{FF2B5EF4-FFF2-40B4-BE49-F238E27FC236}">
                <a16:creationId xmlns:a16="http://schemas.microsoft.com/office/drawing/2014/main" id="{69AA8C23-788B-424E-B271-EF79CB70F571}"/>
              </a:ext>
            </a:extLst>
          </p:cNvPr>
          <p:cNvSpPr txBox="1"/>
          <p:nvPr/>
        </p:nvSpPr>
        <p:spPr>
          <a:xfrm>
            <a:off x="0" y="1514277"/>
            <a:ext cx="4025152"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entury Gothic" panose="020B0502020202020204" pitchFamily="34" charset="0"/>
              </a:rPr>
              <a:t>Divorced Male applicants have applied the least (50 out of 1000 records) and also became the highest group being default (40%).</a:t>
            </a:r>
          </a:p>
          <a:p>
            <a:pPr marL="285750" indent="-285750">
              <a:buFont typeface="Arial" panose="020B0604020202020204" pitchFamily="34" charset="0"/>
              <a:buChar char="•"/>
            </a:pPr>
            <a:endParaRPr lang="en-US" dirty="0">
              <a:latin typeface="Century Gothic" panose="020B0502020202020204" pitchFamily="34" charset="0"/>
            </a:endParaRPr>
          </a:p>
          <a:p>
            <a:pPr marL="285750" indent="-285750">
              <a:buFont typeface="Arial" panose="020B0604020202020204" pitchFamily="34" charset="0"/>
              <a:buChar char="•"/>
            </a:pPr>
            <a:r>
              <a:rPr lang="en-US" dirty="0">
                <a:latin typeface="Century Gothic" panose="020B0502020202020204" pitchFamily="34" charset="0"/>
              </a:rPr>
              <a:t>Single Male seemed to be the most struggling group accounting for 50% of the whole sample) but they are surprisingly the best group with the lowest default rate.</a:t>
            </a:r>
          </a:p>
        </p:txBody>
      </p:sp>
    </p:spTree>
    <p:extLst>
      <p:ext uri="{BB962C8B-B14F-4D97-AF65-F5344CB8AC3E}">
        <p14:creationId xmlns:p14="http://schemas.microsoft.com/office/powerpoint/2010/main" val="386266453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724</TotalTime>
  <Words>4103</Words>
  <Application>Microsoft Office PowerPoint</Application>
  <PresentationFormat>Widescreen</PresentationFormat>
  <Paragraphs>307</Paragraphs>
  <Slides>38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Century Gothic</vt:lpstr>
      <vt:lpstr>Söhne</vt:lpstr>
      <vt:lpstr>system-ui</vt:lpstr>
      <vt:lpstr>Tw Cen MT</vt:lpstr>
      <vt:lpstr>Droplet</vt:lpstr>
      <vt:lpstr>CREDIT RISK MODELING USING XGBOOST IN PYTHON</vt:lpstr>
      <vt:lpstr>Introduction</vt:lpstr>
      <vt:lpstr>Data cleansing and transforming </vt:lpstr>
      <vt:lpstr>Transforming numeric variables</vt:lpstr>
      <vt:lpstr>Transforming categorical variables</vt:lpstr>
      <vt:lpstr>Checking Imbalance for DEFAULT variable</vt:lpstr>
      <vt:lpstr>EDA (Explanatory Data Analysis)</vt:lpstr>
      <vt:lpstr>Univariate/Bivariate Analysis Categorical variables</vt:lpstr>
      <vt:lpstr>Life status vs Default</vt:lpstr>
      <vt:lpstr>Loan Purpose vs DEFAULT</vt:lpstr>
      <vt:lpstr>Number of Dependents vs Default</vt:lpstr>
      <vt:lpstr>Job type vs Default</vt:lpstr>
      <vt:lpstr>Number of existing credits vs DEFAULT</vt:lpstr>
      <vt:lpstr>Credit history vs DEFAULT</vt:lpstr>
      <vt:lpstr>Saving AccOUNt vs DEFAULT</vt:lpstr>
      <vt:lpstr>CO-APPLICANT vs DEFAULT</vt:lpstr>
      <vt:lpstr>Guarantor vs default</vt:lpstr>
      <vt:lpstr>PROP_UNKN_NONE vs default</vt:lpstr>
      <vt:lpstr>OTHER_INSTALL vs default</vt:lpstr>
      <vt:lpstr>RENT vs default</vt:lpstr>
      <vt:lpstr>Univariate Analysis Numerical</vt:lpstr>
      <vt:lpstr>DURATION/AMOUNT/AGE VS DEFAULT</vt:lpstr>
      <vt:lpstr>MULtivariate Analysis</vt:lpstr>
      <vt:lpstr>DURATION vs CHECKING ACCT BALANCE vs LOAN PURPOSE by DEFAULT</vt:lpstr>
      <vt:lpstr>DURATION vs CHECKING ACCT BALANCE vs LOAN PURPOSE by DEFAULT</vt:lpstr>
      <vt:lpstr>DURATION vs CHECKING ACCT BALANCE vs LOAN PURPOSE by DEFAULT</vt:lpstr>
      <vt:lpstr>PowerPoint Presentation</vt:lpstr>
      <vt:lpstr>DATA MODELING STEPS</vt:lpstr>
      <vt:lpstr>Why XGBOOST?</vt:lpstr>
      <vt:lpstr>Prepare Data for Modeling</vt:lpstr>
      <vt:lpstr>Building XGBoost Model </vt:lpstr>
      <vt:lpstr>Initial Model without Hyperparameter Tuning</vt:lpstr>
      <vt:lpstr>Optimizing Parameters using Cross-Validation and GridSearchCV</vt:lpstr>
      <vt:lpstr>CHOOSING AN Appropriate threshold</vt:lpstr>
      <vt:lpstr>threshold to keep false negative rate to below 10% </vt:lpstr>
      <vt:lpstr>Threshold to obtain a balance overlooking potential good customers and identifying risky ones</vt:lpstr>
      <vt:lpstr>Conclusion</vt:lpstr>
      <vt:lpstr>CREDIT RISK MODELING USING XGBOOST IN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 MODELING USING XGBOOST IN PYTHON</dc:title>
  <dc:creator>Sandy Vo</dc:creator>
  <cp:lastModifiedBy>Sandy Vo</cp:lastModifiedBy>
  <cp:revision>7</cp:revision>
  <dcterms:created xsi:type="dcterms:W3CDTF">2024-04-13T21:01:25Z</dcterms:created>
  <dcterms:modified xsi:type="dcterms:W3CDTF">2024-04-15T08:26:02Z</dcterms:modified>
</cp:coreProperties>
</file>