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80" r:id="rId6"/>
    <p:sldId id="259" r:id="rId7"/>
    <p:sldId id="261" r:id="rId8"/>
    <p:sldId id="276" r:id="rId9"/>
    <p:sldId id="266" r:id="rId10"/>
    <p:sldId id="265" r:id="rId11"/>
    <p:sldId id="269" r:id="rId12"/>
    <p:sldId id="268" r:id="rId13"/>
    <p:sldId id="281" r:id="rId14"/>
    <p:sldId id="278" r:id="rId15"/>
    <p:sldId id="271" r:id="rId16"/>
    <p:sldId id="267" r:id="rId17"/>
    <p:sldId id="273" r:id="rId18"/>
    <p:sldId id="26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9DF"/>
    <a:srgbClr val="F6B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82AE8-D461-4D46-A972-A421C76E9CA6}" v="13" dt="2020-12-04T18:02:07.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y Aggarwal" userId="e3b3647e6ae70540" providerId="LiveId" clId="{7EC82AE8-D461-4D46-A972-A421C76E9CA6}"/>
    <pc:docChg chg="undo redo custSel modSld">
      <pc:chgData name="Sandy Aggarwal" userId="e3b3647e6ae70540" providerId="LiveId" clId="{7EC82AE8-D461-4D46-A972-A421C76E9CA6}" dt="2020-12-04T18:02:07.013" v="1127"/>
      <pc:docMkLst>
        <pc:docMk/>
      </pc:docMkLst>
      <pc:sldChg chg="modTransition">
        <pc:chgData name="Sandy Aggarwal" userId="e3b3647e6ae70540" providerId="LiveId" clId="{7EC82AE8-D461-4D46-A972-A421C76E9CA6}" dt="2020-12-04T18:02:07.013" v="1127"/>
        <pc:sldMkLst>
          <pc:docMk/>
          <pc:sldMk cId="2475805559" sldId="257"/>
        </pc:sldMkLst>
      </pc:sldChg>
      <pc:sldChg chg="modSp mod">
        <pc:chgData name="Sandy Aggarwal" userId="e3b3647e6ae70540" providerId="LiveId" clId="{7EC82AE8-D461-4D46-A972-A421C76E9CA6}" dt="2020-12-03T04:15:12.430" v="1075" actId="2711"/>
        <pc:sldMkLst>
          <pc:docMk/>
          <pc:sldMk cId="3869807556" sldId="259"/>
        </pc:sldMkLst>
        <pc:spChg chg="mod">
          <ac:chgData name="Sandy Aggarwal" userId="e3b3647e6ae70540" providerId="LiveId" clId="{7EC82AE8-D461-4D46-A972-A421C76E9CA6}" dt="2020-12-03T04:14:46.672" v="1072" actId="2711"/>
          <ac:spMkLst>
            <pc:docMk/>
            <pc:sldMk cId="3869807556" sldId="259"/>
            <ac:spMk id="3" creationId="{17E64699-7DE3-413F-A41E-297F1CCCA1A8}"/>
          </ac:spMkLst>
        </pc:spChg>
        <pc:spChg chg="mod">
          <ac:chgData name="Sandy Aggarwal" userId="e3b3647e6ae70540" providerId="LiveId" clId="{7EC82AE8-D461-4D46-A972-A421C76E9CA6}" dt="2020-12-03T04:15:07.948" v="1074" actId="2711"/>
          <ac:spMkLst>
            <pc:docMk/>
            <pc:sldMk cId="3869807556" sldId="259"/>
            <ac:spMk id="5" creationId="{40E18243-667B-4F0D-B2B7-EA101EAE3FDD}"/>
          </ac:spMkLst>
        </pc:spChg>
        <pc:spChg chg="mod">
          <ac:chgData name="Sandy Aggarwal" userId="e3b3647e6ae70540" providerId="LiveId" clId="{7EC82AE8-D461-4D46-A972-A421C76E9CA6}" dt="2020-12-03T04:15:02.424" v="1073" actId="2711"/>
          <ac:spMkLst>
            <pc:docMk/>
            <pc:sldMk cId="3869807556" sldId="259"/>
            <ac:spMk id="6" creationId="{C2F032B1-6968-441F-9A1E-8C5A21ACF49D}"/>
          </ac:spMkLst>
        </pc:spChg>
        <pc:spChg chg="mod">
          <ac:chgData name="Sandy Aggarwal" userId="e3b3647e6ae70540" providerId="LiveId" clId="{7EC82AE8-D461-4D46-A972-A421C76E9CA6}" dt="2020-12-03T04:15:12.430" v="1075" actId="2711"/>
          <ac:spMkLst>
            <pc:docMk/>
            <pc:sldMk cId="3869807556" sldId="259"/>
            <ac:spMk id="7" creationId="{ED45958C-F40A-4973-9387-7514365230F4}"/>
          </ac:spMkLst>
        </pc:spChg>
      </pc:sldChg>
      <pc:sldChg chg="modSp mod">
        <pc:chgData name="Sandy Aggarwal" userId="e3b3647e6ae70540" providerId="LiveId" clId="{7EC82AE8-D461-4D46-A972-A421C76E9CA6}" dt="2020-12-03T04:15:28.449" v="1077" actId="2711"/>
        <pc:sldMkLst>
          <pc:docMk/>
          <pc:sldMk cId="322943644" sldId="261"/>
        </pc:sldMkLst>
        <pc:spChg chg="mod">
          <ac:chgData name="Sandy Aggarwal" userId="e3b3647e6ae70540" providerId="LiveId" clId="{7EC82AE8-D461-4D46-A972-A421C76E9CA6}" dt="2020-12-03T04:15:22.055" v="1076" actId="2711"/>
          <ac:spMkLst>
            <pc:docMk/>
            <pc:sldMk cId="322943644" sldId="261"/>
            <ac:spMk id="3" creationId="{17E64699-7DE3-413F-A41E-297F1CCCA1A8}"/>
          </ac:spMkLst>
        </pc:spChg>
        <pc:spChg chg="mod">
          <ac:chgData name="Sandy Aggarwal" userId="e3b3647e6ae70540" providerId="LiveId" clId="{7EC82AE8-D461-4D46-A972-A421C76E9CA6}" dt="2020-12-03T04:15:28.449" v="1077" actId="2711"/>
          <ac:spMkLst>
            <pc:docMk/>
            <pc:sldMk cId="322943644" sldId="261"/>
            <ac:spMk id="9" creationId="{79A2F14A-8804-4B3E-8B9C-10DD519159F1}"/>
          </ac:spMkLst>
        </pc:spChg>
      </pc:sldChg>
      <pc:sldChg chg="modSp mod">
        <pc:chgData name="Sandy Aggarwal" userId="e3b3647e6ae70540" providerId="LiveId" clId="{7EC82AE8-D461-4D46-A972-A421C76E9CA6}" dt="2020-12-03T03:58:47.342" v="622" actId="27636"/>
        <pc:sldMkLst>
          <pc:docMk/>
          <pc:sldMk cId="2460821718" sldId="264"/>
        </pc:sldMkLst>
        <pc:spChg chg="mod">
          <ac:chgData name="Sandy Aggarwal" userId="e3b3647e6ae70540" providerId="LiveId" clId="{7EC82AE8-D461-4D46-A972-A421C76E9CA6}" dt="2020-12-03T03:58:47.342" v="622" actId="27636"/>
          <ac:spMkLst>
            <pc:docMk/>
            <pc:sldMk cId="2460821718" sldId="264"/>
            <ac:spMk id="3" creationId="{17E64699-7DE3-413F-A41E-297F1CCCA1A8}"/>
          </ac:spMkLst>
        </pc:spChg>
      </pc:sldChg>
      <pc:sldChg chg="modSp mod">
        <pc:chgData name="Sandy Aggarwal" userId="e3b3647e6ae70540" providerId="LiveId" clId="{7EC82AE8-D461-4D46-A972-A421C76E9CA6}" dt="2020-12-03T04:13:58.716" v="1064" actId="2711"/>
        <pc:sldMkLst>
          <pc:docMk/>
          <pc:sldMk cId="1330849687" sldId="265"/>
        </pc:sldMkLst>
        <pc:spChg chg="mod">
          <ac:chgData name="Sandy Aggarwal" userId="e3b3647e6ae70540" providerId="LiveId" clId="{7EC82AE8-D461-4D46-A972-A421C76E9CA6}" dt="2020-12-03T04:13:58.716" v="1064" actId="2711"/>
          <ac:spMkLst>
            <pc:docMk/>
            <pc:sldMk cId="1330849687" sldId="265"/>
            <ac:spMk id="3" creationId="{17E64699-7DE3-413F-A41E-297F1CCCA1A8}"/>
          </ac:spMkLst>
        </pc:spChg>
      </pc:sldChg>
      <pc:sldChg chg="modSp mod">
        <pc:chgData name="Sandy Aggarwal" userId="e3b3647e6ae70540" providerId="LiveId" clId="{7EC82AE8-D461-4D46-A972-A421C76E9CA6}" dt="2020-12-03T04:15:40.291" v="1078" actId="2711"/>
        <pc:sldMkLst>
          <pc:docMk/>
          <pc:sldMk cId="823224975" sldId="266"/>
        </pc:sldMkLst>
        <pc:spChg chg="mod">
          <ac:chgData name="Sandy Aggarwal" userId="e3b3647e6ae70540" providerId="LiveId" clId="{7EC82AE8-D461-4D46-A972-A421C76E9CA6}" dt="2020-12-03T04:15:40.291" v="1078" actId="2711"/>
          <ac:spMkLst>
            <pc:docMk/>
            <pc:sldMk cId="823224975" sldId="266"/>
            <ac:spMk id="3" creationId="{17E64699-7DE3-413F-A41E-297F1CCCA1A8}"/>
          </ac:spMkLst>
        </pc:spChg>
      </pc:sldChg>
      <pc:sldChg chg="modSp mod">
        <pc:chgData name="Sandy Aggarwal" userId="e3b3647e6ae70540" providerId="LiveId" clId="{7EC82AE8-D461-4D46-A972-A421C76E9CA6}" dt="2020-12-03T04:20:34.946" v="1115" actId="2711"/>
        <pc:sldMkLst>
          <pc:docMk/>
          <pc:sldMk cId="1474042906" sldId="267"/>
        </pc:sldMkLst>
        <pc:spChg chg="mod">
          <ac:chgData name="Sandy Aggarwal" userId="e3b3647e6ae70540" providerId="LiveId" clId="{7EC82AE8-D461-4D46-A972-A421C76E9CA6}" dt="2020-12-03T04:20:34.946" v="1115" actId="2711"/>
          <ac:spMkLst>
            <pc:docMk/>
            <pc:sldMk cId="1474042906" sldId="267"/>
            <ac:spMk id="3" creationId="{17E64699-7DE3-413F-A41E-297F1CCCA1A8}"/>
          </ac:spMkLst>
        </pc:spChg>
      </pc:sldChg>
      <pc:sldChg chg="modSp mod">
        <pc:chgData name="Sandy Aggarwal" userId="e3b3647e6ae70540" providerId="LiveId" clId="{7EC82AE8-D461-4D46-A972-A421C76E9CA6}" dt="2020-12-03T04:16:25.499" v="1080" actId="2711"/>
        <pc:sldMkLst>
          <pc:docMk/>
          <pc:sldMk cId="1613577708" sldId="268"/>
        </pc:sldMkLst>
        <pc:spChg chg="mod">
          <ac:chgData name="Sandy Aggarwal" userId="e3b3647e6ae70540" providerId="LiveId" clId="{7EC82AE8-D461-4D46-A972-A421C76E9CA6}" dt="2020-12-03T04:16:25.499" v="1080" actId="2711"/>
          <ac:spMkLst>
            <pc:docMk/>
            <pc:sldMk cId="1613577708" sldId="268"/>
            <ac:spMk id="3" creationId="{17E64699-7DE3-413F-A41E-297F1CCCA1A8}"/>
          </ac:spMkLst>
        </pc:spChg>
      </pc:sldChg>
      <pc:sldChg chg="modSp mod">
        <pc:chgData name="Sandy Aggarwal" userId="e3b3647e6ae70540" providerId="LiveId" clId="{7EC82AE8-D461-4D46-A972-A421C76E9CA6}" dt="2020-12-03T04:15:55.576" v="1079" actId="2711"/>
        <pc:sldMkLst>
          <pc:docMk/>
          <pc:sldMk cId="123573534" sldId="269"/>
        </pc:sldMkLst>
        <pc:spChg chg="mod">
          <ac:chgData name="Sandy Aggarwal" userId="e3b3647e6ae70540" providerId="LiveId" clId="{7EC82AE8-D461-4D46-A972-A421C76E9CA6}" dt="2020-12-03T04:15:55.576" v="1079" actId="2711"/>
          <ac:spMkLst>
            <pc:docMk/>
            <pc:sldMk cId="123573534" sldId="269"/>
            <ac:spMk id="3" creationId="{17E64699-7DE3-413F-A41E-297F1CCCA1A8}"/>
          </ac:spMkLst>
        </pc:spChg>
      </pc:sldChg>
      <pc:sldChg chg="modSp mod">
        <pc:chgData name="Sandy Aggarwal" userId="e3b3647e6ae70540" providerId="LiveId" clId="{7EC82AE8-D461-4D46-A972-A421C76E9CA6}" dt="2020-12-03T04:20:18.923" v="1114" actId="27636"/>
        <pc:sldMkLst>
          <pc:docMk/>
          <pc:sldMk cId="2748960230" sldId="271"/>
        </pc:sldMkLst>
        <pc:spChg chg="mod">
          <ac:chgData name="Sandy Aggarwal" userId="e3b3647e6ae70540" providerId="LiveId" clId="{7EC82AE8-D461-4D46-A972-A421C76E9CA6}" dt="2020-12-03T04:20:18.923" v="1114" actId="27636"/>
          <ac:spMkLst>
            <pc:docMk/>
            <pc:sldMk cId="2748960230" sldId="271"/>
            <ac:spMk id="3" creationId="{17E64699-7DE3-413F-A41E-297F1CCCA1A8}"/>
          </ac:spMkLst>
        </pc:spChg>
      </pc:sldChg>
      <pc:sldChg chg="modSp mod">
        <pc:chgData name="Sandy Aggarwal" userId="e3b3647e6ae70540" providerId="LiveId" clId="{7EC82AE8-D461-4D46-A972-A421C76E9CA6}" dt="2020-12-03T04:20:50.461" v="1116" actId="2711"/>
        <pc:sldMkLst>
          <pc:docMk/>
          <pc:sldMk cId="365670819" sldId="273"/>
        </pc:sldMkLst>
        <pc:spChg chg="mod">
          <ac:chgData name="Sandy Aggarwal" userId="e3b3647e6ae70540" providerId="LiveId" clId="{7EC82AE8-D461-4D46-A972-A421C76E9CA6}" dt="2020-12-03T04:20:50.461" v="1116" actId="2711"/>
          <ac:spMkLst>
            <pc:docMk/>
            <pc:sldMk cId="365670819" sldId="273"/>
            <ac:spMk id="3" creationId="{17E64699-7DE3-413F-A41E-297F1CCCA1A8}"/>
          </ac:spMkLst>
        </pc:spChg>
      </pc:sldChg>
      <pc:sldChg chg="delSp modSp mod">
        <pc:chgData name="Sandy Aggarwal" userId="e3b3647e6ae70540" providerId="LiveId" clId="{7EC82AE8-D461-4D46-A972-A421C76E9CA6}" dt="2020-12-03T03:57:19.705" v="599" actId="478"/>
        <pc:sldMkLst>
          <pc:docMk/>
          <pc:sldMk cId="1553547031" sldId="276"/>
        </pc:sldMkLst>
        <pc:spChg chg="del mod">
          <ac:chgData name="Sandy Aggarwal" userId="e3b3647e6ae70540" providerId="LiveId" clId="{7EC82AE8-D461-4D46-A972-A421C76E9CA6}" dt="2020-12-03T03:57:19.705" v="599" actId="478"/>
          <ac:spMkLst>
            <pc:docMk/>
            <pc:sldMk cId="1553547031" sldId="276"/>
            <ac:spMk id="10" creationId="{71EC0F4F-58C4-4088-AA14-0D09479A9A34}"/>
          </ac:spMkLst>
        </pc:spChg>
      </pc:sldChg>
      <pc:sldChg chg="modSp mod">
        <pc:chgData name="Sandy Aggarwal" userId="e3b3647e6ae70540" providerId="LiveId" clId="{7EC82AE8-D461-4D46-A972-A421C76E9CA6}" dt="2020-12-03T04:19:24.184" v="1107" actId="27636"/>
        <pc:sldMkLst>
          <pc:docMk/>
          <pc:sldMk cId="1218942728" sldId="278"/>
        </pc:sldMkLst>
        <pc:spChg chg="mod">
          <ac:chgData name="Sandy Aggarwal" userId="e3b3647e6ae70540" providerId="LiveId" clId="{7EC82AE8-D461-4D46-A972-A421C76E9CA6}" dt="2020-12-03T04:19:24.184" v="1107" actId="27636"/>
          <ac:spMkLst>
            <pc:docMk/>
            <pc:sldMk cId="1218942728" sldId="278"/>
            <ac:spMk id="3" creationId="{17E64699-7DE3-413F-A41E-297F1CCCA1A8}"/>
          </ac:spMkLst>
        </pc:spChg>
      </pc:sldChg>
      <pc:sldChg chg="modSp mod">
        <pc:chgData name="Sandy Aggarwal" userId="e3b3647e6ae70540" providerId="LiveId" clId="{7EC82AE8-D461-4D46-A972-A421C76E9CA6}" dt="2020-12-03T04:14:25.556" v="1067" actId="2711"/>
        <pc:sldMkLst>
          <pc:docMk/>
          <pc:sldMk cId="1247427984" sldId="280"/>
        </pc:sldMkLst>
        <pc:spChg chg="mod">
          <ac:chgData name="Sandy Aggarwal" userId="e3b3647e6ae70540" providerId="LiveId" clId="{7EC82AE8-D461-4D46-A972-A421C76E9CA6}" dt="2020-12-03T04:11:49.376" v="1049" actId="2711"/>
          <ac:spMkLst>
            <pc:docMk/>
            <pc:sldMk cId="1247427984" sldId="280"/>
            <ac:spMk id="2" creationId="{7DF3B3A6-001F-42FA-B86D-87B24BFA1FF3}"/>
          </ac:spMkLst>
        </pc:spChg>
        <pc:spChg chg="mod">
          <ac:chgData name="Sandy Aggarwal" userId="e3b3647e6ae70540" providerId="LiveId" clId="{7EC82AE8-D461-4D46-A972-A421C76E9CA6}" dt="2020-12-03T04:14:25.556" v="1067" actId="2711"/>
          <ac:spMkLst>
            <pc:docMk/>
            <pc:sldMk cId="1247427984" sldId="280"/>
            <ac:spMk id="3" creationId="{17E64699-7DE3-413F-A41E-297F1CCCA1A8}"/>
          </ac:spMkLst>
        </pc:spChg>
      </pc:sldChg>
      <pc:sldChg chg="modSp mod">
        <pc:chgData name="Sandy Aggarwal" userId="e3b3647e6ae70540" providerId="LiveId" clId="{7EC82AE8-D461-4D46-A972-A421C76E9CA6}" dt="2020-12-03T04:17:32.121" v="1099" actId="20577"/>
        <pc:sldMkLst>
          <pc:docMk/>
          <pc:sldMk cId="1561414797" sldId="281"/>
        </pc:sldMkLst>
        <pc:spChg chg="mod">
          <ac:chgData name="Sandy Aggarwal" userId="e3b3647e6ae70540" providerId="LiveId" clId="{7EC82AE8-D461-4D46-A972-A421C76E9CA6}" dt="2020-12-03T04:17:32.121" v="1099" actId="20577"/>
          <ac:spMkLst>
            <pc:docMk/>
            <pc:sldMk cId="1561414797" sldId="281"/>
            <ac:spMk id="3" creationId="{17E64699-7DE3-413F-A41E-297F1CCCA1A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1800s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b="1"/>
            <a:t>FinTech 1.0</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a:t>1900s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b="1"/>
            <a:t>FinTech 2.0</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2000s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b="1"/>
            <a:t>FinTech 3.0 </a:t>
          </a:r>
          <a:r>
            <a:rPr lang="en-US" b="1">
              <a:sym typeface="Wingdings" panose="05000000000000000000" pitchFamily="2" charset="2"/>
            </a:rPr>
            <a:t> </a:t>
          </a:r>
          <a:r>
            <a:rPr lang="en-US" b="1"/>
            <a:t>3.5</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57905" custScaleY="124216" custLinFactNeighborX="-43007" custLinFactNeighborY="4327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ScaleX="29508" custScaleY="57109" custLinFactNeighborX="-31990" custLinFactNeighborY="18543">
        <dgm:presLayoutVars>
          <dgm:bulletEnabled val="1"/>
        </dgm:presLayoutVars>
      </dgm:prSet>
      <dgm:spPr/>
    </dgm:pt>
    <dgm:pt modelId="{122B38A3-0442-4747-820C-1F37877E2B0E}" type="pres">
      <dgm:prSet presAssocID="{8DB5D7D5-6A1C-4ABC-8850-759A9D876047}" presName="ConnectLine1" presStyleLbl="sibTrans1D1" presStyleIdx="0" presStyleCnt="3" custLinFactX="-2200000" custLinFactNeighborX="-2263502"/>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Ang="0" custScaleX="90909" custScaleY="121000" custLinFactNeighborX="-67765" custLinFactNeighborY="-3786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ScaleX="30099" custScaleY="48361" custLinFactNeighborX="-31038" custLinFactNeighborY="-23175">
        <dgm:presLayoutVars>
          <dgm:bulletEnabled val="1"/>
        </dgm:presLayoutVars>
      </dgm:prSet>
      <dgm:spPr/>
    </dgm:pt>
    <dgm:pt modelId="{DBA410EB-5F61-4F46-92D9-C5B0AA59EE15}" type="pres">
      <dgm:prSet presAssocID="{C5146535-FD3D-4589-98A3-623B8DA4B8DB}" presName="ConnectLine1" presStyleLbl="sibTrans1D1" presStyleIdx="1" presStyleCnt="3" custLinFactX="-1805139" custLinFactNeighborX="-1900000" custLinFactNeighborY="2028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ScaleX="146410" custScaleY="121000" custLinFactNeighborX="-48874" custLinFactNeighborY="43272">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ScaleX="32438" custScaleY="57253" custLinFactNeighborX="-35488" custLinFactNeighborY="24675">
        <dgm:presLayoutVars>
          <dgm:bulletEnabled val="1"/>
        </dgm:presLayoutVars>
      </dgm:prSet>
      <dgm:spPr/>
    </dgm:pt>
    <dgm:pt modelId="{440E9361-37D2-4157-AF38-7B49AD23708B}" type="pres">
      <dgm:prSet presAssocID="{09C152DA-7620-4852-8162-A77EC3609F3F}" presName="ConnectLine1" presStyleLbl="sibTrans1D1" presStyleIdx="2" presStyleCnt="3" custLinFactX="-1400000" custLinFactNeighborX="-1419633" custLinFactNeighborY="-2704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011396" y="-197047"/>
          <a:ext cx="141589" cy="1547054"/>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1800s</a:t>
          </a:r>
        </a:p>
      </dsp:txBody>
      <dsp:txXfrm rot="5400000">
        <a:off x="315576" y="512597"/>
        <a:ext cx="1540142" cy="127765"/>
      </dsp:txXfrm>
    </dsp:sp>
    <dsp:sp modelId="{5A1B764B-0DC5-47CD-BDEA-9E67799496EC}">
      <dsp:nvSpPr>
        <dsp:cNvPr id="0" name=""/>
        <dsp:cNvSpPr/>
      </dsp:nvSpPr>
      <dsp:spPr>
        <a:xfrm>
          <a:off x="149772" y="116756"/>
          <a:ext cx="1313947" cy="22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1" kern="1200"/>
            <a:t>FinTech 1.0</a:t>
          </a:r>
        </a:p>
      </dsp:txBody>
      <dsp:txXfrm>
        <a:off x="149772" y="116756"/>
        <a:ext cx="1313947" cy="227838"/>
      </dsp:txXfrm>
    </dsp:sp>
    <dsp:sp modelId="{122B38A3-0442-4747-820C-1F37877E2B0E}">
      <dsp:nvSpPr>
        <dsp:cNvPr id="0" name=""/>
        <dsp:cNvSpPr/>
      </dsp:nvSpPr>
      <dsp:spPr>
        <a:xfrm>
          <a:off x="624352" y="378972"/>
          <a:ext cx="0" cy="9118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219815" y="356174"/>
          <a:ext cx="22797" cy="2279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878026" y="509317"/>
          <a:ext cx="2428825" cy="13792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1900s</a:t>
          </a:r>
        </a:p>
      </dsp:txBody>
      <dsp:txXfrm>
        <a:off x="1878026" y="509317"/>
        <a:ext cx="2428825" cy="137924"/>
      </dsp:txXfrm>
    </dsp:sp>
    <dsp:sp modelId="{DF65791B-462E-4589-B98D-F60587330CA8}">
      <dsp:nvSpPr>
        <dsp:cNvPr id="0" name=""/>
        <dsp:cNvSpPr/>
      </dsp:nvSpPr>
      <dsp:spPr>
        <a:xfrm>
          <a:off x="2850716" y="802968"/>
          <a:ext cx="1340263" cy="192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b="1" kern="1200"/>
            <a:t>FinTech 2.0</a:t>
          </a:r>
        </a:p>
      </dsp:txBody>
      <dsp:txXfrm>
        <a:off x="2850716" y="802968"/>
        <a:ext cx="1340263" cy="192938"/>
      </dsp:txXfrm>
    </dsp:sp>
    <dsp:sp modelId="{DBA410EB-5F61-4F46-92D9-C5B0AA59EE15}">
      <dsp:nvSpPr>
        <dsp:cNvPr id="0" name=""/>
        <dsp:cNvSpPr/>
      </dsp:nvSpPr>
      <dsp:spPr>
        <a:xfrm>
          <a:off x="3569074" y="696928"/>
          <a:ext cx="0" cy="9118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891525" y="769620"/>
          <a:ext cx="22797" cy="22797"/>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6199901" y="-1379202"/>
          <a:ext cx="137924" cy="391165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2000s</a:t>
          </a:r>
        </a:p>
      </dsp:txBody>
      <dsp:txXfrm rot="-5400000">
        <a:off x="4313038" y="514394"/>
        <a:ext cx="3904918" cy="124458"/>
      </dsp:txXfrm>
    </dsp:sp>
    <dsp:sp modelId="{B4723E2A-4FF1-452A-BD25-8EC364F15A6F}">
      <dsp:nvSpPr>
        <dsp:cNvPr id="0" name=""/>
        <dsp:cNvSpPr/>
      </dsp:nvSpPr>
      <dsp:spPr>
        <a:xfrm>
          <a:off x="5272199" y="141077"/>
          <a:ext cx="1444415" cy="228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1" kern="1200"/>
            <a:t>FinTech 3.0 </a:t>
          </a:r>
          <a:r>
            <a:rPr lang="en-US" sz="1100" b="1" kern="1200">
              <a:sym typeface="Wingdings" panose="05000000000000000000" pitchFamily="2" charset="2"/>
            </a:rPr>
            <a:t> </a:t>
          </a:r>
          <a:r>
            <a:rPr lang="en-US" sz="1100" b="1" kern="1200"/>
            <a:t>3.5</a:t>
          </a:r>
        </a:p>
      </dsp:txBody>
      <dsp:txXfrm>
        <a:off x="5272199" y="141077"/>
        <a:ext cx="1444415" cy="228413"/>
      </dsp:txXfrm>
    </dsp:sp>
    <dsp:sp modelId="{440E9361-37D2-4157-AF38-7B49AD23708B}">
      <dsp:nvSpPr>
        <dsp:cNvPr id="0" name=""/>
        <dsp:cNvSpPr/>
      </dsp:nvSpPr>
      <dsp:spPr>
        <a:xfrm>
          <a:off x="6559567" y="354453"/>
          <a:ext cx="0" cy="9118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7563236" y="356318"/>
          <a:ext cx="22797" cy="2279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12/4/2020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edtech-trends/report-global-fintech-sector-boom-continues-ac81586b4cec"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www.forbes.com/sites/ronshevlin/2020/10/25/paypals-new-service-is-a-50-billion-stimulus-check-for-bitcoin/?sh=1f9a0f5b1c4c" TargetMode="External"/><Relationship Id="rId3" Type="http://schemas.openxmlformats.org/officeDocument/2006/relationships/hyperlink" Target="https://www.crunchbase.com/organization/venmo" TargetMode="External"/><Relationship Id="rId7" Type="http://schemas.openxmlformats.org/officeDocument/2006/relationships/hyperlink" Target="https://www.crunchbase.com/organization/personal-capital" TargetMode="External"/><Relationship Id="rId2" Type="http://schemas.openxmlformats.org/officeDocument/2006/relationships/hyperlink" Target="https://www.crunchbase.com/organization/varo-money" TargetMode="External"/><Relationship Id="rId1" Type="http://schemas.openxmlformats.org/officeDocument/2006/relationships/slideLayout" Target="../slideLayouts/slideLayout2.xml"/><Relationship Id="rId6" Type="http://schemas.openxmlformats.org/officeDocument/2006/relationships/hyperlink" Target="https://www.crunchbase.com/organization/affirm" TargetMode="External"/><Relationship Id="rId11" Type="http://schemas.openxmlformats.org/officeDocument/2006/relationships/hyperlink" Target="https://blog.plaid.com/microsoft-announcement/" TargetMode="External"/><Relationship Id="rId5" Type="http://schemas.openxmlformats.org/officeDocument/2006/relationships/hyperlink" Target="https://www.crunchbase.com/organization/credit-karma" TargetMode="External"/><Relationship Id="rId10" Type="http://schemas.openxmlformats.org/officeDocument/2006/relationships/hyperlink" Target="https://www.ft.com/content/c7d9a81c-e6a3-4f37-bbfd-71dcefda3739" TargetMode="External"/><Relationship Id="rId4" Type="http://schemas.openxmlformats.org/officeDocument/2006/relationships/hyperlink" Target="https://www.crunchbase.com/organization/robinhood" TargetMode="External"/><Relationship Id="rId9" Type="http://schemas.openxmlformats.org/officeDocument/2006/relationships/hyperlink" Target="https://www.forbes.com/video/603613251500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forbes.com/sites/kashmirhill/2012/02/16/how-target-figured-out-a-teen-girl-was-pregnant-before-her-father-did/?sh=3fb116bb6668" TargetMode="External"/><Relationship Id="rId7" Type="http://schemas.openxmlformats.org/officeDocument/2006/relationships/hyperlink" Target="https://www.ft.com/content/360fb259-faef-4ef4-b49b-54fce2085b86" TargetMode="External"/><Relationship Id="rId2" Type="http://schemas.openxmlformats.org/officeDocument/2006/relationships/hyperlink" Target="https://www.nytimes.com/2012/02/19/magazine/shopping-habits.html?pagewanted=1&amp;_r=1&amp;hp" TargetMode="External"/><Relationship Id="rId1" Type="http://schemas.openxmlformats.org/officeDocument/2006/relationships/slideLayout" Target="../slideLayouts/slideLayout2.xml"/><Relationship Id="rId6" Type="http://schemas.openxmlformats.org/officeDocument/2006/relationships/hyperlink" Target="https://www.fintechmagazine.com/venture-capital/role-big-data-2020s-fintech-revolution" TargetMode="External"/><Relationship Id="rId5" Type="http://schemas.openxmlformats.org/officeDocument/2006/relationships/hyperlink" Target="https://www.fintechmagazine.com/banking/why-personalisation-crucial-banking-success" TargetMode="External"/><Relationship Id="rId4" Type="http://schemas.openxmlformats.org/officeDocument/2006/relationships/hyperlink" Target="https://www.nytimes.com/by/charles-duhig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visa.co.uk/visa-everywhere/innovation-centers/london.html" TargetMode="External"/><Relationship Id="rId3" Type="http://schemas.openxmlformats.org/officeDocument/2006/relationships/hyperlink" Target="https://www.fintechmagazine.com/top10/top-10-fintech-innovation-labs/axa-next" TargetMode="External"/><Relationship Id="rId7" Type="http://schemas.openxmlformats.org/officeDocument/2006/relationships/hyperlink" Target="https://labs.uk.barclays/" TargetMode="External"/><Relationship Id="rId2" Type="http://schemas.openxmlformats.org/officeDocument/2006/relationships/hyperlink" Target="https://www.katanalabs.io/about" TargetMode="External"/><Relationship Id="rId1" Type="http://schemas.openxmlformats.org/officeDocument/2006/relationships/slideLayout" Target="../slideLayouts/slideLayout2.xml"/><Relationship Id="rId6" Type="http://schemas.openxmlformats.org/officeDocument/2006/relationships/hyperlink" Target="https://www.fintechmagazine.com/top10/top-10-fintech-innovation-labs/legal-and-general" TargetMode="External"/><Relationship Id="rId11" Type="http://schemas.openxmlformats.org/officeDocument/2006/relationships/hyperlink" Target="https://www.fintechinnovationlab.com/london/" TargetMode="External"/><Relationship Id="rId5" Type="http://schemas.openxmlformats.org/officeDocument/2006/relationships/hyperlink" Target="https://www.citi.com/tts/sa/videos/innovation-lab-digital-banking.html" TargetMode="External"/><Relationship Id="rId10" Type="http://schemas.openxmlformats.org/officeDocument/2006/relationships/hyperlink" Target="https://www.mastercard.co.uk/en-gb/about-mastercard/corp-responsibility/social-sustainability/the-mastercard-labs-for-financial-inclusion.html" TargetMode="External"/><Relationship Id="rId4" Type="http://schemas.openxmlformats.org/officeDocument/2006/relationships/hyperlink" Target="https://finolab.tokyo/" TargetMode="External"/><Relationship Id="rId9" Type="http://schemas.openxmlformats.org/officeDocument/2006/relationships/hyperlink" Target="https://labs.d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whartonfintech.org/podcast-page" TargetMode="External"/><Relationship Id="rId3" Type="http://schemas.openxmlformats.org/officeDocument/2006/relationships/hyperlink" Target="https://www.whartonfintech.org/" TargetMode="External"/><Relationship Id="rId7" Type="http://schemas.openxmlformats.org/officeDocument/2006/relationships/hyperlink" Target="https://provoke.fm/show/breaking-banks/" TargetMode="External"/><Relationship Id="rId12" Type="http://schemas.openxmlformats.org/officeDocument/2006/relationships/hyperlink" Target="https://open.spotify.com/show/1rlLsh2Ekm1fOQJWvp0uIi" TargetMode="External"/><Relationship Id="rId2" Type="http://schemas.openxmlformats.org/officeDocument/2006/relationships/hyperlink" Target="https://www.bloomberg.com/future-of-finance" TargetMode="External"/><Relationship Id="rId1" Type="http://schemas.openxmlformats.org/officeDocument/2006/relationships/slideLayout" Target="../slideLayouts/slideLayout2.xml"/><Relationship Id="rId6" Type="http://schemas.openxmlformats.org/officeDocument/2006/relationships/hyperlink" Target="https://www.forbes.com/sites/ronshevlin/2020/08/26/7-new-fintech-newsletters-you-should-be-reading/?sh=1cf47c724577" TargetMode="External"/><Relationship Id="rId11" Type="http://schemas.openxmlformats.org/officeDocument/2006/relationships/hyperlink" Target="https://www.fintechfutures.com/content-hub/what-the-fintech-podcast/" TargetMode="External"/><Relationship Id="rId5" Type="http://schemas.openxmlformats.org/officeDocument/2006/relationships/hyperlink" Target="https://www.forbes.com/sites/nikmilanovic/2020/09/21/great-fintech-writers/?sh=3310e0b9682d" TargetMode="External"/><Relationship Id="rId10" Type="http://schemas.openxmlformats.org/officeDocument/2006/relationships/hyperlink" Target="https://www.fintechmagazine.com/venture-capital/listen-now-fintech-podcast-carey-kolaja" TargetMode="External"/><Relationship Id="rId4" Type="http://schemas.openxmlformats.org/officeDocument/2006/relationships/hyperlink" Target="https://thisweekinfintech.substack.com/" TargetMode="External"/><Relationship Id="rId9" Type="http://schemas.openxmlformats.org/officeDocument/2006/relationships/hyperlink" Target="https://rise.barclays/rise-fintech-podcast/rise-fintech-podcast/"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2.deloitte.com/us/en/pages/regulatory/articles/fintech-banks.html" TargetMode="External"/><Relationship Id="rId13" Type="http://schemas.openxmlformats.org/officeDocument/2006/relationships/hyperlink" Target="https://www.forbes.com/sites/nikmilanovic/2020/08/04/now-that-the-fintechs-can-be-banks-what-happens-next/" TargetMode="External"/><Relationship Id="rId3" Type="http://schemas.openxmlformats.org/officeDocument/2006/relationships/hyperlink" Target="https://www.nytimes.com/2016/04/07/business/dealbook/the-evolution-of-fintech.html" TargetMode="External"/><Relationship Id="rId7" Type="http://schemas.openxmlformats.org/officeDocument/2006/relationships/hyperlink" Target="https://www.forbes.com/sites/esade/2019/07/30/the-fintech-revolution-who-are-the-new-competitors-in-banking/?sh=6bf381831161" TargetMode="External"/><Relationship Id="rId12" Type="http://schemas.openxmlformats.org/officeDocument/2006/relationships/hyperlink" Target="https://www.forbes.com/sites/forbescommunicationscouncil/2020/09/23/what-banks-can-learn-from-how-fintech-firms-handled-the-paycheck-protection-program/" TargetMode="External"/><Relationship Id="rId2" Type="http://schemas.openxmlformats.org/officeDocument/2006/relationships/hyperlink" Target="https://www.forbes.com/sites/cherylwinokurmunk/2020/08/20/insurance-getting-a-fintech-facelift/" TargetMode="External"/><Relationship Id="rId1" Type="http://schemas.openxmlformats.org/officeDocument/2006/relationships/slideLayout" Target="../slideLayouts/slideLayout2.xml"/><Relationship Id="rId6" Type="http://schemas.openxmlformats.org/officeDocument/2006/relationships/hyperlink" Target="https://www.forbes.com/sites/michaeltae/2020/11/30/lessons-from-the-fintech-revolutions-of-the-past-and-winning-post-covid/?sh=49335d2c3090" TargetMode="External"/><Relationship Id="rId11" Type="http://schemas.openxmlformats.org/officeDocument/2006/relationships/hyperlink" Target="https://builtin.com/fintech/fintech-payments-companies-examples" TargetMode="External"/><Relationship Id="rId5" Type="http://schemas.openxmlformats.org/officeDocument/2006/relationships/hyperlink" Target="https://www.e-zigurat.com/innovation-school/blog/evolution-of-fintech/" TargetMode="External"/><Relationship Id="rId15" Type="http://schemas.openxmlformats.org/officeDocument/2006/relationships/hyperlink" Target="https://www2.deloitte.com/global/en/insights/industry/financial-services/open-banking-model-strategy-united-states.html" TargetMode="External"/><Relationship Id="rId10" Type="http://schemas.openxmlformats.org/officeDocument/2006/relationships/hyperlink" Target="https://www.forbes.com/sites/ronshevlin/2020/10/12/5-bank-and-fintech-partnership-ideas-to-generate-revenue/?sh=648bf95b6e4c" TargetMode="External"/><Relationship Id="rId4" Type="http://schemas.openxmlformats.org/officeDocument/2006/relationships/hyperlink" Target="https://www.getsmarter.com/blog/market-trends/the-history-of-fintech/" TargetMode="External"/><Relationship Id="rId9" Type="http://schemas.openxmlformats.org/officeDocument/2006/relationships/hyperlink" Target="https://www.bloomberg.com/quicktake/financial-technology-companies-disrupt-comfy-banks-quicktake" TargetMode="External"/><Relationship Id="rId14" Type="http://schemas.openxmlformats.org/officeDocument/2006/relationships/hyperlink" Target="https://www.mckinsey.com/industries/financial-services/our-insights/banking-matters/building-a-successful-payments-system"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linkedin.com/in/sandyaggarw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fm.eng.cam.ac.uk/research/dstools/porters-generic-competitive-strateg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2016/04/07/business/dealbook/the-evolution-of-fintech.html"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youtube.com/watch?v=EC1V9MvzX4Q" TargetMode="External"/><Relationship Id="rId4" Type="http://schemas.openxmlformats.org/officeDocument/2006/relationships/hyperlink" Target="https://www.youtube.com/watch?v=-EoNrg_DR3s"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hyperlink" Target="https://www.wired.co.uk/article/open-banking-cma-psd2-explained" TargetMode="External"/><Relationship Id="rId3" Type="http://schemas.openxmlformats.org/officeDocument/2006/relationships/hyperlink" Target="https://monzo.com/" TargetMode="External"/><Relationship Id="rId7" Type="http://schemas.openxmlformats.org/officeDocument/2006/relationships/hyperlink" Target="https://citizenuk.medium.com/what-is-open-banking-47659528a698" TargetMode="External"/><Relationship Id="rId2" Type="http://schemas.openxmlformats.org/officeDocument/2006/relationships/hyperlink" Target="https://www.wired.co.uk/article/monzo-vs-revolut-vs-starling-vs-n26-best-challenger-bank" TargetMode="External"/><Relationship Id="rId1" Type="http://schemas.openxmlformats.org/officeDocument/2006/relationships/slideLayout" Target="../slideLayouts/slideLayout2.xml"/><Relationship Id="rId6" Type="http://schemas.openxmlformats.org/officeDocument/2006/relationships/hyperlink" Target="https://n26.com/en-us" TargetMode="External"/><Relationship Id="rId11" Type="http://schemas.openxmlformats.org/officeDocument/2006/relationships/hyperlink" Target="https://www2.deloitte.com/global/en/insights/industry/financial-services/open-banking-model-strategy-united-states.html" TargetMode="External"/><Relationship Id="rId5" Type="http://schemas.openxmlformats.org/officeDocument/2006/relationships/hyperlink" Target="https://www.marcus.com/us/en1?adobe_mc_sdid=SDID%3D5035210E55897B94-2F9C43F5C15F4FEE%7CMCORGID%3D51857BAF56FBC1EC7F000101%40AdobeOrg%7CTS%3D1606711651&amp;adobe_mc_ref=https%3A%2F%2Fwww.google.com%2F" TargetMode="External"/><Relationship Id="rId10" Type="http://schemas.openxmlformats.org/officeDocument/2006/relationships/hyperlink" Target="https://betakit.com/following-delay-federal-government-to-reopen-virtual-consultations-on-open-banking" TargetMode="External"/><Relationship Id="rId4" Type="http://schemas.openxmlformats.org/officeDocument/2006/relationships/hyperlink" Target="https://www.revolut.com/en-US" TargetMode="External"/><Relationship Id="rId9" Type="http://schemas.openxmlformats.org/officeDocument/2006/relationships/hyperlink" Target="https://www.pwc.com/it/en/industries/banking/assets/docs/psd2-nutshell-n03.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zigurat.com/innovation-school/blog/evolution-of-finte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forbes.com/sites/danielwebber/2020/11/24/western-unions-stc-pay-investment-a-roadmap-to-the-future/?sh=2711e5d92538" TargetMode="External"/><Relationship Id="rId3" Type="http://schemas.openxmlformats.org/officeDocument/2006/relationships/hyperlink" Target="https://resources.mulesoft.com/ty-wp-open-banking-strategy.html#loaded?utm_source=google&amp;utm_medium=cpc&amp;utm_campaign=g-api-na-search-open-banking&amp;utm_term=open%20banking%20platform&amp;utm_content=g-b-c&amp;gclid=Cj0KCQiAqo3-BRDoARIsAE5vnaK_HukLmlW6m7EcaxdYhGByoxSNONc867fCYGl5R2bsQGMxaRKd7QEaAgjREALw_wcB" TargetMode="External"/><Relationship Id="rId7" Type="http://schemas.openxmlformats.org/officeDocument/2006/relationships/hyperlink" Target="https://www.forbes.com/sites/danielwebber/2020/07/30/how-payments-fintech-is-using-banking-as-a-service-to-drive-growth/?sh=68ff3c64b9b7" TargetMode="External"/><Relationship Id="rId2" Type="http://schemas.openxmlformats.org/officeDocument/2006/relationships/hyperlink" Target="https://www.mckinsey.com/industries/financial-services/our-insights/a-roadmap-for-a-digital-transformation" TargetMode="External"/><Relationship Id="rId1" Type="http://schemas.openxmlformats.org/officeDocument/2006/relationships/slideLayout" Target="../slideLayouts/slideLayout2.xml"/><Relationship Id="rId6" Type="http://schemas.openxmlformats.org/officeDocument/2006/relationships/hyperlink" Target="https://www.railsbank.com/" TargetMode="External"/><Relationship Id="rId5" Type="http://schemas.openxmlformats.org/officeDocument/2006/relationships/hyperlink" Target="https://www.forbes.com/sites/vikasraj/2020/11/30/embedded-inclusive-fintech/?sh=4c29984410cc" TargetMode="External"/><Relationship Id="rId4" Type="http://schemas.openxmlformats.org/officeDocument/2006/relationships/hyperlink" Target="https://engineerbabu.com/blog/digital-transformation-in-finan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ntechlabs.com/115-fintech-unicorns-of-the-21st-century-changes-to-the-list-october-2020/" TargetMode="External"/><Relationship Id="rId7" Type="http://schemas.openxmlformats.org/officeDocument/2006/relationships/image" Target="../media/image5.png"/><Relationship Id="rId2" Type="http://schemas.openxmlformats.org/officeDocument/2006/relationships/hyperlink" Target="https://about.crunchbase.com/fintech-industry-report-2020/" TargetMode="External"/><Relationship Id="rId1" Type="http://schemas.openxmlformats.org/officeDocument/2006/relationships/slideLayout" Target="../slideLayouts/slideLayout2.xml"/><Relationship Id="rId6" Type="http://schemas.openxmlformats.org/officeDocument/2006/relationships/hyperlink" Target="https://www.fool.com/investing/2020/11/13/ant-groups-competitor-lufax-just-went-public-here/" TargetMode="External"/><Relationship Id="rId5" Type="http://schemas.openxmlformats.org/officeDocument/2006/relationships/hyperlink" Target="https://www.forbes.com/sites/kenrapoza/2020/11/12/behind-ant-groups-failed-ipo-a-sign-of-more-to-come/?sh=5f7f63fc2710" TargetMode="External"/><Relationship Id="rId4" Type="http://schemas.openxmlformats.org/officeDocument/2006/relationships/hyperlink" Target="https://www.forbes.com/sites/jeffkauflin/2020/11/11/fintech-unicorns-flywire-and-avidxchange-are-planning-to-go-public-in-2021/?sh=29aad44470e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4760" b="5240"/>
          <a:stretch/>
        </p:blipFill>
        <p:spPr>
          <a:xfrm>
            <a:off x="-3047" y="10"/>
            <a:ext cx="12191999" cy="6857990"/>
          </a:xfrm>
          <a:prstGeom prst="rect">
            <a:avLst/>
          </a:prstGeom>
        </p:spPr>
      </p:pic>
      <p:sp>
        <p:nvSpPr>
          <p:cNvPr id="29" name="Rectangle 2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Competition in the new digital era</a:t>
            </a:r>
            <a:br>
              <a:rPr lang="en-US" dirty="0">
                <a:solidFill>
                  <a:schemeClr val="bg1"/>
                </a:solidFill>
              </a:rPr>
            </a:br>
            <a:r>
              <a:rPr lang="en-US" dirty="0">
                <a:solidFill>
                  <a:schemeClr val="bg1"/>
                </a:solidFill>
                <a:effectLst/>
                <a:latin typeface="Calibri" panose="020F0502020204030204" pitchFamily="34" charset="0"/>
              </a:rPr>
              <a:t>Adapting to the growth of the Fintech </a:t>
            </a:r>
            <a:endParaRPr lang="en-US" dirty="0">
              <a:solidFill>
                <a:schemeClr val="bg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a:solidFill>
                  <a:schemeClr val="bg1"/>
                </a:solidFill>
              </a:rPr>
              <a:t>A Brainstorming session by sandy Aggarwal </a:t>
            </a:r>
          </a:p>
          <a:p>
            <a:pPr algn="ctr"/>
            <a:r>
              <a:rPr lang="en-US" sz="1800">
                <a:solidFill>
                  <a:schemeClr val="bg1"/>
                </a:solidFill>
              </a:rPr>
              <a:t>(Director/SVP – Technology &amp; Architecture @ Mizuho Americas)</a:t>
            </a:r>
          </a:p>
          <a:p>
            <a:pPr algn="ctr"/>
            <a:r>
              <a:rPr lang="en-US" sz="1800">
                <a:solidFill>
                  <a:schemeClr val="bg1"/>
                </a:solidFill>
              </a:rPr>
              <a:t>Dec 4</a:t>
            </a:r>
            <a:r>
              <a:rPr lang="en-US" sz="1800" baseline="30000">
                <a:solidFill>
                  <a:schemeClr val="bg1"/>
                </a:solidFill>
              </a:rPr>
              <a:t>th</a:t>
            </a:r>
            <a:r>
              <a:rPr lang="en-US" sz="1800">
                <a:solidFill>
                  <a:schemeClr val="bg1"/>
                </a:solidFill>
              </a:rPr>
              <a:t>, 2020</a:t>
            </a:r>
          </a:p>
        </p:txBody>
      </p:sp>
      <p:cxnSp>
        <p:nvCxnSpPr>
          <p:cNvPr id="31" name="Straight Connector 3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7E9763-3E4C-49B2-ADE1-D781CC45D6B3}"/>
              </a:ext>
            </a:extLst>
          </p:cNvPr>
          <p:cNvSpPr txBox="1"/>
          <p:nvPr/>
        </p:nvSpPr>
        <p:spPr>
          <a:xfrm>
            <a:off x="9844454" y="6588689"/>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edium.com/edtech-trends/report-global-fintech-sector-boom-continues-ac81586b4cec">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23305"/>
          </a:xfrm>
        </p:spPr>
        <p:txBody>
          <a:bodyPr>
            <a:normAutofit/>
          </a:bodyPr>
          <a:lstStyle/>
          <a:p>
            <a:r>
              <a:rPr lang="en-US" dirty="0"/>
              <a:t>Role of third parties in Fintech</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1" y="1432123"/>
            <a:ext cx="11029615" cy="4329488"/>
          </a:xfrm>
        </p:spPr>
        <p:txBody>
          <a:bodyPr>
            <a:normAutofit fontScale="85000" lnSpcReduction="20000"/>
          </a:bodyPr>
          <a:lstStyle/>
          <a:p>
            <a:pPr marL="324000" lvl="1">
              <a:spcBef>
                <a:spcPts val="0"/>
              </a:spcBef>
              <a:spcAft>
                <a:spcPts val="0"/>
              </a:spcAft>
            </a:pPr>
            <a:r>
              <a:rPr lang="en-US" sz="1900" dirty="0">
                <a:effectLst/>
              </a:rPr>
              <a:t>Fintech third parties can help you jumpstart your Fintech journey</a:t>
            </a:r>
          </a:p>
          <a:p>
            <a:pPr marL="594000" lvl="2">
              <a:spcBef>
                <a:spcPts val="0"/>
              </a:spcBef>
              <a:spcAft>
                <a:spcPts val="0"/>
              </a:spcAft>
            </a:pPr>
            <a:r>
              <a:rPr lang="en-US" sz="1600" dirty="0">
                <a:cs typeface="Calibri" panose="020F0502020204030204" pitchFamily="34" charset="0"/>
              </a:rPr>
              <a:t>Implement APIs from Fintech vendors such as Plaid, Stripe, Square and PayPal</a:t>
            </a:r>
          </a:p>
          <a:p>
            <a:pPr marL="594000" lvl="2">
              <a:spcBef>
                <a:spcPts val="0"/>
              </a:spcBef>
              <a:spcAft>
                <a:spcPts val="0"/>
              </a:spcAft>
            </a:pPr>
            <a:r>
              <a:rPr lang="en-US" sz="1600" dirty="0">
                <a:cs typeface="Calibri" panose="020F0502020204030204" pitchFamily="34" charset="0"/>
              </a:rPr>
              <a:t>Use of Baas (Banking as a Service) to allow non-banks to embed banking services within their apps. </a:t>
            </a:r>
            <a:r>
              <a:rPr lang="en-US" sz="1600" dirty="0" err="1">
                <a:cs typeface="Calibri" panose="020F0502020204030204" pitchFamily="34" charset="0"/>
              </a:rPr>
              <a:t>Railsbank</a:t>
            </a:r>
            <a:r>
              <a:rPr lang="en-US" sz="1600" dirty="0">
                <a:cs typeface="Calibri" panose="020F0502020204030204" pitchFamily="34" charset="0"/>
              </a:rPr>
              <a:t> is part of the growing fintech trend of B2B firms offering ‘embedded finance’ to financial and non-financial firms alike</a:t>
            </a:r>
          </a:p>
          <a:p>
            <a:pPr marL="594000" lvl="2">
              <a:spcBef>
                <a:spcPts val="0"/>
              </a:spcBef>
              <a:spcAft>
                <a:spcPts val="0"/>
              </a:spcAft>
            </a:pPr>
            <a:r>
              <a:rPr lang="en-US" sz="1600" dirty="0">
                <a:cs typeface="Calibri" panose="020F0502020204030204" pitchFamily="34" charset="0"/>
              </a:rPr>
              <a:t>Use of RPA for process automation. UiPath is not a Fintech but it can surely help you become nimble</a:t>
            </a:r>
          </a:p>
          <a:p>
            <a:pPr marL="702000" lvl="3" indent="0">
              <a:spcBef>
                <a:spcPts val="0"/>
              </a:spcBef>
              <a:spcAft>
                <a:spcPts val="0"/>
              </a:spcAft>
              <a:buNone/>
            </a:pPr>
            <a:endParaRPr lang="en-US" sz="1200" dirty="0"/>
          </a:p>
          <a:p>
            <a:pPr marL="324000" lvl="1">
              <a:spcBef>
                <a:spcPts val="0"/>
              </a:spcBef>
              <a:spcAft>
                <a:spcPts val="0"/>
              </a:spcAft>
            </a:pPr>
            <a:r>
              <a:rPr lang="en-US" sz="1900" dirty="0"/>
              <a:t>Fintech Middleware &amp; BaaS (Banking as a Service)</a:t>
            </a:r>
          </a:p>
          <a:p>
            <a:pPr marL="594000" lvl="2">
              <a:spcBef>
                <a:spcPts val="0"/>
              </a:spcBef>
              <a:spcAft>
                <a:spcPts val="0"/>
              </a:spcAft>
            </a:pPr>
            <a:r>
              <a:rPr lang="en-US" sz="1600" dirty="0">
                <a:cs typeface="Calibri" panose="020F0502020204030204" pitchFamily="34" charset="0"/>
              </a:rPr>
              <a:t>Plaid: </a:t>
            </a:r>
            <a:r>
              <a:rPr lang="en-US" sz="1600" b="0" i="0" dirty="0">
                <a:solidFill>
                  <a:srgbClr val="4F4F4F"/>
                </a:solidFill>
                <a:effectLst/>
                <a:cs typeface="Calibri" panose="020F0502020204030204" pitchFamily="34" charset="0"/>
              </a:rPr>
              <a:t>Some mainstream players Plaid helps power include </a:t>
            </a:r>
            <a:r>
              <a:rPr lang="en-US" sz="1600" b="0" i="0" u="none" strike="noStrike" dirty="0">
                <a:solidFill>
                  <a:srgbClr val="0288D1"/>
                </a:solidFill>
                <a:effectLst/>
                <a:cs typeface="Calibri" panose="020F0502020204030204" pitchFamily="34" charset="0"/>
                <a:hlinkClick r:id="rId2"/>
              </a:rPr>
              <a:t>Varo</a:t>
            </a:r>
            <a:r>
              <a:rPr lang="en-US" sz="1600" b="0" i="0" dirty="0">
                <a:solidFill>
                  <a:srgbClr val="4F4F4F"/>
                </a:solidFill>
                <a:effectLst/>
                <a:cs typeface="Calibri" panose="020F0502020204030204" pitchFamily="34" charset="0"/>
              </a:rPr>
              <a:t> in online banking, </a:t>
            </a:r>
            <a:r>
              <a:rPr lang="en-US" sz="1600" b="0" i="0" u="none" strike="noStrike" dirty="0">
                <a:solidFill>
                  <a:srgbClr val="0288D1"/>
                </a:solidFill>
                <a:effectLst/>
                <a:cs typeface="Calibri" panose="020F0502020204030204" pitchFamily="34" charset="0"/>
                <a:hlinkClick r:id="rId3"/>
              </a:rPr>
              <a:t>Venmo</a:t>
            </a:r>
            <a:r>
              <a:rPr lang="en-US" sz="1600" b="0" i="0" dirty="0">
                <a:solidFill>
                  <a:srgbClr val="4F4F4F"/>
                </a:solidFill>
                <a:effectLst/>
                <a:cs typeface="Calibri" panose="020F0502020204030204" pitchFamily="34" charset="0"/>
              </a:rPr>
              <a:t> in payments, </a:t>
            </a:r>
            <a:r>
              <a:rPr lang="en-US" sz="1600" b="0" i="0" u="none" strike="noStrike" dirty="0">
                <a:solidFill>
                  <a:srgbClr val="0288D1"/>
                </a:solidFill>
                <a:effectLst/>
                <a:cs typeface="Calibri" panose="020F0502020204030204" pitchFamily="34" charset="0"/>
                <a:hlinkClick r:id="rId4"/>
              </a:rPr>
              <a:t>Robinhood</a:t>
            </a:r>
            <a:r>
              <a:rPr lang="en-US" sz="1600" b="0" i="0" dirty="0">
                <a:solidFill>
                  <a:srgbClr val="4F4F4F"/>
                </a:solidFill>
                <a:effectLst/>
                <a:cs typeface="Calibri" panose="020F0502020204030204" pitchFamily="34" charset="0"/>
              </a:rPr>
              <a:t> for investments, </a:t>
            </a:r>
            <a:r>
              <a:rPr lang="en-US" sz="1600" b="0" i="0" u="none" strike="noStrike" dirty="0">
                <a:solidFill>
                  <a:srgbClr val="0288D1"/>
                </a:solidFill>
                <a:effectLst/>
                <a:cs typeface="Calibri" panose="020F0502020204030204" pitchFamily="34" charset="0"/>
                <a:hlinkClick r:id="rId5"/>
              </a:rPr>
              <a:t>Credit Karma</a:t>
            </a:r>
            <a:r>
              <a:rPr lang="en-US" sz="1600" b="0" i="0" dirty="0">
                <a:solidFill>
                  <a:srgbClr val="4F4F4F"/>
                </a:solidFill>
                <a:effectLst/>
                <a:cs typeface="Calibri" panose="020F0502020204030204" pitchFamily="34" charset="0"/>
              </a:rPr>
              <a:t> for tax filing, </a:t>
            </a:r>
            <a:r>
              <a:rPr lang="en-US" sz="1600" b="0" i="0" u="none" strike="noStrike" dirty="0">
                <a:solidFill>
                  <a:srgbClr val="0288D1"/>
                </a:solidFill>
                <a:effectLst/>
                <a:cs typeface="Calibri" panose="020F0502020204030204" pitchFamily="34" charset="0"/>
                <a:hlinkClick r:id="rId6"/>
              </a:rPr>
              <a:t>Affirm</a:t>
            </a:r>
            <a:r>
              <a:rPr lang="en-US" sz="1600" b="0" i="0" dirty="0">
                <a:solidFill>
                  <a:srgbClr val="4F4F4F"/>
                </a:solidFill>
                <a:effectLst/>
                <a:cs typeface="Calibri" panose="020F0502020204030204" pitchFamily="34" charset="0"/>
              </a:rPr>
              <a:t> in lending, and </a:t>
            </a:r>
            <a:r>
              <a:rPr lang="en-US" sz="1600" b="0" i="0" u="none" strike="noStrike" dirty="0">
                <a:solidFill>
                  <a:srgbClr val="0288D1"/>
                </a:solidFill>
                <a:effectLst/>
                <a:cs typeface="Calibri" panose="020F0502020204030204" pitchFamily="34" charset="0"/>
                <a:hlinkClick r:id="rId7"/>
              </a:rPr>
              <a:t>Personal Capital</a:t>
            </a:r>
            <a:r>
              <a:rPr lang="en-US" sz="1600" b="0" i="0" dirty="0">
                <a:solidFill>
                  <a:srgbClr val="4F4F4F"/>
                </a:solidFill>
                <a:effectLst/>
                <a:cs typeface="Calibri" panose="020F0502020204030204" pitchFamily="34" charset="0"/>
              </a:rPr>
              <a:t> in budgeting apps.</a:t>
            </a:r>
            <a:endParaRPr lang="en-US" sz="1600" dirty="0">
              <a:cs typeface="Calibri" panose="020F0502020204030204" pitchFamily="34" charset="0"/>
            </a:endParaRPr>
          </a:p>
          <a:p>
            <a:pPr marL="594000" lvl="2">
              <a:spcBef>
                <a:spcPts val="0"/>
              </a:spcBef>
              <a:spcAft>
                <a:spcPts val="0"/>
              </a:spcAft>
            </a:pPr>
            <a:r>
              <a:rPr lang="en-US" sz="1600" dirty="0">
                <a:cs typeface="Calibri" panose="020F0502020204030204" pitchFamily="34" charset="0"/>
              </a:rPr>
              <a:t>Adyen: </a:t>
            </a:r>
            <a:r>
              <a:rPr lang="en-US" sz="1600" b="0" i="0" dirty="0">
                <a:solidFill>
                  <a:srgbClr val="4F4F4F"/>
                </a:solidFill>
                <a:effectLst/>
                <a:cs typeface="Calibri" panose="020F0502020204030204" pitchFamily="34" charset="0"/>
              </a:rPr>
              <a:t>A single payments platform to accept payments anywhere, on any device. Adyen allows you to be PSD2 ready</a:t>
            </a:r>
            <a:endParaRPr lang="en-US" sz="1600" dirty="0">
              <a:cs typeface="Calibri" panose="020F0502020204030204" pitchFamily="34" charset="0"/>
            </a:endParaRPr>
          </a:p>
          <a:p>
            <a:pPr marL="936000" lvl="3">
              <a:spcBef>
                <a:spcPts val="0"/>
              </a:spcBef>
              <a:spcAft>
                <a:spcPts val="0"/>
              </a:spcAft>
            </a:pPr>
            <a:endParaRPr lang="en-US" sz="1600" dirty="0"/>
          </a:p>
          <a:p>
            <a:pPr marL="324000" lvl="1">
              <a:spcBef>
                <a:spcPts val="0"/>
              </a:spcBef>
              <a:spcAft>
                <a:spcPts val="0"/>
              </a:spcAft>
            </a:pPr>
            <a:r>
              <a:rPr lang="en-US" sz="1900" dirty="0">
                <a:effectLst/>
              </a:rPr>
              <a:t>Role of Blockchain &amp; AI </a:t>
            </a:r>
            <a:endParaRPr lang="en-US" sz="1400" dirty="0">
              <a:effectLst/>
            </a:endParaRPr>
          </a:p>
          <a:p>
            <a:pPr marL="594000" lvl="2">
              <a:spcBef>
                <a:spcPts val="0"/>
              </a:spcBef>
              <a:spcAft>
                <a:spcPts val="0"/>
              </a:spcAft>
            </a:pPr>
            <a:r>
              <a:rPr lang="en-US" sz="1600" dirty="0">
                <a:cs typeface="Calibri" panose="020F0502020204030204" pitchFamily="34" charset="0"/>
              </a:rPr>
              <a:t>Use of Blockchain / Distributed Ledger technologies such as Hyperledger/Corda as middleware for financial contracts</a:t>
            </a:r>
          </a:p>
          <a:p>
            <a:pPr marL="594000" lvl="2">
              <a:spcBef>
                <a:spcPts val="0"/>
              </a:spcBef>
              <a:spcAft>
                <a:spcPts val="0"/>
              </a:spcAft>
            </a:pPr>
            <a:r>
              <a:rPr lang="en-US" sz="1600" dirty="0">
                <a:effectLst/>
              </a:rPr>
              <a:t>PayPal joins the Bitcoin team. That means, millions of existing PayPal users (and by extension Venmo users) can start using Crypto for funds. Read the full story </a:t>
            </a:r>
            <a:r>
              <a:rPr lang="en-US" sz="1600" dirty="0">
                <a:effectLst/>
                <a:hlinkClick r:id="rId8"/>
              </a:rPr>
              <a:t>here</a:t>
            </a:r>
            <a:r>
              <a:rPr lang="en-US" sz="1600" dirty="0">
                <a:effectLst/>
              </a:rPr>
              <a:t>.</a:t>
            </a:r>
          </a:p>
          <a:p>
            <a:pPr marL="594000" lvl="2">
              <a:spcBef>
                <a:spcPts val="0"/>
              </a:spcBef>
              <a:spcAft>
                <a:spcPts val="0"/>
              </a:spcAft>
            </a:pPr>
            <a:r>
              <a:rPr lang="en-US" sz="1600" dirty="0">
                <a:effectLst/>
              </a:rPr>
              <a:t>Journey of blockchain fro</a:t>
            </a:r>
            <a:r>
              <a:rPr lang="en-US" sz="1600" dirty="0"/>
              <a:t>m Bitcoin to Big Business – an excellent </a:t>
            </a:r>
            <a:r>
              <a:rPr lang="en-US" sz="1600" dirty="0">
                <a:hlinkClick r:id="rId9"/>
              </a:rPr>
              <a:t>primer</a:t>
            </a:r>
            <a:r>
              <a:rPr lang="en-US" sz="1600" dirty="0"/>
              <a:t> by Forbes reporter Michael del Castillo</a:t>
            </a:r>
          </a:p>
          <a:p>
            <a:pPr marL="594000" lvl="2">
              <a:spcBef>
                <a:spcPts val="0"/>
              </a:spcBef>
              <a:spcAft>
                <a:spcPts val="0"/>
              </a:spcAft>
            </a:pPr>
            <a:r>
              <a:rPr lang="en-US" sz="1600" dirty="0">
                <a:cs typeface="Calibri" panose="020F0502020204030204" pitchFamily="34" charset="0"/>
              </a:rPr>
              <a:t>Barclays Card Germany </a:t>
            </a:r>
            <a:r>
              <a:rPr lang="en-US" sz="1600" dirty="0">
                <a:cs typeface="Calibri" panose="020F0502020204030204" pitchFamily="34" charset="0"/>
                <a:hlinkClick r:id="rId10"/>
              </a:rPr>
              <a:t>joins</a:t>
            </a:r>
            <a:r>
              <a:rPr lang="en-US" sz="1600" dirty="0">
                <a:cs typeface="Calibri" panose="020F0502020204030204" pitchFamily="34" charset="0"/>
              </a:rPr>
              <a:t> forces with Amazon to offer financing for purchases made through Amazon.de above EUR 100 (the kicker here is that credit approval is based on Amazon run AI engines churning customer data)</a:t>
            </a:r>
          </a:p>
          <a:p>
            <a:pPr marL="324000" lvl="2" indent="0">
              <a:spcBef>
                <a:spcPts val="0"/>
              </a:spcBef>
              <a:spcAft>
                <a:spcPts val="0"/>
              </a:spcAft>
              <a:buNone/>
            </a:pPr>
            <a:endParaRPr lang="en-US" sz="1600" dirty="0">
              <a:cs typeface="Calibri" panose="020F0502020204030204" pitchFamily="34" charset="0"/>
            </a:endParaRPr>
          </a:p>
          <a:p>
            <a:pPr marL="324000" lvl="1">
              <a:spcBef>
                <a:spcPts val="0"/>
              </a:spcBef>
              <a:spcAft>
                <a:spcPts val="0"/>
              </a:spcAft>
            </a:pPr>
            <a:r>
              <a:rPr lang="en-US" sz="1900" dirty="0">
                <a:effectLst/>
              </a:rPr>
              <a:t>Non-Fintech to Now-Fintech</a:t>
            </a:r>
            <a:endParaRPr lang="en-US" sz="1400" dirty="0">
              <a:effectLst/>
            </a:endParaRPr>
          </a:p>
          <a:p>
            <a:pPr marL="594000" lvl="2">
              <a:spcBef>
                <a:spcPts val="0"/>
              </a:spcBef>
              <a:spcAft>
                <a:spcPts val="0"/>
              </a:spcAft>
            </a:pPr>
            <a:r>
              <a:rPr lang="en-US" sz="1600" dirty="0">
                <a:cs typeface="Calibri" panose="020F0502020204030204" pitchFamily="34" charset="0"/>
              </a:rPr>
              <a:t>Facebook Libra</a:t>
            </a:r>
          </a:p>
          <a:p>
            <a:pPr marL="594000" lvl="2">
              <a:spcBef>
                <a:spcPts val="0"/>
              </a:spcBef>
              <a:spcAft>
                <a:spcPts val="0"/>
              </a:spcAft>
            </a:pPr>
            <a:r>
              <a:rPr lang="en-US" sz="1600" dirty="0">
                <a:cs typeface="Calibri" panose="020F0502020204030204" pitchFamily="34" charset="0"/>
              </a:rPr>
              <a:t>JPM Coin </a:t>
            </a:r>
          </a:p>
          <a:p>
            <a:pPr marL="594000" lvl="2">
              <a:spcBef>
                <a:spcPts val="0"/>
              </a:spcBef>
              <a:spcAft>
                <a:spcPts val="0"/>
              </a:spcAft>
            </a:pPr>
            <a:r>
              <a:rPr lang="en-US" sz="1600" dirty="0">
                <a:cs typeface="Calibri" panose="020F0502020204030204" pitchFamily="34" charset="0"/>
              </a:rPr>
              <a:t>Microsoft Excel (Yes – the oldest Fintech utility getting a </a:t>
            </a:r>
            <a:r>
              <a:rPr lang="en-US" sz="1600" dirty="0">
                <a:cs typeface="Calibri" panose="020F0502020204030204" pitchFamily="34" charset="0"/>
                <a:hlinkClick r:id="rId11">
                  <a:extLst>
                    <a:ext uri="{A12FA001-AC4F-418D-AE19-62706E023703}">
                      <ahyp:hlinkClr xmlns:ahyp="http://schemas.microsoft.com/office/drawing/2018/hyperlinkcolor" val="tx"/>
                    </a:ext>
                  </a:extLst>
                </a:hlinkClick>
              </a:rPr>
              <a:t>reboot</a:t>
            </a:r>
            <a:r>
              <a:rPr lang="en-US" sz="1600" dirty="0">
                <a:cs typeface="Calibri" panose="020F0502020204030204" pitchFamily="34" charset="0"/>
              </a:rPr>
              <a:t>) will use Plaid to connect Excel to your bank account!</a:t>
            </a:r>
          </a:p>
        </p:txBody>
      </p:sp>
    </p:spTree>
    <p:extLst>
      <p:ext uri="{BB962C8B-B14F-4D97-AF65-F5344CB8AC3E}">
        <p14:creationId xmlns:p14="http://schemas.microsoft.com/office/powerpoint/2010/main" val="156141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98805"/>
          </a:xfrm>
        </p:spPr>
        <p:txBody>
          <a:bodyPr/>
          <a:lstStyle/>
          <a:p>
            <a:r>
              <a:rPr lang="en-US"/>
              <a:t>Role of data in FinTech</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3" y="1400962"/>
            <a:ext cx="11029615" cy="3748087"/>
          </a:xfrm>
        </p:spPr>
        <p:txBody>
          <a:bodyPr>
            <a:normAutofit fontScale="85000" lnSpcReduction="20000"/>
          </a:bodyPr>
          <a:lstStyle/>
          <a:p>
            <a:pPr marL="18000" lvl="1" indent="0">
              <a:spcBef>
                <a:spcPts val="0"/>
              </a:spcBef>
              <a:spcAft>
                <a:spcPts val="0"/>
              </a:spcAft>
              <a:buNone/>
            </a:pPr>
            <a:r>
              <a:rPr lang="en-US" sz="1800" dirty="0">
                <a:effectLst/>
              </a:rPr>
              <a:t>Shaping understanding of customer data to improve product development:</a:t>
            </a:r>
          </a:p>
          <a:p>
            <a:pPr marL="18000" lvl="1" indent="0">
              <a:spcBef>
                <a:spcPts val="0"/>
              </a:spcBef>
              <a:spcAft>
                <a:spcPts val="0"/>
              </a:spcAft>
              <a:buNone/>
            </a:pPr>
            <a:endParaRPr lang="en-US" sz="1800" dirty="0">
              <a:effectLst/>
            </a:endParaRPr>
          </a:p>
          <a:p>
            <a:pPr marL="594000" lvl="2">
              <a:spcBef>
                <a:spcPts val="0"/>
              </a:spcBef>
            </a:pPr>
            <a:r>
              <a:rPr lang="en-US" sz="1600" i="1" dirty="0">
                <a:solidFill>
                  <a:srgbClr val="FF0000"/>
                </a:solidFill>
                <a:cs typeface="Calibri" panose="020F0502020204030204" pitchFamily="34" charset="0"/>
              </a:rPr>
              <a:t>It’s the data stupid!</a:t>
            </a:r>
          </a:p>
          <a:p>
            <a:pPr marL="594000" lvl="2">
              <a:spcBef>
                <a:spcPts val="0"/>
              </a:spcBef>
            </a:pPr>
            <a:r>
              <a:rPr lang="en-US" sz="1600" dirty="0">
                <a:cs typeface="Calibri" panose="020F0502020204030204" pitchFamily="34" charset="0"/>
              </a:rPr>
              <a:t>Companies need customer’s activity data for </a:t>
            </a:r>
            <a:r>
              <a:rPr lang="en-US" sz="1600" dirty="0">
                <a:cs typeface="Calibri" panose="020F0502020204030204" pitchFamily="34" charset="0"/>
                <a:hlinkClick r:id="rId2"/>
              </a:rPr>
              <a:t>predictive analysis</a:t>
            </a:r>
            <a:r>
              <a:rPr lang="en-US" sz="1600" dirty="0">
                <a:cs typeface="Calibri" panose="020F0502020204030204" pitchFamily="34" charset="0"/>
              </a:rPr>
              <a:t>. Consider this </a:t>
            </a:r>
            <a:r>
              <a:rPr lang="en-US" sz="1600" dirty="0">
                <a:cs typeface="Calibri" panose="020F0502020204030204" pitchFamily="34" charset="0"/>
                <a:hlinkClick r:id="rId3"/>
              </a:rPr>
              <a:t>example</a:t>
            </a:r>
            <a:r>
              <a:rPr lang="en-US" sz="1600" dirty="0">
                <a:cs typeface="Calibri" panose="020F0502020204030204" pitchFamily="34" charset="0"/>
              </a:rPr>
              <a:t> by </a:t>
            </a:r>
            <a:r>
              <a:rPr lang="en-US" sz="1600" dirty="0">
                <a:cs typeface="Calibri" panose="020F0502020204030204" pitchFamily="34" charset="0"/>
                <a:hlinkClick r:id="rId4"/>
              </a:rPr>
              <a:t>Charles Duhigg</a:t>
            </a:r>
            <a:r>
              <a:rPr lang="en-US" sz="1600" dirty="0">
                <a:cs typeface="Calibri" panose="020F0502020204030204" pitchFamily="34" charset="0"/>
              </a:rPr>
              <a:t> where Target figured out that a teenager was pregnant before her parents did. </a:t>
            </a:r>
          </a:p>
          <a:p>
            <a:pPr marL="594000" lvl="2">
              <a:spcBef>
                <a:spcPts val="0"/>
              </a:spcBef>
            </a:pPr>
            <a:r>
              <a:rPr lang="en-US" sz="1600" dirty="0">
                <a:cs typeface="Calibri" panose="020F0502020204030204" pitchFamily="34" charset="0"/>
              </a:rPr>
              <a:t>Open banking initiatives such as PSD2 can be a double-edged sword – making things easier for customers but at the same time allowing companies to mine customer data (yes with their permission – but then again, Facebook also permissioned Cambridge Analytica to mine user data)</a:t>
            </a:r>
          </a:p>
          <a:p>
            <a:pPr marL="594000" lvl="2">
              <a:spcBef>
                <a:spcPts val="0"/>
              </a:spcBef>
            </a:pPr>
            <a:r>
              <a:rPr lang="en-US" sz="1600" dirty="0">
                <a:effectLst/>
                <a:cs typeface="Calibri" panose="020F0502020204030204" pitchFamily="34" charset="0"/>
              </a:rPr>
              <a:t>Typical CRM companies such as Salesforce are integrating AI &amp; ML deep into their product lines</a:t>
            </a:r>
          </a:p>
          <a:p>
            <a:pPr marL="594000" lvl="2">
              <a:spcBef>
                <a:spcPts val="0"/>
              </a:spcBef>
            </a:pPr>
            <a:r>
              <a:rPr lang="en-US" sz="1600" dirty="0">
                <a:cs typeface="Calibri" panose="020F0502020204030204" pitchFamily="34" charset="0"/>
              </a:rPr>
              <a:t>Companies like Plaid of San Francisco are providing core data services to other Fintech providers like Venmo, PayPal, TD Ameritrade, Robinhood etc.</a:t>
            </a:r>
          </a:p>
          <a:p>
            <a:pPr marL="594000" lvl="2">
              <a:spcBef>
                <a:spcPts val="0"/>
              </a:spcBef>
            </a:pPr>
            <a:r>
              <a:rPr lang="en-US" sz="1600" dirty="0">
                <a:cs typeface="Calibri" panose="020F0502020204030204" pitchFamily="34" charset="0"/>
              </a:rPr>
              <a:t>According to Fintech Magazine, </a:t>
            </a:r>
            <a:r>
              <a:rPr lang="en-US" sz="1600" dirty="0">
                <a:cs typeface="Calibri" panose="020F0502020204030204" pitchFamily="34" charset="0"/>
                <a:hlinkClick r:id="rId5"/>
              </a:rPr>
              <a:t>personalization</a:t>
            </a:r>
            <a:r>
              <a:rPr lang="en-US" sz="1600" dirty="0">
                <a:cs typeface="Calibri" panose="020F0502020204030204" pitchFamily="34" charset="0"/>
              </a:rPr>
              <a:t> is critical to banking success (as seen in example of Venmo). Furthermore, </a:t>
            </a:r>
            <a:r>
              <a:rPr lang="en-US" sz="1600" dirty="0">
                <a:cs typeface="Calibri" panose="020F0502020204030204" pitchFamily="34" charset="0"/>
                <a:hlinkClick r:id="rId6"/>
              </a:rPr>
              <a:t>Big Data</a:t>
            </a:r>
            <a:r>
              <a:rPr lang="en-US" sz="1600" dirty="0">
                <a:cs typeface="Calibri" panose="020F0502020204030204" pitchFamily="34" charset="0"/>
              </a:rPr>
              <a:t> will play a very big part in the new Fintech revolution as troves of data from multiple channels including IoT devices flows into via automated APIs.</a:t>
            </a:r>
          </a:p>
          <a:p>
            <a:pPr marL="324000" lvl="1" indent="0">
              <a:buNone/>
            </a:pPr>
            <a:endParaRPr lang="en-US" sz="1600" dirty="0">
              <a:solidFill>
                <a:srgbClr val="4F4F4F"/>
              </a:solidFill>
              <a:cs typeface="Calibri" panose="020F0502020204030204" pitchFamily="34" charset="0"/>
            </a:endParaRPr>
          </a:p>
          <a:p>
            <a:pPr marL="630000" lvl="2" indent="0">
              <a:buNone/>
            </a:pPr>
            <a:r>
              <a:rPr lang="en-US" sz="1600" b="1" dirty="0">
                <a:solidFill>
                  <a:srgbClr val="444444"/>
                </a:solidFill>
                <a:effectLst/>
                <a:cs typeface="Calibri" panose="020F0502020204030204" pitchFamily="34" charset="0"/>
              </a:rPr>
              <a:t>Bottomline: </a:t>
            </a:r>
            <a:r>
              <a:rPr lang="en-US" sz="1600" dirty="0">
                <a:solidFill>
                  <a:srgbClr val="444444"/>
                </a:solidFill>
                <a:effectLst/>
                <a:cs typeface="Calibri" panose="020F0502020204030204" pitchFamily="34" charset="0"/>
              </a:rPr>
              <a:t>Fintechs need massive </a:t>
            </a:r>
            <a:r>
              <a:rPr lang="en-US" sz="1600" dirty="0">
                <a:solidFill>
                  <a:srgbClr val="444444"/>
                </a:solidFill>
                <a:cs typeface="Calibri" panose="020F0502020204030204" pitchFamily="34" charset="0"/>
              </a:rPr>
              <a:t>data analysis to succeed but still need </a:t>
            </a:r>
            <a:r>
              <a:rPr lang="en-US" sz="1600" dirty="0">
                <a:solidFill>
                  <a:srgbClr val="444444"/>
                </a:solidFill>
                <a:effectLst/>
                <a:cs typeface="Calibri" panose="020F0502020204030204" pitchFamily="34" charset="0"/>
              </a:rPr>
              <a:t>win the trust of consumers/regulators. There is an urgent need to protect customer’s </a:t>
            </a:r>
            <a:r>
              <a:rPr lang="en-US" sz="1600" dirty="0">
                <a:solidFill>
                  <a:srgbClr val="444444"/>
                </a:solidFill>
                <a:effectLst/>
                <a:cs typeface="Calibri" panose="020F0502020204030204" pitchFamily="34" charset="0"/>
                <a:hlinkClick r:id="rId7"/>
              </a:rPr>
              <a:t>interest</a:t>
            </a:r>
            <a:r>
              <a:rPr lang="en-US" sz="1600" dirty="0">
                <a:solidFill>
                  <a:srgbClr val="444444"/>
                </a:solidFill>
                <a:effectLst/>
                <a:cs typeface="Calibri" panose="020F0502020204030204" pitchFamily="34" charset="0"/>
              </a:rPr>
              <a:t>. </a:t>
            </a:r>
            <a:endParaRPr lang="en-US" sz="1600" dirty="0">
              <a:effectLst/>
              <a:cs typeface="Calibri" panose="020F0502020204030204" pitchFamily="34" charset="0"/>
            </a:endParaRPr>
          </a:p>
        </p:txBody>
      </p:sp>
    </p:spTree>
    <p:extLst>
      <p:ext uri="{BB962C8B-B14F-4D97-AF65-F5344CB8AC3E}">
        <p14:creationId xmlns:p14="http://schemas.microsoft.com/office/powerpoint/2010/main" val="121894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23305"/>
          </a:xfrm>
        </p:spPr>
        <p:txBody>
          <a:bodyPr/>
          <a:lstStyle/>
          <a:p>
            <a:r>
              <a:rPr lang="en-US" dirty="0"/>
              <a:t>Fintech innovation labs</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2" y="1611612"/>
            <a:ext cx="11029615" cy="3990198"/>
          </a:xfrm>
        </p:spPr>
        <p:txBody>
          <a:bodyPr>
            <a:normAutofit fontScale="85000" lnSpcReduction="10000"/>
          </a:bodyPr>
          <a:lstStyle/>
          <a:p>
            <a:pPr marL="0" indent="0">
              <a:buNone/>
            </a:pPr>
            <a:r>
              <a:rPr lang="en-US" sz="1900" dirty="0">
                <a:cs typeface="Calibri" panose="020F0502020204030204" pitchFamily="34" charset="0"/>
              </a:rPr>
              <a:t>Many established institutions are now setting up innovation labs to speed up Fintech innovation. The primary ones that you can consider joining to expedite your Fintech journey are listed below:</a:t>
            </a:r>
            <a:endParaRPr lang="en-US" sz="1900" dirty="0"/>
          </a:p>
          <a:p>
            <a:pPr>
              <a:buClr>
                <a:srgbClr val="C00000"/>
              </a:buClr>
            </a:pPr>
            <a:r>
              <a:rPr lang="en-US" dirty="0"/>
              <a:t>ING: </a:t>
            </a:r>
            <a:r>
              <a:rPr lang="en-US" dirty="0">
                <a:hlinkClick r:id="rId2"/>
              </a:rPr>
              <a:t>Katana Labs</a:t>
            </a:r>
            <a:r>
              <a:rPr lang="en-US" dirty="0"/>
              <a:t> – London, UK</a:t>
            </a:r>
          </a:p>
          <a:p>
            <a:pPr>
              <a:buClr>
                <a:srgbClr val="C00000"/>
              </a:buClr>
            </a:pPr>
            <a:r>
              <a:rPr lang="en-US" dirty="0">
                <a:hlinkClick r:id="rId3"/>
              </a:rPr>
              <a:t>AXA Next </a:t>
            </a:r>
            <a:r>
              <a:rPr lang="en-US" dirty="0"/>
              <a:t>– California, USA</a:t>
            </a:r>
          </a:p>
          <a:p>
            <a:pPr>
              <a:buClr>
                <a:srgbClr val="C00000"/>
              </a:buClr>
            </a:pPr>
            <a:r>
              <a:rPr lang="en-US" dirty="0" err="1">
                <a:hlinkClick r:id="rId4"/>
              </a:rPr>
              <a:t>FinoLab</a:t>
            </a:r>
            <a:r>
              <a:rPr lang="en-US" dirty="0"/>
              <a:t> – Tokyo, Japan</a:t>
            </a:r>
          </a:p>
          <a:p>
            <a:pPr>
              <a:buClr>
                <a:srgbClr val="C00000"/>
              </a:buClr>
            </a:pPr>
            <a:r>
              <a:rPr lang="en-US" dirty="0">
                <a:hlinkClick r:id="rId5"/>
              </a:rPr>
              <a:t>Citigroup: Global Innovation Labs</a:t>
            </a:r>
            <a:endParaRPr lang="en-US" dirty="0"/>
          </a:p>
          <a:p>
            <a:pPr>
              <a:buClr>
                <a:srgbClr val="C00000"/>
              </a:buClr>
            </a:pPr>
            <a:r>
              <a:rPr lang="en-US" dirty="0">
                <a:hlinkClick r:id="rId6"/>
              </a:rPr>
              <a:t>Legal &amp; General</a:t>
            </a:r>
            <a:endParaRPr lang="en-US" dirty="0"/>
          </a:p>
          <a:p>
            <a:pPr>
              <a:buClr>
                <a:srgbClr val="C00000"/>
              </a:buClr>
            </a:pPr>
            <a:r>
              <a:rPr lang="en-US" dirty="0">
                <a:hlinkClick r:id="rId7"/>
              </a:rPr>
              <a:t>Barclays: Eagle Labs</a:t>
            </a:r>
            <a:endParaRPr lang="en-US" dirty="0"/>
          </a:p>
          <a:p>
            <a:pPr>
              <a:buClr>
                <a:srgbClr val="C00000"/>
              </a:buClr>
            </a:pPr>
            <a:r>
              <a:rPr lang="en-US" dirty="0">
                <a:hlinkClick r:id="rId8"/>
              </a:rPr>
              <a:t>Visa London Innovation Centre</a:t>
            </a:r>
            <a:endParaRPr lang="en-US" dirty="0"/>
          </a:p>
          <a:p>
            <a:pPr>
              <a:buClr>
                <a:srgbClr val="C00000"/>
              </a:buClr>
            </a:pPr>
            <a:r>
              <a:rPr lang="en-US" dirty="0">
                <a:hlinkClick r:id="rId9"/>
              </a:rPr>
              <a:t>Deutsche Bank Innovation Labs</a:t>
            </a:r>
            <a:endParaRPr lang="en-US" dirty="0"/>
          </a:p>
          <a:p>
            <a:pPr>
              <a:buClr>
                <a:srgbClr val="C00000"/>
              </a:buClr>
            </a:pPr>
            <a:r>
              <a:rPr lang="en-US" dirty="0">
                <a:hlinkClick r:id="rId10"/>
              </a:rPr>
              <a:t>Mastercard Labs</a:t>
            </a:r>
            <a:endParaRPr lang="en-US" dirty="0"/>
          </a:p>
          <a:p>
            <a:pPr>
              <a:buClr>
                <a:srgbClr val="C00000"/>
              </a:buClr>
            </a:pPr>
            <a:r>
              <a:rPr lang="en-US" dirty="0">
                <a:hlinkClick r:id="rId11"/>
              </a:rPr>
              <a:t>Accenture </a:t>
            </a:r>
            <a:r>
              <a:rPr lang="en-US" dirty="0"/>
              <a:t>FinTech Innovation Lab</a:t>
            </a:r>
          </a:p>
          <a:p>
            <a:pPr marL="0" indent="0">
              <a:buClr>
                <a:srgbClr val="C00000"/>
              </a:buClr>
              <a:buNone/>
            </a:pPr>
            <a:endParaRPr lang="en-US" dirty="0"/>
          </a:p>
        </p:txBody>
      </p:sp>
    </p:spTree>
    <p:extLst>
      <p:ext uri="{BB962C8B-B14F-4D97-AF65-F5344CB8AC3E}">
        <p14:creationId xmlns:p14="http://schemas.microsoft.com/office/powerpoint/2010/main" val="274896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23305"/>
          </a:xfrm>
        </p:spPr>
        <p:txBody>
          <a:bodyPr/>
          <a:lstStyle/>
          <a:p>
            <a:r>
              <a:rPr lang="en-US" dirty="0"/>
              <a:t>Fintech Trends for 2021</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2" y="1543575"/>
            <a:ext cx="10471507" cy="4031602"/>
          </a:xfrm>
        </p:spPr>
        <p:txBody>
          <a:bodyPr>
            <a:normAutofit fontScale="77500" lnSpcReduction="20000"/>
          </a:bodyPr>
          <a:lstStyle/>
          <a:p>
            <a:pPr marL="0" indent="0">
              <a:buNone/>
            </a:pPr>
            <a:r>
              <a:rPr lang="en-US" sz="1800" dirty="0">
                <a:solidFill>
                  <a:srgbClr val="333333"/>
                </a:solidFill>
                <a:effectLst/>
              </a:rPr>
              <a:t>Fintech has been on the rise for last few years, but the pandemic has created a renewed urgency. If I can only focus on the topic 3, it would be the underlined:</a:t>
            </a:r>
          </a:p>
          <a:p>
            <a:pPr marL="0" indent="0">
              <a:buNone/>
            </a:pPr>
            <a:endParaRPr lang="en-US" sz="1800" dirty="0">
              <a:solidFill>
                <a:srgbClr val="333333"/>
              </a:solidFill>
              <a:effectLst/>
            </a:endParaRPr>
          </a:p>
          <a:p>
            <a:r>
              <a:rPr lang="en-US" sz="1800" u="sng" dirty="0">
                <a:solidFill>
                  <a:srgbClr val="333333"/>
                </a:solidFill>
                <a:effectLst/>
              </a:rPr>
              <a:t>Rise of API Driven &amp; Embedded Finance</a:t>
            </a:r>
          </a:p>
          <a:p>
            <a:r>
              <a:rPr lang="en-US" sz="1800" u="sng" dirty="0">
                <a:solidFill>
                  <a:srgbClr val="333333"/>
                </a:solidFill>
                <a:effectLst/>
              </a:rPr>
              <a:t>Bigger Focus On Cybersecurity and Regulations</a:t>
            </a:r>
            <a:endParaRPr lang="en-US" sz="1800" u="sng" dirty="0">
              <a:solidFill>
                <a:srgbClr val="333333"/>
              </a:solidFill>
            </a:endParaRPr>
          </a:p>
          <a:p>
            <a:r>
              <a:rPr lang="en-US" sz="1800" u="sng" dirty="0">
                <a:solidFill>
                  <a:srgbClr val="333333"/>
                </a:solidFill>
                <a:effectLst/>
              </a:rPr>
              <a:t>Symbiotic partnerships between Traditional Financial Institutions and Fintechs</a:t>
            </a:r>
          </a:p>
          <a:p>
            <a:r>
              <a:rPr lang="en-US" sz="1800" dirty="0">
                <a:solidFill>
                  <a:srgbClr val="333333"/>
                </a:solidFill>
              </a:rPr>
              <a:t>Fintech in Insurance Industry (including use of AI)</a:t>
            </a:r>
          </a:p>
          <a:p>
            <a:r>
              <a:rPr lang="en-US" sz="1800" dirty="0">
                <a:solidFill>
                  <a:srgbClr val="333333"/>
                </a:solidFill>
                <a:effectLst/>
              </a:rPr>
              <a:t>Enhanced Digitization Of Operations </a:t>
            </a:r>
          </a:p>
          <a:p>
            <a:r>
              <a:rPr lang="en-US" sz="1800" dirty="0">
                <a:solidFill>
                  <a:srgbClr val="333333"/>
                </a:solidFill>
                <a:effectLst/>
              </a:rPr>
              <a:t>Robotic Process Automation</a:t>
            </a:r>
          </a:p>
          <a:p>
            <a:r>
              <a:rPr lang="en-US" sz="1800" dirty="0">
                <a:solidFill>
                  <a:srgbClr val="333333"/>
                </a:solidFill>
                <a:effectLst/>
              </a:rPr>
              <a:t>Growing Variety Of Mobile Payment Options &amp; Merger of some</a:t>
            </a:r>
            <a:endParaRPr lang="en-US" sz="1800" dirty="0">
              <a:solidFill>
                <a:srgbClr val="333333"/>
              </a:solidFill>
            </a:endParaRPr>
          </a:p>
          <a:p>
            <a:r>
              <a:rPr lang="en-US" sz="1800" dirty="0">
                <a:solidFill>
                  <a:srgbClr val="333333"/>
                </a:solidFill>
                <a:effectLst/>
              </a:rPr>
              <a:t>Increased Focus On Cost Savings (to, in turn, allow for cost-based competition)</a:t>
            </a:r>
            <a:endParaRPr lang="en-US" sz="1800" dirty="0">
              <a:solidFill>
                <a:srgbClr val="333333"/>
              </a:solidFill>
            </a:endParaRPr>
          </a:p>
          <a:p>
            <a:r>
              <a:rPr lang="en-US" sz="1800" dirty="0">
                <a:solidFill>
                  <a:srgbClr val="333333"/>
                </a:solidFill>
                <a:effectLst/>
              </a:rPr>
              <a:t>Capturing Real-Time Data For Underwriting</a:t>
            </a:r>
          </a:p>
          <a:p>
            <a:r>
              <a:rPr lang="en-US" sz="1800" dirty="0">
                <a:solidFill>
                  <a:srgbClr val="333333"/>
                </a:solidFill>
                <a:effectLst/>
              </a:rPr>
              <a:t>Reliance On Behavioral Science Tech </a:t>
            </a:r>
          </a:p>
          <a:p>
            <a:pPr marL="0" indent="0">
              <a:buNone/>
            </a:pPr>
            <a:endParaRPr lang="en-US" dirty="0"/>
          </a:p>
        </p:txBody>
      </p:sp>
    </p:spTree>
    <p:extLst>
      <p:ext uri="{BB962C8B-B14F-4D97-AF65-F5344CB8AC3E}">
        <p14:creationId xmlns:p14="http://schemas.microsoft.com/office/powerpoint/2010/main" val="147404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23305"/>
          </a:xfrm>
        </p:spPr>
        <p:txBody>
          <a:bodyPr/>
          <a:lstStyle/>
          <a:p>
            <a:r>
              <a:rPr lang="en-US"/>
              <a:t>Things to follow</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2" y="1325461"/>
            <a:ext cx="11029615" cy="4622578"/>
          </a:xfrm>
        </p:spPr>
        <p:txBody>
          <a:bodyPr>
            <a:normAutofit fontScale="77500" lnSpcReduction="20000"/>
          </a:bodyPr>
          <a:lstStyle/>
          <a:p>
            <a:pPr marL="0" indent="0">
              <a:buNone/>
            </a:pPr>
            <a:r>
              <a:rPr lang="en-US" sz="1800" u="sng" dirty="0">
                <a:solidFill>
                  <a:srgbClr val="333333"/>
                </a:solidFill>
                <a:effectLst/>
              </a:rPr>
              <a:t>Some </a:t>
            </a:r>
            <a:r>
              <a:rPr lang="en-US" sz="1800" u="sng" dirty="0">
                <a:solidFill>
                  <a:srgbClr val="333333"/>
                </a:solidFill>
              </a:rPr>
              <a:t>blogs and Podcasts that I found to be </a:t>
            </a:r>
            <a:r>
              <a:rPr lang="en-US" sz="1800" u="sng" dirty="0">
                <a:solidFill>
                  <a:srgbClr val="333333"/>
                </a:solidFill>
                <a:effectLst/>
              </a:rPr>
              <a:t>worth spending a few hours a week:</a:t>
            </a:r>
          </a:p>
          <a:p>
            <a:pPr marL="0" indent="0">
              <a:buNone/>
            </a:pPr>
            <a:endParaRPr lang="en-US" sz="1800" b="1" dirty="0">
              <a:solidFill>
                <a:srgbClr val="333333"/>
              </a:solidFill>
              <a:effectLst/>
            </a:endParaRPr>
          </a:p>
          <a:p>
            <a:pPr marL="0" indent="0">
              <a:buNone/>
            </a:pPr>
            <a:r>
              <a:rPr lang="en-US" sz="1800" b="1" dirty="0">
                <a:solidFill>
                  <a:srgbClr val="333333"/>
                </a:solidFill>
                <a:effectLst/>
              </a:rPr>
              <a:t>Reading &amp; Newsletters</a:t>
            </a:r>
            <a:endParaRPr lang="en-US" sz="1500" dirty="0">
              <a:solidFill>
                <a:srgbClr val="333333"/>
              </a:solidFill>
            </a:endParaRPr>
          </a:p>
          <a:p>
            <a:pPr lvl="1"/>
            <a:r>
              <a:rPr lang="en-US" sz="1500" dirty="0">
                <a:solidFill>
                  <a:srgbClr val="333333"/>
                </a:solidFill>
              </a:rPr>
              <a:t>The Future of Finance: </a:t>
            </a:r>
            <a:r>
              <a:rPr lang="en-US" sz="1500" dirty="0">
                <a:solidFill>
                  <a:srgbClr val="333333"/>
                </a:solidFill>
                <a:hlinkClick r:id="rId2"/>
              </a:rPr>
              <a:t>https://www.bloomberg.com/future-of-finance</a:t>
            </a:r>
            <a:r>
              <a:rPr lang="en-US" sz="1500" dirty="0">
                <a:solidFill>
                  <a:srgbClr val="333333"/>
                </a:solidFill>
              </a:rPr>
              <a:t> </a:t>
            </a:r>
          </a:p>
          <a:p>
            <a:pPr lvl="1"/>
            <a:r>
              <a:rPr lang="en-US" sz="1500" dirty="0">
                <a:solidFill>
                  <a:srgbClr val="333333"/>
                </a:solidFill>
              </a:rPr>
              <a:t>Wharton Fintech on Medium: </a:t>
            </a:r>
            <a:r>
              <a:rPr lang="en-US" sz="1500" dirty="0">
                <a:solidFill>
                  <a:srgbClr val="333333"/>
                </a:solidFill>
                <a:hlinkClick r:id="rId3"/>
              </a:rPr>
              <a:t>https://medium.com/wharton-fintech/</a:t>
            </a:r>
            <a:r>
              <a:rPr lang="en-US" sz="1500" dirty="0">
                <a:solidFill>
                  <a:srgbClr val="333333"/>
                </a:solidFill>
              </a:rPr>
              <a:t> </a:t>
            </a:r>
          </a:p>
          <a:p>
            <a:pPr lvl="1"/>
            <a:r>
              <a:rPr lang="en-US" sz="1500" dirty="0">
                <a:solidFill>
                  <a:srgbClr val="333333"/>
                </a:solidFill>
              </a:rPr>
              <a:t>This Week in Fintech: </a:t>
            </a:r>
            <a:r>
              <a:rPr lang="en-US" sz="1500" dirty="0">
                <a:solidFill>
                  <a:srgbClr val="333333"/>
                </a:solidFill>
                <a:effectLst/>
                <a:hlinkClick r:id="rId4"/>
              </a:rPr>
              <a:t>https://thisweekinfintech.substack.com/</a:t>
            </a:r>
            <a:r>
              <a:rPr lang="en-US" sz="1500" dirty="0">
                <a:solidFill>
                  <a:srgbClr val="333333"/>
                </a:solidFill>
              </a:rPr>
              <a:t> </a:t>
            </a:r>
            <a:endParaRPr lang="en-US" sz="1500" dirty="0">
              <a:solidFill>
                <a:srgbClr val="333333"/>
              </a:solidFill>
              <a:effectLst/>
            </a:endParaRPr>
          </a:p>
          <a:p>
            <a:pPr lvl="1"/>
            <a:r>
              <a:rPr lang="en-US" sz="1500" dirty="0">
                <a:solidFill>
                  <a:srgbClr val="333333"/>
                </a:solidFill>
              </a:rPr>
              <a:t>Forbes – 6 Fintech Writers: </a:t>
            </a:r>
            <a:r>
              <a:rPr lang="en-US" sz="1500" dirty="0">
                <a:solidFill>
                  <a:srgbClr val="333333"/>
                </a:solidFill>
                <a:effectLst/>
                <a:hlinkClick r:id="rId5"/>
              </a:rPr>
              <a:t>https://www.forbes.com/sites/nikmilanovic/2020/09/21/great-fintech-writers/?sh=3310e0b9682d</a:t>
            </a:r>
            <a:r>
              <a:rPr lang="en-US" sz="1500" dirty="0">
                <a:solidFill>
                  <a:srgbClr val="333333"/>
                </a:solidFill>
              </a:rPr>
              <a:t> </a:t>
            </a:r>
          </a:p>
          <a:p>
            <a:pPr lvl="1"/>
            <a:r>
              <a:rPr lang="en-US" sz="1500" dirty="0">
                <a:solidFill>
                  <a:srgbClr val="333333"/>
                </a:solidFill>
              </a:rPr>
              <a:t>Forbes – 8 Newsletters you should be reading: </a:t>
            </a:r>
            <a:r>
              <a:rPr lang="en-US" sz="1500" dirty="0">
                <a:solidFill>
                  <a:srgbClr val="333333"/>
                </a:solidFill>
                <a:effectLst/>
                <a:hlinkClick r:id="rId6"/>
              </a:rPr>
              <a:t>https://www.forbes.com/sites/ronshevlin/2020/08/26/7-new-fintech-newsletters-you-should-be-reading/?sh=1cf47c724577</a:t>
            </a:r>
            <a:r>
              <a:rPr lang="en-US" sz="1500" dirty="0">
                <a:solidFill>
                  <a:srgbClr val="333333"/>
                </a:solidFill>
                <a:effectLst/>
              </a:rPr>
              <a:t> </a:t>
            </a:r>
          </a:p>
          <a:p>
            <a:pPr marL="324000" lvl="1" indent="0">
              <a:buNone/>
            </a:pPr>
            <a:endParaRPr lang="en-US" sz="1500" dirty="0">
              <a:solidFill>
                <a:srgbClr val="333333"/>
              </a:solidFill>
              <a:effectLst/>
            </a:endParaRPr>
          </a:p>
          <a:p>
            <a:pPr marL="0" indent="0">
              <a:buNone/>
            </a:pPr>
            <a:r>
              <a:rPr lang="en-US" sz="1800" b="1" dirty="0">
                <a:solidFill>
                  <a:srgbClr val="333333"/>
                </a:solidFill>
                <a:effectLst/>
              </a:rPr>
              <a:t>Podcasts &amp; Webcasts</a:t>
            </a:r>
          </a:p>
          <a:p>
            <a:pPr lvl="1"/>
            <a:r>
              <a:rPr lang="en-US" sz="1500" dirty="0">
                <a:solidFill>
                  <a:srgbClr val="333333"/>
                </a:solidFill>
              </a:rPr>
              <a:t>Breaking the Bank: </a:t>
            </a:r>
            <a:r>
              <a:rPr lang="en-US" sz="1500" dirty="0">
                <a:solidFill>
                  <a:srgbClr val="333333"/>
                </a:solidFill>
                <a:hlinkClick r:id="rId7"/>
              </a:rPr>
              <a:t>https://provoke.fm/show/breaking-banks/</a:t>
            </a:r>
            <a:endParaRPr lang="en-US" sz="1500" dirty="0">
              <a:solidFill>
                <a:srgbClr val="333333"/>
              </a:solidFill>
            </a:endParaRPr>
          </a:p>
          <a:p>
            <a:pPr lvl="1"/>
            <a:r>
              <a:rPr lang="en-US" sz="1500" dirty="0">
                <a:solidFill>
                  <a:srgbClr val="333333"/>
                </a:solidFill>
              </a:rPr>
              <a:t>Wharton FinTech Podcast: </a:t>
            </a:r>
            <a:r>
              <a:rPr lang="en-US" sz="1500" dirty="0">
                <a:solidFill>
                  <a:srgbClr val="333333"/>
                </a:solidFill>
                <a:hlinkClick r:id="rId8"/>
              </a:rPr>
              <a:t> https://www.whartonfintech.org/podcast-page</a:t>
            </a:r>
            <a:endParaRPr lang="en-US" sz="1500" dirty="0">
              <a:solidFill>
                <a:srgbClr val="333333"/>
              </a:solidFill>
            </a:endParaRPr>
          </a:p>
          <a:p>
            <a:pPr lvl="1"/>
            <a:r>
              <a:rPr lang="en-US" sz="1500" dirty="0">
                <a:solidFill>
                  <a:schemeClr val="tx1"/>
                </a:solidFill>
              </a:rPr>
              <a:t>Rise Fintech by Barclays: </a:t>
            </a:r>
            <a:r>
              <a:rPr lang="en-US" sz="1500" dirty="0">
                <a:solidFill>
                  <a:schemeClr val="tx1"/>
                </a:solidFill>
                <a:hlinkClick r:id="rId9"/>
              </a:rPr>
              <a:t>https://rise.barclays/rise-fintech-podcast/rise-fintech-podcast/</a:t>
            </a:r>
            <a:r>
              <a:rPr lang="en-US" sz="1500" dirty="0">
                <a:solidFill>
                  <a:schemeClr val="tx1"/>
                </a:solidFill>
              </a:rPr>
              <a:t> </a:t>
            </a:r>
          </a:p>
          <a:p>
            <a:pPr lvl="1"/>
            <a:r>
              <a:rPr lang="en-US" sz="1500" dirty="0">
                <a:solidFill>
                  <a:schemeClr val="tx1"/>
                </a:solidFill>
              </a:rPr>
              <a:t>Fintech Magazine: </a:t>
            </a:r>
            <a:r>
              <a:rPr lang="en-US" sz="1500" dirty="0">
                <a:solidFill>
                  <a:schemeClr val="tx1"/>
                </a:solidFill>
                <a:hlinkClick r:id="rId10"/>
              </a:rPr>
              <a:t>https://www.fintechmagazine.com/venture-capital/listen-now-fintech-podcast-carey-kolaja</a:t>
            </a:r>
            <a:r>
              <a:rPr lang="en-US" sz="1500" dirty="0">
                <a:solidFill>
                  <a:schemeClr val="tx1"/>
                </a:solidFill>
              </a:rPr>
              <a:t> </a:t>
            </a:r>
          </a:p>
          <a:p>
            <a:pPr lvl="1"/>
            <a:r>
              <a:rPr lang="en-US" sz="1500" dirty="0">
                <a:solidFill>
                  <a:schemeClr val="tx1"/>
                </a:solidFill>
              </a:rPr>
              <a:t>Fintech Futures: </a:t>
            </a:r>
            <a:r>
              <a:rPr lang="en-US" sz="1500" dirty="0">
                <a:solidFill>
                  <a:schemeClr val="tx1"/>
                </a:solidFill>
                <a:hlinkClick r:id="rId11"/>
              </a:rPr>
              <a:t>https://www.fintechfutures.com/content-hub/what-the-fintech-podcast/</a:t>
            </a:r>
            <a:r>
              <a:rPr lang="en-US" sz="1500" dirty="0">
                <a:solidFill>
                  <a:schemeClr val="tx1"/>
                </a:solidFill>
              </a:rPr>
              <a:t> </a:t>
            </a:r>
          </a:p>
          <a:p>
            <a:pPr lvl="1"/>
            <a:r>
              <a:rPr lang="en-US" sz="1500" dirty="0">
                <a:solidFill>
                  <a:schemeClr val="tx1"/>
                </a:solidFill>
              </a:rPr>
              <a:t>Fintech Insider Podcast by 11:FS: </a:t>
            </a:r>
            <a:r>
              <a:rPr lang="en-US" sz="1500" dirty="0">
                <a:solidFill>
                  <a:srgbClr val="6EAC1C"/>
                </a:solidFill>
                <a:hlinkClick r:id="rId12">
                  <a:extLst>
                    <a:ext uri="{A12FA001-AC4F-418D-AE19-62706E023703}">
                      <ahyp:hlinkClr xmlns:ahyp="http://schemas.microsoft.com/office/drawing/2018/hyperlinkcolor" val="tx"/>
                    </a:ext>
                  </a:extLst>
                </a:hlinkClick>
              </a:rPr>
              <a:t>https://open.spotify.com/show/1rlLsh2Ekm1fOQJWvp0uIi</a:t>
            </a:r>
            <a:endParaRPr lang="en-US" sz="1800" dirty="0">
              <a:solidFill>
                <a:srgbClr val="333333"/>
              </a:solidFill>
            </a:endParaRPr>
          </a:p>
        </p:txBody>
      </p:sp>
    </p:spTree>
    <p:extLst>
      <p:ext uri="{BB962C8B-B14F-4D97-AF65-F5344CB8AC3E}">
        <p14:creationId xmlns:p14="http://schemas.microsoft.com/office/powerpoint/2010/main" val="36567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7"/>
            <a:ext cx="11029616" cy="593944"/>
          </a:xfrm>
        </p:spPr>
        <p:txBody>
          <a:bodyPr/>
          <a:lstStyle/>
          <a:p>
            <a:r>
              <a:rPr lang="en-US" dirty="0"/>
              <a:t>Reference shelf</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2" y="1225118"/>
            <a:ext cx="11029615" cy="5046139"/>
          </a:xfrm>
        </p:spPr>
        <p:txBody>
          <a:bodyPr>
            <a:normAutofit fontScale="77500" lnSpcReduction="20000"/>
          </a:bodyPr>
          <a:lstStyle/>
          <a:p>
            <a:pPr marL="0" indent="0">
              <a:buNone/>
            </a:pPr>
            <a:r>
              <a:rPr lang="en-US" sz="1400" b="1" dirty="0"/>
              <a:t>Basic Strategies of Competition</a:t>
            </a:r>
            <a:endParaRPr lang="en-US" sz="1400" b="1" dirty="0">
              <a:hlinkClick r:id="rId2"/>
            </a:endParaRPr>
          </a:p>
          <a:p>
            <a:r>
              <a:rPr lang="en-US" sz="1200" dirty="0">
                <a:hlinkClick r:id="rId2"/>
              </a:rPr>
              <a:t>https://www.ifm.eng.cam.ac.uk/research/dstools/porters-generic-competitive-strategies/ </a:t>
            </a:r>
          </a:p>
          <a:p>
            <a:r>
              <a:rPr lang="en-US" sz="1200" dirty="0">
                <a:hlinkClick r:id="rId2"/>
              </a:rPr>
              <a:t>https://hbr.org/1979/03/how-competitive-forces-shape-strategy</a:t>
            </a:r>
          </a:p>
          <a:p>
            <a:pPr marL="0" indent="0">
              <a:buNone/>
            </a:pPr>
            <a:r>
              <a:rPr lang="en-US" sz="1200" b="1" dirty="0"/>
              <a:t>History of Fintech</a:t>
            </a:r>
            <a:endParaRPr lang="en-US" sz="1200" dirty="0">
              <a:hlinkClick r:id="rId2"/>
            </a:endParaRPr>
          </a:p>
          <a:p>
            <a:r>
              <a:rPr lang="en-US" sz="1200" dirty="0">
                <a:hlinkClick r:id="rId3"/>
              </a:rPr>
              <a:t>https://www.nytimes.com/2016/04/07/business/dealbook/the-evolution-of-fintech.html</a:t>
            </a:r>
            <a:endParaRPr lang="en-US" sz="1200" i="0" dirty="0">
              <a:effectLst/>
              <a:hlinkClick r:id="rId4"/>
            </a:endParaRPr>
          </a:p>
          <a:p>
            <a:r>
              <a:rPr lang="en-US" sz="1200" i="0" dirty="0">
                <a:effectLst/>
                <a:hlinkClick r:id="rId4"/>
              </a:rPr>
              <a:t>https://www.getsmarter.com/blog/market-trends/the-history-of-fintech/</a:t>
            </a:r>
            <a:endParaRPr lang="en-US" sz="1200" i="0" dirty="0">
              <a:effectLst/>
            </a:endParaRPr>
          </a:p>
          <a:p>
            <a:r>
              <a:rPr lang="en-US" sz="1200" dirty="0">
                <a:hlinkClick r:id="rId5"/>
              </a:rPr>
              <a:t>https://www.e-zigurat.com/innovation-school/blog/evolution-of-fintech/</a:t>
            </a:r>
            <a:endParaRPr lang="en-US" sz="1200" dirty="0"/>
          </a:p>
          <a:p>
            <a:r>
              <a:rPr lang="en-US" sz="1200" dirty="0">
                <a:hlinkClick r:id="rId6"/>
              </a:rPr>
              <a:t>https://www.forbes.com/sites/michaeltae/2020/11/30/lessons-from-the-fintech-revolutions-of-the-past-and-winning-post-covid/?sh=49335d2c3090</a:t>
            </a:r>
            <a:r>
              <a:rPr lang="en-US" sz="1200" dirty="0"/>
              <a:t> </a:t>
            </a:r>
            <a:endParaRPr lang="en-US" sz="1200" dirty="0">
              <a:hlinkClick r:id="rId2"/>
            </a:endParaRPr>
          </a:p>
          <a:p>
            <a:pPr marL="0" indent="0">
              <a:buNone/>
            </a:pPr>
            <a:r>
              <a:rPr lang="en-US" sz="1400" b="1" dirty="0"/>
              <a:t>Fintech As Competitive Advantage</a:t>
            </a:r>
          </a:p>
          <a:p>
            <a:r>
              <a:rPr lang="en-US" sz="1200" dirty="0">
                <a:hlinkClick r:id="rId7"/>
              </a:rPr>
              <a:t>https://www.forbes.com/sites/esade/2019/07/30/the-fintech-revolution-who-are-the-new-competitors-in-banking/?sh=6bf381831161</a:t>
            </a:r>
            <a:endParaRPr lang="en-US" sz="1200" dirty="0"/>
          </a:p>
          <a:p>
            <a:r>
              <a:rPr lang="en-US" sz="1200" dirty="0">
                <a:hlinkClick r:id="rId8"/>
              </a:rPr>
              <a:t>https://www2.deloitte.com/us/en/pages/regulatory/articles/fintech-banks.html</a:t>
            </a:r>
            <a:r>
              <a:rPr lang="en-US" sz="1200" dirty="0"/>
              <a:t> </a:t>
            </a:r>
          </a:p>
          <a:p>
            <a:r>
              <a:rPr lang="en-US" sz="1200" dirty="0">
                <a:hlinkClick r:id="rId9"/>
              </a:rPr>
              <a:t>https://www.bloomberg.com/quicktake/financial-technology-companies-disrupt-comfy-banks-quicktake</a:t>
            </a:r>
            <a:r>
              <a:rPr lang="en-US" sz="1200" dirty="0"/>
              <a:t> </a:t>
            </a:r>
          </a:p>
          <a:p>
            <a:r>
              <a:rPr lang="en-US" sz="1200" dirty="0">
                <a:hlinkClick r:id="rId10"/>
              </a:rPr>
              <a:t>https://www.forbes.com/sites/ronshevlin/2020/10/12/5-bank-and-fintech-partnership-ideas-to-generate-revenue/?sh=648bf95b6e4c</a:t>
            </a:r>
            <a:r>
              <a:rPr lang="en-US" sz="1200" dirty="0"/>
              <a:t>   </a:t>
            </a:r>
          </a:p>
          <a:p>
            <a:pPr marL="0" indent="0">
              <a:buNone/>
            </a:pPr>
            <a:r>
              <a:rPr lang="en-US" sz="1400" b="1" dirty="0"/>
              <a:t>Fintech Growth</a:t>
            </a:r>
          </a:p>
          <a:p>
            <a:r>
              <a:rPr lang="en-US" sz="1200" dirty="0">
                <a:hlinkClick r:id="rId2"/>
              </a:rPr>
              <a:t>https://www.forbes.com/sites/cherylwinokurmunk/2020/08/20/insurance-getting-a-fintech-facelift/</a:t>
            </a:r>
            <a:endParaRPr lang="en-US" sz="1200" dirty="0"/>
          </a:p>
          <a:p>
            <a:r>
              <a:rPr lang="en-US" sz="1200" dirty="0">
                <a:hlinkClick r:id="rId11"/>
              </a:rPr>
              <a:t>https://builtin.com/fintech/fintech-payments-companies-examples</a:t>
            </a:r>
            <a:endParaRPr lang="en-US" sz="1200" dirty="0"/>
          </a:p>
          <a:p>
            <a:r>
              <a:rPr lang="en-US" sz="1200" dirty="0">
                <a:hlinkClick r:id="rId12"/>
              </a:rPr>
              <a:t>https://www.forbes.com/sites/forbescommunicationscouncil/2020/09/23/what-banks-can-learn-from-how-fintech-firms-handled-the-paycheck-protection-program/</a:t>
            </a:r>
            <a:endParaRPr lang="en-US" sz="1200" dirty="0"/>
          </a:p>
          <a:p>
            <a:r>
              <a:rPr lang="en-US" sz="1200" dirty="0">
                <a:hlinkClick r:id="rId13"/>
              </a:rPr>
              <a:t>https://www.forbes.com/sites/nikmilanovic/2020/08/04/now-that-the-fintechs-can-be-banks-what-happens-next/</a:t>
            </a:r>
            <a:r>
              <a:rPr lang="en-US" sz="1200" dirty="0"/>
              <a:t> </a:t>
            </a:r>
          </a:p>
          <a:p>
            <a:pPr marL="0" indent="0">
              <a:buNone/>
            </a:pPr>
            <a:r>
              <a:rPr lang="en-US" sz="1400" b="1" dirty="0"/>
              <a:t>Payment Systems &amp; Open Banking</a:t>
            </a:r>
          </a:p>
          <a:p>
            <a:r>
              <a:rPr lang="en-US" sz="1200" dirty="0">
                <a:hlinkClick r:id="rId14"/>
              </a:rPr>
              <a:t>https://www.mckinsey.com/industries/financial-services/our-insights/banking-matters/building-a-successful-payments-system</a:t>
            </a:r>
            <a:r>
              <a:rPr lang="en-US" sz="1200" dirty="0"/>
              <a:t>   </a:t>
            </a:r>
          </a:p>
          <a:p>
            <a:r>
              <a:rPr lang="en-US" sz="1200" dirty="0">
                <a:hlinkClick r:id="rId15"/>
              </a:rPr>
              <a:t>https://www2.deloitte.com/global/en/insights/industry/financial-services/open-banking-model-strategy-united-states.html</a:t>
            </a:r>
            <a:r>
              <a:rPr lang="en-US" sz="1200" dirty="0"/>
              <a:t> </a:t>
            </a:r>
          </a:p>
        </p:txBody>
      </p:sp>
    </p:spTree>
    <p:extLst>
      <p:ext uri="{BB962C8B-B14F-4D97-AF65-F5344CB8AC3E}">
        <p14:creationId xmlns:p14="http://schemas.microsoft.com/office/powerpoint/2010/main" val="246082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23305"/>
          </a:xfrm>
        </p:spPr>
        <p:txBody>
          <a:bodyPr/>
          <a:lstStyle/>
          <a:p>
            <a:r>
              <a:rPr lang="en-US"/>
              <a:t>Questions? </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2" y="1317071"/>
            <a:ext cx="11029615" cy="4322719"/>
          </a:xfrm>
        </p:spPr>
        <p:txBody>
          <a:bodyPr>
            <a:normAutofit/>
          </a:bodyPr>
          <a:lstStyle/>
          <a:p>
            <a:pPr>
              <a:buClr>
                <a:srgbClr val="C00000"/>
              </a:buClr>
            </a:pPr>
            <a:r>
              <a:rPr lang="en-US" dirty="0"/>
              <a:t>Please remember! This was an information sharing session – not a lecture on Fintech</a:t>
            </a:r>
          </a:p>
          <a:p>
            <a:pPr lvl="1">
              <a:buClr>
                <a:srgbClr val="C00000"/>
              </a:buClr>
            </a:pPr>
            <a:r>
              <a:rPr lang="en-US" dirty="0"/>
              <a:t>This presentation will stay as work in progress for near future as a result of rapid changes in the Fintech markets</a:t>
            </a:r>
          </a:p>
          <a:p>
            <a:pPr lvl="1">
              <a:buClr>
                <a:srgbClr val="C00000"/>
              </a:buClr>
            </a:pPr>
            <a:r>
              <a:rPr lang="en-US" dirty="0"/>
              <a:t>Updated versions will be made available on Medium and GitHub</a:t>
            </a:r>
          </a:p>
          <a:p>
            <a:pPr marL="324000" lvl="1" indent="0">
              <a:buNone/>
            </a:pPr>
            <a:endParaRPr lang="en-US" b="1" dirty="0"/>
          </a:p>
          <a:p>
            <a:pPr>
              <a:buClr>
                <a:schemeClr val="accent2"/>
              </a:buClr>
            </a:pPr>
            <a:r>
              <a:rPr lang="en-US" b="1" dirty="0"/>
              <a:t>Connect with me</a:t>
            </a:r>
            <a:endParaRPr lang="en-US" dirty="0"/>
          </a:p>
          <a:p>
            <a:pPr lvl="1"/>
            <a:r>
              <a:rPr lang="en-US" dirty="0">
                <a:hlinkClick r:id="rId2"/>
              </a:rPr>
              <a:t>https://www.linkedin.com/in/sandyaggarwal/</a:t>
            </a:r>
            <a:r>
              <a:rPr lang="en-US" dirty="0"/>
              <a:t>  </a:t>
            </a:r>
          </a:p>
          <a:p>
            <a:pPr marL="324000" lvl="1" indent="0">
              <a:buNone/>
            </a:pPr>
            <a:endParaRPr lang="en-US" dirty="0"/>
          </a:p>
          <a:p>
            <a:pPr marL="324000" lvl="1" indent="0">
              <a:buNone/>
            </a:pPr>
            <a:r>
              <a:rPr lang="en-US" sz="2400" b="1" dirty="0">
                <a:solidFill>
                  <a:schemeClr val="accent2"/>
                </a:solidFill>
              </a:rPr>
              <a:t>Thank you!</a:t>
            </a:r>
          </a:p>
          <a:p>
            <a:pPr>
              <a:buClr>
                <a:srgbClr val="C00000"/>
              </a:buClr>
            </a:pPr>
            <a:endParaRPr lang="en-US" dirty="0"/>
          </a:p>
          <a:p>
            <a:pPr marL="324000" lvl="1" indent="0">
              <a:buNone/>
            </a:pPr>
            <a:endParaRPr lang="en-US" dirty="0"/>
          </a:p>
        </p:txBody>
      </p:sp>
    </p:spTree>
    <p:extLst>
      <p:ext uri="{BB962C8B-B14F-4D97-AF65-F5344CB8AC3E}">
        <p14:creationId xmlns:p14="http://schemas.microsoft.com/office/powerpoint/2010/main" val="56869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97767"/>
            <a:ext cx="11029616" cy="900404"/>
          </a:xfrm>
        </p:spPr>
        <p:txBody>
          <a:bodyPr>
            <a:normAutofit/>
          </a:bodyPr>
          <a:lstStyle/>
          <a:p>
            <a:r>
              <a:rPr lang="en-US" dirty="0"/>
              <a:t>Competition in the new digital era: </a:t>
            </a:r>
            <a:br>
              <a:rPr lang="en-US" dirty="0"/>
            </a:br>
            <a:r>
              <a:rPr lang="en-US" sz="2200" i="1" dirty="0">
                <a:solidFill>
                  <a:schemeClr val="tx2"/>
                </a:solidFill>
              </a:rPr>
              <a:t>Adapting to the growth of the Fintech</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3" y="1926771"/>
            <a:ext cx="11029615" cy="3074437"/>
          </a:xfrm>
        </p:spPr>
        <p:txBody>
          <a:bodyPr>
            <a:normAutofit fontScale="85000" lnSpcReduction="20000"/>
          </a:bodyPr>
          <a:lstStyle/>
          <a:p>
            <a:pPr marL="324000" lvl="1">
              <a:spcBef>
                <a:spcPts val="0"/>
              </a:spcBef>
              <a:spcAft>
                <a:spcPts val="0"/>
              </a:spcAft>
            </a:pPr>
            <a:r>
              <a:rPr lang="en-US" sz="2100" dirty="0">
                <a:effectLst/>
              </a:rPr>
              <a:t>Presentation Topics</a:t>
            </a:r>
            <a:endParaRPr lang="en-US" sz="2100" dirty="0"/>
          </a:p>
          <a:p>
            <a:pPr marL="594000" lvl="2">
              <a:spcBef>
                <a:spcPts val="0"/>
              </a:spcBef>
              <a:spcAft>
                <a:spcPts val="0"/>
              </a:spcAft>
            </a:pPr>
            <a:r>
              <a:rPr lang="en-US" sz="2000" dirty="0">
                <a:effectLst/>
              </a:rPr>
              <a:t>Fintech’s delivering a paradigm shift, and how incumbents must remain agile to remain competitive</a:t>
            </a:r>
            <a:endParaRPr lang="en-US" sz="2000" dirty="0"/>
          </a:p>
          <a:p>
            <a:pPr marL="594000" lvl="2">
              <a:spcBef>
                <a:spcPts val="0"/>
              </a:spcBef>
              <a:spcAft>
                <a:spcPts val="0"/>
              </a:spcAft>
            </a:pPr>
            <a:r>
              <a:rPr lang="en-US" sz="2000" dirty="0">
                <a:effectLst/>
              </a:rPr>
              <a:t>Investing in Fintech and integrating them into your EA </a:t>
            </a:r>
          </a:p>
          <a:p>
            <a:pPr marL="594000" lvl="2">
              <a:spcBef>
                <a:spcPts val="0"/>
              </a:spcBef>
              <a:spcAft>
                <a:spcPts val="0"/>
              </a:spcAft>
            </a:pPr>
            <a:r>
              <a:rPr lang="en-US" sz="2000" dirty="0">
                <a:effectLst/>
              </a:rPr>
              <a:t>Third Parties and their impact on EA </a:t>
            </a:r>
            <a:endParaRPr lang="en-US" sz="2000" dirty="0"/>
          </a:p>
          <a:p>
            <a:pPr marL="594000" lvl="2">
              <a:spcBef>
                <a:spcPts val="0"/>
              </a:spcBef>
              <a:spcAft>
                <a:spcPts val="0"/>
              </a:spcAft>
            </a:pPr>
            <a:r>
              <a:rPr lang="en-US" sz="2000" dirty="0">
                <a:effectLst/>
              </a:rPr>
              <a:t>Shaping understanding of customer data to improve product development</a:t>
            </a:r>
            <a:endParaRPr lang="en-US" sz="2000" b="0" i="0" dirty="0">
              <a:solidFill>
                <a:srgbClr val="4F4F4F"/>
              </a:solidFill>
              <a:effectLst/>
            </a:endParaRPr>
          </a:p>
          <a:p>
            <a:pPr marL="936000" lvl="3">
              <a:spcBef>
                <a:spcPts val="0"/>
              </a:spcBef>
              <a:spcAft>
                <a:spcPts val="0"/>
              </a:spcAft>
            </a:pPr>
            <a:endParaRPr lang="en-US" sz="1200" dirty="0">
              <a:effectLst/>
            </a:endParaRPr>
          </a:p>
          <a:p>
            <a:pPr marL="936000" lvl="3">
              <a:spcBef>
                <a:spcPts val="0"/>
              </a:spcBef>
              <a:spcAft>
                <a:spcPts val="0"/>
              </a:spcAft>
            </a:pPr>
            <a:endParaRPr lang="en-US" sz="1200" dirty="0"/>
          </a:p>
          <a:p>
            <a:pPr marL="324000" lvl="1">
              <a:spcBef>
                <a:spcPts val="0"/>
              </a:spcBef>
              <a:spcAft>
                <a:spcPts val="0"/>
              </a:spcAft>
            </a:pPr>
            <a:r>
              <a:rPr lang="en-US" sz="2100" dirty="0">
                <a:effectLst/>
              </a:rPr>
              <a:t>What to expect in this short session?</a:t>
            </a:r>
            <a:endParaRPr lang="en-US" sz="2100" dirty="0"/>
          </a:p>
          <a:p>
            <a:pPr marL="594000" lvl="2">
              <a:spcBef>
                <a:spcPts val="0"/>
              </a:spcBef>
              <a:spcAft>
                <a:spcPts val="0"/>
              </a:spcAft>
            </a:pPr>
            <a:r>
              <a:rPr lang="en-US" sz="2000" dirty="0">
                <a:effectLst/>
              </a:rPr>
              <a:t>This presentation is being offered as an information sharing session</a:t>
            </a:r>
          </a:p>
          <a:p>
            <a:pPr marL="594000" lvl="2">
              <a:spcBef>
                <a:spcPts val="0"/>
              </a:spcBef>
              <a:spcAft>
                <a:spcPts val="0"/>
              </a:spcAft>
            </a:pPr>
            <a:r>
              <a:rPr lang="en-US" sz="2000" dirty="0"/>
              <a:t>We’ll review how and when Fintech started and where it stands now</a:t>
            </a:r>
          </a:p>
          <a:p>
            <a:pPr marL="594000" lvl="2">
              <a:spcBef>
                <a:spcPts val="0"/>
              </a:spcBef>
              <a:spcAft>
                <a:spcPts val="0"/>
              </a:spcAft>
            </a:pPr>
            <a:r>
              <a:rPr lang="en-US" sz="2000" dirty="0"/>
              <a:t>You’ll have a renewed appreciation for how the latest developments in the Fintech space are putting a competitive pressure on the conventional Financial Institutions</a:t>
            </a:r>
          </a:p>
          <a:p>
            <a:pPr marL="594000" lvl="2">
              <a:spcBef>
                <a:spcPts val="0"/>
              </a:spcBef>
              <a:spcAft>
                <a:spcPts val="0"/>
              </a:spcAft>
            </a:pPr>
            <a:r>
              <a:rPr lang="en-US" sz="2000" dirty="0"/>
              <a:t>You’ll gain an understanding of how Fintech innovation is leading to an explosion in Fintech IPOs and what that means for different players in the game</a:t>
            </a:r>
          </a:p>
          <a:p>
            <a:pPr marL="594000" lvl="2">
              <a:spcBef>
                <a:spcPts val="0"/>
              </a:spcBef>
              <a:spcAft>
                <a:spcPts val="0"/>
              </a:spcAft>
            </a:pPr>
            <a:r>
              <a:rPr lang="en-US" sz="2000" dirty="0"/>
              <a:t>Finally, we’ll touch upon possible areas of cooperation between the incumbents and the challengers</a:t>
            </a:r>
          </a:p>
          <a:p>
            <a:pPr marL="324000" lvl="1">
              <a:spcBef>
                <a:spcPts val="0"/>
              </a:spcBef>
              <a:spcAft>
                <a:spcPts val="0"/>
              </a:spcAft>
            </a:pPr>
            <a:endParaRPr lang="en-US" sz="1500" dirty="0">
              <a:effectLst/>
            </a:endParaRPr>
          </a:p>
        </p:txBody>
      </p:sp>
    </p:spTree>
    <p:extLst>
      <p:ext uri="{BB962C8B-B14F-4D97-AF65-F5344CB8AC3E}">
        <p14:creationId xmlns:p14="http://schemas.microsoft.com/office/powerpoint/2010/main" val="124742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98805"/>
          </a:xfrm>
        </p:spPr>
        <p:txBody>
          <a:bodyPr/>
          <a:lstStyle/>
          <a:p>
            <a:r>
              <a:rPr lang="en-US" dirty="0"/>
              <a:t>How do banks compete?</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3" y="1383155"/>
            <a:ext cx="7408710" cy="5059633"/>
          </a:xfrm>
        </p:spPr>
        <p:txBody>
          <a:bodyPr>
            <a:normAutofit fontScale="92500" lnSpcReduction="20000"/>
          </a:bodyPr>
          <a:lstStyle/>
          <a:p>
            <a:pPr marL="0" indent="0">
              <a:buNone/>
            </a:pPr>
            <a:r>
              <a:rPr lang="en-US" b="1" dirty="0">
                <a:cs typeface="Calibri" panose="020F0502020204030204" pitchFamily="34" charset="0"/>
              </a:rPr>
              <a:t>Michael Porter’s 3 </a:t>
            </a:r>
            <a:r>
              <a:rPr lang="en-US" b="1" dirty="0">
                <a:cs typeface="Calibri" panose="020F0502020204030204" pitchFamily="34" charset="0"/>
                <a:hlinkClick r:id="rId2"/>
              </a:rPr>
              <a:t>basic strategies</a:t>
            </a:r>
            <a:r>
              <a:rPr lang="en-US" b="1" dirty="0">
                <a:cs typeface="Calibri" panose="020F0502020204030204" pitchFamily="34" charset="0"/>
              </a:rPr>
              <a:t> for competition:</a:t>
            </a:r>
          </a:p>
          <a:p>
            <a:pPr marL="0" indent="0">
              <a:buNone/>
            </a:pPr>
            <a:r>
              <a:rPr lang="en-US" sz="1300" b="1" dirty="0">
                <a:cs typeface="Calibri" panose="020F0502020204030204" pitchFamily="34" charset="0"/>
              </a:rPr>
              <a:t>The fundamental basis of above average profitability in the long run is sustainable competitive advantage, which can be achieved using these three basic strategies:</a:t>
            </a:r>
          </a:p>
          <a:p>
            <a:pPr lvl="1"/>
            <a:r>
              <a:rPr lang="en-US" b="1" dirty="0">
                <a:solidFill>
                  <a:srgbClr val="00B0F0"/>
                </a:solidFill>
                <a:cs typeface="Calibri" panose="020F0502020204030204" pitchFamily="34" charset="0"/>
              </a:rPr>
              <a:t>Cost Leadership</a:t>
            </a:r>
          </a:p>
          <a:p>
            <a:pPr lvl="2"/>
            <a:r>
              <a:rPr lang="en-US" dirty="0">
                <a:solidFill>
                  <a:schemeClr val="accent1">
                    <a:lumMod val="75000"/>
                  </a:schemeClr>
                </a:solidFill>
                <a:cs typeface="Calibri" panose="020F0502020204030204" pitchFamily="34" charset="0"/>
              </a:rPr>
              <a:t>Banking is a low margin business in general – most income comes in from premium service charges and interest differential. Over the last many decades, banks have been competing at cost level, vying to pick up customers by offering the same service at a lower cost.</a:t>
            </a:r>
          </a:p>
          <a:p>
            <a:pPr lvl="2"/>
            <a:r>
              <a:rPr lang="en-US" dirty="0">
                <a:solidFill>
                  <a:schemeClr val="accent1">
                    <a:lumMod val="75000"/>
                  </a:schemeClr>
                </a:solidFill>
                <a:cs typeface="Calibri" panose="020F0502020204030204" pitchFamily="34" charset="0"/>
              </a:rPr>
              <a:t>FinTech can help companies drive down costs or get in the game with very little upfront costs (i.e. break the entry barrier).</a:t>
            </a:r>
            <a:r>
              <a:rPr lang="en-US" dirty="0">
                <a:cs typeface="Calibri" panose="020F0502020204030204" pitchFamily="34" charset="0"/>
              </a:rPr>
              <a:t> </a:t>
            </a:r>
          </a:p>
          <a:p>
            <a:pPr lvl="1">
              <a:buClr>
                <a:srgbClr val="C00000"/>
              </a:buClr>
            </a:pPr>
            <a:r>
              <a:rPr lang="en-US" b="1" dirty="0">
                <a:solidFill>
                  <a:srgbClr val="C00000"/>
                </a:solidFill>
                <a:cs typeface="Calibri" panose="020F0502020204030204" pitchFamily="34" charset="0"/>
              </a:rPr>
              <a:t>Differentiation</a:t>
            </a:r>
          </a:p>
          <a:p>
            <a:pPr lvl="2">
              <a:buClr>
                <a:srgbClr val="C00000"/>
              </a:buClr>
            </a:pPr>
            <a:r>
              <a:rPr lang="en-US" dirty="0">
                <a:solidFill>
                  <a:srgbClr val="C00000"/>
                </a:solidFill>
                <a:cs typeface="Calibri" panose="020F0502020204030204" pitchFamily="34" charset="0"/>
              </a:rPr>
              <a:t>The question here is, given the same financial products and cost, why should a customer come to you? What’s the difference between you and the shop next door? The answer normally is quality of customer service and bank’s reputation. </a:t>
            </a:r>
          </a:p>
          <a:p>
            <a:pPr lvl="2">
              <a:buClr>
                <a:srgbClr val="C00000"/>
              </a:buClr>
            </a:pPr>
            <a:r>
              <a:rPr lang="en-US" dirty="0">
                <a:solidFill>
                  <a:srgbClr val="C00000"/>
                </a:solidFill>
                <a:cs typeface="Calibri" panose="020F0502020204030204" pitchFamily="34" charset="0"/>
              </a:rPr>
              <a:t>Fintech banking has allowed companies to focus on specialized products and services. For instance, Robinhood focuses on (free) investment banking Robinhood as a differentiator against traditional players like Fidelity and TD Ameritrade. </a:t>
            </a:r>
          </a:p>
          <a:p>
            <a:pPr lvl="1">
              <a:buClr>
                <a:srgbClr val="7030A0"/>
              </a:buClr>
            </a:pPr>
            <a:r>
              <a:rPr lang="en-US" b="1" dirty="0">
                <a:solidFill>
                  <a:srgbClr val="7030A0"/>
                </a:solidFill>
                <a:cs typeface="Calibri" panose="020F0502020204030204" pitchFamily="34" charset="0"/>
              </a:rPr>
              <a:t>Focus</a:t>
            </a:r>
          </a:p>
          <a:p>
            <a:pPr lvl="2">
              <a:buClr>
                <a:srgbClr val="7030A0"/>
              </a:buClr>
            </a:pPr>
            <a:r>
              <a:rPr lang="en-US" dirty="0">
                <a:solidFill>
                  <a:srgbClr val="7030A0"/>
                </a:solidFill>
                <a:cs typeface="Calibri" panose="020F0502020204030204" pitchFamily="34" charset="0"/>
              </a:rPr>
              <a:t>Overall, banks can be categorized into buckets such as commercial banks, loans &amp; savings banks, credit unions, insurance companies and so forth. Also, banks operate at international, national, regional and local levels, Furthermore. they focus on specific segments of customers, catering to specific needs. Mizuho and MUFG, for instance, primarily focus on Japanese corporate customers.</a:t>
            </a:r>
          </a:p>
          <a:p>
            <a:pPr lvl="2">
              <a:buClr>
                <a:srgbClr val="7030A0"/>
              </a:buClr>
            </a:pPr>
            <a:r>
              <a:rPr lang="en-US" dirty="0">
                <a:solidFill>
                  <a:srgbClr val="7030A0"/>
                </a:solidFill>
                <a:cs typeface="Calibri" panose="020F0502020204030204" pitchFamily="34" charset="0"/>
              </a:rPr>
              <a:t>On the Fintech side, companies focusing on specific markets include Paytm which operates mainly in the Indian sub-continent and M-PESA which operates mainly in the African continent. </a:t>
            </a:r>
          </a:p>
        </p:txBody>
      </p:sp>
      <p:sp>
        <p:nvSpPr>
          <p:cNvPr id="6" name="TextBox 5">
            <a:extLst>
              <a:ext uri="{FF2B5EF4-FFF2-40B4-BE49-F238E27FC236}">
                <a16:creationId xmlns:a16="http://schemas.microsoft.com/office/drawing/2014/main" id="{C2F032B1-6968-441F-9A1E-8C5A21ACF49D}"/>
              </a:ext>
            </a:extLst>
          </p:cNvPr>
          <p:cNvSpPr txBox="1"/>
          <p:nvPr/>
        </p:nvSpPr>
        <p:spPr>
          <a:xfrm>
            <a:off x="8114319" y="2118029"/>
            <a:ext cx="3433396" cy="1710725"/>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defTabSz="457200">
              <a:lnSpc>
                <a:spcPct val="110000"/>
              </a:lnSpc>
              <a:spcBef>
                <a:spcPct val="20000"/>
              </a:spcBef>
              <a:spcAft>
                <a:spcPts val="600"/>
              </a:spcAft>
              <a:buClr>
                <a:schemeClr val="accent1"/>
              </a:buClr>
              <a:buSzPct val="92000"/>
            </a:pPr>
            <a:r>
              <a:rPr lang="en-US" sz="1000" dirty="0">
                <a:solidFill>
                  <a:schemeClr val="tx1">
                    <a:lumMod val="75000"/>
                    <a:lumOff val="25000"/>
                  </a:schemeClr>
                </a:solidFill>
                <a:cs typeface="Calibri" panose="020F0502020204030204" pitchFamily="34" charset="0"/>
              </a:rPr>
              <a:t>Typical funding minimum required for setting up a bank is around $10 MM USD. On the contrary, a Fintech based bank can be started in much lesser.</a:t>
            </a:r>
          </a:p>
          <a:p>
            <a:pPr defTabSz="457200">
              <a:lnSpc>
                <a:spcPct val="110000"/>
              </a:lnSpc>
              <a:spcBef>
                <a:spcPct val="20000"/>
              </a:spcBef>
              <a:spcAft>
                <a:spcPts val="600"/>
              </a:spcAft>
              <a:buClr>
                <a:schemeClr val="accent1"/>
              </a:buClr>
              <a:buSzPct val="92000"/>
            </a:pPr>
            <a:r>
              <a:rPr lang="en-US" sz="1000" dirty="0">
                <a:solidFill>
                  <a:schemeClr val="tx1">
                    <a:lumMod val="75000"/>
                    <a:lumOff val="25000"/>
                  </a:schemeClr>
                </a:solidFill>
                <a:cs typeface="Calibri" panose="020F0502020204030204" pitchFamily="34" charset="0"/>
              </a:rPr>
              <a:t>According to Citizen, “A2A payments via Open Banking can have significantly lower per-transaction costs than card payments; ours are below 1%. This is because A2A payments completely bypass card infrastructure, and the costs associated with this. Fees for card and wallet-based payments typically reach 3% of a transaction.”</a:t>
            </a:r>
          </a:p>
        </p:txBody>
      </p:sp>
      <p:sp>
        <p:nvSpPr>
          <p:cNvPr id="5" name="TextBox 4">
            <a:extLst>
              <a:ext uri="{FF2B5EF4-FFF2-40B4-BE49-F238E27FC236}">
                <a16:creationId xmlns:a16="http://schemas.microsoft.com/office/drawing/2014/main" id="{40E18243-667B-4F0D-B2B7-EA101EAE3FDD}"/>
              </a:ext>
            </a:extLst>
          </p:cNvPr>
          <p:cNvSpPr txBox="1"/>
          <p:nvPr/>
        </p:nvSpPr>
        <p:spPr>
          <a:xfrm>
            <a:off x="8114319" y="4155131"/>
            <a:ext cx="3433396" cy="925894"/>
          </a:xfrm>
          <a:prstGeom prst="rect">
            <a:avLst/>
          </a:prstGeom>
          <a:solidFill>
            <a:srgbClr val="F6B0A2"/>
          </a:solidFill>
          <a:effectLst>
            <a:outerShdw blurRad="50800" dist="38100" dir="2700000" algn="tl" rotWithShape="0">
              <a:prstClr val="black">
                <a:alpha val="40000"/>
              </a:prstClr>
            </a:outerShdw>
          </a:effectLst>
        </p:spPr>
        <p:txBody>
          <a:bodyPr wrap="square" rtlCol="0">
            <a:spAutoFit/>
          </a:bodyPr>
          <a:lstStyle>
            <a:defPPr>
              <a:defRPr lang="en-US"/>
            </a:defPPr>
            <a:lvl1pPr defTabSz="457200">
              <a:lnSpc>
                <a:spcPct val="110000"/>
              </a:lnSpc>
              <a:spcBef>
                <a:spcPct val="20000"/>
              </a:spcBef>
              <a:spcAft>
                <a:spcPts val="600"/>
              </a:spcAft>
              <a:buClr>
                <a:schemeClr val="accent1"/>
              </a:buClr>
              <a:buSzPct val="92000"/>
              <a:defRPr sz="1000">
                <a:solidFill>
                  <a:schemeClr val="tx1">
                    <a:lumMod val="75000"/>
                    <a:lumOff val="25000"/>
                  </a:schemeClr>
                </a:solidFill>
              </a:defRPr>
            </a:lvl1pPr>
          </a:lstStyle>
          <a:p>
            <a:r>
              <a:rPr lang="en-US" dirty="0">
                <a:cs typeface="Calibri" panose="020F0502020204030204" pitchFamily="34" charset="0"/>
              </a:rPr>
              <a:t>Financial Institutions range from bulge bracket firms such as Goldman Sachs to credit unions such as DCU. With the deluge of new Fintechs, these definitions are fast merging. Number of physical branches a bank has, is no more an indicator of their success.</a:t>
            </a:r>
          </a:p>
        </p:txBody>
      </p:sp>
      <p:sp>
        <p:nvSpPr>
          <p:cNvPr id="7" name="TextBox 6">
            <a:extLst>
              <a:ext uri="{FF2B5EF4-FFF2-40B4-BE49-F238E27FC236}">
                <a16:creationId xmlns:a16="http://schemas.microsoft.com/office/drawing/2014/main" id="{ED45958C-F40A-4973-9387-7514365230F4}"/>
              </a:ext>
            </a:extLst>
          </p:cNvPr>
          <p:cNvSpPr txBox="1"/>
          <p:nvPr/>
        </p:nvSpPr>
        <p:spPr>
          <a:xfrm>
            <a:off x="8114319" y="5308467"/>
            <a:ext cx="3433396" cy="756617"/>
          </a:xfrm>
          <a:prstGeom prst="rect">
            <a:avLst/>
          </a:prstGeom>
          <a:solidFill>
            <a:srgbClr val="D1B9DF"/>
          </a:solidFill>
          <a:effectLst>
            <a:outerShdw blurRad="50800" dist="38100" dir="2700000" algn="tl" rotWithShape="0">
              <a:prstClr val="black">
                <a:alpha val="40000"/>
              </a:prstClr>
            </a:outerShdw>
          </a:effectLst>
        </p:spPr>
        <p:txBody>
          <a:bodyPr wrap="square" rtlCol="0">
            <a:spAutoFit/>
          </a:bodyPr>
          <a:lstStyle>
            <a:defPPr>
              <a:defRPr lang="en-US"/>
            </a:defPPr>
            <a:lvl1pPr defTabSz="457200">
              <a:lnSpc>
                <a:spcPct val="110000"/>
              </a:lnSpc>
              <a:spcBef>
                <a:spcPct val="20000"/>
              </a:spcBef>
              <a:spcAft>
                <a:spcPts val="600"/>
              </a:spcAft>
              <a:buClr>
                <a:schemeClr val="accent1"/>
              </a:buClr>
              <a:buSzPct val="92000"/>
              <a:defRPr sz="1000">
                <a:solidFill>
                  <a:schemeClr val="tx1">
                    <a:lumMod val="75000"/>
                    <a:lumOff val="25000"/>
                  </a:schemeClr>
                </a:solidFill>
              </a:defRPr>
            </a:lvl1pPr>
          </a:lstStyle>
          <a:p>
            <a:r>
              <a:rPr lang="en-US" dirty="0">
                <a:cs typeface="Calibri" panose="020F0502020204030204" pitchFamily="34" charset="0"/>
              </a:rPr>
              <a:t>According to Crunchbase, “Traditionally, financial services did all of their competing and bundling based on the location of the bank branch. However, Fintechs are not restrained by geography.”</a:t>
            </a:r>
          </a:p>
        </p:txBody>
      </p:sp>
    </p:spTree>
    <p:extLst>
      <p:ext uri="{BB962C8B-B14F-4D97-AF65-F5344CB8AC3E}">
        <p14:creationId xmlns:p14="http://schemas.microsoft.com/office/powerpoint/2010/main" val="386980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4382724" y="702156"/>
            <a:ext cx="7225075" cy="556193"/>
          </a:xfrm>
        </p:spPr>
        <p:txBody>
          <a:bodyPr>
            <a:normAutofit/>
          </a:bodyPr>
          <a:lstStyle/>
          <a:p>
            <a:r>
              <a:rPr lang="en-US">
                <a:solidFill>
                  <a:schemeClr val="tx2"/>
                </a:solidFill>
              </a:rPr>
              <a:t>What is FinTech?</a:t>
            </a:r>
          </a:p>
        </p:txBody>
      </p:sp>
      <p:sp>
        <p:nvSpPr>
          <p:cNvPr id="54" name="Rectangle 5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5F0A154-AD69-41AF-9675-FEB19CA04205}"/>
              </a:ext>
            </a:extLst>
          </p:cNvPr>
          <p:cNvPicPr>
            <a:picLocks noChangeAspect="1"/>
          </p:cNvPicPr>
          <p:nvPr/>
        </p:nvPicPr>
        <p:blipFill rotWithShape="1">
          <a:blip r:embed="rId2"/>
          <a:srcRect l="12670" r="14244" b="3"/>
          <a:stretch/>
        </p:blipFill>
        <p:spPr>
          <a:xfrm>
            <a:off x="660004" y="702156"/>
            <a:ext cx="3276380" cy="5108517"/>
          </a:xfrm>
          <a:prstGeom prst="rect">
            <a:avLst/>
          </a:prstGeom>
        </p:spPr>
      </p:pic>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4382723" y="1232139"/>
            <a:ext cx="7225075" cy="5108517"/>
          </a:xfrm>
        </p:spPr>
        <p:txBody>
          <a:bodyPr>
            <a:noAutofit/>
          </a:bodyPr>
          <a:lstStyle/>
          <a:p>
            <a:pPr marL="0" indent="0">
              <a:lnSpc>
                <a:spcPct val="90000"/>
              </a:lnSpc>
              <a:buNone/>
            </a:pPr>
            <a:r>
              <a:rPr lang="en-US" sz="1000" i="0" dirty="0">
                <a:effectLst/>
                <a:cs typeface="Calibri" panose="020F0502020204030204" pitchFamily="34" charset="0"/>
              </a:rPr>
              <a:t>The term FinTech, or “Financial Technology”, is a term that became mainstream just after Y2K, but the origins of Fintech go all the way back to 1860s when the first transatlantic cable was laid down and more recently Fintech has evolved into an assimilation of AI, RPA, </a:t>
            </a:r>
            <a:r>
              <a:rPr lang="en-US" sz="1000" dirty="0">
                <a:cs typeface="Calibri" panose="020F0502020204030204" pitchFamily="34" charset="0"/>
              </a:rPr>
              <a:t>Blockchains &amp; DAPPS and everything in between.</a:t>
            </a:r>
          </a:p>
          <a:p>
            <a:pPr>
              <a:spcAft>
                <a:spcPts val="0"/>
              </a:spcAft>
            </a:pPr>
            <a:r>
              <a:rPr lang="en-US" sz="1000" b="1" dirty="0">
                <a:cs typeface="Calibri" panose="020F0502020204030204" pitchFamily="34" charset="0"/>
              </a:rPr>
              <a:t>Early History (Fintech 1.0)</a:t>
            </a:r>
          </a:p>
          <a:p>
            <a:pPr lvl="1">
              <a:spcAft>
                <a:spcPts val="0"/>
              </a:spcAft>
            </a:pPr>
            <a:r>
              <a:rPr lang="en-US" sz="1000" dirty="0">
                <a:cs typeface="Calibri" panose="020F0502020204030204" pitchFamily="34" charset="0"/>
              </a:rPr>
              <a:t>1860: The Pan-telegraph was invented (</a:t>
            </a:r>
            <a:r>
              <a:rPr lang="en-US" sz="1000" dirty="0">
                <a:cs typeface="Calibri" panose="020F0502020204030204" pitchFamily="34" charset="0"/>
                <a:hlinkClick r:id="rId3"/>
              </a:rPr>
              <a:t>NT Times</a:t>
            </a:r>
            <a:r>
              <a:rPr lang="en-US" sz="1000" dirty="0">
                <a:cs typeface="Calibri" panose="020F0502020204030204" pitchFamily="34" charset="0"/>
              </a:rPr>
              <a:t>)</a:t>
            </a:r>
          </a:p>
          <a:p>
            <a:pPr lvl="1">
              <a:spcAft>
                <a:spcPts val="0"/>
              </a:spcAft>
            </a:pPr>
            <a:r>
              <a:rPr lang="en-US" sz="1000" dirty="0">
                <a:cs typeface="Calibri" panose="020F0502020204030204" pitchFamily="34" charset="0"/>
              </a:rPr>
              <a:t>1880: Use of charge plates and charge coins for credit</a:t>
            </a:r>
          </a:p>
          <a:p>
            <a:pPr marL="324000" lvl="1" indent="0">
              <a:spcAft>
                <a:spcPts val="0"/>
              </a:spcAft>
              <a:buNone/>
            </a:pPr>
            <a:endParaRPr lang="en-US" sz="1000" dirty="0">
              <a:cs typeface="Calibri" panose="020F0502020204030204" pitchFamily="34" charset="0"/>
            </a:endParaRPr>
          </a:p>
          <a:p>
            <a:pPr>
              <a:spcAft>
                <a:spcPts val="0"/>
              </a:spcAft>
            </a:pPr>
            <a:r>
              <a:rPr lang="en-US" sz="1000" b="1" dirty="0">
                <a:cs typeface="Calibri" panose="020F0502020204030204" pitchFamily="34" charset="0"/>
              </a:rPr>
              <a:t>Mid History (Fintech 2.0)</a:t>
            </a:r>
          </a:p>
          <a:p>
            <a:pPr lvl="1">
              <a:spcAft>
                <a:spcPts val="0"/>
              </a:spcAft>
            </a:pPr>
            <a:r>
              <a:rPr lang="en-US" sz="1000" dirty="0">
                <a:cs typeface="Calibri" panose="020F0502020204030204" pitchFamily="34" charset="0"/>
              </a:rPr>
              <a:t>1918 – 1970 – The invention of Fedwire</a:t>
            </a:r>
          </a:p>
          <a:p>
            <a:pPr lvl="1">
              <a:spcAft>
                <a:spcPts val="0"/>
              </a:spcAft>
            </a:pPr>
            <a:r>
              <a:rPr lang="en-US" sz="1000" dirty="0">
                <a:cs typeface="Calibri" panose="020F0502020204030204" pitchFamily="34" charset="0"/>
              </a:rPr>
              <a:t>The Economic Consequences of the Peace – first book linking Finance &amp; Technology by Maynard Keynes</a:t>
            </a:r>
          </a:p>
          <a:p>
            <a:pPr lvl="1">
              <a:spcAft>
                <a:spcPts val="0"/>
              </a:spcAft>
            </a:pPr>
            <a:endParaRPr lang="en-US" sz="1000" dirty="0">
              <a:cs typeface="Calibri" panose="020F0502020204030204" pitchFamily="34" charset="0"/>
            </a:endParaRPr>
          </a:p>
          <a:p>
            <a:pPr>
              <a:spcAft>
                <a:spcPts val="0"/>
              </a:spcAft>
            </a:pPr>
            <a:r>
              <a:rPr lang="en-US" sz="1000" b="1" dirty="0">
                <a:cs typeface="Calibri" panose="020F0502020204030204" pitchFamily="34" charset="0"/>
              </a:rPr>
              <a:t>Modern History &amp; New Developments (Fintech 3.0 and 3.5)</a:t>
            </a:r>
          </a:p>
          <a:p>
            <a:pPr lvl="1">
              <a:spcAft>
                <a:spcPts val="0"/>
              </a:spcAft>
            </a:pPr>
            <a:r>
              <a:rPr lang="en-US" sz="1000" dirty="0">
                <a:cs typeface="Calibri" panose="020F0502020204030204" pitchFamily="34" charset="0"/>
              </a:rPr>
              <a:t>Diners club (1950) &amp; American Express (1958) introduce their credit cards</a:t>
            </a:r>
          </a:p>
          <a:p>
            <a:pPr lvl="1">
              <a:spcAft>
                <a:spcPts val="0"/>
              </a:spcAft>
            </a:pPr>
            <a:r>
              <a:rPr lang="en-US" sz="1000" dirty="0">
                <a:cs typeface="Calibri" panose="020F0502020204030204" pitchFamily="34" charset="0"/>
              </a:rPr>
              <a:t>1960: Ticker tape by Quotron to display stock prices</a:t>
            </a:r>
          </a:p>
          <a:p>
            <a:pPr lvl="1">
              <a:spcAft>
                <a:spcPts val="0"/>
              </a:spcAft>
            </a:pPr>
            <a:r>
              <a:rPr lang="en-US" sz="1000" dirty="0">
                <a:solidFill>
                  <a:srgbClr val="C00000"/>
                </a:solidFill>
                <a:cs typeface="Calibri" panose="020F0502020204030204" pitchFamily="34" charset="0"/>
              </a:rPr>
              <a:t>1971: Nasdaq is established; 1973 SWIFT is launched and remains at the core of the banking industry</a:t>
            </a:r>
          </a:p>
          <a:p>
            <a:pPr lvl="1">
              <a:spcAft>
                <a:spcPts val="0"/>
              </a:spcAft>
            </a:pPr>
            <a:r>
              <a:rPr lang="en-US" sz="1000" dirty="0">
                <a:cs typeface="Calibri" panose="020F0502020204030204" pitchFamily="34" charset="0"/>
              </a:rPr>
              <a:t>1980s: Evolution of e-trade and online banking</a:t>
            </a:r>
          </a:p>
          <a:p>
            <a:pPr lvl="1">
              <a:spcAft>
                <a:spcPts val="0"/>
              </a:spcAft>
            </a:pPr>
            <a:r>
              <a:rPr lang="en-US" sz="1000" dirty="0">
                <a:solidFill>
                  <a:srgbClr val="C00000"/>
                </a:solidFill>
                <a:cs typeface="Calibri" panose="020F0502020204030204" pitchFamily="34" charset="0"/>
              </a:rPr>
              <a:t>2009: Release of Bitcoin, Square is founded</a:t>
            </a:r>
          </a:p>
          <a:p>
            <a:pPr lvl="1">
              <a:spcAft>
                <a:spcPts val="0"/>
              </a:spcAft>
            </a:pPr>
            <a:r>
              <a:rPr lang="en-US" sz="1000" dirty="0">
                <a:cs typeface="Calibri" panose="020F0502020204030204" pitchFamily="34" charset="0"/>
              </a:rPr>
              <a:t>2011: Google Wallet</a:t>
            </a:r>
          </a:p>
          <a:p>
            <a:pPr lvl="1">
              <a:spcAft>
                <a:spcPts val="0"/>
              </a:spcAft>
            </a:pPr>
            <a:r>
              <a:rPr lang="en-US" sz="1000" dirty="0">
                <a:solidFill>
                  <a:srgbClr val="C00000"/>
                </a:solidFill>
                <a:cs typeface="Calibri" panose="020F0502020204030204" pitchFamily="34" charset="0"/>
              </a:rPr>
              <a:t>2015: Release of Ethereum &amp; Hyperledger as programmable digital ledgers</a:t>
            </a:r>
            <a:endParaRPr lang="en-US" sz="1000" dirty="0">
              <a:cs typeface="Calibri" panose="020F0502020204030204" pitchFamily="34" charset="0"/>
            </a:endParaRPr>
          </a:p>
          <a:p>
            <a:pPr lvl="1">
              <a:spcAft>
                <a:spcPts val="0"/>
              </a:spcAft>
            </a:pPr>
            <a:r>
              <a:rPr lang="en-US" sz="1000" dirty="0">
                <a:cs typeface="Calibri" panose="020F0502020204030204" pitchFamily="34" charset="0"/>
              </a:rPr>
              <a:t>2017: “Smile to Pay” by Alibaba</a:t>
            </a:r>
          </a:p>
          <a:p>
            <a:pPr lvl="1">
              <a:spcAft>
                <a:spcPts val="0"/>
              </a:spcAft>
            </a:pPr>
            <a:r>
              <a:rPr lang="en-US" sz="1000" dirty="0">
                <a:cs typeface="Calibri" panose="020F0502020204030204" pitchFamily="34" charset="0"/>
              </a:rPr>
              <a:t>2018: ICE (NYSE Parent Company) launches Bakkt for digital custody (first company to make Bitcoin Futures official). </a:t>
            </a:r>
          </a:p>
          <a:p>
            <a:pPr lvl="1">
              <a:spcAft>
                <a:spcPts val="0"/>
              </a:spcAft>
            </a:pPr>
            <a:r>
              <a:rPr lang="en-US" sz="1000" dirty="0">
                <a:cs typeface="Calibri" panose="020F0502020204030204" pitchFamily="34" charset="0"/>
              </a:rPr>
              <a:t>2019: Facebook announces Libra initiative. PSD2 Open Banking initiative comes into force. </a:t>
            </a:r>
          </a:p>
          <a:p>
            <a:pPr lvl="1">
              <a:spcAft>
                <a:spcPts val="0"/>
              </a:spcAft>
            </a:pPr>
            <a:r>
              <a:rPr lang="en-US" sz="1000" dirty="0">
                <a:cs typeface="Calibri" panose="020F0502020204030204" pitchFamily="34" charset="0"/>
              </a:rPr>
              <a:t>2020: Multiple Fintech startups take center stage, Plaid was acquired by Visa for $5.3B on Jan 13, 2020. PayPal announces support for cryptocurrencies.</a:t>
            </a:r>
          </a:p>
        </p:txBody>
      </p:sp>
      <p:sp>
        <p:nvSpPr>
          <p:cNvPr id="9" name="TextBox 8">
            <a:extLst>
              <a:ext uri="{FF2B5EF4-FFF2-40B4-BE49-F238E27FC236}">
                <a16:creationId xmlns:a16="http://schemas.microsoft.com/office/drawing/2014/main" id="{79A2F14A-8804-4B3E-8B9C-10DD519159F1}"/>
              </a:ext>
            </a:extLst>
          </p:cNvPr>
          <p:cNvSpPr txBox="1"/>
          <p:nvPr/>
        </p:nvSpPr>
        <p:spPr>
          <a:xfrm>
            <a:off x="8581938" y="2034827"/>
            <a:ext cx="2869033" cy="895630"/>
          </a:xfrm>
          <a:custGeom>
            <a:avLst/>
            <a:gdLst>
              <a:gd name="connsiteX0" fmla="*/ 0 w 2869033"/>
              <a:gd name="connsiteY0" fmla="*/ 0 h 895630"/>
              <a:gd name="connsiteX1" fmla="*/ 2869033 w 2869033"/>
              <a:gd name="connsiteY1" fmla="*/ 0 h 895630"/>
              <a:gd name="connsiteX2" fmla="*/ 2869033 w 2869033"/>
              <a:gd name="connsiteY2" fmla="*/ 895630 h 895630"/>
              <a:gd name="connsiteX3" fmla="*/ 0 w 2869033"/>
              <a:gd name="connsiteY3" fmla="*/ 895630 h 895630"/>
              <a:gd name="connsiteX4" fmla="*/ 0 w 2869033"/>
              <a:gd name="connsiteY4" fmla="*/ 0 h 895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9033" h="895630" fill="none" extrusionOk="0">
                <a:moveTo>
                  <a:pt x="0" y="0"/>
                </a:moveTo>
                <a:cubicBezTo>
                  <a:pt x="1089092" y="47207"/>
                  <a:pt x="1706872" y="-94115"/>
                  <a:pt x="2869033" y="0"/>
                </a:cubicBezTo>
                <a:cubicBezTo>
                  <a:pt x="2813772" y="442337"/>
                  <a:pt x="2801489" y="685029"/>
                  <a:pt x="2869033" y="895630"/>
                </a:cubicBezTo>
                <a:cubicBezTo>
                  <a:pt x="2131830" y="951952"/>
                  <a:pt x="764350" y="828115"/>
                  <a:pt x="0" y="895630"/>
                </a:cubicBezTo>
                <a:cubicBezTo>
                  <a:pt x="28768" y="625305"/>
                  <a:pt x="60357" y="124809"/>
                  <a:pt x="0" y="0"/>
                </a:cubicBezTo>
                <a:close/>
              </a:path>
              <a:path w="2869033" h="895630" stroke="0" extrusionOk="0">
                <a:moveTo>
                  <a:pt x="0" y="0"/>
                </a:moveTo>
                <a:cubicBezTo>
                  <a:pt x="1152865" y="126804"/>
                  <a:pt x="2497743" y="-59803"/>
                  <a:pt x="2869033" y="0"/>
                </a:cubicBezTo>
                <a:cubicBezTo>
                  <a:pt x="2882137" y="217369"/>
                  <a:pt x="2933026" y="785785"/>
                  <a:pt x="2869033" y="895630"/>
                </a:cubicBezTo>
                <a:cubicBezTo>
                  <a:pt x="2149921" y="830995"/>
                  <a:pt x="893665" y="838350"/>
                  <a:pt x="0" y="895630"/>
                </a:cubicBezTo>
                <a:cubicBezTo>
                  <a:pt x="-77198" y="764384"/>
                  <a:pt x="-52916" y="169567"/>
                  <a:pt x="0" y="0"/>
                </a:cubicBezTo>
                <a:close/>
              </a:path>
            </a:pathLst>
          </a:custGeom>
          <a:solidFill>
            <a:schemeClr val="accent3">
              <a:lumMod val="20000"/>
              <a:lumOff val="80000"/>
            </a:schemeClr>
          </a:solidFill>
          <a:ln>
            <a:solidFill>
              <a:schemeClr val="tx1"/>
            </a:solidFill>
            <a:extLst>
              <a:ext uri="{C807C97D-BFC1-408E-A445-0C87EB9F89A2}">
                <ask:lineSketchStyleProps xmlns:ask="http://schemas.microsoft.com/office/drawing/2018/sketchyshapes" sd="3559321221">
                  <a:prstGeom prst="rect">
                    <a:avLst/>
                  </a:prstGeom>
                  <ask:type>
                    <ask:lineSketchCurved/>
                  </ask:type>
                </ask:lineSketchStyleProps>
              </a:ext>
            </a:extLst>
          </a:ln>
        </p:spPr>
        <p:txBody>
          <a:bodyPr wrap="square" rtlCol="0">
            <a:spAutoFit/>
          </a:bodyPr>
          <a:lstStyle/>
          <a:p>
            <a:pPr marL="0" indent="0" algn="ctr">
              <a:lnSpc>
                <a:spcPct val="90000"/>
              </a:lnSpc>
              <a:buNone/>
            </a:pPr>
            <a:r>
              <a:rPr lang="en-US" sz="800" b="1" dirty="0">
                <a:solidFill>
                  <a:schemeClr val="accent2"/>
                </a:solidFill>
                <a:cs typeface="Calibri" panose="020F0502020204030204" pitchFamily="34" charset="0"/>
              </a:rPr>
              <a:t>Quick Bytes</a:t>
            </a:r>
          </a:p>
          <a:p>
            <a:pPr marL="0" indent="0">
              <a:lnSpc>
                <a:spcPct val="90000"/>
              </a:lnSpc>
              <a:buNone/>
            </a:pPr>
            <a:endParaRPr lang="en-US" sz="800" b="1" dirty="0">
              <a:solidFill>
                <a:schemeClr val="accent2"/>
              </a:solidFill>
              <a:cs typeface="Calibri" panose="020F0502020204030204" pitchFamily="34" charset="0"/>
            </a:endParaRPr>
          </a:p>
          <a:p>
            <a:pPr marL="0" indent="0">
              <a:lnSpc>
                <a:spcPct val="90000"/>
              </a:lnSpc>
              <a:buNone/>
            </a:pPr>
            <a:r>
              <a:rPr lang="en-US" sz="800" dirty="0">
                <a:solidFill>
                  <a:schemeClr val="accent2"/>
                </a:solidFill>
                <a:cs typeface="Calibri" panose="020F0502020204030204" pitchFamily="34" charset="0"/>
              </a:rPr>
              <a:t>Brief History of FinTech - CNBC</a:t>
            </a:r>
            <a:endParaRPr lang="en-US" sz="800" dirty="0">
              <a:solidFill>
                <a:schemeClr val="accent2"/>
              </a:solidFill>
              <a:cs typeface="Calibri" panose="020F0502020204030204" pitchFamily="34" charset="0"/>
              <a:hlinkClick r:id="rId4">
                <a:extLst>
                  <a:ext uri="{A12FA001-AC4F-418D-AE19-62706E023703}">
                    <ahyp:hlinkClr xmlns:ahyp="http://schemas.microsoft.com/office/drawing/2018/hyperlinkcolor" val="tx"/>
                  </a:ext>
                </a:extLst>
              </a:hlinkClick>
            </a:endParaRPr>
          </a:p>
          <a:p>
            <a:pPr marL="0" indent="0">
              <a:lnSpc>
                <a:spcPct val="90000"/>
              </a:lnSpc>
              <a:buNone/>
            </a:pPr>
            <a:r>
              <a:rPr lang="en-US" sz="800" dirty="0">
                <a:solidFill>
                  <a:srgbClr val="6EAC1C"/>
                </a:solidFill>
                <a:cs typeface="Calibri" panose="020F0502020204030204" pitchFamily="34" charset="0"/>
                <a:hlinkClick r:id="rId4">
                  <a:extLst>
                    <a:ext uri="{A12FA001-AC4F-418D-AE19-62706E023703}">
                      <ahyp:hlinkClr xmlns:ahyp="http://schemas.microsoft.com/office/drawing/2018/hyperlinkcolor" val="tx"/>
                    </a:ext>
                  </a:extLst>
                </a:hlinkClick>
              </a:rPr>
              <a:t>https://www.youtube.com/watch?v=-EoNrg_DR3s</a:t>
            </a:r>
            <a:endParaRPr lang="en-US" sz="800" dirty="0">
              <a:cs typeface="Calibri" panose="020F0502020204030204" pitchFamily="34" charset="0"/>
            </a:endParaRPr>
          </a:p>
          <a:p>
            <a:pPr marL="0" indent="0">
              <a:lnSpc>
                <a:spcPct val="90000"/>
              </a:lnSpc>
              <a:buNone/>
            </a:pPr>
            <a:endParaRPr lang="en-US" sz="1000" dirty="0">
              <a:cs typeface="Calibri" panose="020F0502020204030204" pitchFamily="34" charset="0"/>
            </a:endParaRPr>
          </a:p>
          <a:p>
            <a:pPr marL="0" indent="0">
              <a:lnSpc>
                <a:spcPct val="90000"/>
              </a:lnSpc>
              <a:buNone/>
            </a:pPr>
            <a:r>
              <a:rPr lang="en-US" sz="800" dirty="0">
                <a:solidFill>
                  <a:schemeClr val="accent2"/>
                </a:solidFill>
                <a:cs typeface="Calibri" panose="020F0502020204030204" pitchFamily="34" charset="0"/>
              </a:rPr>
              <a:t>The FinTech Revolution - by Gregory La Blanc, Berkeley Haas </a:t>
            </a:r>
            <a:r>
              <a:rPr lang="en-US" sz="800" dirty="0">
                <a:cs typeface="Calibri" panose="020F0502020204030204" pitchFamily="34" charset="0"/>
                <a:hlinkClick r:id="rId5"/>
              </a:rPr>
              <a:t>https://www.youtube.com/watch?v=EC1V9MvzX4Q</a:t>
            </a:r>
            <a:endParaRPr lang="en-US" sz="800" dirty="0">
              <a:solidFill>
                <a:schemeClr val="tx1">
                  <a:lumMod val="75000"/>
                  <a:lumOff val="25000"/>
                </a:schemeClr>
              </a:solidFill>
              <a:cs typeface="Calibri" panose="020F0502020204030204" pitchFamily="34" charset="0"/>
            </a:endParaRPr>
          </a:p>
        </p:txBody>
      </p:sp>
    </p:spTree>
    <p:extLst>
      <p:ext uri="{BB962C8B-B14F-4D97-AF65-F5344CB8AC3E}">
        <p14:creationId xmlns:p14="http://schemas.microsoft.com/office/powerpoint/2010/main" val="32294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47804"/>
          </a:xfrm>
        </p:spPr>
        <p:txBody>
          <a:bodyPr/>
          <a:lstStyle/>
          <a:p>
            <a:r>
              <a:rPr lang="en-US"/>
              <a:t>A Timeline of key fintech milestones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30802751"/>
              </p:ext>
            </p:extLst>
          </p:nvPr>
        </p:nvGraphicFramePr>
        <p:xfrm>
          <a:off x="1628590" y="1267772"/>
          <a:ext cx="9805849" cy="1139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30AC0E9F-9195-4178-BF79-6596AAC7F586}"/>
              </a:ext>
            </a:extLst>
          </p:cNvPr>
          <p:cNvPicPr>
            <a:picLocks noChangeAspect="1"/>
          </p:cNvPicPr>
          <p:nvPr/>
        </p:nvPicPr>
        <p:blipFill>
          <a:blip r:embed="rId7"/>
          <a:stretch>
            <a:fillRect/>
          </a:stretch>
        </p:blipFill>
        <p:spPr>
          <a:xfrm>
            <a:off x="581025" y="2537056"/>
            <a:ext cx="9878804" cy="3172268"/>
          </a:xfrm>
          <a:prstGeom prst="rect">
            <a:avLst/>
          </a:prstGeom>
        </p:spPr>
      </p:pic>
    </p:spTree>
    <p:extLst>
      <p:ext uri="{BB962C8B-B14F-4D97-AF65-F5344CB8AC3E}">
        <p14:creationId xmlns:p14="http://schemas.microsoft.com/office/powerpoint/2010/main" val="155354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98805"/>
          </a:xfrm>
        </p:spPr>
        <p:txBody>
          <a:bodyPr/>
          <a:lstStyle/>
          <a:p>
            <a:r>
              <a:rPr lang="en-US"/>
              <a:t>Fintech’s delivering a Paradigm shift</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3" y="1489288"/>
            <a:ext cx="11029615" cy="4867124"/>
          </a:xfrm>
        </p:spPr>
        <p:txBody>
          <a:bodyPr>
            <a:noAutofit/>
          </a:bodyPr>
          <a:lstStyle/>
          <a:p>
            <a:pPr marL="594000" lvl="2">
              <a:spcBef>
                <a:spcPts val="0"/>
              </a:spcBef>
              <a:spcAft>
                <a:spcPts val="0"/>
              </a:spcAft>
            </a:pPr>
            <a:r>
              <a:rPr lang="en-US" sz="1600" dirty="0">
                <a:effectLst/>
              </a:rPr>
              <a:t>Change in Customers’ Expectations</a:t>
            </a:r>
          </a:p>
          <a:p>
            <a:pPr marL="936000" lvl="3">
              <a:spcBef>
                <a:spcPts val="0"/>
              </a:spcBef>
              <a:spcAft>
                <a:spcPts val="0"/>
              </a:spcAft>
            </a:pPr>
            <a:r>
              <a:rPr lang="en-US" sz="1400" dirty="0">
                <a:effectLst/>
              </a:rPr>
              <a:t>With a hyper focus on customers’ personal needs, Fintechs are delivering an experience equivalent to social apps. With Venmo allowing the millennials to share tabs in a bar or grocery bills at their dorms (and with emojis </a:t>
            </a:r>
            <a:r>
              <a:rPr lang="en-US" sz="1400" dirty="0">
                <a:effectLst/>
                <a:sym typeface="Wingdings" panose="05000000000000000000" pitchFamily="2" charset="2"/>
              </a:rPr>
              <a:t></a:t>
            </a:r>
            <a:r>
              <a:rPr lang="en-US" sz="1400" dirty="0">
                <a:effectLst/>
              </a:rPr>
              <a:t>), no one is dying to get cash from the ATMs. </a:t>
            </a:r>
          </a:p>
          <a:p>
            <a:pPr marL="936000" lvl="3">
              <a:spcBef>
                <a:spcPts val="0"/>
              </a:spcBef>
              <a:spcAft>
                <a:spcPts val="0"/>
              </a:spcAft>
            </a:pPr>
            <a:r>
              <a:rPr lang="en-US" sz="1400" dirty="0"/>
              <a:t>There are multiple neo-banks (such as </a:t>
            </a:r>
            <a:r>
              <a:rPr lang="en-US" sz="1400" dirty="0">
                <a:hlinkClick r:id="rId2"/>
              </a:rPr>
              <a:t>N26</a:t>
            </a:r>
            <a:r>
              <a:rPr lang="en-US" sz="1400" dirty="0"/>
              <a:t>, </a:t>
            </a:r>
            <a:r>
              <a:rPr lang="en-US" sz="1400" dirty="0" err="1">
                <a:hlinkClick r:id="rId3"/>
              </a:rPr>
              <a:t>Monzo</a:t>
            </a:r>
            <a:r>
              <a:rPr lang="en-US" sz="1400" dirty="0"/>
              <a:t> and </a:t>
            </a:r>
            <a:r>
              <a:rPr lang="en-US" sz="1400" dirty="0" err="1">
                <a:hlinkClick r:id="rId4"/>
              </a:rPr>
              <a:t>Revolut</a:t>
            </a:r>
            <a:r>
              <a:rPr lang="en-US" sz="1400" dirty="0"/>
              <a:t>) which allow customers to sign up online and open a bank account in a matter of minutes as against days. In the US, Goldman Sachs’ </a:t>
            </a:r>
            <a:r>
              <a:rPr lang="en-US" sz="1400" dirty="0">
                <a:hlinkClick r:id="rId5"/>
              </a:rPr>
              <a:t>Marcus</a:t>
            </a:r>
            <a:r>
              <a:rPr lang="en-US" sz="1400" dirty="0"/>
              <a:t> has come up as an online bank, but most other traditional banks do not have similar offers yet.</a:t>
            </a:r>
          </a:p>
          <a:p>
            <a:pPr marL="936000" lvl="3">
              <a:spcBef>
                <a:spcPts val="0"/>
              </a:spcBef>
              <a:spcAft>
                <a:spcPts val="0"/>
              </a:spcAft>
            </a:pPr>
            <a:r>
              <a:rPr lang="en-US" sz="1400" dirty="0"/>
              <a:t>Traditional banks have long relied on “Same-Old” methods such as that of account verification. Fintechs like Bakkt, </a:t>
            </a:r>
            <a:r>
              <a:rPr lang="en-US" sz="1400" dirty="0">
                <a:hlinkClick r:id="rId6"/>
              </a:rPr>
              <a:t>N26</a:t>
            </a:r>
            <a:r>
              <a:rPr lang="en-US" sz="1400" dirty="0"/>
              <a:t> and Marcus allow you to open new bank accounts online and in minutes. </a:t>
            </a:r>
          </a:p>
          <a:p>
            <a:pPr marL="594000" lvl="2">
              <a:spcBef>
                <a:spcPts val="0"/>
              </a:spcBef>
              <a:spcAft>
                <a:spcPts val="0"/>
              </a:spcAft>
            </a:pPr>
            <a:r>
              <a:rPr lang="en-US" sz="1600" dirty="0"/>
              <a:t>Social Acceptance of Digital Cash</a:t>
            </a:r>
          </a:p>
          <a:p>
            <a:pPr marL="936000" lvl="3">
              <a:spcBef>
                <a:spcPts val="0"/>
              </a:spcBef>
              <a:spcAft>
                <a:spcPts val="0"/>
              </a:spcAft>
            </a:pPr>
            <a:r>
              <a:rPr lang="en-US" sz="1400" dirty="0"/>
              <a:t>Adoption rate of FinTech is much higher in developing markets compared to developed markets due to two main factors: (a) There is an urgent need to provide banking options to the unbanked. (b) Cell phones are almost ubiquitous, and the users are willing to try on new ways to bank. </a:t>
            </a:r>
          </a:p>
          <a:p>
            <a:pPr marL="936000" lvl="3">
              <a:spcBef>
                <a:spcPts val="0"/>
              </a:spcBef>
              <a:spcAft>
                <a:spcPts val="0"/>
              </a:spcAft>
            </a:pPr>
            <a:r>
              <a:rPr lang="en-US" sz="1400" dirty="0"/>
              <a:t>The pandemic of 2020 has only accelerated the Fintech adoption as going to the physical branches was not a preferred option (or not an optional at all).</a:t>
            </a:r>
          </a:p>
          <a:p>
            <a:pPr marL="594000" lvl="2">
              <a:spcBef>
                <a:spcPts val="0"/>
              </a:spcBef>
              <a:spcAft>
                <a:spcPts val="0"/>
              </a:spcAft>
            </a:pPr>
            <a:r>
              <a:rPr lang="en-US" sz="1600" dirty="0"/>
              <a:t>Change in Federal Mindset</a:t>
            </a:r>
          </a:p>
          <a:p>
            <a:pPr marL="936000" lvl="3">
              <a:spcBef>
                <a:spcPts val="0"/>
              </a:spcBef>
              <a:spcAft>
                <a:spcPts val="0"/>
              </a:spcAft>
            </a:pPr>
            <a:r>
              <a:rPr lang="en-US" sz="1400" dirty="0"/>
              <a:t>Federal authorities are realizing the need for accepting concepts such as </a:t>
            </a:r>
            <a:r>
              <a:rPr lang="en-US" sz="1400" dirty="0">
                <a:hlinkClick r:id="rId7"/>
              </a:rPr>
              <a:t>#OpenBanking</a:t>
            </a:r>
            <a:r>
              <a:rPr lang="en-US" sz="1400" dirty="0">
                <a:hlinkClick r:id="rId8"/>
              </a:rPr>
              <a:t>.</a:t>
            </a:r>
            <a:r>
              <a:rPr lang="en-US" sz="1400" dirty="0"/>
              <a:t> </a:t>
            </a:r>
          </a:p>
          <a:p>
            <a:pPr marL="1296000" lvl="4">
              <a:spcBef>
                <a:spcPts val="0"/>
              </a:spcBef>
              <a:spcAft>
                <a:spcPts val="0"/>
              </a:spcAft>
            </a:pPr>
            <a:r>
              <a:rPr lang="en-US" sz="1400" dirty="0"/>
              <a:t>Europe made </a:t>
            </a:r>
            <a:r>
              <a:rPr lang="en-US" sz="1400" dirty="0">
                <a:hlinkClick r:id="rId9"/>
              </a:rPr>
              <a:t>PSD2</a:t>
            </a:r>
            <a:r>
              <a:rPr lang="en-US" sz="1400" dirty="0"/>
              <a:t> official in January 2018. </a:t>
            </a:r>
          </a:p>
          <a:p>
            <a:pPr marL="1296000" lvl="4">
              <a:spcBef>
                <a:spcPts val="0"/>
              </a:spcBef>
              <a:spcAft>
                <a:spcPts val="0"/>
              </a:spcAft>
            </a:pPr>
            <a:r>
              <a:rPr lang="en-US" sz="1400" dirty="0"/>
              <a:t>Canada just </a:t>
            </a:r>
            <a:r>
              <a:rPr lang="en-US" sz="1400" dirty="0">
                <a:hlinkClick r:id="rId10"/>
              </a:rPr>
              <a:t>announced</a:t>
            </a:r>
            <a:r>
              <a:rPr lang="en-US" sz="1400" dirty="0"/>
              <a:t> restart of discussions along this line last week. </a:t>
            </a:r>
          </a:p>
          <a:p>
            <a:pPr marL="1296000" lvl="4">
              <a:spcBef>
                <a:spcPts val="0"/>
              </a:spcBef>
              <a:spcAft>
                <a:spcPts val="0"/>
              </a:spcAft>
            </a:pPr>
            <a:r>
              <a:rPr lang="en-US" sz="1400" dirty="0"/>
              <a:t>The </a:t>
            </a:r>
            <a:r>
              <a:rPr lang="en-US" sz="1400" dirty="0">
                <a:hlinkClick r:id="rId11"/>
              </a:rPr>
              <a:t>US </a:t>
            </a:r>
            <a:r>
              <a:rPr lang="en-US" sz="1400" dirty="0"/>
              <a:t>has not joined this party yet, primarily due to a slew of regulatory constraints. </a:t>
            </a:r>
          </a:p>
          <a:p>
            <a:pPr marL="936000" lvl="3">
              <a:spcBef>
                <a:spcPts val="0"/>
              </a:spcBef>
              <a:spcAft>
                <a:spcPts val="0"/>
              </a:spcAft>
            </a:pPr>
            <a:r>
              <a:rPr lang="en-US" sz="1400" dirty="0"/>
              <a:t>China is purportedly really close to announcing their CBDC (Central Bank Digital Currency). </a:t>
            </a:r>
          </a:p>
          <a:p>
            <a:pPr marL="936000" lvl="3">
              <a:spcBef>
                <a:spcPts val="0"/>
              </a:spcBef>
              <a:spcAft>
                <a:spcPts val="0"/>
              </a:spcAft>
            </a:pPr>
            <a:r>
              <a:rPr lang="en-US" sz="1400" dirty="0"/>
              <a:t>Libra (Lite) may live to see daylight and come to be accepted by the US regulators within a few weeks from now.</a:t>
            </a:r>
          </a:p>
        </p:txBody>
      </p:sp>
    </p:spTree>
    <p:extLst>
      <p:ext uri="{BB962C8B-B14F-4D97-AF65-F5344CB8AC3E}">
        <p14:creationId xmlns:p14="http://schemas.microsoft.com/office/powerpoint/2010/main" val="82322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601255" y="702155"/>
            <a:ext cx="3409783" cy="669445"/>
          </a:xfrm>
        </p:spPr>
        <p:txBody>
          <a:bodyPr>
            <a:normAutofit/>
          </a:bodyPr>
          <a:lstStyle/>
          <a:p>
            <a:r>
              <a:rPr lang="en-US">
                <a:solidFill>
                  <a:srgbClr val="FFFFFF"/>
                </a:solidFill>
              </a:rPr>
              <a:t>Fintech adoption</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601255" y="1375571"/>
            <a:ext cx="3409782" cy="3823607"/>
          </a:xfrm>
        </p:spPr>
        <p:txBody>
          <a:bodyPr>
            <a:normAutofit lnSpcReduction="10000"/>
          </a:bodyPr>
          <a:lstStyle/>
          <a:p>
            <a:r>
              <a:rPr lang="en-US" sz="1400" dirty="0">
                <a:solidFill>
                  <a:srgbClr val="FFFFFF"/>
                </a:solidFill>
              </a:rPr>
              <a:t>China and India are the top Fintech markets with adoption rates of 69% and 52% resp.</a:t>
            </a:r>
          </a:p>
          <a:p>
            <a:r>
              <a:rPr lang="en-US" sz="1400" dirty="0">
                <a:solidFill>
                  <a:srgbClr val="FFFFFF"/>
                </a:solidFill>
              </a:rPr>
              <a:t>FinTech 3.5 is taking place much more rapidly in developing markets with a higher number of “unbanked”, which leads to much higher adoption</a:t>
            </a:r>
          </a:p>
          <a:p>
            <a:r>
              <a:rPr lang="en-US" sz="1400" dirty="0">
                <a:solidFill>
                  <a:srgbClr val="FFFFFF"/>
                </a:solidFill>
              </a:rPr>
              <a:t>M-</a:t>
            </a:r>
            <a:r>
              <a:rPr lang="en-US" sz="1400" dirty="0" err="1">
                <a:solidFill>
                  <a:srgbClr val="FFFFFF"/>
                </a:solidFill>
              </a:rPr>
              <a:t>Pesa</a:t>
            </a:r>
            <a:r>
              <a:rPr lang="en-US" sz="1400" dirty="0">
                <a:solidFill>
                  <a:srgbClr val="FFFFFF"/>
                </a:solidFill>
              </a:rPr>
              <a:t> in Kenya and </a:t>
            </a:r>
            <a:r>
              <a:rPr lang="en-US" sz="1400" dirty="0" err="1">
                <a:solidFill>
                  <a:srgbClr val="FFFFFF"/>
                </a:solidFill>
              </a:rPr>
              <a:t>CashFree</a:t>
            </a:r>
            <a:r>
              <a:rPr lang="en-US" sz="1400" dirty="0">
                <a:solidFill>
                  <a:srgbClr val="FFFFFF"/>
                </a:solidFill>
              </a:rPr>
              <a:t> &amp; </a:t>
            </a:r>
            <a:r>
              <a:rPr lang="en-US" sz="1400" dirty="0" err="1">
                <a:solidFill>
                  <a:srgbClr val="FFFFFF"/>
                </a:solidFill>
              </a:rPr>
              <a:t>PayTM</a:t>
            </a:r>
            <a:r>
              <a:rPr lang="en-US" sz="1400" dirty="0">
                <a:solidFill>
                  <a:srgbClr val="FFFFFF"/>
                </a:solidFill>
              </a:rPr>
              <a:t> in India are prime examples of P2P payments.</a:t>
            </a:r>
          </a:p>
          <a:p>
            <a:r>
              <a:rPr lang="en-US" sz="1400" dirty="0">
                <a:solidFill>
                  <a:srgbClr val="FFFFFF"/>
                </a:solidFill>
              </a:rPr>
              <a:t>On the other hand, companies like Adyen, Plaid, Stripe, Square and PayPal are changing the way businesses collect and process payments</a:t>
            </a:r>
          </a:p>
        </p:txBody>
      </p:sp>
      <p:sp>
        <p:nvSpPr>
          <p:cNvPr id="36" name="Content Placeholder 2">
            <a:extLst>
              <a:ext uri="{FF2B5EF4-FFF2-40B4-BE49-F238E27FC236}">
                <a16:creationId xmlns:a16="http://schemas.microsoft.com/office/drawing/2014/main" id="{5839F22D-6269-4817-AC84-6963AC965ED4}"/>
              </a:ext>
            </a:extLst>
          </p:cNvPr>
          <p:cNvSpPr txBox="1">
            <a:spLocks/>
          </p:cNvSpPr>
          <p:nvPr/>
        </p:nvSpPr>
        <p:spPr>
          <a:xfrm>
            <a:off x="4694144" y="5859780"/>
            <a:ext cx="5662836" cy="4286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200">
                <a:solidFill>
                  <a:schemeClr val="bg2"/>
                </a:solidFill>
              </a:rPr>
              <a:t>Source: </a:t>
            </a:r>
            <a:r>
              <a:rPr lang="en-US" sz="1200">
                <a:solidFill>
                  <a:schemeClr val="bg2"/>
                </a:solidFill>
                <a:hlinkClick r:id="rId2"/>
              </a:rPr>
              <a:t>https://www.e-zigurat.com/innovation-school/blog/evolution-of-fintech/</a:t>
            </a:r>
            <a:r>
              <a:rPr lang="en-US" sz="1200">
                <a:solidFill>
                  <a:schemeClr val="bg2"/>
                </a:solidFill>
              </a:rPr>
              <a:t> </a:t>
            </a:r>
          </a:p>
        </p:txBody>
      </p:sp>
      <p:pic>
        <p:nvPicPr>
          <p:cNvPr id="7" name="Picture 6">
            <a:extLst>
              <a:ext uri="{FF2B5EF4-FFF2-40B4-BE49-F238E27FC236}">
                <a16:creationId xmlns:a16="http://schemas.microsoft.com/office/drawing/2014/main" id="{C09B3405-4BBC-4EB0-ABA6-D5C1FC2729B5}"/>
              </a:ext>
            </a:extLst>
          </p:cNvPr>
          <p:cNvPicPr>
            <a:picLocks noChangeAspect="1"/>
          </p:cNvPicPr>
          <p:nvPr/>
        </p:nvPicPr>
        <p:blipFill>
          <a:blip r:embed="rId3"/>
          <a:stretch>
            <a:fillRect/>
          </a:stretch>
        </p:blipFill>
        <p:spPr>
          <a:xfrm>
            <a:off x="4308732" y="826947"/>
            <a:ext cx="7470457" cy="4754525"/>
          </a:xfrm>
          <a:prstGeom prst="rect">
            <a:avLst/>
          </a:prstGeom>
        </p:spPr>
      </p:pic>
    </p:spTree>
    <p:extLst>
      <p:ext uri="{BB962C8B-B14F-4D97-AF65-F5344CB8AC3E}">
        <p14:creationId xmlns:p14="http://schemas.microsoft.com/office/powerpoint/2010/main" val="13308496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581192" y="702156"/>
            <a:ext cx="11029616" cy="623305"/>
          </a:xfrm>
        </p:spPr>
        <p:txBody>
          <a:bodyPr/>
          <a:lstStyle/>
          <a:p>
            <a:r>
              <a:rPr lang="en-US"/>
              <a:t>Fintech integration into enterprise architecture</a:t>
            </a:r>
          </a:p>
        </p:txBody>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581192" y="1404456"/>
            <a:ext cx="11029615" cy="5129508"/>
          </a:xfrm>
        </p:spPr>
        <p:txBody>
          <a:bodyPr>
            <a:normAutofit fontScale="77500" lnSpcReduction="20000"/>
          </a:bodyPr>
          <a:lstStyle/>
          <a:p>
            <a:pPr marL="324000" lvl="1">
              <a:spcBef>
                <a:spcPts val="0"/>
              </a:spcBef>
              <a:spcAft>
                <a:spcPts val="0"/>
              </a:spcAft>
            </a:pPr>
            <a:r>
              <a:rPr lang="en-US" sz="1900" b="1" dirty="0">
                <a:effectLst/>
              </a:rPr>
              <a:t>Critical Assessment:</a:t>
            </a:r>
            <a:r>
              <a:rPr lang="en-US" sz="1900" b="1" dirty="0"/>
              <a:t> </a:t>
            </a:r>
            <a:r>
              <a:rPr lang="en-US" sz="1900" b="1" dirty="0">
                <a:effectLst/>
              </a:rPr>
              <a:t>Is your company future-ready?</a:t>
            </a:r>
          </a:p>
          <a:p>
            <a:pPr marL="324000" lvl="1">
              <a:spcBef>
                <a:spcPts val="0"/>
              </a:spcBef>
              <a:spcAft>
                <a:spcPts val="0"/>
              </a:spcAft>
            </a:pPr>
            <a:endParaRPr lang="en-US" sz="1400" dirty="0">
              <a:effectLst/>
            </a:endParaRPr>
          </a:p>
          <a:p>
            <a:pPr lvl="1"/>
            <a:r>
              <a:rPr lang="en-US" dirty="0"/>
              <a:t>First thing first: Critically assess your products and services and devise an EA overhaul plan. This </a:t>
            </a:r>
            <a:r>
              <a:rPr lang="en-US" dirty="0">
                <a:hlinkClick r:id="rId2"/>
              </a:rPr>
              <a:t>roadmap</a:t>
            </a:r>
            <a:r>
              <a:rPr lang="en-US" dirty="0"/>
              <a:t> to digital transformation from McKinsey is still valid today. Also, consider this Open Banking platform strategy by </a:t>
            </a:r>
            <a:r>
              <a:rPr lang="en-US" dirty="0">
                <a:hlinkClick r:id="rId3"/>
              </a:rPr>
              <a:t>MuleSoft</a:t>
            </a:r>
            <a:r>
              <a:rPr lang="en-US" dirty="0"/>
              <a:t>. </a:t>
            </a:r>
          </a:p>
          <a:p>
            <a:pPr lvl="1"/>
            <a:r>
              <a:rPr lang="en-US" dirty="0"/>
              <a:t>Understand </a:t>
            </a:r>
            <a:r>
              <a:rPr lang="en-US" dirty="0">
                <a:hlinkClick r:id="rId4"/>
              </a:rPr>
              <a:t>difference between digitization and digitalization</a:t>
            </a:r>
            <a:endParaRPr lang="en-US" dirty="0"/>
          </a:p>
          <a:p>
            <a:pPr lvl="1"/>
            <a:r>
              <a:rPr lang="en-US" dirty="0"/>
              <a:t>Is your company still dependent on huge monolithic apps, many of which are vendor supported? How long does it take for your core systems to be upgraded or replaced?</a:t>
            </a:r>
          </a:p>
          <a:p>
            <a:pPr lvl="1"/>
            <a:r>
              <a:rPr lang="en-US" dirty="0"/>
              <a:t>Does your EA team have the right set of PPT (People, Process &amp; Technology) to help you compete? </a:t>
            </a:r>
          </a:p>
          <a:p>
            <a:pPr lvl="1"/>
            <a:r>
              <a:rPr lang="en-US" u="sng" dirty="0"/>
              <a:t>Do you have an official Fintech strategy and a top-down charter? You cannot make EA level changes merely by wishful thinking. This will need budgeting.</a:t>
            </a:r>
            <a:endParaRPr lang="en-US" sz="1600" u="sng" dirty="0"/>
          </a:p>
          <a:p>
            <a:pPr lvl="1"/>
            <a:r>
              <a:rPr lang="en-US" dirty="0"/>
              <a:t>Plan your approach for Fintech Adoption</a:t>
            </a:r>
          </a:p>
          <a:p>
            <a:pPr lvl="2"/>
            <a:r>
              <a:rPr lang="en-US" dirty="0"/>
              <a:t>Greenfield EA (Building a new product or launching a new Fintech platform)</a:t>
            </a:r>
          </a:p>
          <a:p>
            <a:pPr lvl="2"/>
            <a:r>
              <a:rPr lang="en-US" dirty="0"/>
              <a:t>Brownfield EA (Re-architecting legacy platforms to enable Fintech integration)</a:t>
            </a:r>
          </a:p>
          <a:p>
            <a:pPr>
              <a:buClr>
                <a:srgbClr val="C00000"/>
              </a:buClr>
            </a:pPr>
            <a:r>
              <a:rPr lang="en-US" b="1" dirty="0"/>
              <a:t>Enabling your systems to be Fintech ready</a:t>
            </a:r>
          </a:p>
          <a:p>
            <a:pPr lvl="1">
              <a:buClr>
                <a:srgbClr val="C00000"/>
              </a:buClr>
            </a:pPr>
            <a:r>
              <a:rPr lang="en-US" dirty="0"/>
              <a:t>Enable use of micro-services (aka SOA in its prior life)</a:t>
            </a:r>
          </a:p>
          <a:p>
            <a:pPr lvl="1">
              <a:buClr>
                <a:srgbClr val="C00000"/>
              </a:buClr>
            </a:pPr>
            <a:r>
              <a:rPr lang="en-US" dirty="0"/>
              <a:t>Use of Cloud compatible/native architecture is not a must have but it surely helps. </a:t>
            </a:r>
          </a:p>
          <a:p>
            <a:pPr lvl="1">
              <a:buClr>
                <a:srgbClr val="C00000"/>
              </a:buClr>
            </a:pPr>
            <a:r>
              <a:rPr lang="en-US" dirty="0"/>
              <a:t>Embark on a process to automate operational processes using RPA</a:t>
            </a:r>
          </a:p>
          <a:p>
            <a:pPr lvl="1">
              <a:buClr>
                <a:srgbClr val="C00000"/>
              </a:buClr>
            </a:pPr>
            <a:r>
              <a:rPr lang="en-US" dirty="0"/>
              <a:t>Using a buy vs build assessment, make use of 3</a:t>
            </a:r>
            <a:r>
              <a:rPr lang="en-US" baseline="30000" dirty="0"/>
              <a:t>rd</a:t>
            </a:r>
            <a:r>
              <a:rPr lang="en-US" dirty="0"/>
              <a:t> party products to expedite implementation of new functions </a:t>
            </a:r>
          </a:p>
          <a:p>
            <a:pPr lvl="1">
              <a:buClr>
                <a:srgbClr val="C00000"/>
              </a:buClr>
            </a:pPr>
            <a:r>
              <a:rPr lang="en-US" dirty="0">
                <a:hlinkClick r:id="rId5"/>
              </a:rPr>
              <a:t>Embed</a:t>
            </a:r>
            <a:r>
              <a:rPr lang="en-US" dirty="0"/>
              <a:t> APIs from Fintech vendors (such as Plaid, Stripe, Square and PayPal). </a:t>
            </a:r>
            <a:r>
              <a:rPr lang="en-US" dirty="0" err="1">
                <a:hlinkClick r:id="rId6"/>
              </a:rPr>
              <a:t>Railsbank</a:t>
            </a:r>
            <a:r>
              <a:rPr lang="en-US" dirty="0"/>
              <a:t> is part of the growing fintech trend of B2B firms offering ‘embedded finance’ to financial and non-financial firms alike.</a:t>
            </a:r>
          </a:p>
          <a:p>
            <a:pPr lvl="1">
              <a:buClr>
                <a:srgbClr val="C00000"/>
              </a:buClr>
            </a:pPr>
            <a:r>
              <a:rPr lang="en-US" dirty="0"/>
              <a:t>Use of 3</a:t>
            </a:r>
            <a:r>
              <a:rPr lang="en-US" baseline="30000" dirty="0"/>
              <a:t>rd</a:t>
            </a:r>
            <a:r>
              <a:rPr lang="en-US" dirty="0"/>
              <a:t> party providers which provide </a:t>
            </a:r>
            <a:r>
              <a:rPr lang="en-US" dirty="0">
                <a:hlinkClick r:id="rId7"/>
              </a:rPr>
              <a:t>Baas</a:t>
            </a:r>
            <a:r>
              <a:rPr lang="en-US" dirty="0"/>
              <a:t> (Banking as a Service) to allow non-banks to embed banking services within their apps. </a:t>
            </a:r>
          </a:p>
          <a:p>
            <a:pPr lvl="1">
              <a:buClr>
                <a:srgbClr val="C00000"/>
              </a:buClr>
            </a:pPr>
            <a:r>
              <a:rPr lang="en-US" dirty="0"/>
              <a:t>Invest in other Fintechs (Prime example: </a:t>
            </a:r>
            <a:r>
              <a:rPr lang="en-US" dirty="0">
                <a:hlinkClick r:id="rId8"/>
              </a:rPr>
              <a:t>Western Union</a:t>
            </a:r>
            <a:r>
              <a:rPr lang="en-US" dirty="0"/>
              <a:t>. WU was almost made obsolete by Fintechs like </a:t>
            </a:r>
            <a:r>
              <a:rPr lang="en-US" dirty="0" err="1"/>
              <a:t>Xoom</a:t>
            </a:r>
            <a:r>
              <a:rPr lang="en-US" dirty="0"/>
              <a:t>, </a:t>
            </a:r>
            <a:r>
              <a:rPr lang="en-US" dirty="0" err="1"/>
              <a:t>Remitly</a:t>
            </a:r>
            <a:r>
              <a:rPr lang="en-US" dirty="0"/>
              <a:t>, M-</a:t>
            </a:r>
            <a:r>
              <a:rPr lang="en-US" dirty="0" err="1"/>
              <a:t>Pesa</a:t>
            </a:r>
            <a:r>
              <a:rPr lang="en-US" dirty="0"/>
              <a:t> etc.)</a:t>
            </a:r>
          </a:p>
          <a:p>
            <a:pPr lvl="1">
              <a:buClr>
                <a:srgbClr val="C00000"/>
              </a:buClr>
            </a:pPr>
            <a:r>
              <a:rPr lang="en-US" dirty="0"/>
              <a:t>However, don’t lose focus on cyber-security and strong third-party risk management controls in a race to deliver fast.  Bad rep is like black death in digital world.</a:t>
            </a:r>
            <a:endParaRPr lang="en-US" dirty="0">
              <a:hlinkClick r:id="rId2"/>
            </a:endParaRPr>
          </a:p>
        </p:txBody>
      </p:sp>
    </p:spTree>
    <p:extLst>
      <p:ext uri="{BB962C8B-B14F-4D97-AF65-F5344CB8AC3E}">
        <p14:creationId xmlns:p14="http://schemas.microsoft.com/office/powerpoint/2010/main" val="12357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Rectangle 33">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5">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F3B3A6-001F-42FA-B86D-87B24BFA1FF3}"/>
              </a:ext>
            </a:extLst>
          </p:cNvPr>
          <p:cNvSpPr>
            <a:spLocks noGrp="1"/>
          </p:cNvSpPr>
          <p:nvPr>
            <p:ph type="title"/>
          </p:nvPr>
        </p:nvSpPr>
        <p:spPr>
          <a:xfrm>
            <a:off x="672280" y="944752"/>
            <a:ext cx="3259016" cy="846341"/>
          </a:xfrm>
        </p:spPr>
        <p:txBody>
          <a:bodyPr>
            <a:normAutofit fontScale="90000"/>
          </a:bodyPr>
          <a:lstStyle/>
          <a:p>
            <a:r>
              <a:rPr lang="en-US" dirty="0">
                <a:solidFill>
                  <a:srgbClr val="FFFFFF"/>
                </a:solidFill>
              </a:rPr>
              <a:t>Fintech investments &amp; IPO</a:t>
            </a:r>
          </a:p>
        </p:txBody>
      </p:sp>
      <p:sp>
        <p:nvSpPr>
          <p:cNvPr id="63" name="Rectangle 37">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39">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41">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E64699-7DE3-413F-A41E-297F1CCCA1A8}"/>
              </a:ext>
            </a:extLst>
          </p:cNvPr>
          <p:cNvSpPr>
            <a:spLocks noGrp="1"/>
          </p:cNvSpPr>
          <p:nvPr>
            <p:ph idx="1"/>
          </p:nvPr>
        </p:nvSpPr>
        <p:spPr>
          <a:xfrm>
            <a:off x="671513" y="1847874"/>
            <a:ext cx="3123783" cy="3671936"/>
          </a:xfrm>
        </p:spPr>
        <p:txBody>
          <a:bodyPr anchor="t">
            <a:normAutofit fontScale="92500" lnSpcReduction="20000"/>
          </a:bodyPr>
          <a:lstStyle/>
          <a:p>
            <a:pPr>
              <a:lnSpc>
                <a:spcPct val="90000"/>
              </a:lnSpc>
            </a:pPr>
            <a:r>
              <a:rPr lang="en-US" sz="1400" dirty="0">
                <a:solidFill>
                  <a:srgbClr val="FFFFFF"/>
                </a:solidFill>
              </a:rPr>
              <a:t>One decade of venture investments in Financial Services</a:t>
            </a:r>
          </a:p>
          <a:p>
            <a:pPr>
              <a:lnSpc>
                <a:spcPct val="100000"/>
              </a:lnSpc>
            </a:pPr>
            <a:r>
              <a:rPr lang="en-US" sz="1400" dirty="0">
                <a:solidFill>
                  <a:srgbClr val="FFFFFF"/>
                </a:solidFill>
              </a:rPr>
              <a:t>Investments in fintech companies have grown more than ninefold since 2010 and more than </a:t>
            </a:r>
            <a:r>
              <a:rPr lang="en-US" sz="1400" dirty="0">
                <a:solidFill>
                  <a:srgbClr val="FFFFFF"/>
                </a:solidFill>
                <a:hlinkClick r:id="rId2"/>
              </a:rPr>
              <a:t>doubled</a:t>
            </a:r>
            <a:r>
              <a:rPr lang="en-US" sz="1400" dirty="0">
                <a:solidFill>
                  <a:srgbClr val="FFFFFF"/>
                </a:solidFill>
              </a:rPr>
              <a:t> since 2015. </a:t>
            </a:r>
          </a:p>
          <a:p>
            <a:pPr>
              <a:lnSpc>
                <a:spcPct val="100000"/>
              </a:lnSpc>
            </a:pPr>
            <a:r>
              <a:rPr lang="en-US" sz="1400" dirty="0"/>
              <a:t>FinTech Unicorns – there are currently </a:t>
            </a:r>
            <a:r>
              <a:rPr lang="en-US" sz="1400" dirty="0">
                <a:hlinkClick r:id="rId3"/>
              </a:rPr>
              <a:t>over 100</a:t>
            </a:r>
            <a:r>
              <a:rPr lang="en-US" sz="1400" dirty="0"/>
              <a:t> unicorn companies (startup companies with a valuation of over $1billion!)</a:t>
            </a:r>
            <a:r>
              <a:rPr lang="en-US" dirty="0">
                <a:solidFill>
                  <a:srgbClr val="FFFFFF"/>
                </a:solidFill>
              </a:rPr>
              <a:t> </a:t>
            </a:r>
          </a:p>
          <a:p>
            <a:pPr>
              <a:lnSpc>
                <a:spcPct val="90000"/>
              </a:lnSpc>
            </a:pPr>
            <a:r>
              <a:rPr lang="en-US" sz="1400" dirty="0">
                <a:solidFill>
                  <a:srgbClr val="FFFFFF"/>
                </a:solidFill>
              </a:rPr>
              <a:t>Flywire and AvidXchange IPOs </a:t>
            </a:r>
            <a:r>
              <a:rPr lang="en-US" sz="1400" dirty="0">
                <a:solidFill>
                  <a:srgbClr val="FFFFFF"/>
                </a:solidFill>
                <a:hlinkClick r:id="rId4"/>
              </a:rPr>
              <a:t>expected</a:t>
            </a:r>
            <a:r>
              <a:rPr lang="en-US" sz="1400" dirty="0">
                <a:solidFill>
                  <a:srgbClr val="FFFFFF"/>
                </a:solidFill>
              </a:rPr>
              <a:t> in 2021</a:t>
            </a:r>
          </a:p>
          <a:p>
            <a:pPr>
              <a:lnSpc>
                <a:spcPct val="90000"/>
              </a:lnSpc>
            </a:pPr>
            <a:r>
              <a:rPr lang="en-US" sz="1400" dirty="0">
                <a:solidFill>
                  <a:srgbClr val="FFFFFF"/>
                </a:solidFill>
              </a:rPr>
              <a:t>Although Ant Group’s  $30 billion IPO </a:t>
            </a:r>
            <a:r>
              <a:rPr lang="en-US" sz="1400" dirty="0">
                <a:solidFill>
                  <a:srgbClr val="FFFFFF"/>
                </a:solidFill>
                <a:hlinkClick r:id="rId5"/>
              </a:rPr>
              <a:t>failed</a:t>
            </a:r>
            <a:r>
              <a:rPr lang="en-US" sz="1400" dirty="0">
                <a:solidFill>
                  <a:srgbClr val="FFFFFF"/>
                </a:solidFill>
              </a:rPr>
              <a:t> to make a splash, </a:t>
            </a:r>
            <a:r>
              <a:rPr lang="en-US" sz="1400" dirty="0" err="1">
                <a:solidFill>
                  <a:srgbClr val="FFFFFF"/>
                </a:solidFill>
              </a:rPr>
              <a:t>Lufax</a:t>
            </a:r>
            <a:r>
              <a:rPr lang="en-US" sz="1400" dirty="0">
                <a:solidFill>
                  <a:srgbClr val="FFFFFF"/>
                </a:solidFill>
              </a:rPr>
              <a:t> just went </a:t>
            </a:r>
            <a:r>
              <a:rPr lang="en-US" sz="1400" dirty="0">
                <a:solidFill>
                  <a:srgbClr val="FFFFFF"/>
                </a:solidFill>
                <a:hlinkClick r:id="rId6"/>
              </a:rPr>
              <a:t>public</a:t>
            </a:r>
            <a:r>
              <a:rPr lang="en-US" sz="1400" dirty="0">
                <a:solidFill>
                  <a:srgbClr val="FFFFFF"/>
                </a:solidFill>
              </a:rPr>
              <a:t> on Oct 30</a:t>
            </a:r>
            <a:r>
              <a:rPr lang="en-US" sz="1400" baseline="30000" dirty="0">
                <a:solidFill>
                  <a:srgbClr val="FFFFFF"/>
                </a:solidFill>
              </a:rPr>
              <a:t>th</a:t>
            </a:r>
            <a:r>
              <a:rPr lang="en-US" sz="1400" dirty="0">
                <a:solidFill>
                  <a:srgbClr val="FFFFFF"/>
                </a:solidFill>
              </a:rPr>
              <a:t> raising $2.3 billion</a:t>
            </a:r>
          </a:p>
          <a:p>
            <a:pPr marL="324000" lvl="1" indent="0">
              <a:lnSpc>
                <a:spcPct val="90000"/>
              </a:lnSpc>
              <a:buNone/>
            </a:pPr>
            <a:r>
              <a:rPr lang="en-US" sz="1100" dirty="0">
                <a:solidFill>
                  <a:srgbClr val="FFFFFF"/>
                </a:solidFill>
                <a:cs typeface="Calibri" panose="020F0502020204030204" pitchFamily="34" charset="0"/>
              </a:rPr>
              <a:t>For the six months ended June 30, </a:t>
            </a:r>
            <a:r>
              <a:rPr lang="en-US" sz="1100" dirty="0" err="1">
                <a:solidFill>
                  <a:srgbClr val="FFFFFF"/>
                </a:solidFill>
                <a:cs typeface="Calibri" panose="020F0502020204030204" pitchFamily="34" charset="0"/>
              </a:rPr>
              <a:t>Lufax</a:t>
            </a:r>
            <a:r>
              <a:rPr lang="en-US" sz="1100" dirty="0">
                <a:solidFill>
                  <a:srgbClr val="FFFFFF"/>
                </a:solidFill>
                <a:cs typeface="Calibri" panose="020F0502020204030204" pitchFamily="34" charset="0"/>
              </a:rPr>
              <a:t> had a net profit of more than $1 billion on total income of $3.64 billion, according to its filing.</a:t>
            </a:r>
            <a:endParaRPr lang="en-US" sz="1400" dirty="0">
              <a:solidFill>
                <a:srgbClr val="FFFFFF"/>
              </a:solidFill>
            </a:endParaRPr>
          </a:p>
          <a:p>
            <a:pPr marL="324000" lvl="1" indent="0">
              <a:lnSpc>
                <a:spcPct val="90000"/>
              </a:lnSpc>
              <a:buNone/>
            </a:pPr>
            <a:endParaRPr lang="en-US" dirty="0">
              <a:solidFill>
                <a:srgbClr val="FFFFFF"/>
              </a:solidFill>
            </a:endParaRPr>
          </a:p>
        </p:txBody>
      </p:sp>
      <p:pic>
        <p:nvPicPr>
          <p:cNvPr id="5" name="Picture 4">
            <a:extLst>
              <a:ext uri="{FF2B5EF4-FFF2-40B4-BE49-F238E27FC236}">
                <a16:creationId xmlns:a16="http://schemas.microsoft.com/office/drawing/2014/main" id="{A2A53C30-C27D-493A-BEC5-916F200E5347}"/>
              </a:ext>
            </a:extLst>
          </p:cNvPr>
          <p:cNvPicPr>
            <a:picLocks noChangeAspect="1"/>
          </p:cNvPicPr>
          <p:nvPr/>
        </p:nvPicPr>
        <p:blipFill rotWithShape="1">
          <a:blip r:embed="rId7"/>
          <a:srcRect t="1084"/>
          <a:stretch/>
        </p:blipFill>
        <p:spPr>
          <a:xfrm>
            <a:off x="4241830" y="601200"/>
            <a:ext cx="7503636" cy="5789365"/>
          </a:xfrm>
          <a:prstGeom prst="rect">
            <a:avLst/>
          </a:prstGeom>
        </p:spPr>
      </p:pic>
    </p:spTree>
    <p:extLst>
      <p:ext uri="{BB962C8B-B14F-4D97-AF65-F5344CB8AC3E}">
        <p14:creationId xmlns:p14="http://schemas.microsoft.com/office/powerpoint/2010/main" val="16135777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423</TotalTime>
  <Words>3208</Words>
  <Application>Microsoft Office PowerPoint</Application>
  <PresentationFormat>Widescreen</PresentationFormat>
  <Paragraphs>222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Franklin Gothic Book</vt:lpstr>
      <vt:lpstr>Franklin Gothic Demi</vt:lpstr>
      <vt:lpstr>Wingdings</vt:lpstr>
      <vt:lpstr>Wingdings 2</vt:lpstr>
      <vt:lpstr>DividendVTI</vt:lpstr>
      <vt:lpstr>Competition in the new digital era Adapting to the growth of the Fintech </vt:lpstr>
      <vt:lpstr>Competition in the new digital era:  Adapting to the growth of the Fintech</vt:lpstr>
      <vt:lpstr>How do banks compete?</vt:lpstr>
      <vt:lpstr>What is FinTech?</vt:lpstr>
      <vt:lpstr>A Timeline of key fintech milestones</vt:lpstr>
      <vt:lpstr>Fintech’s delivering a Paradigm shift</vt:lpstr>
      <vt:lpstr>Fintech adoption</vt:lpstr>
      <vt:lpstr>Fintech integration into enterprise architecture</vt:lpstr>
      <vt:lpstr>Fintech investments &amp; IPO</vt:lpstr>
      <vt:lpstr>Role of third parties in Fintech</vt:lpstr>
      <vt:lpstr>Role of data in FinTech</vt:lpstr>
      <vt:lpstr>Fintech innovation labs</vt:lpstr>
      <vt:lpstr>Fintech Trends for 2021</vt:lpstr>
      <vt:lpstr>Things to follow</vt:lpstr>
      <vt:lpstr>Reference shelf</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Competition in the new digital era Adapting to the growth of the Fintech</dc:title>
  <dc:creator>Sandy Aggarwal</dc:creator>
  <cp:lastModifiedBy>Sandy Aggarwal</cp:lastModifiedBy>
  <cp:revision>2</cp:revision>
  <dcterms:created xsi:type="dcterms:W3CDTF">2020-11-26T21:33:07Z</dcterms:created>
  <dcterms:modified xsi:type="dcterms:W3CDTF">2020-12-04T18:02:19Z</dcterms:modified>
</cp:coreProperties>
</file>