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94" d="100"/>
          <a:sy n="94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15:27:24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F9BC-A0FE-41A6-B737-2F0A65E1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59542-E63E-406D-B8CD-BA97EA6D3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88F05-9E79-43C3-80E9-AA330C79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1680D-BD44-4FF7-9DCA-7C143E9C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C2FC-FD58-4B17-86A7-187D8DEE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2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53F6-52A4-417C-8B66-9948020D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B283B-6325-48E5-9318-6B828A93C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A078-56DB-44CA-AC6A-2A3AA755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E33C9-1914-4C30-B388-85353260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B18F4-D5EE-4298-8AE8-463C7ECD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7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E6A24-4330-475D-BAAD-48DA5893E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EB6C4-79AB-4F14-977C-99154545C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DE796-EBCC-4F26-B07F-F4329572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C7B0E-D23F-4FA9-B6BD-E4933A79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223A-7BAC-46C4-AFA4-5C23A6BF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9CBF-81B7-444D-9AF2-175D76C3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5F38-AA1F-4C3C-B619-78C01FC39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B4D20-0455-4C40-B85E-80C816E8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B972-F456-450C-BFC0-A87DF86B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0DEC-5693-4276-AF98-9F77377C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23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334A-B02A-481F-BBF0-B4C7B265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BD3F-D116-4D45-A20C-926465571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7097-1F49-498E-B5B1-D84EF91E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3CED-79E0-496A-91F1-E2D59249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1A79D-1E00-4C0F-B116-8C0C03A1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9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7D44-D78F-46D9-BDB8-0092D43F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19-39FD-4EE9-900D-5AEF7B47C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D96BA-3823-4235-8820-76E6BED9D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3667E-3C0F-48A0-B625-71C48B87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3C954-F09F-42B1-B701-B8D3374E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47D6B-F82C-4E54-81AB-5DE1FEAD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03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BF66-4321-4BA8-AD9C-692BE3FA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C8AC0-DF5C-46B1-8F9B-96CAB822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5AE50-88E5-4083-A35E-09A684610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87A8-2559-43DC-8F09-C56B765D7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0155B-9A34-4335-964D-2E56F87D0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A1821-6961-4468-856E-A632D88B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3CCC1-B85B-4972-A56B-58E10F2E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F5ABB-FBF7-4259-B045-8D851862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51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ADFD-2841-4C95-9A3C-76C432F0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2F003-B5D1-467F-9C04-2BEC5857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7AC29-8FD4-433B-ADA9-0446AF67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EBA9E-0F00-431C-943F-914F727C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96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C3724-6D5D-44DE-BD04-E21D3723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C3449-2982-4718-B1F0-7DE107B0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5D4AE-EDC9-4C69-82AE-DBD9021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5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E36C-781A-4E5E-A2AE-977B42AE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04FD-DF5F-4D7C-A858-0AFC4190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0D6FA-265F-4431-8910-63328309A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A9210-E365-4DA1-BCA0-F9D3F114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39440-018E-4CA5-A30B-8130F640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8B0D9-CB11-415A-B355-E9FC829A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06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CA4F-73A4-41A6-AB1A-2BFDBC43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54BE3-2D4F-4267-90D9-9E5033E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3D0F0-F2F9-4A1B-83BD-CF57F48B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7A307-C5FB-42D1-B7D2-68E49E1F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FE79A-8E88-4D64-AA84-FFF10AFA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4FEC5-8978-498D-827F-34D9D570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24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CA257-AE80-446F-A87D-F049B6DE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F70AD-720B-4C24-B03E-ADC7A0DD7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4E4EF-79D2-4B56-9F4C-492C08D9A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9E5D-BD40-4C63-AB3B-EB7F3603451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459BF-73F1-4E81-81CD-580E6DD46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B913-193C-4D2A-8FAD-1DFD8BDDB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03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customXml" Target="../ink/ink1.x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965A-7312-4971-BD32-E2E0F5442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glow rad="101600">
              <a:schemeClr val="bg1">
                <a:lumMod val="6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r>
              <a:rPr lang="en-IN" b="1" dirty="0"/>
              <a:t>Cardio Good Fitness</a:t>
            </a:r>
            <a:br>
              <a:rPr lang="en-IN" b="1" dirty="0"/>
            </a:br>
            <a:r>
              <a:rPr lang="en-IN" b="1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13239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2E33-70F1-4044-A03C-05F702EF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48115"/>
            <a:ext cx="9077960" cy="603462"/>
          </a:xfrm>
        </p:spPr>
        <p:txBody>
          <a:bodyPr>
            <a:normAutofit/>
          </a:bodyPr>
          <a:lstStyle/>
          <a:p>
            <a:r>
              <a:rPr lang="en-IN" sz="2800" b="1" dirty="0"/>
              <a:t>Project Description &amp;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06B40-B8A5-45F5-B45F-05FC00F7C9B1}"/>
              </a:ext>
            </a:extLst>
          </p:cNvPr>
          <p:cNvSpPr txBox="1"/>
          <p:nvPr/>
        </p:nvSpPr>
        <p:spPr>
          <a:xfrm>
            <a:off x="761893" y="1380571"/>
            <a:ext cx="395732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The objective is to perform a preliminary data analysis for the dataset – “CardioGoodFitness.csv”.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u="sng" dirty="0"/>
              <a:t>Dataset contents</a:t>
            </a:r>
            <a:r>
              <a:rPr lang="en-IN" dirty="0"/>
              <a:t>:</a:t>
            </a:r>
          </a:p>
          <a:p>
            <a:r>
              <a:rPr lang="en-IN" sz="1400" dirty="0"/>
              <a:t>The data is for the customers of the treadmill products of a retail store called Cardio Good Fitness. It contains following variables –</a:t>
            </a:r>
          </a:p>
          <a:p>
            <a:pPr marL="342900" indent="-342900">
              <a:buAutoNum type="arabicPeriod"/>
            </a:pPr>
            <a:r>
              <a:rPr lang="en-IN" sz="1400" dirty="0"/>
              <a:t>Product – the model number of treadmill</a:t>
            </a:r>
          </a:p>
          <a:p>
            <a:pPr marL="342900" indent="-342900">
              <a:buAutoNum type="arabicPeriod"/>
            </a:pPr>
            <a:r>
              <a:rPr lang="en-IN" sz="1400" dirty="0"/>
              <a:t>Age – in </a:t>
            </a:r>
            <a:r>
              <a:rPr lang="en-IN" sz="1400" dirty="0" err="1"/>
              <a:t>no.of</a:t>
            </a:r>
            <a:r>
              <a:rPr lang="en-IN" sz="1400" dirty="0"/>
              <a:t> years, of the customer</a:t>
            </a:r>
          </a:p>
          <a:p>
            <a:pPr marL="342900" indent="-342900">
              <a:buAutoNum type="arabicPeriod"/>
            </a:pPr>
            <a:r>
              <a:rPr lang="en-IN" sz="1400" dirty="0"/>
              <a:t>Gender – of the customer</a:t>
            </a:r>
          </a:p>
          <a:p>
            <a:pPr marL="342900" indent="-342900">
              <a:buAutoNum type="arabicPeriod"/>
            </a:pPr>
            <a:r>
              <a:rPr lang="en-IN" sz="1400" dirty="0"/>
              <a:t>Education – in </a:t>
            </a:r>
            <a:r>
              <a:rPr lang="en-IN" sz="1400" dirty="0" err="1"/>
              <a:t>no.of</a:t>
            </a:r>
            <a:r>
              <a:rPr lang="en-IN" sz="1400" dirty="0"/>
              <a:t> years, of the customer</a:t>
            </a:r>
          </a:p>
          <a:p>
            <a:pPr marL="342900" indent="-342900">
              <a:buAutoNum type="arabicPeriod"/>
            </a:pPr>
            <a:r>
              <a:rPr lang="en-GB" sz="1400" dirty="0"/>
              <a:t>Marital Status - of the customer</a:t>
            </a:r>
          </a:p>
          <a:p>
            <a:pPr marL="342900" indent="-342900">
              <a:buAutoNum type="arabicPeriod"/>
            </a:pPr>
            <a:r>
              <a:rPr lang="en-GB" sz="1400" dirty="0"/>
              <a:t>Usage - Avg. # times the customer wants to use the treadmill every week</a:t>
            </a:r>
          </a:p>
          <a:p>
            <a:pPr marL="342900" indent="-342900">
              <a:buAutoNum type="arabicPeriod"/>
            </a:pPr>
            <a:r>
              <a:rPr lang="en-GB" sz="1400" dirty="0"/>
              <a:t>Fitness - Self rated fitness score of the customer (5 - very fit, 1 - very unfit)</a:t>
            </a:r>
          </a:p>
          <a:p>
            <a:pPr marL="342900" indent="-342900">
              <a:buAutoNum type="arabicPeriod"/>
            </a:pPr>
            <a:r>
              <a:rPr lang="en-GB" sz="1400" dirty="0"/>
              <a:t>Income - of the customer</a:t>
            </a:r>
          </a:p>
          <a:p>
            <a:pPr marL="342900" indent="-342900">
              <a:buAutoNum type="arabicPeriod"/>
            </a:pPr>
            <a:r>
              <a:rPr lang="en-GB" sz="1400" dirty="0"/>
              <a:t>Miles- expected to run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F25066-A4F0-4810-98C5-2085F1996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519849"/>
              </p:ext>
            </p:extLst>
          </p:nvPr>
        </p:nvGraphicFramePr>
        <p:xfrm>
          <a:off x="1176866" y="182530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Worksheet" showAsIcon="1" r:id="rId3" imgW="914400" imgH="806400" progId="Excel.Sheet.12">
                  <p:embed/>
                </p:oleObj>
              </mc:Choice>
              <mc:Fallback>
                <p:oleObj name="Worksheet" showAsIcon="1" r:id="rId3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6866" y="182530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2DDA1E-1B64-47E9-85DE-3F895DEAFC3C}"/>
                  </a:ext>
                </a:extLst>
              </p14:cNvPr>
              <p14:cNvContentPartPr/>
              <p14:nvPr/>
            </p14:nvContentPartPr>
            <p14:xfrm>
              <a:off x="1753880" y="99540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2DDA1E-1B64-47E9-85DE-3F895DEAFC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5240" y="9867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3308C7-4E10-433E-88EA-62390592FA6D}"/>
              </a:ext>
            </a:extLst>
          </p:cNvPr>
          <p:cNvSpPr/>
          <p:nvPr/>
        </p:nvSpPr>
        <p:spPr>
          <a:xfrm>
            <a:off x="575733" y="995400"/>
            <a:ext cx="4253654" cy="5399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5D6C99-BA22-4936-8839-4A1E4F234EBD}"/>
              </a:ext>
            </a:extLst>
          </p:cNvPr>
          <p:cNvSpPr/>
          <p:nvPr/>
        </p:nvSpPr>
        <p:spPr>
          <a:xfrm>
            <a:off x="5883814" y="935440"/>
            <a:ext cx="4316826" cy="54727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b="1" u="sng" dirty="0"/>
          </a:p>
          <a:p>
            <a:r>
              <a:rPr lang="en-IN" b="1" u="sng" dirty="0"/>
              <a:t>Key steps required </a:t>
            </a:r>
            <a:r>
              <a:rPr lang="en-IN" dirty="0"/>
              <a:t>–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sz="1400" dirty="0">
                <a:solidFill>
                  <a:schemeClr val="tx1"/>
                </a:solidFill>
              </a:rPr>
              <a:t>Import the dataset and understand the structure.</a:t>
            </a:r>
          </a:p>
          <a:p>
            <a:pPr marL="342900" indent="-342900">
              <a:buAutoNum type="arabicPeriod"/>
            </a:pPr>
            <a:r>
              <a:rPr lang="en-IN" sz="1400" dirty="0">
                <a:solidFill>
                  <a:schemeClr val="tx1"/>
                </a:solidFill>
              </a:rPr>
              <a:t>Extract basic observations using Exploratory Data Analysis methods.</a:t>
            </a:r>
          </a:p>
          <a:p>
            <a:pPr marL="342900" indent="-342900">
              <a:buAutoNum type="arabicPeriod"/>
            </a:pPr>
            <a:r>
              <a:rPr lang="en-IN" sz="1400" dirty="0">
                <a:solidFill>
                  <a:schemeClr val="tx1"/>
                </a:solidFill>
              </a:rPr>
              <a:t>Identify differences between customers of each product.</a:t>
            </a:r>
          </a:p>
          <a:p>
            <a:pPr marL="342900" indent="-342900">
              <a:buAutoNum type="arabicPeriod"/>
            </a:pPr>
            <a:r>
              <a:rPr lang="en-IN" sz="1400" dirty="0">
                <a:solidFill>
                  <a:schemeClr val="tx1"/>
                </a:solidFill>
              </a:rPr>
              <a:t>Explore relationships between different attributes of customers</a:t>
            </a:r>
          </a:p>
          <a:p>
            <a:endParaRPr lang="en-IN" dirty="0"/>
          </a:p>
          <a:p>
            <a:r>
              <a:rPr lang="en-IN" b="1" u="sng" dirty="0"/>
              <a:t>Expected outcome </a:t>
            </a:r>
            <a:r>
              <a:rPr lang="en-IN" dirty="0"/>
              <a:t>–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Come up with a customer profile (characteristics of a customer) of the different products.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Perform </a:t>
            </a:r>
            <a:r>
              <a:rPr lang="en-GB" sz="1400" dirty="0" err="1">
                <a:solidFill>
                  <a:schemeClr val="tx1"/>
                </a:solidFill>
              </a:rPr>
              <a:t>uni</a:t>
            </a:r>
            <a:r>
              <a:rPr lang="en-GB" sz="1400" dirty="0">
                <a:solidFill>
                  <a:schemeClr val="tx1"/>
                </a:solidFill>
              </a:rPr>
              <a:t>-variate and multi-variate analyses.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Generate a set of insights and recommendations that will help the company in targeting new customers.</a:t>
            </a:r>
          </a:p>
          <a:p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19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86" y="71139"/>
            <a:ext cx="10515600" cy="698288"/>
          </a:xfrm>
        </p:spPr>
        <p:txBody>
          <a:bodyPr>
            <a:normAutofit/>
          </a:bodyPr>
          <a:lstStyle/>
          <a:p>
            <a:r>
              <a:rPr lang="en-IN" sz="2800" b="1" dirty="0"/>
              <a:t>Data Summarization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650705-0E1F-41E7-A2BB-23346CCE8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48464"/>
              </p:ext>
            </p:extLst>
          </p:nvPr>
        </p:nvGraphicFramePr>
        <p:xfrm>
          <a:off x="670561" y="1151467"/>
          <a:ext cx="6272106" cy="501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888">
                  <a:extLst>
                    <a:ext uri="{9D8B030D-6E8A-4147-A177-3AD203B41FA5}">
                      <a16:colId xmlns:a16="http://schemas.microsoft.com/office/drawing/2014/main" val="2292507341"/>
                    </a:ext>
                  </a:extLst>
                </a:gridCol>
                <a:gridCol w="1225675">
                  <a:extLst>
                    <a:ext uri="{9D8B030D-6E8A-4147-A177-3AD203B41FA5}">
                      <a16:colId xmlns:a16="http://schemas.microsoft.com/office/drawing/2014/main" val="1662333675"/>
                    </a:ext>
                  </a:extLst>
                </a:gridCol>
                <a:gridCol w="3700543">
                  <a:extLst>
                    <a:ext uri="{9D8B030D-6E8A-4147-A177-3AD203B41FA5}">
                      <a16:colId xmlns:a16="http://schemas.microsoft.com/office/drawing/2014/main" val="3577551278"/>
                    </a:ext>
                  </a:extLst>
                </a:gridCol>
              </a:tblGrid>
              <a:tr h="501227">
                <a:tc>
                  <a:txBody>
                    <a:bodyPr/>
                    <a:lstStyle/>
                    <a:p>
                      <a:r>
                        <a:rPr lang="en-IN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396357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IN" sz="16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 unique values : TM195, TM498, TM798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27234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IN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int64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Range : 18 to 50 (years)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11489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IN" sz="16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Categorical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 unique values : Male,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09589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IN" sz="16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Range : 12 to 21 (years)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616178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IN" sz="1600" dirty="0" err="1"/>
                        <a:t>MaritalStatus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Categorical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 unique values : Single, Partnered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819274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IN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int64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Range : 2 to 7 times in a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27444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IN" sz="1600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int64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Range : 1 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763053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IN" sz="16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int64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Range : 29562 to 104581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91022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IN" sz="1600" dirty="0"/>
                        <a:t>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Range : 21 to 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07160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35A7139-A42D-4114-BBB1-25EA5E720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63859"/>
              </p:ext>
            </p:extLst>
          </p:nvPr>
        </p:nvGraphicFramePr>
        <p:xfrm>
          <a:off x="7802880" y="1920234"/>
          <a:ext cx="2905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786">
                  <a:extLst>
                    <a:ext uri="{9D8B030D-6E8A-4147-A177-3AD203B41FA5}">
                      <a16:colId xmlns:a16="http://schemas.microsoft.com/office/drawing/2014/main" val="4245734184"/>
                    </a:ext>
                  </a:extLst>
                </a:gridCol>
                <a:gridCol w="1225974">
                  <a:extLst>
                    <a:ext uri="{9D8B030D-6E8A-4147-A177-3AD203B41FA5}">
                      <a16:colId xmlns:a16="http://schemas.microsoft.com/office/drawing/2014/main" val="739114356"/>
                    </a:ext>
                  </a:extLst>
                </a:gridCol>
              </a:tblGrid>
              <a:tr h="249768">
                <a:tc>
                  <a:txBody>
                    <a:bodyPr/>
                    <a:lstStyle/>
                    <a:p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No.of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211464"/>
                  </a:ext>
                </a:extLst>
              </a:tr>
              <a:tr h="249768">
                <a:tc>
                  <a:txBody>
                    <a:bodyPr/>
                    <a:lstStyle/>
                    <a:p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No.of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Columns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6810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06BB19-07B4-47B8-BB9D-96271ED6B7DA}"/>
              </a:ext>
            </a:extLst>
          </p:cNvPr>
          <p:cNvSpPr/>
          <p:nvPr/>
        </p:nvSpPr>
        <p:spPr>
          <a:xfrm>
            <a:off x="7741923" y="3429000"/>
            <a:ext cx="3129277" cy="1076960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/>
              <a:t>Note</a:t>
            </a:r>
            <a:r>
              <a:rPr lang="en-IN" dirty="0"/>
              <a:t>: There are no missing or garbage values in the dataset. </a:t>
            </a:r>
          </a:p>
        </p:txBody>
      </p:sp>
    </p:spTree>
    <p:extLst>
      <p:ext uri="{BB962C8B-B14F-4D97-AF65-F5344CB8AC3E}">
        <p14:creationId xmlns:p14="http://schemas.microsoft.com/office/powerpoint/2010/main" val="235588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ECBF8-FC0B-4A6D-8DFE-ECA839E1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8" y="3990830"/>
            <a:ext cx="3665714" cy="2203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u="sng" dirty="0"/>
              <a:t>Exploratory Data Analysis </a:t>
            </a:r>
            <a:r>
              <a:rPr lang="en-US" sz="2500" dirty="0"/>
              <a:t>-  </a:t>
            </a:r>
            <a:r>
              <a:rPr lang="en-US" sz="2000" dirty="0"/>
              <a:t>In this data, there are variables like </a:t>
            </a:r>
            <a:r>
              <a:rPr lang="en-US" sz="2000" b="1" i="1" dirty="0"/>
              <a:t>Gender</a:t>
            </a:r>
            <a:r>
              <a:rPr lang="en-US" sz="2000" dirty="0"/>
              <a:t> &amp; </a:t>
            </a:r>
            <a:r>
              <a:rPr lang="en-US" sz="2000" b="1" i="1" dirty="0" err="1"/>
              <a:t>MaritalStatus</a:t>
            </a:r>
            <a:r>
              <a:rPr lang="en-US" sz="2000" dirty="0"/>
              <a:t> that affect the sale of Treadmill products.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17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1A2240-0A57-4AEB-A34D-1479D19DA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3593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5842E53-D31E-4787-A8EE-5C6A96B3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2" y="429861"/>
            <a:ext cx="3758184" cy="2790451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A3273A37-083C-4F1E-A1D9-33488F19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552" y="208624"/>
            <a:ext cx="3677845" cy="3025027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CCE11FC-3E1B-4DDE-A4C7-63B22419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201" y="300666"/>
            <a:ext cx="3758184" cy="293138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6D1BD02-8DF6-4A41-975D-81E0BA48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416552"/>
            <a:ext cx="242107" cy="1340860"/>
            <a:chOff x="56167" y="899960"/>
            <a:chExt cx="242107" cy="1340860"/>
          </a:xfrm>
        </p:grpSpPr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2ED62B09-EC1E-4967-91CC-62AB040AF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9">
              <a:extLst>
                <a:ext uri="{FF2B5EF4-FFF2-40B4-BE49-F238E27FC236}">
                  <a16:creationId xmlns:a16="http://schemas.microsoft.com/office/drawing/2014/main" id="{737C36D1-98AF-4998-87F7-7D441427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484AAE56-8B3F-43AD-8DD9-D58EC916F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AEE7BF-60C8-4F71-A7C6-CF921017C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2">
              <a:extLst>
                <a:ext uri="{FF2B5EF4-FFF2-40B4-BE49-F238E27FC236}">
                  <a16:creationId xmlns:a16="http://schemas.microsoft.com/office/drawing/2014/main" id="{F8E64C0F-C87F-4A43-814A-83495C9B6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DD038697-0725-4D84-9E36-1E46EDD99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2660AA4D-4ED1-47E7-A020-725F63F9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E89FFC59-6807-4F37-B1B9-6FC05B853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64D575BF-D20B-4220-BCA2-977B5CB1F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31AC0495-56F5-4D0D-A6CE-4D114EAAA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5FE5A0FE-6EAC-48AD-A4BF-3AEAC89D3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1ED5A14B-5B56-48BB-9E31-EAEE4CBC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05940198-2107-48EF-9E89-2B3EE21B8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E6E56879-0863-4072-A6E1-0F35A024D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889A2482-745F-4818-BFD5-93E198085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AB7836A6-875B-4CFE-850A-3E541A01D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1B798D4E-76E3-41CE-8AA1-0D160BD0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D3FE74E7-659D-4E73-B73C-137DDD74C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6CDC39E3-F04C-4939-A7B7-C22FECDF2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E6214114-CEF7-43BC-A17D-104014406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979120-52D9-4374-9CF0-484E1F7B752B}"/>
              </a:ext>
            </a:extLst>
          </p:cNvPr>
          <p:cNvSpPr/>
          <p:nvPr/>
        </p:nvSpPr>
        <p:spPr>
          <a:xfrm>
            <a:off x="4857482" y="3882043"/>
            <a:ext cx="6813587" cy="2203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Observations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TM195 is the most sold product.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are more Male customers than Female.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TM195 is the most preferable choice for both Male &amp; Female customers</a:t>
            </a:r>
            <a:endParaRPr lang="en-US" dirty="0">
              <a:solidFill>
                <a:schemeClr val="tx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TM798 is mostly bought by Male customers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Partnered customers tend to buy more treadmill products than Single ones.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53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ECBF8-FC0B-4A6D-8DFE-ECA839E1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8" y="4083313"/>
            <a:ext cx="4077194" cy="1775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</a:t>
            </a:r>
            <a:br>
              <a:rPr lang="en-US" sz="36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3" name="Rectangle 55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17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57">
            <a:extLst>
              <a:ext uri="{FF2B5EF4-FFF2-40B4-BE49-F238E27FC236}">
                <a16:creationId xmlns:a16="http://schemas.microsoft.com/office/drawing/2014/main" id="{181A2240-0A57-4AEB-A34D-1479D19DA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3593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59">
            <a:extLst>
              <a:ext uri="{FF2B5EF4-FFF2-40B4-BE49-F238E27FC236}">
                <a16:creationId xmlns:a16="http://schemas.microsoft.com/office/drawing/2014/main" id="{B7A6E4B4-A95D-4C47-8746-4A31290B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425696"/>
            <a:ext cx="242107" cy="1340860"/>
            <a:chOff x="56167" y="899960"/>
            <a:chExt cx="242107" cy="1340860"/>
          </a:xfrm>
        </p:grpSpPr>
        <p:sp>
          <p:nvSpPr>
            <p:cNvPr id="61" name="Rectangle 2">
              <a:extLst>
                <a:ext uri="{FF2B5EF4-FFF2-40B4-BE49-F238E27FC236}">
                  <a16:creationId xmlns:a16="http://schemas.microsoft.com/office/drawing/2014/main" id="{CB5EAE10-B597-4CC4-965A-2C61A5FC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32E50515-EBD2-481C-AD8F-FD91927D3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CA5AE608-C2E0-42E2-8729-7F90CE4FA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CFEE4CA0-18EA-4F49-9A48-BBDD314E6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F711A5B7-1223-4BB8-A316-C5337656A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DD753281-C662-4C07-A267-A227B083D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">
              <a:extLst>
                <a:ext uri="{FF2B5EF4-FFF2-40B4-BE49-F238E27FC236}">
                  <a16:creationId xmlns:a16="http://schemas.microsoft.com/office/drawing/2014/main" id="{E25EABF0-BFDF-4535-8931-D394C28C5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5CF5F4E6-C32A-4417-8463-E1F9391D6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2">
              <a:extLst>
                <a:ext uri="{FF2B5EF4-FFF2-40B4-BE49-F238E27FC236}">
                  <a16:creationId xmlns:a16="http://schemas.microsoft.com/office/drawing/2014/main" id="{9E40FF49-EBA1-4448-AE6D-817321CF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59">
              <a:extLst>
                <a:ext uri="{FF2B5EF4-FFF2-40B4-BE49-F238E27FC236}">
                  <a16:creationId xmlns:a16="http://schemas.microsoft.com/office/drawing/2014/main" id="{CEBC0D95-99CA-47D9-99F6-F7ECE3D79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2">
              <a:extLst>
                <a:ext uri="{FF2B5EF4-FFF2-40B4-BE49-F238E27FC236}">
                  <a16:creationId xmlns:a16="http://schemas.microsoft.com/office/drawing/2014/main" id="{2303BD93-FD4B-4F81-A395-A67D490B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59">
              <a:extLst>
                <a:ext uri="{FF2B5EF4-FFF2-40B4-BE49-F238E27FC236}">
                  <a16:creationId xmlns:a16="http://schemas.microsoft.com/office/drawing/2014/main" id="{0E5D8D73-DB66-4B46-8C1E-E3C430072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2">
              <a:extLst>
                <a:ext uri="{FF2B5EF4-FFF2-40B4-BE49-F238E27FC236}">
                  <a16:creationId xmlns:a16="http://schemas.microsoft.com/office/drawing/2014/main" id="{21BD621A-6A10-4439-87C6-D4E0F2BFC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59">
              <a:extLst>
                <a:ext uri="{FF2B5EF4-FFF2-40B4-BE49-F238E27FC236}">
                  <a16:creationId xmlns:a16="http://schemas.microsoft.com/office/drawing/2014/main" id="{70CA9375-EFF9-4B9F-8C87-290A20F66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9D4F6FE4-EEE2-4320-AC13-B453D8218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9">
              <a:extLst>
                <a:ext uri="{FF2B5EF4-FFF2-40B4-BE49-F238E27FC236}">
                  <a16:creationId xmlns:a16="http://schemas.microsoft.com/office/drawing/2014/main" id="{6FA9AE6C-0C9D-4AA2-9216-1C281AD62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2">
              <a:extLst>
                <a:ext uri="{FF2B5EF4-FFF2-40B4-BE49-F238E27FC236}">
                  <a16:creationId xmlns:a16="http://schemas.microsoft.com/office/drawing/2014/main" id="{C2D0B169-1571-4BED-B451-8A5BB1BB1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59">
              <a:extLst>
                <a:ext uri="{FF2B5EF4-FFF2-40B4-BE49-F238E27FC236}">
                  <a16:creationId xmlns:a16="http://schemas.microsoft.com/office/drawing/2014/main" id="{63B282D7-CAC7-4F22-B8ED-840CF4E15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2">
              <a:extLst>
                <a:ext uri="{FF2B5EF4-FFF2-40B4-BE49-F238E27FC236}">
                  <a16:creationId xmlns:a16="http://schemas.microsoft.com/office/drawing/2014/main" id="{60CA499C-0BDA-45B9-AF08-279521A85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59">
              <a:extLst>
                <a:ext uri="{FF2B5EF4-FFF2-40B4-BE49-F238E27FC236}">
                  <a16:creationId xmlns:a16="http://schemas.microsoft.com/office/drawing/2014/main" id="{D75B53F0-5E0F-48B9-85D4-657583E13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979120-52D9-4374-9CF0-484E1F7B752B}"/>
              </a:ext>
            </a:extLst>
          </p:cNvPr>
          <p:cNvSpPr/>
          <p:nvPr/>
        </p:nvSpPr>
        <p:spPr>
          <a:xfrm>
            <a:off x="3958934" y="3882043"/>
            <a:ext cx="7712135" cy="23949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Observations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Majority of customers income lies in range of 40K – 60K, indicating a decent earning customer base.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50% of customers have income approximately equal to the average income (~53K).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There are some outliers in Income graph, indicating some customers with high income range.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Average fitness ratings of customers is 3.3 and 50% of customers have fitness rating &gt; 3.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Majority of customers are aged between 21 to 35 years, with some customers &gt; 35 </a:t>
            </a:r>
            <a:r>
              <a:rPr lang="en-US" sz="1500" dirty="0" err="1">
                <a:solidFill>
                  <a:schemeClr val="tx1"/>
                </a:solidFill>
              </a:rPr>
              <a:t>yrs</a:t>
            </a:r>
            <a:r>
              <a:rPr lang="en-US" sz="1500" dirty="0">
                <a:solidFill>
                  <a:schemeClr val="tx1"/>
                </a:solidFill>
              </a:rPr>
              <a:t> of age.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593BA-C1AB-4AAD-9307-A8E7DF5D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6" y="312803"/>
            <a:ext cx="3890001" cy="2785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C720F-A365-47D2-87A3-D6C845E4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28" y="312803"/>
            <a:ext cx="3855085" cy="2785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4FB378-D3E4-4687-BD0E-99BB27DD2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130" y="312803"/>
            <a:ext cx="3844470" cy="278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5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ECBF8-FC0B-4A6D-8DFE-ECA839E1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347251" cy="6743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u="sng" dirty="0"/>
              <a:t>Exploratory Data Analysis </a:t>
            </a:r>
            <a:r>
              <a:rPr lang="en-US" sz="4000" dirty="0"/>
              <a:t>-  Correlation matrix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979120-52D9-4374-9CF0-484E1F7B752B}"/>
              </a:ext>
            </a:extLst>
          </p:cNvPr>
          <p:cNvSpPr/>
          <p:nvPr/>
        </p:nvSpPr>
        <p:spPr>
          <a:xfrm>
            <a:off x="724786" y="1679946"/>
            <a:ext cx="4612758" cy="3785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</a:rPr>
              <a:t>Observations</a:t>
            </a:r>
            <a:r>
              <a:rPr lang="en-US" sz="1900" dirty="0">
                <a:solidFill>
                  <a:schemeClr val="tx1"/>
                </a:solidFill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F</a:t>
            </a:r>
            <a:r>
              <a:rPr lang="en-GB" sz="1900" dirty="0" err="1">
                <a:solidFill>
                  <a:schemeClr val="tx1"/>
                </a:solidFill>
              </a:rPr>
              <a:t>itness</a:t>
            </a:r>
            <a:r>
              <a:rPr lang="en-GB" sz="1900" dirty="0">
                <a:solidFill>
                  <a:schemeClr val="tx1"/>
                </a:solidFill>
              </a:rPr>
              <a:t>, Miles &amp; Usage have high correlation with each other.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/>
                </a:solidFill>
              </a:rPr>
              <a:t>Income has a good correlation with Education, obviously indicating – Higher the education, higher is the income.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/>
                </a:solidFill>
              </a:rPr>
              <a:t>Income is also correlated moderately with all the other variables – Usage, Fitness, Miles &amp; Age.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BE2FD-092E-45DE-9A0C-0F625CACA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" r="2008" b="-2"/>
          <a:stretch/>
        </p:blipFill>
        <p:spPr>
          <a:xfrm>
            <a:off x="5784112" y="1417673"/>
            <a:ext cx="5569686" cy="457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6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ECBF8-FC0B-4A6D-8DFE-ECA839E1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998" y="164680"/>
            <a:ext cx="6080816" cy="6092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b="1" u="sng" dirty="0"/>
              <a:t>Exploratory Data Analysis</a:t>
            </a:r>
            <a:r>
              <a:rPr lang="en-US" sz="2400" b="1" dirty="0"/>
              <a:t>  </a:t>
            </a:r>
            <a:r>
              <a:rPr lang="en-US" sz="4000" dirty="0"/>
              <a:t>Income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B0BE10-11CA-4C3F-A639-C80DB41DA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72CC93D-E4F3-4D37-BF06-82BB4920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64" y="1121834"/>
            <a:ext cx="3205939" cy="2212097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C038D38-342D-42CE-A0D8-F45C3ED6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514" y="1168853"/>
            <a:ext cx="3217333" cy="217169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6893B752-DFDA-4788-9CDA-A56FCAF2F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290" y="476560"/>
            <a:ext cx="3160577" cy="304205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979120-52D9-4374-9CF0-484E1F7B752B}"/>
              </a:ext>
            </a:extLst>
          </p:cNvPr>
          <p:cNvSpPr/>
          <p:nvPr/>
        </p:nvSpPr>
        <p:spPr>
          <a:xfrm>
            <a:off x="5004391" y="4212709"/>
            <a:ext cx="6573799" cy="20367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Observations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TM798 has a smaller age range (23 - 37 </a:t>
            </a:r>
            <a:r>
              <a:rPr lang="en-US" sz="1500" dirty="0" err="1">
                <a:solidFill>
                  <a:schemeClr val="tx1"/>
                </a:solidFill>
              </a:rPr>
              <a:t>yrs</a:t>
            </a:r>
            <a:r>
              <a:rPr lang="en-US" sz="1500" dirty="0">
                <a:solidFill>
                  <a:schemeClr val="tx1"/>
                </a:solidFill>
              </a:rPr>
              <a:t>) with some outliers (40 – 47 </a:t>
            </a:r>
            <a:r>
              <a:rPr lang="en-US" sz="1500" dirty="0" err="1">
                <a:solidFill>
                  <a:schemeClr val="tx1"/>
                </a:solidFill>
              </a:rPr>
              <a:t>yrs</a:t>
            </a:r>
            <a:r>
              <a:rPr lang="en-US" sz="1500" dirty="0">
                <a:solidFill>
                  <a:schemeClr val="tx1"/>
                </a:solidFill>
              </a:rPr>
              <a:t>).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TM195 &amp; TM498 has a wider range  from 18 to 47 yrs.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Buyers of TM798 have a higher income range with an average income of 76K, whereas buyers of TM195 &amp; TM498 have comparatively lower average income.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Scatterplot shows that as the age increases, income is likely to be high. This indicates that a buyer with higher age and a higher income is most likely to buy TM798.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Males have higher income than Females and so are more likely to buy TM798.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E379D1E-8ED8-4101-8E04-93DACB79A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497" y="3946195"/>
            <a:ext cx="3475336" cy="221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2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10A05691-F36F-44DD-904C-144D68CA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DD40A27-D304-45E4-9B3D-ED2674C67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28" y="752480"/>
            <a:ext cx="3011015" cy="2330962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8E6A2C6-EF0E-4755-AAB3-DAC2F2F81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87" y="763274"/>
            <a:ext cx="3024810" cy="2398140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A12728EA-4A7B-46DF-9F5A-EF4EDDB84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262" y="3532243"/>
            <a:ext cx="4493961" cy="2449209"/>
          </a:xfrm>
          <a:prstGeom prst="rect">
            <a:avLst/>
          </a:prstGeom>
        </p:spPr>
      </p:pic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4892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ECBF8-FC0B-4A6D-8DFE-ECA839E1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516" y="978408"/>
            <a:ext cx="405653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u="sng" dirty="0"/>
              <a:t>Exploratory Data Analysis </a:t>
            </a:r>
            <a:r>
              <a:rPr lang="en-US" sz="1800" dirty="0"/>
              <a:t>-  In this data, there are variables like </a:t>
            </a:r>
            <a:r>
              <a:rPr lang="en-US" sz="1800" i="1" dirty="0"/>
              <a:t>Fitness</a:t>
            </a:r>
            <a:r>
              <a:rPr lang="en-US" sz="1800" dirty="0"/>
              <a:t> and </a:t>
            </a:r>
            <a:r>
              <a:rPr lang="en-US" sz="1800" i="1" dirty="0"/>
              <a:t>Usage</a:t>
            </a:r>
            <a:r>
              <a:rPr lang="en-US" sz="1800" dirty="0"/>
              <a:t> that affect customer’s preferences of treadmill product.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884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2776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979120-52D9-4374-9CF0-484E1F7B752B}"/>
              </a:ext>
            </a:extLst>
          </p:cNvPr>
          <p:cNvSpPr/>
          <p:nvPr/>
        </p:nvSpPr>
        <p:spPr>
          <a:xfrm>
            <a:off x="7313516" y="2359152"/>
            <a:ext cx="4056530" cy="3622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Observations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Customers with high fitness rate and high usage prefer to use TM798.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TM195 &amp; TM498 are normally preferred by customers with average fitness rate and moderate usage.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Fittest customers plan to run more miles when compared to customers with average fitness rate.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Customer with high fitness rate use treadmill more times in a week.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7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8E94-3316-4397-B553-EBCABB47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98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Conclusions &amp; Recommendations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7D9768-2D39-476E-A599-8AF34AD76F5B}"/>
              </a:ext>
            </a:extLst>
          </p:cNvPr>
          <p:cNvSpPr/>
          <p:nvPr/>
        </p:nvSpPr>
        <p:spPr>
          <a:xfrm>
            <a:off x="581245" y="1119963"/>
            <a:ext cx="5018569" cy="53729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b="1" u="sng" dirty="0"/>
          </a:p>
          <a:p>
            <a:endParaRPr lang="en-IN" b="1" u="sng" dirty="0"/>
          </a:p>
          <a:p>
            <a:pPr algn="ctr"/>
            <a:r>
              <a:rPr lang="en-IN" b="1" u="sng" dirty="0"/>
              <a:t>Conclusions</a:t>
            </a:r>
          </a:p>
          <a:p>
            <a:endParaRPr lang="en-IN" b="1" u="sng" dirty="0"/>
          </a:p>
          <a:p>
            <a:r>
              <a:rPr lang="en-IN" sz="1400" b="1" dirty="0"/>
              <a:t>TM195</a:t>
            </a:r>
          </a:p>
          <a:p>
            <a:pPr marL="342900" indent="-342900">
              <a:buAutoNum type="alphaLcPeriod"/>
            </a:pPr>
            <a:r>
              <a:rPr lang="en-IN" sz="1400" dirty="0"/>
              <a:t>Most preferable by customers (both Male &amp; females)</a:t>
            </a:r>
          </a:p>
          <a:p>
            <a:pPr marL="342900" indent="-342900">
              <a:buAutoNum type="alphaLcPeriod"/>
            </a:pPr>
            <a:r>
              <a:rPr lang="en-IN" sz="1400" dirty="0"/>
              <a:t>Affordable to customers with below average income.</a:t>
            </a:r>
          </a:p>
          <a:p>
            <a:pPr marL="342900" indent="-342900">
              <a:buAutoNum type="alphaLcPeriod"/>
            </a:pPr>
            <a:r>
              <a:rPr lang="en-IN" sz="1400" dirty="0"/>
              <a:t>Customers using TM195 are moderately fit and they use the machine 2-4 times a week.</a:t>
            </a:r>
          </a:p>
          <a:p>
            <a:endParaRPr lang="en-IN" sz="1400" dirty="0"/>
          </a:p>
          <a:p>
            <a:r>
              <a:rPr lang="en-IN" sz="1400" b="1" dirty="0"/>
              <a:t>TM498</a:t>
            </a:r>
          </a:p>
          <a:p>
            <a:pPr marL="342900" indent="-342900">
              <a:buAutoNum type="alphaLcPeriod"/>
            </a:pPr>
            <a:r>
              <a:rPr lang="en-IN" sz="1400" dirty="0"/>
              <a:t>Less preferable from TM195 with a smaller customer base.</a:t>
            </a:r>
          </a:p>
          <a:p>
            <a:pPr marL="342900" indent="-342900">
              <a:buAutoNum type="alphaLcPeriod"/>
            </a:pPr>
            <a:r>
              <a:rPr lang="en-IN" sz="1400" dirty="0"/>
              <a:t>Preferred by customers with below average income and moderate fitness.</a:t>
            </a:r>
          </a:p>
          <a:p>
            <a:endParaRPr lang="en-IN" sz="1400" dirty="0"/>
          </a:p>
          <a:p>
            <a:r>
              <a:rPr lang="en-IN" sz="1400" b="1" dirty="0"/>
              <a:t>TM798</a:t>
            </a:r>
          </a:p>
          <a:p>
            <a:pPr marL="342900" indent="-342900">
              <a:buAutoNum type="alphaLcPeriod"/>
            </a:pPr>
            <a:r>
              <a:rPr lang="en-IN" sz="1400" dirty="0"/>
              <a:t>Small customer base with majority of Males.</a:t>
            </a:r>
          </a:p>
          <a:p>
            <a:pPr marL="342900" indent="-342900">
              <a:buAutoNum type="alphaLcPeriod"/>
            </a:pPr>
            <a:r>
              <a:rPr lang="en-IN" sz="1400" dirty="0"/>
              <a:t>A premium product preferred by customers with higher avg. income, high fitness rate, more usage (4-7 times a week).</a:t>
            </a:r>
          </a:p>
          <a:p>
            <a:endParaRPr lang="en-IN" sz="1400" dirty="0"/>
          </a:p>
          <a:p>
            <a:r>
              <a:rPr lang="en-IN" sz="1400" dirty="0"/>
              <a:t>In general, Partnered customers are more likely to buy treadmills as compared to Single ones.</a:t>
            </a:r>
          </a:p>
          <a:p>
            <a:pPr marL="342900" indent="-342900">
              <a:buAutoNum type="alphaLcPeriod"/>
            </a:pPr>
            <a:endParaRPr lang="en-IN" dirty="0"/>
          </a:p>
          <a:p>
            <a:pPr marL="342900" indent="-342900">
              <a:buAutoNum type="alphaLcPeriod"/>
            </a:pPr>
            <a:endParaRPr lang="en-IN" dirty="0"/>
          </a:p>
          <a:p>
            <a:pPr marL="342900" indent="-342900">
              <a:buAutoNum type="alphaLcPeriod"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487B4E-CD70-4911-8896-E3F3443971E1}"/>
              </a:ext>
            </a:extLst>
          </p:cNvPr>
          <p:cNvSpPr/>
          <p:nvPr/>
        </p:nvSpPr>
        <p:spPr>
          <a:xfrm>
            <a:off x="6237768" y="1052624"/>
            <a:ext cx="5181600" cy="5440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Recommendations</a:t>
            </a:r>
          </a:p>
          <a:p>
            <a:endParaRPr lang="en-IN" b="1" u="sng" dirty="0"/>
          </a:p>
          <a:p>
            <a:pPr marL="342900" indent="-342900">
              <a:buAutoNum type="arabicPeriod"/>
            </a:pPr>
            <a:r>
              <a:rPr lang="en-IN" dirty="0"/>
              <a:t>Male buyers with high income range are potential customers for TM798.</a:t>
            </a:r>
          </a:p>
          <a:p>
            <a:pPr marL="342900" indent="-342900">
              <a:buAutoNum type="arabicPeriod"/>
            </a:pPr>
            <a:r>
              <a:rPr lang="en-IN" dirty="0"/>
              <a:t>Partnered customers can be targeted for increasing the customer base.</a:t>
            </a:r>
          </a:p>
          <a:p>
            <a:pPr marL="342900" indent="-342900">
              <a:buAutoNum type="arabicPeriod"/>
            </a:pPr>
            <a:r>
              <a:rPr lang="en-IN" dirty="0"/>
              <a:t>It’s worth exploring how can we increase customer base for TM498 by comparing it with TM195 features, as customer profiles for both TM195 &amp; TM498 are similar.</a:t>
            </a:r>
          </a:p>
          <a:p>
            <a:pPr marL="342900" indent="-342900">
              <a:buAutoNum type="arabicPeriod"/>
            </a:pPr>
            <a:r>
              <a:rPr lang="en-IN" dirty="0"/>
              <a:t>Customers with age &gt; 40 </a:t>
            </a:r>
            <a:r>
              <a:rPr lang="en-IN" dirty="0" err="1"/>
              <a:t>yrs</a:t>
            </a:r>
            <a:r>
              <a:rPr lang="en-IN" dirty="0"/>
              <a:t> are more likely to have higher income. Fitness is a need in such age and so there are extremely high chances for them to buy TM798.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03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949</Words>
  <Application>Microsoft Office PowerPoint</Application>
  <PresentationFormat>Widescreen</PresentationFormat>
  <Paragraphs>125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Microsoft Excel Worksheet</vt:lpstr>
      <vt:lpstr>Cardio Good Fitness Project</vt:lpstr>
      <vt:lpstr>Project Description &amp; Objective</vt:lpstr>
      <vt:lpstr>Data Summarization</vt:lpstr>
      <vt:lpstr>Exploratory Data Analysis -  In this data, there are variables like Gender &amp; MaritalStatus that affect the sale of Treadmill products.</vt:lpstr>
      <vt:lpstr>Exploratory Data Analysis  Univariate</vt:lpstr>
      <vt:lpstr>Exploratory Data Analysis -  Correlation matrix</vt:lpstr>
      <vt:lpstr>Exploratory Data Analysis  Income</vt:lpstr>
      <vt:lpstr>Exploratory Data Analysis -  In this data, there are variables like Fitness and Usage that affect customer’s preferences of treadmill product.</vt:lpstr>
      <vt:lpstr>Conclusions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 Good Fitness Project</dc:title>
  <dc:creator>Sandeep Shukla</dc:creator>
  <cp:lastModifiedBy>Sandeep Shukla</cp:lastModifiedBy>
  <cp:revision>12</cp:revision>
  <dcterms:created xsi:type="dcterms:W3CDTF">2020-12-10T18:42:31Z</dcterms:created>
  <dcterms:modified xsi:type="dcterms:W3CDTF">2020-12-11T11:37:08Z</dcterms:modified>
</cp:coreProperties>
</file>