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82" r:id="rId9"/>
    <p:sldId id="271" r:id="rId10"/>
    <p:sldId id="283" r:id="rId11"/>
    <p:sldId id="284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5:27:24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F9BC-A0FE-41A6-B737-2F0A65E1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59542-E63E-406D-B8CD-BA97EA6D3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8F05-9E79-43C3-80E9-AA330C7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680D-BD44-4FF7-9DCA-7C143E9C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C2FC-FD58-4B17-86A7-187D8DEE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3F6-52A4-417C-8B66-9948020D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B283B-6325-48E5-9318-6B828A93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A078-56DB-44CA-AC6A-2A3AA755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33C9-1914-4C30-B388-85353260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18F4-D5EE-4298-8AE8-463C7ECD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7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E6A24-4330-475D-BAAD-48DA5893E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EB6C4-79AB-4F14-977C-99154545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E796-EBCC-4F26-B07F-F4329572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7B0E-D23F-4FA9-B6BD-E4933A7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223A-7BAC-46C4-AFA4-5C23A6BF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9CBF-81B7-444D-9AF2-175D76C3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5F38-AA1F-4C3C-B619-78C01FC3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B4D20-0455-4C40-B85E-80C816E8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B972-F456-450C-BFC0-A87DF86B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0DEC-5693-4276-AF98-9F77377C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3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334A-B02A-481F-BBF0-B4C7B265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BD3F-D116-4D45-A20C-92646557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7097-1F49-498E-B5B1-D84EF91E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3CED-79E0-496A-91F1-E2D59249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A79D-1E00-4C0F-B116-8C0C03A1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9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7D44-D78F-46D9-BDB8-0092D43F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19-39FD-4EE9-900D-5AEF7B47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D96BA-3823-4235-8820-76E6BED9D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3667E-3C0F-48A0-B625-71C48B87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3C954-F09F-42B1-B701-B8D3374E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47D6B-F82C-4E54-81AB-5DE1FEAD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3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BF66-4321-4BA8-AD9C-692BE3FA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8AC0-DF5C-46B1-8F9B-96CAB822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5AE50-88E5-4083-A35E-09A68461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87A8-2559-43DC-8F09-C56B765D7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155B-9A34-4335-964D-2E56F87D0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A1821-6961-4468-856E-A632D88B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3CCC1-B85B-4972-A56B-58E10F2E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F5ABB-FBF7-4259-B045-8D851862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ADFD-2841-4C95-9A3C-76C432F0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2F003-B5D1-467F-9C04-2BEC5857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7AC29-8FD4-433B-ADA9-0446AF6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EBA9E-0F00-431C-943F-914F727C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96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C3724-6D5D-44DE-BD04-E21D3723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C3449-2982-4718-B1F0-7DE107B0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5D4AE-EDC9-4C69-82AE-DBD9021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36C-781A-4E5E-A2AE-977B42AE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04FD-DF5F-4D7C-A858-0AFC4190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0D6FA-265F-4431-8910-63328309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9210-E365-4DA1-BCA0-F9D3F11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9440-018E-4CA5-A30B-8130F640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8B0D9-CB11-415A-B355-E9FC829A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6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CA4F-73A4-41A6-AB1A-2BFDBC43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54BE3-2D4F-4267-90D9-9E5033E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3D0F0-F2F9-4A1B-83BD-CF57F48B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7A307-C5FB-42D1-B7D2-68E49E1F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E79A-8E88-4D64-AA84-FFF10AFA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FEC5-8978-498D-827F-34D9D570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4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CA257-AE80-446F-A87D-F049B6DE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F70AD-720B-4C24-B03E-ADC7A0DD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E4EF-79D2-4B56-9F4C-492C08D9A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9E5D-BD40-4C63-AB3B-EB7F36034512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59BF-73F1-4E81-81CD-580E6DD46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B913-193C-4D2A-8FAD-1DFD8BDD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317D-6285-44C7-97C9-E100B54EF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3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EB965A-7312-4971-BD32-E2E0F5442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  <a:scene3d>
            <a:camera prst="orthographicFront"/>
            <a:lightRig rig="threePt" dir="t"/>
          </a:scene3d>
        </p:spPr>
        <p:txBody>
          <a:bodyPr>
            <a:normAutofit/>
          </a:bodyPr>
          <a:lstStyle/>
          <a:p>
            <a:r>
              <a:rPr lang="en-IN" sz="3600" b="1" dirty="0" err="1">
                <a:solidFill>
                  <a:srgbClr val="FFFFFF"/>
                </a:solidFill>
              </a:rPr>
              <a:t>AllLife</a:t>
            </a:r>
            <a:r>
              <a:rPr lang="en-IN" sz="3600" b="1" dirty="0">
                <a:solidFill>
                  <a:srgbClr val="FFFFFF"/>
                </a:solidFill>
              </a:rPr>
              <a:t> Personal Loan Modelling</a:t>
            </a:r>
            <a:br>
              <a:rPr lang="en-IN" sz="5100" b="1" dirty="0">
                <a:solidFill>
                  <a:srgbClr val="FFFFFF"/>
                </a:solidFill>
              </a:rPr>
            </a:br>
            <a:r>
              <a:rPr lang="en-IN" sz="2000" b="1" dirty="0">
                <a:solidFill>
                  <a:srgbClr val="FFFFFF"/>
                </a:solidFill>
              </a:rPr>
              <a:t>Logistic Regression &amp; Decision Tree Modelling</a:t>
            </a:r>
          </a:p>
        </p:txBody>
      </p:sp>
    </p:spTree>
    <p:extLst>
      <p:ext uri="{BB962C8B-B14F-4D97-AF65-F5344CB8AC3E}">
        <p14:creationId xmlns:p14="http://schemas.microsoft.com/office/powerpoint/2010/main" val="313239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Data Pre-Processing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B3B90-B78A-4356-9887-5BB1AECC2A0A}"/>
              </a:ext>
            </a:extLst>
          </p:cNvPr>
          <p:cNvSpPr txBox="1"/>
          <p:nvPr/>
        </p:nvSpPr>
        <p:spPr>
          <a:xfrm>
            <a:off x="643469" y="1457471"/>
            <a:ext cx="3389594" cy="471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There are no missing values as we have already checked.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We can see that variables – Income, </a:t>
            </a:r>
            <a:r>
              <a:rPr lang="en-GB" sz="1600" dirty="0" err="1"/>
              <a:t>CCAvg</a:t>
            </a:r>
            <a:r>
              <a:rPr lang="en-GB" sz="1600" dirty="0"/>
              <a:t> &amp; Mortgage has outliers. 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600" dirty="0"/>
              <a:t>Fig.1 – shows the outliers before treatment.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600" dirty="0"/>
              <a:t>Fig.2 – shows the variables after outlier treatment.</a:t>
            </a:r>
            <a:endParaRPr lang="en-US" sz="1600" dirty="0"/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335F62C-9AB2-47C1-B68F-D62E0A2D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99" y="1061339"/>
            <a:ext cx="7147331" cy="2269277"/>
          </a:xfrm>
          <a:prstGeom prst="rect">
            <a:avLst/>
          </a:prstGeom>
        </p:spPr>
      </p:pic>
      <p:grpSp>
        <p:nvGrpSpPr>
          <p:cNvPr id="26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948879F-1711-4FBD-83E1-A752BA1F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99" y="3825057"/>
            <a:ext cx="7189277" cy="2228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27F5D-7755-47FF-A972-A02837DD4893}"/>
              </a:ext>
            </a:extLst>
          </p:cNvPr>
          <p:cNvSpPr txBox="1"/>
          <p:nvPr/>
        </p:nvSpPr>
        <p:spPr>
          <a:xfrm>
            <a:off x="6644080" y="3342717"/>
            <a:ext cx="30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Fig.1 - Before Treatment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212A3-6320-4C0F-8C49-804255FE0EC4}"/>
              </a:ext>
            </a:extLst>
          </p:cNvPr>
          <p:cNvSpPr txBox="1"/>
          <p:nvPr/>
        </p:nvSpPr>
        <p:spPr>
          <a:xfrm>
            <a:off x="6644080" y="6053732"/>
            <a:ext cx="30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Fig.2 - After Treatment</a:t>
            </a:r>
          </a:p>
        </p:txBody>
      </p:sp>
    </p:spTree>
    <p:extLst>
      <p:ext uri="{BB962C8B-B14F-4D97-AF65-F5344CB8AC3E}">
        <p14:creationId xmlns:p14="http://schemas.microsoft.com/office/powerpoint/2010/main" val="228826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-74507"/>
            <a:ext cx="10905066" cy="685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Model building – 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71C9E-85CB-4074-92C7-50D3C159745C}"/>
              </a:ext>
            </a:extLst>
          </p:cNvPr>
          <p:cNvSpPr txBox="1"/>
          <p:nvPr/>
        </p:nvSpPr>
        <p:spPr>
          <a:xfrm>
            <a:off x="6858910" y="905312"/>
            <a:ext cx="4360379" cy="1167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Test assumption – No Multicollinearity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/>
              <a:t>All the variables have VIF Score ~ 1. Hence, there is no multicollinearity between the predictor variables.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32C531-60F1-472E-861E-4C29CAD5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0" y="1242254"/>
            <a:ext cx="5141056" cy="30406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6E55801-C1E5-4268-9719-75A0827C0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8" y="5409159"/>
            <a:ext cx="4923692" cy="9008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2363D-7CE3-4F28-8099-9EC6213730EC}"/>
              </a:ext>
            </a:extLst>
          </p:cNvPr>
          <p:cNvSpPr txBox="1"/>
          <p:nvPr/>
        </p:nvSpPr>
        <p:spPr>
          <a:xfrm>
            <a:off x="1172308" y="4521778"/>
            <a:ext cx="4923692" cy="818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                       Significant variables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Variables with p-value &lt; 0.05 are the significant ones for the model building.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3D63-2378-4895-8D9E-F1BC150DADB4}"/>
              </a:ext>
            </a:extLst>
          </p:cNvPr>
          <p:cNvSpPr txBox="1"/>
          <p:nvPr/>
        </p:nvSpPr>
        <p:spPr>
          <a:xfrm>
            <a:off x="1324708" y="831742"/>
            <a:ext cx="4008384" cy="37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Logistic Regression (</a:t>
            </a:r>
            <a:r>
              <a:rPr lang="en-US" sz="2000" b="1" dirty="0" err="1"/>
              <a:t>Statsmodel</a:t>
            </a:r>
            <a:r>
              <a:rPr lang="en-US" sz="2000" b="1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112FC4-F3A4-4CAA-B607-9A477B218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657" y="2206723"/>
            <a:ext cx="3590925" cy="27717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DAF3BC-68F2-46B6-A11B-CAA784A5F1CA}"/>
              </a:ext>
            </a:extLst>
          </p:cNvPr>
          <p:cNvSpPr txBox="1"/>
          <p:nvPr/>
        </p:nvSpPr>
        <p:spPr>
          <a:xfrm>
            <a:off x="528326" y="753967"/>
            <a:ext cx="5682827" cy="35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D25A0F-2035-4791-9A82-239E032F0700}"/>
              </a:ext>
            </a:extLst>
          </p:cNvPr>
          <p:cNvSpPr txBox="1"/>
          <p:nvPr/>
        </p:nvSpPr>
        <p:spPr>
          <a:xfrm>
            <a:off x="1014060" y="4450080"/>
            <a:ext cx="5197093" cy="191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60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8F4DB-DA64-451B-98B6-538A3F82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162560"/>
            <a:ext cx="7106920" cy="7085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Model performance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B1FCF-87DB-4885-8FCD-16FF26557573}"/>
              </a:ext>
            </a:extLst>
          </p:cNvPr>
          <p:cNvSpPr txBox="1"/>
          <p:nvPr/>
        </p:nvSpPr>
        <p:spPr>
          <a:xfrm>
            <a:off x="411479" y="975360"/>
            <a:ext cx="10270068" cy="5669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b="1" dirty="0"/>
              <a:t>Model evaluation criterion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GB" sz="1600" b="1" dirty="0"/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We will be using </a:t>
            </a:r>
            <a:r>
              <a:rPr lang="en-GB" sz="1600" b="1" i="1" dirty="0"/>
              <a:t>RECALL</a:t>
            </a:r>
            <a:r>
              <a:rPr lang="en-GB" sz="1600" dirty="0"/>
              <a:t> as a metric to evaluate our model performance, because in this case, we are interested in correctly predicting the total </a:t>
            </a:r>
            <a:r>
              <a:rPr lang="en-GB" sz="1600" dirty="0" err="1"/>
              <a:t>no.of</a:t>
            </a:r>
            <a:r>
              <a:rPr lang="en-GB" sz="1600" dirty="0"/>
              <a:t> customers who accepted personal loan. Hence, we need to focus on increasing the </a:t>
            </a:r>
            <a:r>
              <a:rPr lang="en-GB" sz="1600" b="1" i="1" dirty="0"/>
              <a:t>True Positive Rate </a:t>
            </a:r>
            <a:r>
              <a:rPr lang="en-GB" sz="1600" dirty="0"/>
              <a:t>to 1.</a:t>
            </a:r>
            <a:endParaRPr lang="en-US" sz="14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IN" sz="1700" b="1" u="sng" dirty="0"/>
              <a:t>Model outcomes</a:t>
            </a:r>
            <a:r>
              <a:rPr lang="en-IN" sz="1700" dirty="0"/>
              <a:t> :  Recall &amp; ROC Curve</a:t>
            </a:r>
            <a:endParaRPr lang="en-IN" sz="1700" b="1" u="sng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IN" sz="17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algn="l"/>
            <a:endParaRPr lang="en-US" sz="1700" dirty="0"/>
          </a:p>
          <a:p>
            <a:pPr algn="l"/>
            <a:endParaRPr lang="en-US" sz="1700" dirty="0"/>
          </a:p>
          <a:p>
            <a:pPr algn="l"/>
            <a:endParaRPr lang="en-US" sz="1700" dirty="0"/>
          </a:p>
          <a:p>
            <a:pPr algn="l"/>
            <a:endParaRPr lang="en-US" sz="1700" dirty="0"/>
          </a:p>
          <a:p>
            <a:pPr algn="l"/>
            <a:endParaRPr lang="en-US" sz="1700" dirty="0"/>
          </a:p>
          <a:p>
            <a:pPr algn="l"/>
            <a:endParaRPr lang="en-US" sz="1700" dirty="0"/>
          </a:p>
          <a:p>
            <a:pPr algn="l"/>
            <a:endParaRPr lang="en-US" sz="1700" dirty="0"/>
          </a:p>
          <a:p>
            <a:pPr algn="l"/>
            <a:endParaRPr lang="en-US" sz="1700" dirty="0"/>
          </a:p>
          <a:p>
            <a:pPr algn="l"/>
            <a:endParaRPr lang="en-US" sz="1700" dirty="0"/>
          </a:p>
          <a:p>
            <a:pPr algn="l"/>
            <a:endParaRPr lang="en-GB" sz="1800" b="0" i="0" u="none" strike="noStrike" baseline="0" dirty="0">
              <a:solidFill>
                <a:srgbClr val="595959"/>
              </a:solidFill>
              <a:latin typeface="Nunito-Regular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sz="17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sz="17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sz="17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sz="17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700" dirty="0"/>
              <a:t>Accuracy of 87%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700" dirty="0"/>
              <a:t>After using optimized threshold, Recall score has improved a lot for test data from 61% to 91.3%, which is an excellent increase.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700" dirty="0"/>
              <a:t>Area Under Curve is 0.96 which is Excellent</a:t>
            </a:r>
            <a:endParaRPr lang="en-US" sz="17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E25820-B305-46AF-843A-EC0DF2F0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61874" bIns="-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BF7B8-355D-44C1-A0E0-B6F21C0CD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97387"/>
              </p:ext>
            </p:extLst>
          </p:nvPr>
        </p:nvGraphicFramePr>
        <p:xfrm>
          <a:off x="465667" y="2872740"/>
          <a:ext cx="4478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84">
                  <a:extLst>
                    <a:ext uri="{9D8B030D-6E8A-4147-A177-3AD203B41FA5}">
                      <a16:colId xmlns:a16="http://schemas.microsoft.com/office/drawing/2014/main" val="1887545350"/>
                    </a:ext>
                  </a:extLst>
                </a:gridCol>
                <a:gridCol w="1705681">
                  <a:extLst>
                    <a:ext uri="{9D8B030D-6E8A-4147-A177-3AD203B41FA5}">
                      <a16:colId xmlns:a16="http://schemas.microsoft.com/office/drawing/2014/main" val="1765228114"/>
                    </a:ext>
                  </a:extLst>
                </a:gridCol>
                <a:gridCol w="1769500">
                  <a:extLst>
                    <a:ext uri="{9D8B030D-6E8A-4147-A177-3AD203B41FA5}">
                      <a16:colId xmlns:a16="http://schemas.microsoft.com/office/drawing/2014/main" val="80532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98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3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804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FF31D38-65FC-45F0-9FC5-828E9ED0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89" y="2262294"/>
            <a:ext cx="4861063" cy="31043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9F31FB-D88D-4D37-B095-87BB14C2B642}"/>
              </a:ext>
            </a:extLst>
          </p:cNvPr>
          <p:cNvSpPr/>
          <p:nvPr/>
        </p:nvSpPr>
        <p:spPr>
          <a:xfrm>
            <a:off x="318347" y="5588000"/>
            <a:ext cx="10410613" cy="1056634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4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8F4DB-DA64-451B-98B6-538A3F82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162560"/>
            <a:ext cx="7106920" cy="5079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b="1" dirty="0"/>
              <a:t>Decision Tree model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B1FCF-87DB-4885-8FCD-16FF26557573}"/>
              </a:ext>
            </a:extLst>
          </p:cNvPr>
          <p:cNvSpPr txBox="1"/>
          <p:nvPr/>
        </p:nvSpPr>
        <p:spPr>
          <a:xfrm>
            <a:off x="411479" y="1063417"/>
            <a:ext cx="8048413" cy="37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E25820-B305-46AF-843A-EC0DF2F0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8" y="1456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61874" bIns="-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890E7-0951-4F71-A7FC-F89D9C34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5" y="1557867"/>
            <a:ext cx="4545033" cy="3131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935AB-DA7F-4928-A6EA-2C8C6057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8" y="1442721"/>
            <a:ext cx="4811183" cy="3225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BB8DFE-ACAA-4CF1-93D7-D1DF6781E0F7}"/>
              </a:ext>
            </a:extLst>
          </p:cNvPr>
          <p:cNvSpPr txBox="1"/>
          <p:nvPr/>
        </p:nvSpPr>
        <p:spPr>
          <a:xfrm>
            <a:off x="1227048" y="921179"/>
            <a:ext cx="3216259" cy="37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Pre-pruned Decision Tree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C7D0C-4E8D-4B0A-B234-BB0CEF5D537A}"/>
              </a:ext>
            </a:extLst>
          </p:cNvPr>
          <p:cNvSpPr txBox="1"/>
          <p:nvPr/>
        </p:nvSpPr>
        <p:spPr>
          <a:xfrm>
            <a:off x="7976669" y="931338"/>
            <a:ext cx="2041086" cy="37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Importance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E864E-8704-4AC5-85D9-AA33E33FC0E1}"/>
              </a:ext>
            </a:extLst>
          </p:cNvPr>
          <p:cNvSpPr txBox="1"/>
          <p:nvPr/>
        </p:nvSpPr>
        <p:spPr>
          <a:xfrm>
            <a:off x="1684555" y="4920829"/>
            <a:ext cx="2041086" cy="37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Importance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B51B126C-A39B-4BE8-A509-4FB173FCA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30610"/>
              </p:ext>
            </p:extLst>
          </p:nvPr>
        </p:nvGraphicFramePr>
        <p:xfrm>
          <a:off x="465666" y="5380561"/>
          <a:ext cx="4478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84">
                  <a:extLst>
                    <a:ext uri="{9D8B030D-6E8A-4147-A177-3AD203B41FA5}">
                      <a16:colId xmlns:a16="http://schemas.microsoft.com/office/drawing/2014/main" val="1887545350"/>
                    </a:ext>
                  </a:extLst>
                </a:gridCol>
                <a:gridCol w="1705681">
                  <a:extLst>
                    <a:ext uri="{9D8B030D-6E8A-4147-A177-3AD203B41FA5}">
                      <a16:colId xmlns:a16="http://schemas.microsoft.com/office/drawing/2014/main" val="1765228114"/>
                    </a:ext>
                  </a:extLst>
                </a:gridCol>
                <a:gridCol w="1769500">
                  <a:extLst>
                    <a:ext uri="{9D8B030D-6E8A-4147-A177-3AD203B41FA5}">
                      <a16:colId xmlns:a16="http://schemas.microsoft.com/office/drawing/2014/main" val="80532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98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3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8041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24064E-F733-49ED-8103-BF49730A6395}"/>
              </a:ext>
            </a:extLst>
          </p:cNvPr>
          <p:cNvSpPr/>
          <p:nvPr/>
        </p:nvSpPr>
        <p:spPr>
          <a:xfrm>
            <a:off x="6096000" y="5380561"/>
            <a:ext cx="5012267" cy="104055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achieved 98% Accuracy with 87.9% Recall value, which is very good.</a:t>
            </a:r>
            <a:endParaRPr lang="en-IN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21F8E-95E0-48DC-82A2-6E62DA184517}"/>
              </a:ext>
            </a:extLst>
          </p:cNvPr>
          <p:cNvSpPr txBox="1"/>
          <p:nvPr/>
        </p:nvSpPr>
        <p:spPr>
          <a:xfrm>
            <a:off x="298027" y="871072"/>
            <a:ext cx="5093546" cy="39378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935A1-FB61-4CED-841D-AA5B5F68B1D9}"/>
              </a:ext>
            </a:extLst>
          </p:cNvPr>
          <p:cNvSpPr txBox="1"/>
          <p:nvPr/>
        </p:nvSpPr>
        <p:spPr>
          <a:xfrm>
            <a:off x="6170507" y="871072"/>
            <a:ext cx="5174826" cy="39378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6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8F4DB-DA64-451B-98B6-538A3F82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399866" cy="45381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GB" sz="2800" b="1" dirty="0"/>
              <a:t>Logistic Regression  v/s 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B1FCF-87DB-4885-8FCD-16FF26557573}"/>
              </a:ext>
            </a:extLst>
          </p:cNvPr>
          <p:cNvSpPr txBox="1"/>
          <p:nvPr/>
        </p:nvSpPr>
        <p:spPr>
          <a:xfrm>
            <a:off x="242145" y="866993"/>
            <a:ext cx="10405535" cy="5757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GB" sz="1600" dirty="0">
              <a:latin typeface="Source Serif Pro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600" b="0" i="0" dirty="0">
              <a:effectLst/>
              <a:latin typeface="Source Serif Pro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600" dirty="0">
              <a:latin typeface="Source Serif Pro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600" b="0" i="0" dirty="0">
              <a:effectLst/>
              <a:latin typeface="Source Serif Pro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600" dirty="0">
              <a:latin typeface="Source Serif Pro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GB" sz="1600" b="1" i="1" dirty="0">
              <a:latin typeface="Source Serif Pro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GB" sz="1600" b="1" i="1" dirty="0">
              <a:latin typeface="Source Serif Pro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GB" sz="1600" b="1" i="1" dirty="0">
              <a:latin typeface="Source Serif Pro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GB" sz="23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GB" sz="2300" b="1" i="1" u="sng" dirty="0"/>
              <a:t>Conclusion</a:t>
            </a:r>
            <a:r>
              <a:rPr lang="en-GB" sz="2300" dirty="0"/>
              <a:t> -- From the above table, we see that </a:t>
            </a:r>
            <a:r>
              <a:rPr lang="en-GB" sz="2300" b="1" i="1" dirty="0"/>
              <a:t>Logistic Regression (</a:t>
            </a:r>
            <a:r>
              <a:rPr lang="en-GB" sz="2300" b="1" i="1" dirty="0" err="1"/>
              <a:t>Statsmodel</a:t>
            </a:r>
            <a:r>
              <a:rPr lang="en-GB" sz="2300" b="1" i="1" dirty="0"/>
              <a:t>) </a:t>
            </a:r>
            <a:r>
              <a:rPr lang="en-GB" sz="2300" dirty="0"/>
              <a:t>algorithm has given highest </a:t>
            </a:r>
            <a:r>
              <a:rPr lang="en-GB" sz="2300" b="1" i="1" dirty="0"/>
              <a:t>Recall – 91.2%. </a:t>
            </a:r>
            <a:r>
              <a:rPr lang="en-GB" sz="2300" dirty="0"/>
              <a:t>Hence, we can finalize Logistic Regression (</a:t>
            </a:r>
            <a:r>
              <a:rPr lang="en-GB" sz="2300" dirty="0" err="1"/>
              <a:t>Statsmodel</a:t>
            </a:r>
            <a:r>
              <a:rPr lang="en-GB" sz="2300" dirty="0"/>
              <a:t>) as our Final model.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GB" sz="1600" dirty="0">
              <a:latin typeface="Source Serif Pro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GB" sz="3600" b="1" dirty="0">
              <a:latin typeface="+mj-lt"/>
              <a:ea typeface="+mj-ea"/>
              <a:cs typeface="+mj-cs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GB" sz="5100" b="1" dirty="0">
                <a:latin typeface="+mj-lt"/>
                <a:ea typeface="+mj-ea"/>
                <a:cs typeface="+mj-cs"/>
              </a:rPr>
              <a:t>Actionable Insights &amp; Recommendations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GB" sz="1600" dirty="0">
              <a:latin typeface="Source Serif Pro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300" dirty="0"/>
              <a:t>Customers with below attributes are potential customers for personal loans and campaigns can be targeted to this segment accordingly –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300" dirty="0"/>
              <a:t>Higher </a:t>
            </a:r>
            <a:r>
              <a:rPr lang="en-GB" sz="2300" dirty="0" err="1"/>
              <a:t>CCAvg</a:t>
            </a:r>
            <a:r>
              <a:rPr lang="en-GB" sz="2300" dirty="0"/>
              <a:t> (&gt; 1.8K dollars)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300" dirty="0"/>
              <a:t>Higher income (&gt; 60K dollars)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300" dirty="0"/>
              <a:t>Higher mortgage values (&gt; 75K dollars)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300" dirty="0"/>
              <a:t>Graduates &amp; Advanced/Professionals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300" dirty="0"/>
              <a:t>Family size of 3 &amp; 4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300" dirty="0"/>
              <a:t>Having </a:t>
            </a:r>
            <a:r>
              <a:rPr lang="en-GB" sz="2300" dirty="0" err="1"/>
              <a:t>CD_accounts</a:t>
            </a:r>
            <a:r>
              <a:rPr lang="en-GB" sz="2300" dirty="0"/>
              <a:t> &amp; Securities accounts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2300" dirty="0"/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300" dirty="0"/>
              <a:t>Also, Bank can put some prioritized focus on customers with higher Education &amp; income, as these two are the most important features as per our model to identify a potential buyer.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300" dirty="0"/>
              <a:t>To further attract the above segment of potential customers, bank can think of offering loans on Credit Cards, Securities &amp; Deposits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300" dirty="0"/>
              <a:t>We know that almost 50% of customers who had </a:t>
            </a:r>
            <a:r>
              <a:rPr lang="en-GB" sz="2300" dirty="0" err="1"/>
              <a:t>CD_Accounts</a:t>
            </a:r>
            <a:r>
              <a:rPr lang="en-GB" sz="2300" dirty="0"/>
              <a:t> accepted personal loan. Hence, to attract the non-buyers, bank can think of how to attract customers to open </a:t>
            </a:r>
            <a:r>
              <a:rPr lang="en-GB" sz="2300" dirty="0" err="1"/>
              <a:t>CD_accounts</a:t>
            </a:r>
            <a:r>
              <a:rPr lang="en-GB" sz="2300" dirty="0"/>
              <a:t>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600" dirty="0">
              <a:latin typeface="Source Serif Pro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600" dirty="0">
              <a:latin typeface="Source Serif Pr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E25820-B305-46AF-843A-EC0DF2F0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61874" bIns="-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FAB61-2D42-4686-A71D-33801F6E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8" y="866994"/>
            <a:ext cx="7477125" cy="12001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354730-E16B-42EF-A629-9645585EC2AF}"/>
              </a:ext>
            </a:extLst>
          </p:cNvPr>
          <p:cNvSpPr/>
          <p:nvPr/>
        </p:nvSpPr>
        <p:spPr>
          <a:xfrm>
            <a:off x="366078" y="2384213"/>
            <a:ext cx="10281602" cy="535094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02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2E33-70F1-4044-A03C-05F702E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48266"/>
            <a:ext cx="9077960" cy="603462"/>
          </a:xfrm>
        </p:spPr>
        <p:txBody>
          <a:bodyPr>
            <a:normAutofit/>
          </a:bodyPr>
          <a:lstStyle/>
          <a:p>
            <a:r>
              <a:rPr lang="en-IN" sz="2800" b="1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06B40-B8A5-45F5-B45F-05FC00F7C9B1}"/>
              </a:ext>
            </a:extLst>
          </p:cNvPr>
          <p:cNvSpPr txBox="1"/>
          <p:nvPr/>
        </p:nvSpPr>
        <p:spPr>
          <a:xfrm>
            <a:off x="890586" y="1258479"/>
            <a:ext cx="6964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1400" dirty="0"/>
              <a:t>To predict whether a liability customer will buy a personal loan or not.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/>
              <a:t>Which variables are most significant.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400" dirty="0"/>
              <a:t>Which segment of customers should be targeted more</a:t>
            </a:r>
          </a:p>
          <a:p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2DDA1E-1B64-47E9-85DE-3F895DEAFC3C}"/>
                  </a:ext>
                </a:extLst>
              </p14:cNvPr>
              <p14:cNvContentPartPr/>
              <p14:nvPr/>
            </p14:nvContentPartPr>
            <p14:xfrm>
              <a:off x="1753880" y="9954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2DDA1E-1B64-47E9-85DE-3F895DEAFC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5240" y="986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3308C7-4E10-433E-88EA-62390592FA6D}"/>
              </a:ext>
            </a:extLst>
          </p:cNvPr>
          <p:cNvSpPr/>
          <p:nvPr/>
        </p:nvSpPr>
        <p:spPr>
          <a:xfrm>
            <a:off x="495627" y="1084066"/>
            <a:ext cx="8473440" cy="13029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5D6C99-BA22-4936-8839-4A1E4F234EBD}"/>
              </a:ext>
            </a:extLst>
          </p:cNvPr>
          <p:cNvSpPr/>
          <p:nvPr/>
        </p:nvSpPr>
        <p:spPr>
          <a:xfrm>
            <a:off x="495627" y="3125889"/>
            <a:ext cx="8553546" cy="322072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/>
              <a:t>Expected outcome </a:t>
            </a:r>
            <a:r>
              <a:rPr lang="en-IN" dirty="0"/>
              <a:t>–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Useful business insights using exploratory data analysis techniques.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Data-</a:t>
            </a:r>
            <a:r>
              <a:rPr lang="en-GB" sz="1400" dirty="0" err="1">
                <a:solidFill>
                  <a:schemeClr val="tx1"/>
                </a:solidFill>
              </a:rPr>
              <a:t>preprocessing</a:t>
            </a:r>
            <a:r>
              <a:rPr lang="en-GB" sz="1400" dirty="0">
                <a:solidFill>
                  <a:schemeClr val="tx1"/>
                </a:solidFill>
              </a:rPr>
              <a:t> wherever needed.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A logistic regression model, identify key predictor variables, test model assumptions &amp; evaluation of model performance using right choice of performance metrics.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A Decision Tree model &amp; performance evaluation.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Comparison of both the models and conclusion.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Actionable insights &amp; recommendations for business.</a:t>
            </a:r>
          </a:p>
          <a:p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19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86" y="71139"/>
            <a:ext cx="10515600" cy="698288"/>
          </a:xfrm>
        </p:spPr>
        <p:txBody>
          <a:bodyPr>
            <a:normAutofit/>
          </a:bodyPr>
          <a:lstStyle/>
          <a:p>
            <a:r>
              <a:rPr lang="en-IN" sz="2800" b="1" dirty="0"/>
              <a:t>Data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650705-0E1F-41E7-A2BB-23346CCE8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19481"/>
              </p:ext>
            </p:extLst>
          </p:nvPr>
        </p:nvGraphicFramePr>
        <p:xfrm>
          <a:off x="587586" y="627187"/>
          <a:ext cx="9789161" cy="499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644">
                  <a:extLst>
                    <a:ext uri="{9D8B030D-6E8A-4147-A177-3AD203B41FA5}">
                      <a16:colId xmlns:a16="http://schemas.microsoft.com/office/drawing/2014/main" val="2292507341"/>
                    </a:ext>
                  </a:extLst>
                </a:gridCol>
                <a:gridCol w="844893">
                  <a:extLst>
                    <a:ext uri="{9D8B030D-6E8A-4147-A177-3AD203B41FA5}">
                      <a16:colId xmlns:a16="http://schemas.microsoft.com/office/drawing/2014/main" val="1662333675"/>
                    </a:ext>
                  </a:extLst>
                </a:gridCol>
                <a:gridCol w="4979357">
                  <a:extLst>
                    <a:ext uri="{9D8B030D-6E8A-4147-A177-3AD203B41FA5}">
                      <a16:colId xmlns:a16="http://schemas.microsoft.com/office/drawing/2014/main" val="2668031284"/>
                    </a:ext>
                  </a:extLst>
                </a:gridCol>
                <a:gridCol w="2472267">
                  <a:extLst>
                    <a:ext uri="{9D8B030D-6E8A-4147-A177-3AD203B41FA5}">
                      <a16:colId xmlns:a16="http://schemas.microsoft.com/office/drawing/2014/main" val="3577551278"/>
                    </a:ext>
                  </a:extLst>
                </a:gridCol>
              </a:tblGrid>
              <a:tr h="501227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396357"/>
                  </a:ext>
                </a:extLst>
              </a:tr>
              <a:tr h="307533"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continuous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27234"/>
                  </a:ext>
                </a:extLst>
              </a:tr>
              <a:tr h="318346"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Customer’s age in completed years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Range: 23 - 67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11489"/>
                  </a:ext>
                </a:extLst>
              </a:tr>
              <a:tr h="342054"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No.of</a:t>
                      </a: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years of professional experience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Range: -3 to 43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0958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income of the customer (in thousand dollars)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Range: 8 – 224 Thousand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16178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Address ZIP code.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Non-unique Continuous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19274"/>
                  </a:ext>
                </a:extLst>
              </a:tr>
              <a:tr h="342053">
                <a:tc>
                  <a:txBody>
                    <a:bodyPr/>
                    <a:lstStyle/>
                    <a:p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CCAvg</a:t>
                      </a:r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Avg. spending on credit cards per month (in thousand dollars)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Range: 0 – 10 Thousand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2744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 Level.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3 unique values: 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Undergrad; 2: Graduate;3: Advanced/Professional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63053"/>
                  </a:ext>
                </a:extLst>
              </a:tr>
              <a:tr h="358986"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Mortgage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house mortgage if any. 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thousand dollars)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Range: 0 – 635 Thousand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61858"/>
                  </a:ext>
                </a:extLst>
              </a:tr>
              <a:tr h="345441">
                <a:tc>
                  <a:txBody>
                    <a:bodyPr/>
                    <a:lstStyle/>
                    <a:p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Personal_Loan</a:t>
                      </a:r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this customer accept the personal loan offered in the last campaign?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unique values: 0 – No, 1-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04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Securities_Account</a:t>
                      </a:r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customer have securities account with the bank?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unique values: 0 – No, 1- yes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8805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CD_Account</a:t>
                      </a:r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customer have a certificate of deposit (CD) account with the bank?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unique values: 0 – No, 1- yes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12598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customers use internet banking facilities?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unique values: 0 – No, 1- yes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5959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CreditCard</a:t>
                      </a:r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int64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customer use a credit card issued by Universal Bank?</a:t>
                      </a:r>
                      <a:endParaRPr lang="en-IN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unique values: 0 – No, 1-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9028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5A7139-A42D-4114-BBB1-25EA5E720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11055"/>
              </p:ext>
            </p:extLst>
          </p:nvPr>
        </p:nvGraphicFramePr>
        <p:xfrm>
          <a:off x="643467" y="5862314"/>
          <a:ext cx="2905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86">
                  <a:extLst>
                    <a:ext uri="{9D8B030D-6E8A-4147-A177-3AD203B41FA5}">
                      <a16:colId xmlns:a16="http://schemas.microsoft.com/office/drawing/2014/main" val="4245734184"/>
                    </a:ext>
                  </a:extLst>
                </a:gridCol>
                <a:gridCol w="1225974">
                  <a:extLst>
                    <a:ext uri="{9D8B030D-6E8A-4147-A177-3AD203B41FA5}">
                      <a16:colId xmlns:a16="http://schemas.microsoft.com/office/drawing/2014/main" val="739114356"/>
                    </a:ext>
                  </a:extLst>
                </a:gridCol>
              </a:tblGrid>
              <a:tr h="249768">
                <a:tc>
                  <a:txBody>
                    <a:bodyPr/>
                    <a:lstStyle/>
                    <a:p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No.of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211464"/>
                  </a:ext>
                </a:extLst>
              </a:tr>
              <a:tr h="249768">
                <a:tc>
                  <a:txBody>
                    <a:bodyPr/>
                    <a:lstStyle/>
                    <a:p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No.of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Columns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681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06BB19-07B4-47B8-BB9D-96271ED6B7DA}"/>
              </a:ext>
            </a:extLst>
          </p:cNvPr>
          <p:cNvSpPr/>
          <p:nvPr/>
        </p:nvSpPr>
        <p:spPr>
          <a:xfrm>
            <a:off x="4863257" y="5862314"/>
            <a:ext cx="4544903" cy="731520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Note</a:t>
            </a:r>
            <a:r>
              <a:rPr lang="en-IN" dirty="0"/>
              <a:t>: There are no missing values in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235588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847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Univariate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BBFB5-223C-4A78-B507-D43691DF9478}"/>
              </a:ext>
            </a:extLst>
          </p:cNvPr>
          <p:cNvSpPr txBox="1"/>
          <p:nvPr/>
        </p:nvSpPr>
        <p:spPr>
          <a:xfrm>
            <a:off x="338667" y="1639148"/>
            <a:ext cx="3815758" cy="4584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No useful information from ID &amp; </a:t>
            </a:r>
            <a:r>
              <a:rPr lang="en-US" sz="1400" dirty="0" err="1"/>
              <a:t>Zipcode</a:t>
            </a:r>
            <a:r>
              <a:rPr lang="en-US" sz="14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Experience has negative value. We will need to look at it, as experience cannot be negative.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Income, Age, </a:t>
            </a:r>
            <a:r>
              <a:rPr lang="en-US" sz="1400" dirty="0" err="1"/>
              <a:t>CCAvg</a:t>
            </a:r>
            <a:r>
              <a:rPr lang="en-US" sz="1400" dirty="0"/>
              <a:t> &amp; Mortgage look good. We will explore them further during EDA.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We will need to check these variables --Family, Education, </a:t>
            </a:r>
            <a:r>
              <a:rPr lang="en-US" sz="1400" dirty="0" err="1"/>
              <a:t>Personal_Loan</a:t>
            </a:r>
            <a:r>
              <a:rPr lang="en-US" sz="1400" dirty="0"/>
              <a:t>, </a:t>
            </a:r>
            <a:r>
              <a:rPr lang="en-US" sz="1400" dirty="0" err="1"/>
              <a:t>Securities_Account</a:t>
            </a:r>
            <a:r>
              <a:rPr lang="en-US" sz="1400" dirty="0"/>
              <a:t>, </a:t>
            </a:r>
            <a:r>
              <a:rPr lang="en-US" sz="1400" dirty="0" err="1"/>
              <a:t>CD_Account</a:t>
            </a:r>
            <a:r>
              <a:rPr lang="en-US" sz="1400" dirty="0"/>
              <a:t>, Online, </a:t>
            </a:r>
            <a:r>
              <a:rPr lang="en-US" sz="1400" dirty="0" err="1"/>
              <a:t>CreditCard</a:t>
            </a:r>
            <a:r>
              <a:rPr lang="en-US" sz="1400" dirty="0"/>
              <a:t>, as the values do not look to be continuous values and so can be treated as categorical for EDA purposes.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Average age of customers is 45 years.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Approx. 94% of customers don't have </a:t>
            </a:r>
            <a:r>
              <a:rPr lang="en-US" sz="1400" dirty="0" err="1"/>
              <a:t>CD_Account</a:t>
            </a:r>
            <a:r>
              <a:rPr lang="en-US" sz="14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Approx. 90% of customers did not accept personal loan in the last campaign.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Approx. 71% of customers do not use credit cards.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Approx. 90% of customers do not have Securities account.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Approx. 60% of customers use internet banking facility.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9575BF1-BD54-4395-A1A7-2681FF54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76433"/>
            <a:ext cx="6019331" cy="37018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54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Univariate Analysis</a:t>
            </a:r>
            <a:b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(Continuous variables)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4D333-D661-482A-AA18-7257B28EC23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500" dirty="0"/>
              <a:t>1. Age &amp; Experience look uniformly distributed.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500" dirty="0"/>
              <a:t>2. Income, </a:t>
            </a:r>
            <a:r>
              <a:rPr lang="en-GB" sz="1500" dirty="0" err="1"/>
              <a:t>CCAvg</a:t>
            </a:r>
            <a:r>
              <a:rPr lang="en-GB" sz="1500" dirty="0"/>
              <a:t> &amp; Mortgage are rightly skewed.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500" dirty="0"/>
              <a:t>3. Mortgage has majority of 0 values indicating that majority of people do not have mortgages and that seems to be the reason for the skewness.</a:t>
            </a:r>
            <a:endParaRPr lang="en-US" sz="15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B7F9C35-FFDF-4B52-8EE3-1662C0E7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47" y="1452805"/>
            <a:ext cx="7547183" cy="40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204478"/>
            <a:ext cx="4184905" cy="841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Univariate Analysis </a:t>
            </a:r>
            <a:b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(Categorical variables)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901C2-365E-47DB-BAF8-35A6B1395AF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Majority of customers have family size =1.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Majority of customers are Undergraduates.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Majority of customers did not buy personal loan.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Majority of customers do not have securities account &amp; </a:t>
            </a:r>
            <a:r>
              <a:rPr lang="en-GB" sz="1500" dirty="0" err="1"/>
              <a:t>CD_account</a:t>
            </a:r>
            <a:r>
              <a:rPr lang="en-GB" sz="1500" dirty="0"/>
              <a:t> in </a:t>
            </a:r>
            <a:r>
              <a:rPr lang="en-GB" sz="1500" dirty="0" err="1"/>
              <a:t>AllLife</a:t>
            </a:r>
            <a:r>
              <a:rPr lang="en-GB" sz="1500" dirty="0"/>
              <a:t>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Majority of customers use internet banking facilities.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Majority of customers do not use Credit card of </a:t>
            </a:r>
            <a:r>
              <a:rPr lang="en-GB" sz="1500" dirty="0" err="1"/>
              <a:t>AllLife</a:t>
            </a:r>
            <a:r>
              <a:rPr lang="en-GB" sz="1500" dirty="0"/>
              <a:t> bank.</a:t>
            </a:r>
            <a:endParaRPr lang="en-US" sz="15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8D867-C124-4DEB-9937-CF20B7B7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20" y="1833517"/>
            <a:ext cx="7918998" cy="43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Relationship with Personal Loan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8CAE5-678D-4FB7-94B5-987AEE8DC505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Age &amp; Experience are not impacting Personal Loan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7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Customers with higher income &amp; high </a:t>
            </a:r>
            <a:r>
              <a:rPr lang="en-GB" sz="1700" dirty="0" err="1"/>
              <a:t>CCAvg</a:t>
            </a:r>
            <a:r>
              <a:rPr lang="en-GB" sz="1700" dirty="0"/>
              <a:t> &amp; higher mortgage values are more likely to take personal loan.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341B9-7EDC-4A85-8867-3BB90A0B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66" y="1161288"/>
            <a:ext cx="7752469" cy="44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Relationship with Personal Loan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8CAE5-678D-4FB7-94B5-987AEE8DC505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Customers with family size = 3 &amp; 4 are more likely to take personal loan than the ones with family size = 1 &amp; 2.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7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Customers who are graduate &amp; advanced/professionals are more likely to take personal loan than undergraduates.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7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Customers with </a:t>
            </a:r>
            <a:r>
              <a:rPr lang="en-GB" sz="1700" dirty="0" err="1"/>
              <a:t>CD_Account</a:t>
            </a:r>
            <a:r>
              <a:rPr lang="en-GB" sz="1700" dirty="0"/>
              <a:t> &amp; </a:t>
            </a:r>
            <a:r>
              <a:rPr lang="en-GB" sz="1700" dirty="0" err="1"/>
              <a:t>Securities_account</a:t>
            </a:r>
            <a:r>
              <a:rPr lang="en-GB" sz="1700" dirty="0"/>
              <a:t> are more likely to take personal loan.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7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The variables Online &amp; </a:t>
            </a:r>
            <a:r>
              <a:rPr lang="en-GB" sz="1700" dirty="0" err="1"/>
              <a:t>CreditCard</a:t>
            </a:r>
            <a:r>
              <a:rPr lang="en-GB" sz="1700" dirty="0"/>
              <a:t> do not affect the chances of customers taking personal loan.</a:t>
            </a:r>
            <a:endParaRPr lang="en-US" sz="17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D502539-9E2A-4119-927E-6AFF64FB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78" y="1325541"/>
            <a:ext cx="7720502" cy="43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3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A858-5C36-4380-B1CD-866DEC59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- Correlation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B3B90-B78A-4356-9887-5BB1AECC2A0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dirty="0"/>
              <a:t>Experience &amp; Age have extreme high correlation of 0.99.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dirty="0"/>
              <a:t>Income &amp; </a:t>
            </a:r>
            <a:r>
              <a:rPr lang="en-GB" sz="1900" dirty="0" err="1"/>
              <a:t>CCAvg</a:t>
            </a:r>
            <a:r>
              <a:rPr lang="en-GB" sz="1900" dirty="0"/>
              <a:t> have a good correlation of 0.62.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900" b="1" i="1" u="sng" dirty="0"/>
              <a:t>NOTE</a:t>
            </a:r>
            <a:r>
              <a:rPr lang="en-GB" sz="1900" dirty="0"/>
              <a:t> :  </a:t>
            </a:r>
            <a:r>
              <a:rPr lang="en-GB" sz="1400" dirty="0"/>
              <a:t>Form Point1 above, we can drop Experience column for modelling and no need to treat the negative values. We will use Age column.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18D84-E0E2-43F6-85E8-592FBAFA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470" y="640080"/>
            <a:ext cx="660099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4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1321</Words>
  <Application>Microsoft Office PowerPoint</Application>
  <PresentationFormat>Widescreen</PresentationFormat>
  <Paragraphs>219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Nunito-Regular</vt:lpstr>
      <vt:lpstr>Source Serif Pro</vt:lpstr>
      <vt:lpstr>Wingdings</vt:lpstr>
      <vt:lpstr>Office Theme</vt:lpstr>
      <vt:lpstr>AllLife Personal Loan Modelling Logistic Regression &amp; Decision Tree Modelling</vt:lpstr>
      <vt:lpstr>Objective</vt:lpstr>
      <vt:lpstr>Data Summary</vt:lpstr>
      <vt:lpstr>EDA – Univariate Analysis</vt:lpstr>
      <vt:lpstr>EDA – Univariate Analysis (Continuous variables)</vt:lpstr>
      <vt:lpstr>EDA – Univariate Analysis  (Categorical variables)</vt:lpstr>
      <vt:lpstr>EDA – Relationship with Personal Loan</vt:lpstr>
      <vt:lpstr>EDA – Relationship with Personal Loan</vt:lpstr>
      <vt:lpstr>EDA - Correlation</vt:lpstr>
      <vt:lpstr>Data Pre-Processing</vt:lpstr>
      <vt:lpstr>Model building – Logistic Regression</vt:lpstr>
      <vt:lpstr>Model performance</vt:lpstr>
      <vt:lpstr>Decision Tree model</vt:lpstr>
      <vt:lpstr>Logistic Regression  v/s 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 Project</dc:title>
  <dc:creator>Sandeep Shukla</dc:creator>
  <cp:lastModifiedBy>Sandeep Shukla</cp:lastModifiedBy>
  <cp:revision>121</cp:revision>
  <dcterms:created xsi:type="dcterms:W3CDTF">2020-12-10T18:42:31Z</dcterms:created>
  <dcterms:modified xsi:type="dcterms:W3CDTF">2021-03-12T18:12:07Z</dcterms:modified>
</cp:coreProperties>
</file>