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62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15:27:24.6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F9BC-A0FE-41A6-B737-2F0A65E1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59542-E63E-406D-B8CD-BA97EA6D3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88F05-9E79-43C3-80E9-AA330C79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9E5D-BD40-4C63-AB3B-EB7F36034512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1680D-BD44-4FF7-9DCA-7C143E9C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EC2FC-FD58-4B17-86A7-187D8DEE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317D-6285-44C7-97C9-E100B54EF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2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53F6-52A4-417C-8B66-9948020D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B283B-6325-48E5-9318-6B828A93C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FA078-56DB-44CA-AC6A-2A3AA755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9E5D-BD40-4C63-AB3B-EB7F36034512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E33C9-1914-4C30-B388-85353260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B18F4-D5EE-4298-8AE8-463C7ECD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317D-6285-44C7-97C9-E100B54EF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57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E6A24-4330-475D-BAAD-48DA5893EE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EB6C4-79AB-4F14-977C-99154545C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DE796-EBCC-4F26-B07F-F43295720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9E5D-BD40-4C63-AB3B-EB7F36034512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C7B0E-D23F-4FA9-B6BD-E4933A79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6223A-7BAC-46C4-AFA4-5C23A6BF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317D-6285-44C7-97C9-E100B54EF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43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9CBF-81B7-444D-9AF2-175D76C3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25F38-AA1F-4C3C-B619-78C01FC39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B4D20-0455-4C40-B85E-80C816E86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9E5D-BD40-4C63-AB3B-EB7F36034512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6B972-F456-450C-BFC0-A87DF86B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00DEC-5693-4276-AF98-9F77377C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317D-6285-44C7-97C9-E100B54EF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23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334A-B02A-481F-BBF0-B4C7B265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0BD3F-D116-4D45-A20C-926465571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07097-1F49-498E-B5B1-D84EF91E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9E5D-BD40-4C63-AB3B-EB7F36034512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43CED-79E0-496A-91F1-E2D592498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1A79D-1E00-4C0F-B116-8C0C03A1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317D-6285-44C7-97C9-E100B54EF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49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7D44-D78F-46D9-BDB8-0092D43F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8D19-39FD-4EE9-900D-5AEF7B47C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D96BA-3823-4235-8820-76E6BED9D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3667E-3C0F-48A0-B625-71C48B87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9E5D-BD40-4C63-AB3B-EB7F36034512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3C954-F09F-42B1-B701-B8D3374E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47D6B-F82C-4E54-81AB-5DE1FEAD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317D-6285-44C7-97C9-E100B54EF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03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EBF66-4321-4BA8-AD9C-692BE3FA3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C8AC0-DF5C-46B1-8F9B-96CAB8224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5AE50-88E5-4083-A35E-09A684610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C87A8-2559-43DC-8F09-C56B765D7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0155B-9A34-4335-964D-2E56F87D0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A1821-6961-4468-856E-A632D88B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9E5D-BD40-4C63-AB3B-EB7F36034512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B3CCC1-B85B-4972-A56B-58E10F2E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F5ABB-FBF7-4259-B045-8D851862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317D-6285-44C7-97C9-E100B54EF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51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5ADFD-2841-4C95-9A3C-76C432F0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2F003-B5D1-467F-9C04-2BEC58574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9E5D-BD40-4C63-AB3B-EB7F36034512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7AC29-8FD4-433B-ADA9-0446AF67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EBA9E-0F00-431C-943F-914F727C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317D-6285-44C7-97C9-E100B54EF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96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C3724-6D5D-44DE-BD04-E21D3723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9E5D-BD40-4C63-AB3B-EB7F36034512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4C3449-2982-4718-B1F0-7DE107B0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5D4AE-EDC9-4C69-82AE-DBD9021B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317D-6285-44C7-97C9-E100B54EF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5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E36C-781A-4E5E-A2AE-977B42AE3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04FD-DF5F-4D7C-A858-0AFC41905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0D6FA-265F-4431-8910-63328309A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A9210-E365-4DA1-BCA0-F9D3F114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9E5D-BD40-4C63-AB3B-EB7F36034512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39440-018E-4CA5-A30B-8130F640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8B0D9-CB11-415A-B355-E9FC829A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317D-6285-44C7-97C9-E100B54EF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06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CA4F-73A4-41A6-AB1A-2BFDBC43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454BE3-2D4F-4267-90D9-9E5033ED1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3D0F0-F2F9-4A1B-83BD-CF57F48B6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7A307-C5FB-42D1-B7D2-68E49E1F2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9E5D-BD40-4C63-AB3B-EB7F36034512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FE79A-8E88-4D64-AA84-FFF10AFA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4FEC5-8978-498D-827F-34D9D570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317D-6285-44C7-97C9-E100B54EF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24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CA257-AE80-446F-A87D-F049B6DE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F70AD-720B-4C24-B03E-ADC7A0DD7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4E4EF-79D2-4B56-9F4C-492C08D9A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59E5D-BD40-4C63-AB3B-EB7F36034512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459BF-73F1-4E81-81CD-580E6DD46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BB913-193C-4D2A-8FAD-1DFD8BDDB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4317D-6285-44C7-97C9-E100B54EF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03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965A-7312-4971-BD32-E2E0F5442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glow rad="101600">
              <a:schemeClr val="bg1">
                <a:lumMod val="6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r>
              <a:rPr lang="en-IN" b="1" dirty="0"/>
              <a:t>EDA &amp; Statistical Analysis</a:t>
            </a:r>
            <a:br>
              <a:rPr lang="en-IN" b="1" dirty="0"/>
            </a:br>
            <a:r>
              <a:rPr lang="en-IN" sz="4800" b="1" dirty="0"/>
              <a:t>Axis Insurance</a:t>
            </a:r>
          </a:p>
        </p:txBody>
      </p:sp>
    </p:spTree>
    <p:extLst>
      <p:ext uri="{BB962C8B-B14F-4D97-AF65-F5344CB8AC3E}">
        <p14:creationId xmlns:p14="http://schemas.microsoft.com/office/powerpoint/2010/main" val="3132399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A858-5C36-4380-B1CD-866DEC596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93" y="71139"/>
            <a:ext cx="7486227" cy="443634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+mn-lt"/>
              </a:rPr>
              <a:t>Hypothesis Testing – Analysis of effect of Gender over BMI.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D4D333-D661-482A-AA18-7257B28EC236}"/>
              </a:ext>
            </a:extLst>
          </p:cNvPr>
          <p:cNvSpPr txBox="1"/>
          <p:nvPr/>
        </p:nvSpPr>
        <p:spPr>
          <a:xfrm>
            <a:off x="287411" y="5312723"/>
            <a:ext cx="11414760" cy="10156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q"/>
            </a:pPr>
            <a:endParaRPr lang="en-GB" sz="1400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b="1" i="1" u="sng" dirty="0">
                <a:solidFill>
                  <a:srgbClr val="000000"/>
                </a:solidFill>
                <a:effectLst/>
              </a:rPr>
              <a:t>Conclusion</a:t>
            </a:r>
            <a:r>
              <a:rPr lang="en-GB" i="1" dirty="0">
                <a:solidFill>
                  <a:srgbClr val="000000"/>
                </a:solidFill>
                <a:effectLst/>
              </a:rPr>
              <a:t> : </a:t>
            </a:r>
            <a:r>
              <a:rPr lang="en-GB" sz="1400" i="1" dirty="0">
                <a:solidFill>
                  <a:srgbClr val="000000"/>
                </a:solidFill>
                <a:effectLst/>
              </a:rPr>
              <a:t>S</a:t>
            </a:r>
            <a:r>
              <a:rPr lang="en-GB" sz="1400" dirty="0">
                <a:solidFill>
                  <a:srgbClr val="000000"/>
                </a:solidFill>
                <a:effectLst/>
              </a:rPr>
              <a:t>ince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p_value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&gt; 0.05 (alpha), we "</a:t>
            </a:r>
            <a:r>
              <a:rPr lang="en-GB" sz="1400" b="1" i="0" dirty="0">
                <a:solidFill>
                  <a:srgbClr val="000000"/>
                </a:solidFill>
                <a:effectLst/>
              </a:rPr>
              <a:t>Fail to reject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" the null hypothesis and conclude that “</a:t>
            </a:r>
            <a:r>
              <a:rPr lang="en-GB" sz="1400" b="1" i="1" dirty="0">
                <a:solidFill>
                  <a:srgbClr val="000000"/>
                </a:solidFill>
                <a:effectLst/>
              </a:rPr>
              <a:t>There is no difference between BMIs of females and BMIs of males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.”</a:t>
            </a:r>
          </a:p>
          <a:p>
            <a:pPr algn="l"/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37461C-F963-4E1E-A8FB-E4DFF342A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2" y="683503"/>
            <a:ext cx="4476967" cy="3400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1A44BE-E3B9-4ABE-8D91-4418E7A39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881" y="1240652"/>
            <a:ext cx="5461517" cy="1938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6A18C6-E850-4205-A774-199D61BFB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17" y="4302500"/>
            <a:ext cx="78295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45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A858-5C36-4380-B1CD-866DEC596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93" y="71139"/>
            <a:ext cx="7486227" cy="443634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+mn-lt"/>
              </a:rPr>
              <a:t>Test of Proportion – Proportion of Smokers across regions.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D4D333-D661-482A-AA18-7257B28EC236}"/>
              </a:ext>
            </a:extLst>
          </p:cNvPr>
          <p:cNvSpPr txBox="1"/>
          <p:nvPr/>
        </p:nvSpPr>
        <p:spPr>
          <a:xfrm>
            <a:off x="287411" y="5312723"/>
            <a:ext cx="11414760" cy="10156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q"/>
            </a:pPr>
            <a:endParaRPr lang="en-GB" sz="1400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b="1" i="1" u="sng" dirty="0">
                <a:solidFill>
                  <a:srgbClr val="000000"/>
                </a:solidFill>
                <a:effectLst/>
              </a:rPr>
              <a:t>Conclusion</a:t>
            </a:r>
            <a:r>
              <a:rPr lang="en-GB" i="1" dirty="0">
                <a:solidFill>
                  <a:srgbClr val="000000"/>
                </a:solidFill>
                <a:effectLst/>
              </a:rPr>
              <a:t> : 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Helvetica Neue"/>
              </a:rPr>
              <a:t>Since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Helvetica Neue"/>
              </a:rPr>
              <a:t>p_value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Helvetica Neue"/>
              </a:rPr>
              <a:t> (0.062) &gt; 0.05, we "</a:t>
            </a:r>
            <a:r>
              <a:rPr lang="en-GB" sz="1400" b="1" i="0" dirty="0">
                <a:solidFill>
                  <a:srgbClr val="000000"/>
                </a:solidFill>
                <a:effectLst/>
                <a:latin typeface="Helvetica Neue"/>
              </a:rPr>
              <a:t>Fail to reject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Helvetica Neue"/>
              </a:rPr>
              <a:t>" the null hypothesis and conclude that – </a:t>
            </a:r>
            <a:r>
              <a:rPr lang="en-GB" sz="1400" b="1" i="0" dirty="0">
                <a:solidFill>
                  <a:srgbClr val="000000"/>
                </a:solidFill>
                <a:effectLst/>
                <a:latin typeface="Helvetica Neue"/>
              </a:rPr>
              <a:t>“</a:t>
            </a:r>
            <a:r>
              <a:rPr lang="en-GB" sz="1400" b="1" i="1" dirty="0">
                <a:solidFill>
                  <a:srgbClr val="000000"/>
                </a:solidFill>
                <a:effectLst/>
                <a:latin typeface="Helvetica Neue"/>
              </a:rPr>
              <a:t>There is no difference in proportion of smokers across different regions.</a:t>
            </a:r>
            <a:r>
              <a:rPr lang="en-GB" sz="1400" b="1" i="0" dirty="0">
                <a:solidFill>
                  <a:srgbClr val="000000"/>
                </a:solidFill>
                <a:effectLst/>
                <a:latin typeface="Helvetica Neue"/>
              </a:rPr>
              <a:t>”</a:t>
            </a:r>
            <a:endParaRPr lang="en-GB" sz="1400" b="1" i="0" dirty="0">
              <a:solidFill>
                <a:srgbClr val="000000"/>
              </a:solidFill>
              <a:effectLst/>
            </a:endParaRPr>
          </a:p>
          <a:p>
            <a:pPr algn="l"/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380E2-D1E9-444E-8A1F-53B61EF65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30" y="631805"/>
            <a:ext cx="4323651" cy="35894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EC7B05-1D7C-45B6-9407-35E154C03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968" y="1033025"/>
            <a:ext cx="6268798" cy="25574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42AF88-7A0E-402A-BE01-136B9FF05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33" y="4258097"/>
            <a:ext cx="89439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27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A858-5C36-4380-B1CD-866DEC596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92" y="71139"/>
            <a:ext cx="10839027" cy="443634"/>
          </a:xfrm>
        </p:spPr>
        <p:txBody>
          <a:bodyPr>
            <a:normAutofit fontScale="90000"/>
          </a:bodyPr>
          <a:lstStyle/>
          <a:p>
            <a:r>
              <a:rPr lang="en-IN" sz="2000" b="1" dirty="0">
                <a:latin typeface="+mn-lt"/>
              </a:rPr>
              <a:t>Test of Variance – Variance of BMI of women with no children, 1 child &amp; 2 children. (Using ANOVA technique)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D4D333-D661-482A-AA18-7257B28EC236}"/>
              </a:ext>
            </a:extLst>
          </p:cNvPr>
          <p:cNvSpPr txBox="1"/>
          <p:nvPr/>
        </p:nvSpPr>
        <p:spPr>
          <a:xfrm>
            <a:off x="287411" y="5312723"/>
            <a:ext cx="11414760" cy="8002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q"/>
            </a:pPr>
            <a:endParaRPr lang="en-GB" sz="1400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b="1" i="1" u="sng" dirty="0">
                <a:solidFill>
                  <a:srgbClr val="000000"/>
                </a:solidFill>
                <a:effectLst/>
              </a:rPr>
              <a:t>Conclusion</a:t>
            </a:r>
            <a:r>
              <a:rPr lang="en-GB" i="1" dirty="0">
                <a:solidFill>
                  <a:srgbClr val="000000"/>
                </a:solidFill>
                <a:effectLst/>
              </a:rPr>
              <a:t> : 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Helvetica Neue"/>
              </a:rPr>
              <a:t>Considering both factors(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Helvetica Neue"/>
              </a:rPr>
              <a:t>bmi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Helvetica Neue"/>
              </a:rPr>
              <a:t> &amp; children) and since the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Helvetica Neue"/>
              </a:rPr>
              <a:t>p_value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Helvetica Neue"/>
              </a:rPr>
              <a:t> (0.715858) &gt; 0.05, we "</a:t>
            </a:r>
            <a:r>
              <a:rPr lang="en-GB" sz="1400" b="1" i="0" dirty="0">
                <a:solidFill>
                  <a:srgbClr val="000000"/>
                </a:solidFill>
                <a:effectLst/>
                <a:latin typeface="Helvetica Neue"/>
              </a:rPr>
              <a:t>Fail to reject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Helvetica Neue"/>
              </a:rPr>
              <a:t>" the null hypothesis and conclude that – “</a:t>
            </a:r>
            <a:r>
              <a:rPr lang="en-GB" sz="1400" b="1" i="1" dirty="0">
                <a:solidFill>
                  <a:srgbClr val="000000"/>
                </a:solidFill>
                <a:effectLst/>
                <a:latin typeface="Helvetica Neue"/>
              </a:rPr>
              <a:t>The mean BMI of women with no children, 1 child and two children are the same</a:t>
            </a:r>
            <a:r>
              <a:rPr lang="en-GB" sz="1400" b="1" i="0" dirty="0">
                <a:solidFill>
                  <a:srgbClr val="000000"/>
                </a:solidFill>
                <a:effectLst/>
                <a:latin typeface="Helvetica Neue"/>
              </a:rPr>
              <a:t>.”</a:t>
            </a:r>
            <a:endParaRPr lang="en-IN" sz="1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708967-6FAF-415D-BC84-6CF3CBAF3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62" y="721674"/>
            <a:ext cx="4592166" cy="3329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7E70DB-F5A5-4FD2-9C78-F1E84758D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607" y="1256383"/>
            <a:ext cx="5522971" cy="19813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8419BA-C3BD-4491-BE3D-407A4A0B4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13" y="4258097"/>
            <a:ext cx="99726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7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2E33-70F1-4044-A03C-05F702EF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148115"/>
            <a:ext cx="9077960" cy="603462"/>
          </a:xfrm>
        </p:spPr>
        <p:txBody>
          <a:bodyPr>
            <a:normAutofit/>
          </a:bodyPr>
          <a:lstStyle/>
          <a:p>
            <a:r>
              <a:rPr lang="en-IN" sz="2800" b="1" dirty="0"/>
              <a:t>Project Description &amp; 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E06B40-B8A5-45F5-B45F-05FC00F7C9B1}"/>
              </a:ext>
            </a:extLst>
          </p:cNvPr>
          <p:cNvSpPr txBox="1"/>
          <p:nvPr/>
        </p:nvSpPr>
        <p:spPr>
          <a:xfrm>
            <a:off x="761893" y="1380571"/>
            <a:ext cx="39573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The objective is to explore the insurance dataset using EDA techniques, perform statistical analysis and extract insights from the data.</a:t>
            </a:r>
          </a:p>
          <a:p>
            <a:endParaRPr lang="en-IN" sz="1400" dirty="0"/>
          </a:p>
          <a:p>
            <a:r>
              <a:rPr lang="en-IN" b="1" u="sng" dirty="0"/>
              <a:t>Key Steps needed</a:t>
            </a:r>
            <a:r>
              <a:rPr lang="en-IN" dirty="0"/>
              <a:t>: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sz="1400" dirty="0"/>
              <a:t>Explore the dataset and extract insights using Exploratory Data Analysis.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sz="1400" dirty="0"/>
              <a:t>Prove (or disprove) that the medical claims made by the people who smoke is greater than those who don’t?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sz="1400" dirty="0"/>
              <a:t>Prove (or disprove) with statistical evidence that the BMI of females is different from that of males.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sz="1400" dirty="0"/>
              <a:t>Is the proportion of smokers significantly different across different regions?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sz="1400" dirty="0"/>
              <a:t>Is the mean BMI of women with no children, one child, and two children the same? Explain your answer with statistical evidence</a:t>
            </a:r>
          </a:p>
          <a:p>
            <a:endParaRPr lang="en-GB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52DDA1E-1B64-47E9-85DE-3F895DEAFC3C}"/>
                  </a:ext>
                </a:extLst>
              </p14:cNvPr>
              <p14:cNvContentPartPr/>
              <p14:nvPr/>
            </p14:nvContentPartPr>
            <p14:xfrm>
              <a:off x="1753880" y="99540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2DDA1E-1B64-47E9-85DE-3F895DEAFC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45240" y="9867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3308C7-4E10-433E-88EA-62390592FA6D}"/>
              </a:ext>
            </a:extLst>
          </p:cNvPr>
          <p:cNvSpPr/>
          <p:nvPr/>
        </p:nvSpPr>
        <p:spPr>
          <a:xfrm>
            <a:off x="575733" y="995400"/>
            <a:ext cx="4253654" cy="53994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5D6C99-BA22-4936-8839-4A1E4F234EBD}"/>
              </a:ext>
            </a:extLst>
          </p:cNvPr>
          <p:cNvSpPr/>
          <p:nvPr/>
        </p:nvSpPr>
        <p:spPr>
          <a:xfrm>
            <a:off x="5883814" y="935440"/>
            <a:ext cx="4316826" cy="547271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u="sng" dirty="0"/>
              <a:t>Expected outcome </a:t>
            </a:r>
            <a:r>
              <a:rPr lang="en-IN" dirty="0"/>
              <a:t>–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GB" sz="1400" dirty="0">
                <a:solidFill>
                  <a:schemeClr val="tx1"/>
                </a:solidFill>
              </a:rPr>
              <a:t>Useful business insights using exploratory data analysis techniques.</a:t>
            </a:r>
          </a:p>
          <a:p>
            <a:pPr marL="342900" indent="-342900">
              <a:buAutoNum type="arabicPeriod"/>
            </a:pPr>
            <a:r>
              <a:rPr lang="en-GB" sz="1400" dirty="0">
                <a:solidFill>
                  <a:schemeClr val="tx1"/>
                </a:solidFill>
              </a:rPr>
              <a:t>Hypothesis formulation and testing with statistical evidences.</a:t>
            </a:r>
          </a:p>
          <a:p>
            <a:pPr marL="342900" indent="-342900">
              <a:buAutoNum type="arabicPeriod"/>
            </a:pPr>
            <a:r>
              <a:rPr lang="en-GB" sz="1400" dirty="0">
                <a:solidFill>
                  <a:schemeClr val="tx1"/>
                </a:solidFill>
              </a:rPr>
              <a:t>Test of proportions and variances of specific attributes within dataset, to understand the effect of a given attribute to the insurance business.</a:t>
            </a:r>
          </a:p>
          <a:p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19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A858-5C36-4380-B1CD-866DEC596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586" y="71139"/>
            <a:ext cx="10515600" cy="698288"/>
          </a:xfrm>
        </p:spPr>
        <p:txBody>
          <a:bodyPr>
            <a:normAutofit/>
          </a:bodyPr>
          <a:lstStyle/>
          <a:p>
            <a:r>
              <a:rPr lang="en-IN" sz="2800" b="1" dirty="0"/>
              <a:t>Data Summarization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650705-0E1F-41E7-A2BB-23346CCE8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161493"/>
              </p:ext>
            </p:extLst>
          </p:nvPr>
        </p:nvGraphicFramePr>
        <p:xfrm>
          <a:off x="358988" y="769427"/>
          <a:ext cx="9421705" cy="4213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52">
                  <a:extLst>
                    <a:ext uri="{9D8B030D-6E8A-4147-A177-3AD203B41FA5}">
                      <a16:colId xmlns:a16="http://schemas.microsoft.com/office/drawing/2014/main" val="2292507341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1662333675"/>
                    </a:ext>
                  </a:extLst>
                </a:gridCol>
                <a:gridCol w="4565226">
                  <a:extLst>
                    <a:ext uri="{9D8B030D-6E8A-4147-A177-3AD203B41FA5}">
                      <a16:colId xmlns:a16="http://schemas.microsoft.com/office/drawing/2014/main" val="2668031284"/>
                    </a:ext>
                  </a:extLst>
                </a:gridCol>
                <a:gridCol w="2716107">
                  <a:extLst>
                    <a:ext uri="{9D8B030D-6E8A-4147-A177-3AD203B41FA5}">
                      <a16:colId xmlns:a16="http://schemas.microsoft.com/office/drawing/2014/main" val="3577551278"/>
                    </a:ext>
                  </a:extLst>
                </a:gridCol>
              </a:tblGrid>
              <a:tr h="501227">
                <a:tc>
                  <a:txBody>
                    <a:bodyPr/>
                    <a:lstStyle/>
                    <a:p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396357"/>
                  </a:ext>
                </a:extLst>
              </a:tr>
              <a:tr h="501227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age of the primary beneficiary (excluding those above 64 years, since they are generally covered by the government)</a:t>
                      </a:r>
                      <a:endParaRPr lang="en-IN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Range : 18 to 64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27234"/>
                  </a:ext>
                </a:extLst>
              </a:tr>
              <a:tr h="382694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the policy holder's gender.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2 unique values : male, 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211489"/>
                  </a:ext>
                </a:extLst>
              </a:tr>
              <a:tr h="501227">
                <a:tc>
                  <a:txBody>
                    <a:bodyPr/>
                    <a:lstStyle/>
                    <a:p>
                      <a:r>
                        <a:rPr lang="en-IN" sz="1200" dirty="0" err="1">
                          <a:latin typeface="+mn-lt"/>
                        </a:rPr>
                        <a:t>bmi</a:t>
                      </a:r>
                      <a:endParaRPr lang="en-IN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float64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the body mass index (BMI), which provides a sense of how over or under-weight a person is relative to their height. BMI is equal to weight (in kilograms) divided by height (in meters) squared. An ideal BMI is within the range of 18.5 to 24.9.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Range : 15.96  to  53.13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009589"/>
                  </a:ext>
                </a:extLst>
              </a:tr>
              <a:tr h="501227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children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of children / dependents covered by the insurance plan.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6 unique values : 0,1,2,3,4,5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616178"/>
                  </a:ext>
                </a:extLst>
              </a:tr>
              <a:tr h="501227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smoker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yes or no depending on whether the insured regularly smokes tobacco.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2 unique values : yes,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819274"/>
                  </a:ext>
                </a:extLst>
              </a:tr>
              <a:tr h="501227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the beneficiary's place of residence in the U.S., divided into four geographic regions.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4 unique values : southwest, southeast, northeast, northwest.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727444"/>
                  </a:ext>
                </a:extLst>
              </a:tr>
              <a:tr h="501227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charges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float64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Individual medical costs billed to health insurance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Range : 1121.87 to 63770.4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763053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35A7139-A42D-4114-BBB1-25EA5E720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208145"/>
              </p:ext>
            </p:extLst>
          </p:nvPr>
        </p:nvGraphicFramePr>
        <p:xfrm>
          <a:off x="697653" y="5543967"/>
          <a:ext cx="29057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786">
                  <a:extLst>
                    <a:ext uri="{9D8B030D-6E8A-4147-A177-3AD203B41FA5}">
                      <a16:colId xmlns:a16="http://schemas.microsoft.com/office/drawing/2014/main" val="4245734184"/>
                    </a:ext>
                  </a:extLst>
                </a:gridCol>
                <a:gridCol w="1225974">
                  <a:extLst>
                    <a:ext uri="{9D8B030D-6E8A-4147-A177-3AD203B41FA5}">
                      <a16:colId xmlns:a16="http://schemas.microsoft.com/office/drawing/2014/main" val="739114356"/>
                    </a:ext>
                  </a:extLst>
                </a:gridCol>
              </a:tblGrid>
              <a:tr h="249768">
                <a:tc>
                  <a:txBody>
                    <a:bodyPr/>
                    <a:lstStyle/>
                    <a:p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No.of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1338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211464"/>
                  </a:ext>
                </a:extLst>
              </a:tr>
              <a:tr h="249768">
                <a:tc>
                  <a:txBody>
                    <a:bodyPr/>
                    <a:lstStyle/>
                    <a:p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No.of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Columns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96810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606BB19-07B4-47B8-BB9D-96271ED6B7DA}"/>
              </a:ext>
            </a:extLst>
          </p:cNvPr>
          <p:cNvSpPr/>
          <p:nvPr/>
        </p:nvSpPr>
        <p:spPr>
          <a:xfrm>
            <a:off x="4849710" y="5422047"/>
            <a:ext cx="3129277" cy="1076960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/>
              <a:t>Note</a:t>
            </a:r>
            <a:r>
              <a:rPr lang="en-IN" dirty="0"/>
              <a:t>: There are no missing or garbage values in the dataset. </a:t>
            </a:r>
          </a:p>
        </p:txBody>
      </p:sp>
    </p:spTree>
    <p:extLst>
      <p:ext uri="{BB962C8B-B14F-4D97-AF65-F5344CB8AC3E}">
        <p14:creationId xmlns:p14="http://schemas.microsoft.com/office/powerpoint/2010/main" val="235588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A858-5C36-4380-B1CD-866DEC596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93" y="71139"/>
            <a:ext cx="3015827" cy="443634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+mn-lt"/>
              </a:rPr>
              <a:t>EDA – Univariate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2AB683-07C1-4262-887F-0DEEAD1D2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5" y="671870"/>
            <a:ext cx="3792504" cy="26173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F7A77F-0356-4EA7-96B6-190407BBE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342" y="649935"/>
            <a:ext cx="3828481" cy="26173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C74003-2494-4FAF-A377-507F95778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6187" y="629616"/>
            <a:ext cx="3628506" cy="27435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D4D333-D661-482A-AA18-7257B28EC236}"/>
              </a:ext>
            </a:extLst>
          </p:cNvPr>
          <p:cNvSpPr txBox="1"/>
          <p:nvPr/>
        </p:nvSpPr>
        <p:spPr>
          <a:xfrm>
            <a:off x="443583" y="3801796"/>
            <a:ext cx="11072558" cy="178510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q"/>
            </a:pPr>
            <a:endParaRPr lang="en-GB" sz="1400" b="0" i="0" dirty="0">
              <a:solidFill>
                <a:srgbClr val="000000"/>
              </a:solidFill>
              <a:effectLst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1" i="1" dirty="0">
                <a:solidFill>
                  <a:srgbClr val="000000"/>
                </a:solidFill>
                <a:effectLst/>
              </a:rPr>
              <a:t>Age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: Age looks to be distributed uniformly with average of 39 years and no outliers. </a:t>
            </a:r>
            <a:r>
              <a:rPr lang="en-GB" sz="1400" dirty="0">
                <a:solidFill>
                  <a:srgbClr val="000000"/>
                </a:solidFill>
              </a:rPr>
              <a:t>However, people around 18-21 years of age are twice in number compared to other age ranges.</a:t>
            </a:r>
            <a:endParaRPr lang="en-GB" sz="1400" b="0" i="0" dirty="0">
              <a:solidFill>
                <a:srgbClr val="000000"/>
              </a:solidFill>
              <a:effectLst/>
            </a:endParaRPr>
          </a:p>
          <a:p>
            <a:pPr algn="l"/>
            <a:endParaRPr lang="en-GB" sz="1400" b="0" i="0" dirty="0">
              <a:solidFill>
                <a:srgbClr val="000000"/>
              </a:solidFill>
              <a:effectLst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1" i="1" dirty="0">
                <a:solidFill>
                  <a:srgbClr val="000000"/>
                </a:solidFill>
                <a:effectLst/>
              </a:rPr>
              <a:t>BMI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: BMI looks normally distributed, but with few outliers with higher BMIs. Also, there are very less people with lower BMI range &lt; 18. 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endParaRPr lang="en-GB" sz="1400" dirty="0">
              <a:solidFill>
                <a:srgbClr val="00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1" i="1" dirty="0">
                <a:solidFill>
                  <a:srgbClr val="000000"/>
                </a:solidFill>
                <a:effectLst/>
              </a:rPr>
              <a:t>Charges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: Charges is highly skewed with lots of outliers. 75% of people have billed charges less than 17000.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37548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A858-5C36-4380-B1CD-866DEC596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93" y="71139"/>
            <a:ext cx="3015827" cy="443634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+mn-lt"/>
              </a:rPr>
              <a:t>EDA – Univariate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D4D333-D661-482A-AA18-7257B28EC236}"/>
              </a:ext>
            </a:extLst>
          </p:cNvPr>
          <p:cNvSpPr txBox="1"/>
          <p:nvPr/>
        </p:nvSpPr>
        <p:spPr>
          <a:xfrm>
            <a:off x="4405361" y="3424183"/>
            <a:ext cx="7256477" cy="264687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q"/>
            </a:pPr>
            <a:endParaRPr lang="en-GB" sz="1400" b="0" i="0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sz="1400" b="1" i="1" dirty="0">
                <a:solidFill>
                  <a:srgbClr val="000000"/>
                </a:solidFill>
              </a:rPr>
              <a:t>Smoker</a:t>
            </a:r>
            <a:r>
              <a:rPr lang="en-GB" sz="1400" dirty="0">
                <a:solidFill>
                  <a:srgbClr val="000000"/>
                </a:solidFill>
              </a:rPr>
              <a:t>: There are lot more non-smokers than smokers.</a:t>
            </a:r>
          </a:p>
          <a:p>
            <a:pPr algn="l"/>
            <a:endParaRPr lang="en-GB" sz="1400" dirty="0">
              <a:solidFill>
                <a:srgbClr val="000000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sz="1400" b="1" i="1" dirty="0">
                <a:solidFill>
                  <a:srgbClr val="000000"/>
                </a:solidFill>
              </a:rPr>
              <a:t>Gender</a:t>
            </a:r>
            <a:r>
              <a:rPr lang="en-GB" sz="1400" dirty="0">
                <a:solidFill>
                  <a:srgbClr val="000000"/>
                </a:solidFill>
              </a:rPr>
              <a:t>: There is not much difference in males &amp; females.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GB" sz="1400" dirty="0">
              <a:solidFill>
                <a:srgbClr val="000000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sz="1400" b="1" i="1" dirty="0">
                <a:solidFill>
                  <a:srgbClr val="000000"/>
                </a:solidFill>
              </a:rPr>
              <a:t>Region</a:t>
            </a:r>
            <a:r>
              <a:rPr lang="en-GB" sz="1400" dirty="0">
                <a:solidFill>
                  <a:srgbClr val="000000"/>
                </a:solidFill>
              </a:rPr>
              <a:t>: Distribution of region is almost uniform across all the regions, with a slight higher count from Southeast region.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GB" sz="1400" dirty="0">
              <a:solidFill>
                <a:srgbClr val="000000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sz="1400" b="1" i="1" dirty="0">
                <a:solidFill>
                  <a:srgbClr val="000000"/>
                </a:solidFill>
              </a:rPr>
              <a:t>Children</a:t>
            </a:r>
            <a:r>
              <a:rPr lang="en-GB" sz="1400" dirty="0">
                <a:solidFill>
                  <a:srgbClr val="000000"/>
                </a:solidFill>
              </a:rPr>
              <a:t>: Majority of people have less than 2 children and very few have more than 3. Also, people with no children are highest in count in this dataset.</a:t>
            </a:r>
          </a:p>
          <a:p>
            <a:pPr algn="l"/>
            <a:endParaRPr lang="en-GB" sz="1400" b="0" i="0" dirty="0">
              <a:solidFill>
                <a:srgbClr val="000000"/>
              </a:solidFill>
              <a:effectLst/>
            </a:endParaRPr>
          </a:p>
          <a:p>
            <a:endParaRPr lang="en-IN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50C3E1-5348-4045-A5E1-B004AB569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3" y="514772"/>
            <a:ext cx="4051616" cy="2528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CD74E9-3534-419C-B5FA-97C4DA46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164" y="548326"/>
            <a:ext cx="3916776" cy="2465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CEC355-3637-4893-BB7F-DBBE4532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0662" y="514771"/>
            <a:ext cx="3916775" cy="25081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DB38FD-2FE0-45BD-91E5-2A0B85F0B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83" y="3501268"/>
            <a:ext cx="4051616" cy="256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A858-5C36-4380-B1CD-866DEC596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93" y="71139"/>
            <a:ext cx="3015827" cy="443634"/>
          </a:xfrm>
        </p:spPr>
        <p:txBody>
          <a:bodyPr>
            <a:normAutofit fontScale="90000"/>
          </a:bodyPr>
          <a:lstStyle/>
          <a:p>
            <a:r>
              <a:rPr lang="en-IN" sz="2000" b="1" dirty="0">
                <a:latin typeface="+mn-lt"/>
              </a:rPr>
              <a:t>EDA – Multivariate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D4D333-D661-482A-AA18-7257B28EC236}"/>
              </a:ext>
            </a:extLst>
          </p:cNvPr>
          <p:cNvSpPr txBox="1"/>
          <p:nvPr/>
        </p:nvSpPr>
        <p:spPr>
          <a:xfrm>
            <a:off x="357293" y="4363858"/>
            <a:ext cx="11072558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q"/>
            </a:pPr>
            <a:endParaRPr lang="en-GB" sz="1400" b="0" i="0" dirty="0">
              <a:solidFill>
                <a:srgbClr val="000000"/>
              </a:solidFill>
              <a:effectLst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1" i="1" dirty="0">
                <a:solidFill>
                  <a:srgbClr val="000000"/>
                </a:solidFill>
              </a:rPr>
              <a:t>Charges by Children</a:t>
            </a:r>
            <a:r>
              <a:rPr lang="en-GB" sz="1400" dirty="0">
                <a:solidFill>
                  <a:srgbClr val="000000"/>
                </a:solidFill>
              </a:rPr>
              <a:t> : People with no children have billed high charges whereas people with 5 children have billed the least charges.</a:t>
            </a:r>
          </a:p>
          <a:p>
            <a:pPr algn="l"/>
            <a:endParaRPr lang="en-GB" sz="1400" dirty="0">
              <a:solidFill>
                <a:srgbClr val="000000"/>
              </a:solidFill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b="1" i="1" dirty="0">
                <a:solidFill>
                  <a:srgbClr val="000000"/>
                </a:solidFill>
              </a:rPr>
              <a:t>Charges by Region </a:t>
            </a:r>
            <a:r>
              <a:rPr lang="en-GB" sz="1400" dirty="0">
                <a:solidFill>
                  <a:srgbClr val="000000"/>
                </a:solidFill>
              </a:rPr>
              <a:t>: There are outliers in every location, however, Southeast customers have billed higher charges compared to other regions.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endParaRPr lang="en-GB" sz="1400" dirty="0">
              <a:solidFill>
                <a:srgbClr val="00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b="1" i="1" dirty="0">
                <a:solidFill>
                  <a:srgbClr val="000000"/>
                </a:solidFill>
              </a:rPr>
              <a:t>Charges by Age </a:t>
            </a:r>
            <a:r>
              <a:rPr lang="en-GB" sz="1400" dirty="0">
                <a:solidFill>
                  <a:srgbClr val="000000"/>
                </a:solidFill>
              </a:rPr>
              <a:t>: There is a noticeable pattern between "age" and "charges". Older people have charges higher than younger ones..</a:t>
            </a:r>
          </a:p>
          <a:p>
            <a:endParaRPr lang="en-IN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CBA8F-9F7C-468E-91C2-7225BEE74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8" y="601649"/>
            <a:ext cx="3925439" cy="2677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37EC64-AA0C-48AF-B952-AC9A87CFA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661" y="604634"/>
            <a:ext cx="3883082" cy="26773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5F2ADB-72E6-4F17-9F68-1464B0475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455" y="599981"/>
            <a:ext cx="3917543" cy="267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9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A858-5C36-4380-B1CD-866DEC596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93" y="71139"/>
            <a:ext cx="3015827" cy="443634"/>
          </a:xfrm>
        </p:spPr>
        <p:txBody>
          <a:bodyPr>
            <a:normAutofit fontScale="90000"/>
          </a:bodyPr>
          <a:lstStyle/>
          <a:p>
            <a:r>
              <a:rPr lang="en-IN" sz="2000" b="1" dirty="0">
                <a:latin typeface="+mn-lt"/>
              </a:rPr>
              <a:t>EDA – Multivariate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D4D333-D661-482A-AA18-7257B28EC236}"/>
              </a:ext>
            </a:extLst>
          </p:cNvPr>
          <p:cNvSpPr txBox="1"/>
          <p:nvPr/>
        </p:nvSpPr>
        <p:spPr>
          <a:xfrm>
            <a:off x="357293" y="3739622"/>
            <a:ext cx="11414760" cy="24314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q"/>
            </a:pPr>
            <a:endParaRPr lang="en-GB" sz="1400" b="0" i="0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sz="1400" b="1" i="1" dirty="0">
                <a:solidFill>
                  <a:srgbClr val="000000"/>
                </a:solidFill>
              </a:rPr>
              <a:t>Charges by Smoker &amp; Gender</a:t>
            </a:r>
            <a:r>
              <a:rPr lang="en-GB" sz="1400" dirty="0">
                <a:solidFill>
                  <a:srgbClr val="000000"/>
                </a:solidFill>
              </a:rPr>
              <a:t> 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b="0" i="0" dirty="0">
                <a:solidFill>
                  <a:srgbClr val="000000"/>
                </a:solidFill>
                <a:effectLst/>
              </a:rPr>
              <a:t>Smokers have billed significantly higher charges than the non-smokers.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b="0" i="0" dirty="0">
                <a:solidFill>
                  <a:srgbClr val="000000"/>
                </a:solidFill>
                <a:effectLst/>
              </a:rPr>
              <a:t>However, we can see few outliers in non-smokers charging higher amount.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b="0" i="0" dirty="0">
                <a:solidFill>
                  <a:srgbClr val="000000"/>
                </a:solidFill>
                <a:effectLst/>
              </a:rPr>
              <a:t>Also, gender is not a differentiating factor for smoking habit.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srgbClr val="000000"/>
                </a:solidFill>
              </a:rPr>
              <a:t>There are more male smokers than female smokers who have billed higher charges &gt; 30000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, whereas charges for males &amp; females who do not smoke, looks uniformly distributed.</a:t>
            </a:r>
            <a:endParaRPr lang="en-GB" sz="1400" dirty="0">
              <a:solidFill>
                <a:srgbClr val="000000"/>
              </a:solidFill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endParaRPr lang="en-GB" sz="1400" dirty="0">
              <a:solidFill>
                <a:srgbClr val="00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GB" sz="1400" dirty="0">
                <a:solidFill>
                  <a:srgbClr val="000000"/>
                </a:solidFill>
              </a:rPr>
              <a:t>  </a:t>
            </a:r>
            <a:r>
              <a:rPr lang="en-GB" sz="1400" b="1" i="1" dirty="0">
                <a:solidFill>
                  <a:srgbClr val="000000"/>
                </a:solidFill>
              </a:rPr>
              <a:t>Charges by BMI &amp; Smoker </a:t>
            </a:r>
            <a:r>
              <a:rPr lang="en-GB" sz="1400" dirty="0">
                <a:solidFill>
                  <a:srgbClr val="000000"/>
                </a:solidFill>
              </a:rPr>
              <a:t>: 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Smokers with BMI &gt; 30, tend to incur higher charges above 30000, whereas, non-smoker even with BMI &gt; 30 have incurred charges below 30000.</a:t>
            </a:r>
            <a:endParaRPr lang="en-GB" sz="1400" dirty="0">
              <a:solidFill>
                <a:srgbClr val="000000"/>
              </a:solidFill>
            </a:endParaRPr>
          </a:p>
          <a:p>
            <a:endParaRPr lang="en-IN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ABB2F-8A58-45FC-817C-E5AD3196D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6" y="795567"/>
            <a:ext cx="3882043" cy="26632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493FC2-9036-452B-B846-074651997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822" y="801631"/>
            <a:ext cx="3807552" cy="26041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208FC6-7CC8-40C0-BC8F-2FE025641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766" y="813268"/>
            <a:ext cx="3741223" cy="258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0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C6BEC6B-5C77-412D-B45A-5B0F46F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ECBF8-FC0B-4A6D-8DFE-ECA839E1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81" y="115254"/>
            <a:ext cx="3307080" cy="6743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2000" b="1" dirty="0">
                <a:latin typeface="+mn-lt"/>
              </a:rPr>
              <a:t>EDA – Correlation Heatmap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E99B1-1FB8-4070-8090-757076726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899" y="850604"/>
            <a:ext cx="6152708" cy="46145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12058E-589E-4824-8D8E-0809958DEB56}"/>
              </a:ext>
            </a:extLst>
          </p:cNvPr>
          <p:cNvSpPr txBox="1"/>
          <p:nvPr/>
        </p:nvSpPr>
        <p:spPr>
          <a:xfrm>
            <a:off x="411480" y="1118342"/>
            <a:ext cx="4932680" cy="424731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q"/>
            </a:pPr>
            <a:endParaRPr lang="en-GB" sz="1400" b="0" i="0" dirty="0">
              <a:solidFill>
                <a:srgbClr val="000000"/>
              </a:solidFill>
              <a:effectLst/>
            </a:endParaRPr>
          </a:p>
          <a:p>
            <a:r>
              <a:rPr lang="en-GB" sz="2000" b="1" i="1" dirty="0"/>
              <a:t>Observations</a:t>
            </a:r>
          </a:p>
          <a:p>
            <a:endParaRPr lang="en-GB" sz="20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/>
              <a:t>Majority of the variables are not correlated with each other except for few.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GB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/>
              <a:t>Smoker &amp; charges are highly correlated.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GB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/>
              <a:t>There is a mild positive correlation between "age" and "charges“, indicating  that charges increase as the age increases.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GB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/>
              <a:t>There is a slight positive correlation between "</a:t>
            </a:r>
            <a:r>
              <a:rPr lang="en-GB" dirty="0" err="1"/>
              <a:t>bmi</a:t>
            </a:r>
            <a:r>
              <a:rPr lang="en-GB" dirty="0"/>
              <a:t>" and "charges".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96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A858-5C36-4380-B1CD-866DEC596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93" y="71139"/>
            <a:ext cx="7486227" cy="443634"/>
          </a:xfrm>
        </p:spPr>
        <p:txBody>
          <a:bodyPr>
            <a:normAutofit fontScale="90000"/>
          </a:bodyPr>
          <a:lstStyle/>
          <a:p>
            <a:r>
              <a:rPr lang="en-IN" sz="2000" b="1" dirty="0">
                <a:latin typeface="+mn-lt"/>
              </a:rPr>
              <a:t>Hypothesis Testing – Analysis of effect of smoking on medical charges.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D4D333-D661-482A-AA18-7257B28EC236}"/>
              </a:ext>
            </a:extLst>
          </p:cNvPr>
          <p:cNvSpPr txBox="1"/>
          <p:nvPr/>
        </p:nvSpPr>
        <p:spPr>
          <a:xfrm>
            <a:off x="287411" y="5312723"/>
            <a:ext cx="11414760" cy="95410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q"/>
            </a:pPr>
            <a:endParaRPr lang="en-GB" sz="1400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sz="1600" b="1" i="1" u="sng" dirty="0">
                <a:solidFill>
                  <a:srgbClr val="000000"/>
                </a:solidFill>
              </a:rPr>
              <a:t>Conclusion</a:t>
            </a:r>
            <a:r>
              <a:rPr lang="en-GB" sz="1400" dirty="0">
                <a:solidFill>
                  <a:srgbClr val="000000"/>
                </a:solidFill>
              </a:rPr>
              <a:t>: Since, </a:t>
            </a:r>
            <a:r>
              <a:rPr lang="en-GB" sz="1400" dirty="0" err="1">
                <a:solidFill>
                  <a:srgbClr val="000000"/>
                </a:solidFill>
              </a:rPr>
              <a:t>p_value</a:t>
            </a:r>
            <a:r>
              <a:rPr lang="en-GB" sz="1400" dirty="0">
                <a:solidFill>
                  <a:srgbClr val="000000"/>
                </a:solidFill>
              </a:rPr>
              <a:t> &lt; 0.05 (alpha), we </a:t>
            </a:r>
            <a:r>
              <a:rPr lang="en-GB" sz="1400" b="1" dirty="0">
                <a:solidFill>
                  <a:srgbClr val="000000"/>
                </a:solidFill>
              </a:rPr>
              <a:t>REJECT</a:t>
            </a:r>
            <a:r>
              <a:rPr lang="en-GB" sz="1400" dirty="0">
                <a:solidFill>
                  <a:srgbClr val="000000"/>
                </a:solidFill>
              </a:rPr>
              <a:t> the null hypothesis and conclude that there is a significant difference between medical claims made by smokers and by non-smokers. “</a:t>
            </a:r>
            <a:r>
              <a:rPr lang="en-GB" sz="1400" b="1" i="1" dirty="0">
                <a:solidFill>
                  <a:srgbClr val="000000"/>
                </a:solidFill>
              </a:rPr>
              <a:t>Medical claims made by people who smoke is greater than those who don’t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Helvetica Neue"/>
              </a:rPr>
              <a:t>.”</a:t>
            </a:r>
          </a:p>
          <a:p>
            <a:pPr algn="l"/>
            <a:endParaRPr lang="en-IN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B53183-8A7A-4E61-9CB2-05FF6D0AC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11" y="627296"/>
            <a:ext cx="4662094" cy="35116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9EAAC3-3543-4594-B7E5-C3F61789C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95" y="4251448"/>
            <a:ext cx="10229850" cy="8774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EA9629-F0CB-4B22-801A-EF6C72FD1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800" y="1464592"/>
            <a:ext cx="5325917" cy="176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48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1061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Wingdings</vt:lpstr>
      <vt:lpstr>Office Theme</vt:lpstr>
      <vt:lpstr>EDA &amp; Statistical Analysis Axis Insurance</vt:lpstr>
      <vt:lpstr>Project Description &amp; Objective</vt:lpstr>
      <vt:lpstr>Data Summarization</vt:lpstr>
      <vt:lpstr>EDA – Univariate Analysis</vt:lpstr>
      <vt:lpstr>EDA – Univariate Analysis</vt:lpstr>
      <vt:lpstr>EDA – Multivariate Analysis</vt:lpstr>
      <vt:lpstr>EDA – Multivariate Analysis</vt:lpstr>
      <vt:lpstr>EDA – Correlation Heatmap</vt:lpstr>
      <vt:lpstr>Hypothesis Testing – Analysis of effect of smoking on medical charges.</vt:lpstr>
      <vt:lpstr>Hypothesis Testing – Analysis of effect of Gender over BMI.</vt:lpstr>
      <vt:lpstr>Test of Proportion – Proportion of Smokers across regions.</vt:lpstr>
      <vt:lpstr>Test of Variance – Variance of BMI of women with no children, 1 child &amp; 2 children. (Using ANOVA technique)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 Good Fitness Project</dc:title>
  <dc:creator>Sandeep Shukla</dc:creator>
  <cp:lastModifiedBy>Sandeep Shukla</cp:lastModifiedBy>
  <cp:revision>40</cp:revision>
  <dcterms:created xsi:type="dcterms:W3CDTF">2020-12-10T18:42:31Z</dcterms:created>
  <dcterms:modified xsi:type="dcterms:W3CDTF">2021-01-27T17:31:39Z</dcterms:modified>
</cp:coreProperties>
</file>