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79" r:id="rId3"/>
    <p:sldId id="280" r:id="rId4"/>
    <p:sldId id="281" r:id="rId5"/>
    <p:sldId id="282" r:id="rId6"/>
    <p:sldId id="283" r:id="rId7"/>
    <p:sldId id="284" r:id="rId8"/>
    <p:sldId id="287" r:id="rId9"/>
    <p:sldId id="288" r:id="rId10"/>
    <p:sldId id="289" r:id="rId11"/>
    <p:sldId id="290" r:id="rId12"/>
    <p:sldId id="285" r:id="rId13"/>
    <p:sldId id="286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277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89"/>
            <p14:sldId id="290"/>
            <p14:sldId id="285"/>
            <p14:sldId id="286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Conclusion and Summary" id="{790CEF5B-569A-4C2F-BED5-750B08C0E5AD}">
          <p14:sldIdLst>
            <p14:sldId id="277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6" d="100"/>
          <a:sy n="76" d="100"/>
        </p:scale>
        <p:origin x="-21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9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0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1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3.xml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5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6.xml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8.xml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hyperlink" Target="mailto:dave@gmail.com" TargetMode="Externa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PYTHON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SENDIL KUMAR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Basic Constructs –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Synonym to </a:t>
            </a:r>
            <a:r>
              <a:rPr lang="en-US" dirty="0" err="1" smtClean="0"/>
              <a:t>HashMap</a:t>
            </a:r>
            <a:r>
              <a:rPr lang="en-US" dirty="0" smtClean="0"/>
              <a:t> in other language.</a:t>
            </a:r>
          </a:p>
          <a:p>
            <a:r>
              <a:rPr lang="en-US" dirty="0" smtClean="0"/>
              <a:t>Contains Key-Value pair</a:t>
            </a:r>
          </a:p>
          <a:p>
            <a:r>
              <a:rPr lang="en-US" dirty="0" smtClean="0"/>
              <a:t>List item can be nested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 =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“name”: “Dave”,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“age”:23, </a:t>
            </a:r>
          </a:p>
          <a:p>
            <a:pPr marL="0" indent="0">
              <a:buNone/>
            </a:pPr>
            <a:r>
              <a:rPr lang="en-US" dirty="0" smtClean="0"/>
              <a:t>              “balance”:18.5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7691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Constructs – Dictionary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get() – To access an element from the key</a:t>
            </a:r>
            <a:br>
              <a:rPr lang="en-US" dirty="0" smtClean="0"/>
            </a:br>
            <a:r>
              <a:rPr lang="en-US" dirty="0" smtClean="0"/>
              <a:t>person = {“name”:”Joey”,age:45}</a:t>
            </a:r>
            <a:br>
              <a:rPr lang="en-US" dirty="0" smtClean="0"/>
            </a:br>
            <a:r>
              <a:rPr lang="en-US" dirty="0" err="1" smtClean="0"/>
              <a:t>person.get</a:t>
            </a:r>
            <a:r>
              <a:rPr lang="en-US" dirty="0" smtClean="0"/>
              <a:t>(“</a:t>
            </a:r>
            <a:r>
              <a:rPr lang="en-US" dirty="0" err="1" smtClean="0"/>
              <a:t>name”,”Anonymous</a:t>
            </a:r>
            <a:r>
              <a:rPr lang="en-US" dirty="0" smtClean="0"/>
              <a:t>”) # Joey</a:t>
            </a:r>
          </a:p>
          <a:p>
            <a:r>
              <a:rPr lang="en-US" dirty="0"/>
              <a:t>k</a:t>
            </a:r>
            <a:r>
              <a:rPr lang="en-US" dirty="0" smtClean="0"/>
              <a:t>eys() – To get the list of keys in the Dictionary </a:t>
            </a:r>
            <a:br>
              <a:rPr lang="en-US" dirty="0" smtClean="0"/>
            </a:br>
            <a:r>
              <a:rPr lang="en-US" dirty="0" err="1" smtClean="0"/>
              <a:t>person.keys</a:t>
            </a:r>
            <a:r>
              <a:rPr lang="en-US" dirty="0" smtClean="0"/>
              <a:t>() # [‘</a:t>
            </a:r>
            <a:r>
              <a:rPr lang="en-US" dirty="0" err="1" smtClean="0"/>
              <a:t>name’,’age</a:t>
            </a:r>
            <a:r>
              <a:rPr lang="en-US" dirty="0" smtClean="0"/>
              <a:t>’]</a:t>
            </a:r>
          </a:p>
          <a:p>
            <a:r>
              <a:rPr lang="en-US" dirty="0"/>
              <a:t>v</a:t>
            </a:r>
            <a:r>
              <a:rPr lang="en-US" dirty="0" smtClean="0"/>
              <a:t>alues() – To get the list of values in the Dictionary</a:t>
            </a:r>
            <a:br>
              <a:rPr lang="en-US" dirty="0" smtClean="0"/>
            </a:br>
            <a:r>
              <a:rPr lang="en-US" dirty="0" err="1" smtClean="0"/>
              <a:t>person.values</a:t>
            </a:r>
            <a:r>
              <a:rPr lang="en-US" dirty="0" smtClean="0"/>
              <a:t>() # [‘Joey’,45]</a:t>
            </a:r>
          </a:p>
          <a:p>
            <a:r>
              <a:rPr lang="en-US" dirty="0"/>
              <a:t>i</a:t>
            </a:r>
            <a:r>
              <a:rPr lang="en-US" dirty="0" smtClean="0"/>
              <a:t>tems() – Return all the items as lists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2882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Statements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If Statement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umber = 5</a:t>
            </a:r>
          </a:p>
          <a:p>
            <a:pPr marL="0" indent="0">
              <a:buNone/>
            </a:pPr>
            <a:r>
              <a:rPr lang="en-US" dirty="0" smtClean="0"/>
              <a:t>if(number == 5):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print(“Number is five”)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pPr marL="0" indent="0">
              <a:buNone/>
            </a:pPr>
            <a:r>
              <a:rPr lang="en-US" dirty="0" smtClean="0"/>
              <a:t>	print(“Number is not five”)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604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Statements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If – Else Ladder Statement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umber = 5</a:t>
            </a:r>
          </a:p>
          <a:p>
            <a:pPr marL="0" indent="0">
              <a:buNone/>
            </a:pPr>
            <a:r>
              <a:rPr lang="en-US" dirty="0" smtClean="0"/>
              <a:t>If number &gt; 5: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print(“Number is greater than five”)</a:t>
            </a:r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number &lt; 5:</a:t>
            </a:r>
          </a:p>
          <a:p>
            <a:pPr marL="0" indent="0">
              <a:buNone/>
            </a:pPr>
            <a:r>
              <a:rPr lang="en-US" dirty="0" smtClean="0"/>
              <a:t>	print(“Number is less than five”)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print(“Number is five”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5081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 Statements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For Statement</a:t>
            </a:r>
          </a:p>
          <a:p>
            <a:r>
              <a:rPr lang="en-US" dirty="0"/>
              <a:t>for is a sequence iterator</a:t>
            </a:r>
          </a:p>
          <a:p>
            <a:pPr lvl="1"/>
            <a:r>
              <a:rPr lang="en-US" dirty="0"/>
              <a:t>Steps through items in a list, </a:t>
            </a:r>
            <a:r>
              <a:rPr lang="en-US" dirty="0" smtClean="0"/>
              <a:t>string, </a:t>
            </a:r>
            <a:r>
              <a:rPr lang="en-US" dirty="0"/>
              <a:t>class, etc.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for </a:t>
            </a:r>
            <a:r>
              <a:rPr lang="en-US" b="1" i="1" dirty="0" err="1"/>
              <a:t>variableName</a:t>
            </a:r>
            <a:r>
              <a:rPr lang="en-US" dirty="0">
                <a:latin typeface="Courier New" charset="0"/>
              </a:rPr>
              <a:t> in </a:t>
            </a:r>
            <a:r>
              <a:rPr lang="en-US" b="1" i="1" dirty="0" err="1"/>
              <a:t>groupOfValues</a:t>
            </a:r>
            <a:r>
              <a:rPr lang="en-US" dirty="0">
                <a:latin typeface="Courier New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	    </a:t>
            </a:r>
            <a:r>
              <a:rPr lang="en-US" b="1" i="1" dirty="0"/>
              <a:t>statements</a:t>
            </a:r>
            <a:endParaRPr lang="en-US" dirty="0"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b="1" dirty="0" smtClean="0">
                <a:latin typeface="Courier New" charset="0"/>
              </a:rPr>
              <a:t>for </a:t>
            </a:r>
            <a:r>
              <a:rPr lang="en-US" sz="2400" b="1" dirty="0">
                <a:latin typeface="Courier New" charset="0"/>
              </a:rPr>
              <a:t>x in range</a:t>
            </a:r>
            <a:r>
              <a:rPr lang="en-US" sz="2400" b="1" dirty="0" smtClean="0">
                <a:latin typeface="Courier New" charset="0"/>
              </a:rPr>
              <a:t>(10)</a:t>
            </a:r>
            <a:r>
              <a:rPr lang="en-US" sz="2400" b="1" dirty="0">
                <a:latin typeface="Courier New" charset="0"/>
              </a:rPr>
              <a:t>: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	    print x, "squared is", x * x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Range() – Method to generate the list of values.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0054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 Statements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while Statement</a:t>
            </a:r>
          </a:p>
          <a:p>
            <a:r>
              <a:rPr lang="en-US" sz="2800" dirty="0" smtClean="0"/>
              <a:t>While test the condition before it is looped</a:t>
            </a:r>
            <a:endParaRPr lang="en-US" sz="28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Courier New" charset="0"/>
              </a:rPr>
              <a:t>While </a:t>
            </a:r>
            <a:r>
              <a:rPr lang="en-US" b="1" i="1" dirty="0" smtClean="0"/>
              <a:t>condition:</a:t>
            </a:r>
            <a:endParaRPr lang="en-US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	    </a:t>
            </a:r>
            <a:r>
              <a:rPr lang="en-US" b="1" i="1" dirty="0" smtClean="0"/>
              <a:t>statements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b="1" i="1" dirty="0">
                <a:latin typeface="Courier New" charset="0"/>
              </a:rPr>
              <a:t> </a:t>
            </a:r>
            <a:r>
              <a:rPr lang="en-US" b="1" i="1" dirty="0" smtClean="0">
                <a:latin typeface="Courier New" charset="0"/>
              </a:rPr>
              <a:t>    &lt;handle increment&gt;</a:t>
            </a: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2400" dirty="0" smtClean="0"/>
              <a:t>x = 0</a:t>
            </a:r>
          </a:p>
          <a:p>
            <a:pPr marL="0" indent="0">
              <a:buNone/>
            </a:pPr>
            <a:r>
              <a:rPr lang="en-US" sz="2400" dirty="0" smtClean="0"/>
              <a:t>While x &lt; 25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print(x)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x = x+1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56620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Individual block of code, written to perform a particular task.</a:t>
            </a:r>
          </a:p>
          <a:p>
            <a:pPr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def</a:t>
            </a:r>
            <a:r>
              <a:rPr lang="en-US" dirty="0" smtClean="0"/>
              <a:t>” keyword is used to define function.</a:t>
            </a:r>
          </a:p>
          <a:p>
            <a:pPr marL="0" indent="0">
              <a:buNone/>
            </a:pPr>
            <a:r>
              <a:rPr lang="en-US" b="1" dirty="0" err="1" smtClean="0"/>
              <a:t>def</a:t>
            </a:r>
            <a:r>
              <a:rPr lang="en-US" b="1" dirty="0" smtClean="0"/>
              <a:t> &lt;</a:t>
            </a:r>
            <a:r>
              <a:rPr lang="en-US" b="1" dirty="0" err="1" smtClean="0"/>
              <a:t>function_name</a:t>
            </a:r>
            <a:r>
              <a:rPr lang="en-US" b="1" dirty="0" smtClean="0"/>
              <a:t>&gt;(parameters):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statement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return value</a:t>
            </a:r>
          </a:p>
          <a:p>
            <a:pPr marL="0" indent="0">
              <a:buNone/>
            </a:pPr>
            <a:r>
              <a:rPr lang="en-US" dirty="0" smtClean="0"/>
              <a:t>To call the function</a:t>
            </a:r>
          </a:p>
          <a:p>
            <a:pPr marL="0" indent="0"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function_name</a:t>
            </a:r>
            <a:r>
              <a:rPr lang="en-US" dirty="0" smtClean="0"/>
              <a:t>(</a:t>
            </a:r>
            <a:r>
              <a:rPr lang="en-US" dirty="0" err="1" smtClean="0"/>
              <a:t>param</a:t>
            </a:r>
            <a:r>
              <a:rPr lang="en-US" dirty="0" smtClean="0"/>
              <a:t>)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3970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r>
              <a:rPr lang="en-US" dirty="0"/>
              <a:t> </a:t>
            </a:r>
            <a:r>
              <a:rPr lang="en-US" dirty="0" smtClean="0"/>
              <a:t>– Parameter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Default value</a:t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</a:t>
            </a:r>
            <a:r>
              <a:rPr lang="en-US" dirty="0" err="1" smtClean="0"/>
              <a:t>name,age</a:t>
            </a:r>
            <a:r>
              <a:rPr lang="en-US" dirty="0" smtClean="0"/>
              <a:t>=23):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function_name</a:t>
            </a:r>
            <a:r>
              <a:rPr lang="en-US" dirty="0" smtClean="0"/>
              <a:t>(‘sandy’)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function_name</a:t>
            </a:r>
            <a:r>
              <a:rPr lang="en-US" dirty="0" smtClean="0"/>
              <a:t>(‘thomas’,33)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Varied argument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(name,*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function_name</a:t>
            </a:r>
            <a:r>
              <a:rPr lang="en-US" dirty="0" smtClean="0"/>
              <a:t>(‘Mark’,43,67.9,’Leech’)</a:t>
            </a:r>
          </a:p>
          <a:p>
            <a:pPr>
              <a:buFont typeface="Arial"/>
              <a:buChar char="•"/>
            </a:pPr>
            <a:r>
              <a:rPr lang="en-US" dirty="0" smtClean="0"/>
              <a:t>Varied Dictionary Argument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(**</a:t>
            </a:r>
            <a:r>
              <a:rPr lang="en-US" dirty="0" err="1" smtClean="0"/>
              <a:t>kargs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function_name</a:t>
            </a:r>
            <a:r>
              <a:rPr lang="en-US" dirty="0" smtClean="0"/>
              <a:t>(desc:”Python”,version:3.5,platform:’Windows’)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19426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user = { “name”:”Dave”,age:45}</a:t>
            </a:r>
            <a:br>
              <a:rPr lang="en-US" dirty="0" smtClean="0"/>
            </a:br>
            <a:r>
              <a:rPr lang="en-US" dirty="0" smtClean="0"/>
              <a:t>print(user[“email”]) </a:t>
            </a:r>
            <a:r>
              <a:rPr lang="en-US" dirty="0" smtClean="0">
                <a:sym typeface="Wingdings"/>
              </a:rPr>
              <a:t> </a:t>
            </a:r>
            <a:r>
              <a:rPr lang="en-US" b="1" dirty="0" err="1" smtClean="0">
                <a:sym typeface="Wingdings"/>
              </a:rPr>
              <a:t>KeyError</a:t>
            </a:r>
            <a:endParaRPr lang="en-US" b="1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Program abruptly stops working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So we need to handle using </a:t>
            </a:r>
            <a:br>
              <a:rPr lang="en-US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try: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    statement</a:t>
            </a:r>
            <a:br>
              <a:rPr lang="en-US" b="1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except Exception:</a:t>
            </a:r>
          </a:p>
          <a:p>
            <a:pPr marL="0" indent="0">
              <a:buNone/>
            </a:pPr>
            <a:r>
              <a:rPr lang="en-US" b="1" dirty="0" smtClean="0">
                <a:sym typeface="Wingdings"/>
              </a:rPr>
              <a:t>    statement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f</a:t>
            </a:r>
            <a:r>
              <a:rPr lang="en-US" b="1" dirty="0" smtClean="0">
                <a:sym typeface="Wingdings"/>
              </a:rPr>
              <a:t>inally: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  statement</a:t>
            </a:r>
            <a:endParaRPr lang="en-US" dirty="0">
              <a:sym typeface="Wingding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88738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user = { “name”:”Dave”,age:45}</a:t>
            </a:r>
            <a:br>
              <a:rPr lang="en-US" dirty="0" smtClean="0"/>
            </a:br>
            <a:r>
              <a:rPr lang="en-US" b="1" dirty="0" smtClean="0">
                <a:sym typeface="Wingdings"/>
              </a:rPr>
              <a:t>try: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   </a:t>
            </a:r>
            <a:r>
              <a:rPr lang="en-US" dirty="0" err="1" smtClean="0">
                <a:sym typeface="Wingdings"/>
              </a:rPr>
              <a:t>user_email</a:t>
            </a:r>
            <a:r>
              <a:rPr lang="en-US" dirty="0" smtClean="0">
                <a:sym typeface="Wingdings"/>
              </a:rPr>
              <a:t> = user[“</a:t>
            </a:r>
            <a:r>
              <a:rPr lang="en-US" dirty="0" err="1" smtClean="0">
                <a:sym typeface="Wingdings"/>
              </a:rPr>
              <a:t>emailId</a:t>
            </a:r>
            <a:r>
              <a:rPr lang="en-US" dirty="0" smtClean="0">
                <a:sym typeface="Wingdings"/>
              </a:rPr>
              <a:t>”]</a:t>
            </a:r>
            <a:endParaRPr lang="en-US" b="1" dirty="0" smtClean="0">
              <a:sym typeface="Wingdings"/>
            </a:endParaRPr>
          </a:p>
          <a:p>
            <a:pPr marL="0" indent="0">
              <a:buNone/>
            </a:pPr>
            <a:r>
              <a:rPr lang="en-US" b="1" dirty="0" smtClean="0">
                <a:sym typeface="Wingdings"/>
              </a:rPr>
              <a:t>except </a:t>
            </a:r>
            <a:r>
              <a:rPr lang="en-US" b="1" dirty="0" err="1" smtClean="0">
                <a:sym typeface="Wingdings"/>
              </a:rPr>
              <a:t>KeyError</a:t>
            </a:r>
            <a:r>
              <a:rPr lang="en-US" b="1" dirty="0" smtClean="0">
                <a:sym typeface="Wingdings"/>
              </a:rPr>
              <a:t>:</a:t>
            </a:r>
            <a:br>
              <a:rPr lang="en-US" b="1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    </a:t>
            </a:r>
            <a:r>
              <a:rPr lang="en-US" dirty="0" smtClean="0">
                <a:sym typeface="Wingdings"/>
              </a:rPr>
              <a:t>print(“Key doesn’t exist”)</a:t>
            </a:r>
            <a:r>
              <a:rPr lang="en-US" b="1" dirty="0" smtClean="0">
                <a:sym typeface="Wingdings"/>
              </a:rPr>
              <a:t/>
            </a:r>
            <a:br>
              <a:rPr lang="en-US" b="1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except Exception:</a:t>
            </a:r>
          </a:p>
          <a:p>
            <a:pPr marL="0" indent="0">
              <a:buNone/>
            </a:pPr>
            <a:r>
              <a:rPr lang="en-US" b="1" dirty="0" smtClean="0">
                <a:sym typeface="Wingdings"/>
              </a:rPr>
              <a:t>    </a:t>
            </a:r>
            <a:r>
              <a:rPr lang="en-US" dirty="0" smtClean="0">
                <a:sym typeface="Wingdings"/>
              </a:rPr>
              <a:t>print(“Some other exception”)</a:t>
            </a:r>
            <a:endParaRPr lang="en-US" b="1" dirty="0" smtClean="0">
              <a:sym typeface="Wingdings"/>
            </a:endParaRP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f</a:t>
            </a:r>
            <a:r>
              <a:rPr lang="en-US" b="1" dirty="0" smtClean="0">
                <a:sym typeface="Wingdings"/>
              </a:rPr>
              <a:t>inally: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if ! </a:t>
            </a:r>
            <a:r>
              <a:rPr lang="en-US" dirty="0" err="1" smtClean="0">
                <a:sym typeface="Wingdings"/>
              </a:rPr>
              <a:t>user_email</a:t>
            </a:r>
            <a:r>
              <a:rPr lang="en-US" dirty="0" smtClean="0">
                <a:sym typeface="Wingdings"/>
              </a:rPr>
              <a:t>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</a:t>
            </a:r>
            <a:r>
              <a:rPr lang="en-US" dirty="0" err="1" smtClean="0">
                <a:sym typeface="Wingdings"/>
              </a:rPr>
              <a:t>user_email</a:t>
            </a:r>
            <a:r>
              <a:rPr lang="en-US" dirty="0" smtClean="0">
                <a:sym typeface="Wingdings"/>
              </a:rPr>
              <a:t> = None</a:t>
            </a:r>
            <a:endParaRPr lang="en-US" dirty="0">
              <a:sym typeface="Wingding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5419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Basic Constructs</a:t>
            </a:r>
            <a:endParaRPr lang="en-US" dirty="0" smtClean="0"/>
          </a:p>
          <a:p>
            <a:r>
              <a:rPr lang="en-US" dirty="0" smtClean="0"/>
              <a:t>Conditional &amp; Branching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File Operations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Object oriented Programming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0366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Operations -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For data persistence we need files, so python allows file operations with less complexity.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To open the file, below is the script</a:t>
            </a:r>
            <a:br>
              <a:rPr lang="en-US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variable = open(“</a:t>
            </a:r>
            <a:r>
              <a:rPr lang="en-US" b="1" dirty="0" err="1" smtClean="0">
                <a:sym typeface="Wingdings"/>
              </a:rPr>
              <a:t>filename”,FILEMODE</a:t>
            </a:r>
            <a:r>
              <a:rPr lang="en-US" b="1" dirty="0" smtClean="0"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To read the single line of text in file</a:t>
            </a:r>
            <a:r>
              <a:rPr lang="en-US" b="1" dirty="0" smtClean="0">
                <a:sym typeface="Wingdings"/>
              </a:rPr>
              <a:t/>
            </a:r>
            <a:br>
              <a:rPr lang="en-US" b="1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    </a:t>
            </a:r>
            <a:r>
              <a:rPr lang="en-US" b="1" dirty="0" err="1" smtClean="0">
                <a:sym typeface="Wingdings"/>
              </a:rPr>
              <a:t>variable.readline</a:t>
            </a:r>
            <a:r>
              <a:rPr lang="en-US" b="1" dirty="0" smtClean="0">
                <a:sym typeface="Wingdings"/>
              </a:rPr>
              <a:t>()</a:t>
            </a:r>
            <a:br>
              <a:rPr lang="en-US" b="1" dirty="0" smtClean="0">
                <a:sym typeface="Wingdings"/>
              </a:rPr>
            </a:br>
            <a:r>
              <a:rPr lang="en-US" dirty="0" smtClean="0">
                <a:sym typeface="Wingdings"/>
              </a:rPr>
              <a:t>for line in </a:t>
            </a:r>
            <a:r>
              <a:rPr lang="en-US" dirty="0" err="1" smtClean="0">
                <a:sym typeface="Wingdings"/>
              </a:rPr>
              <a:t>variable.readline</a:t>
            </a:r>
            <a:r>
              <a:rPr lang="en-US" dirty="0" smtClean="0">
                <a:sym typeface="Wingdings"/>
              </a:rPr>
              <a:t>():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print(line)</a:t>
            </a:r>
          </a:p>
          <a:p>
            <a:pPr marL="0" indent="0">
              <a:buNone/>
            </a:pPr>
            <a:r>
              <a:rPr lang="en-US" dirty="0" err="1">
                <a:sym typeface="Wingdings"/>
              </a:rPr>
              <a:t>v</a:t>
            </a:r>
            <a:r>
              <a:rPr lang="en-US" dirty="0" err="1" smtClean="0">
                <a:sym typeface="Wingdings"/>
              </a:rPr>
              <a:t>ariable.close</a:t>
            </a:r>
            <a:r>
              <a:rPr lang="en-US" dirty="0" smtClean="0">
                <a:sym typeface="Wingdings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2870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Operations -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To write to the file, open the file in either “write” or “append” mode </a:t>
            </a:r>
          </a:p>
          <a:p>
            <a:pPr>
              <a:buFont typeface="Arial"/>
              <a:buChar char="•"/>
            </a:pPr>
            <a:r>
              <a:rPr lang="en-US" b="1" dirty="0" smtClean="0">
                <a:sym typeface="Wingdings"/>
              </a:rPr>
              <a:t>variable = open(“</a:t>
            </a:r>
            <a:r>
              <a:rPr lang="en-US" b="1" dirty="0" err="1" smtClean="0">
                <a:sym typeface="Wingdings"/>
              </a:rPr>
              <a:t>filename”,FILEMODE</a:t>
            </a:r>
            <a:r>
              <a:rPr lang="en-US" b="1" dirty="0" smtClean="0"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To write the single line of text in file</a:t>
            </a:r>
            <a:r>
              <a:rPr lang="en-US" b="1" dirty="0" smtClean="0">
                <a:sym typeface="Wingdings"/>
              </a:rPr>
              <a:t/>
            </a:r>
            <a:br>
              <a:rPr lang="en-US" b="1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    </a:t>
            </a:r>
            <a:r>
              <a:rPr lang="en-US" b="1" dirty="0" err="1" smtClean="0">
                <a:sym typeface="Wingdings"/>
              </a:rPr>
              <a:t>variable.write</a:t>
            </a:r>
            <a:r>
              <a:rPr lang="en-US" b="1" dirty="0" smtClean="0">
                <a:sym typeface="Wingdings"/>
              </a:rPr>
              <a:t>(“string”)</a:t>
            </a:r>
            <a:br>
              <a:rPr lang="en-US" b="1" dirty="0" smtClean="0">
                <a:sym typeface="Wingdings"/>
              </a:rPr>
            </a:br>
            <a:r>
              <a:rPr lang="en-US" b="1" dirty="0" smtClean="0">
                <a:sym typeface="Wingdings"/>
              </a:rPr>
              <a:t>  </a:t>
            </a:r>
            <a:r>
              <a:rPr lang="en-US" b="1" dirty="0" err="1" smtClean="0">
                <a:sym typeface="Wingdings"/>
              </a:rPr>
              <a:t>e.g</a:t>
            </a:r>
            <a:r>
              <a:rPr lang="en-US" b="1" dirty="0" smtClean="0">
                <a:sym typeface="Wingdings"/>
              </a:rPr>
              <a:t>: </a:t>
            </a:r>
            <a:r>
              <a:rPr lang="en-US" dirty="0" smtClean="0">
                <a:sym typeface="Wingdings"/>
              </a:rPr>
              <a:t>greeting = [“happy”, “new” , “year”,2018]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  for element in greeting: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</a:t>
            </a:r>
            <a:r>
              <a:rPr lang="en-US" dirty="0" err="1" smtClean="0">
                <a:sym typeface="Wingdings"/>
              </a:rPr>
              <a:t>variable.write</a:t>
            </a:r>
            <a:r>
              <a:rPr lang="en-US" dirty="0" smtClean="0">
                <a:sym typeface="Wingdings"/>
              </a:rPr>
              <a:t>(element+”\n”)  </a:t>
            </a:r>
            <a:endParaRPr lang="en-US" b="1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variable.close</a:t>
            </a:r>
            <a:r>
              <a:rPr lang="en-US" dirty="0" smtClean="0">
                <a:sym typeface="Wingdings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942856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Modules are functions and variables defined in separate files</a:t>
            </a:r>
          </a:p>
          <a:p>
            <a:r>
              <a:rPr lang="en-US" dirty="0"/>
              <a:t>Items are imported using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import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from module import function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function(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914400" lvl="2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2"/>
            <a:r>
              <a:rPr lang="en-US" dirty="0">
                <a:solidFill>
                  <a:schemeClr val="tx2"/>
                </a:solidFill>
              </a:rPr>
              <a:t>import module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module.function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pPr>
              <a:buFont typeface="Arial"/>
              <a:buChar char="•"/>
            </a:pPr>
            <a:endParaRPr lang="en-US" dirty="0" smtClean="0">
              <a:sym typeface="Wingding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6182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/>
              </a:rPr>
              <a:t>e.g. </a:t>
            </a:r>
            <a:r>
              <a:rPr lang="en-US" dirty="0" err="1" smtClean="0">
                <a:sym typeface="Wingdings"/>
              </a:rPr>
              <a:t>util.py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err="1" smtClean="0">
                <a:sym typeface="Wingdings"/>
              </a:rPr>
              <a:t>def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printUtility</a:t>
            </a:r>
            <a:r>
              <a:rPr lang="en-US" dirty="0" smtClean="0">
                <a:sym typeface="Wingdings"/>
              </a:rPr>
              <a:t>(message):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print(“From Utility” + message)</a:t>
            </a:r>
          </a:p>
          <a:p>
            <a:pPr marL="0" indent="0">
              <a:buNone/>
            </a:pPr>
            <a:r>
              <a:rPr lang="en-US" dirty="0" err="1" smtClean="0">
                <a:sym typeface="Wingdings"/>
              </a:rPr>
              <a:t>main.py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from </a:t>
            </a:r>
            <a:r>
              <a:rPr lang="en-US" dirty="0" err="1" smtClean="0">
                <a:sym typeface="Wingdings"/>
              </a:rPr>
              <a:t>util</a:t>
            </a:r>
            <a:r>
              <a:rPr lang="en-US" dirty="0" smtClean="0">
                <a:sym typeface="Wingdings"/>
              </a:rPr>
              <a:t> import </a:t>
            </a:r>
            <a:r>
              <a:rPr lang="en-US" dirty="0" err="1" smtClean="0">
                <a:sym typeface="Wingdings"/>
              </a:rPr>
              <a:t>printUtility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x = 20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y = 30</a:t>
            </a:r>
            <a:br>
              <a:rPr lang="en-US" dirty="0" smtClean="0">
                <a:sym typeface="Wingdings"/>
              </a:rPr>
            </a:br>
            <a:r>
              <a:rPr lang="en-US" dirty="0" err="1" smtClean="0">
                <a:sym typeface="Wingdings"/>
              </a:rPr>
              <a:t>printUtility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x+y</a:t>
            </a:r>
            <a:r>
              <a:rPr lang="en-US" dirty="0" smtClean="0">
                <a:sym typeface="Wingdings"/>
              </a:rPr>
              <a:t>)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4520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Modules are not limited to user defined, python provides range of standard modules to use.</a:t>
            </a:r>
          </a:p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Data converters.</a:t>
            </a:r>
          </a:p>
          <a:p>
            <a:pPr lvl="1">
              <a:buFont typeface="Arial"/>
              <a:buChar char="•"/>
            </a:pP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 smtClean="0"/>
              <a:t>), </a:t>
            </a:r>
            <a:r>
              <a:rPr lang="en-US" dirty="0"/>
              <a:t>min(</a:t>
            </a:r>
            <a:r>
              <a:rPr lang="en-US" dirty="0" err="1"/>
              <a:t>seq</a:t>
            </a:r>
            <a:r>
              <a:rPr lang="en-US" dirty="0" smtClean="0"/>
              <a:t>), list(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String module.</a:t>
            </a:r>
            <a:endParaRPr lang="en-US" dirty="0">
              <a:sym typeface="Wingdings"/>
            </a:endParaRPr>
          </a:p>
          <a:p>
            <a:pPr lvl="1">
              <a:buFont typeface="Arial"/>
              <a:buChar char="•"/>
            </a:pPr>
            <a:r>
              <a:rPr lang="en-US" dirty="0" err="1" smtClean="0"/>
              <a:t>Tolower</a:t>
            </a:r>
            <a:r>
              <a:rPr lang="en-US" dirty="0" smtClean="0"/>
              <a:t>(), </a:t>
            </a:r>
            <a:r>
              <a:rPr lang="en-US" dirty="0" err="1" smtClean="0"/>
              <a:t>toupper</a:t>
            </a:r>
            <a:r>
              <a:rPr lang="en-US" dirty="0" smtClean="0"/>
              <a:t>(),split(),strip()</a:t>
            </a:r>
          </a:p>
          <a:p>
            <a:pPr>
              <a:buFont typeface="Arial"/>
              <a:buChar char="•"/>
            </a:pPr>
            <a:r>
              <a:rPr lang="en-US" dirty="0">
                <a:sym typeface="Wingdings"/>
              </a:rPr>
              <a:t>String module.</a:t>
            </a:r>
          </a:p>
          <a:p>
            <a:pPr lvl="1">
              <a:buFont typeface="Arial"/>
              <a:buChar char="•"/>
            </a:pPr>
            <a:r>
              <a:rPr lang="en-US" dirty="0" err="1"/>
              <a:t>Tolower</a:t>
            </a:r>
            <a:r>
              <a:rPr lang="en-US" dirty="0"/>
              <a:t>(), </a:t>
            </a:r>
            <a:r>
              <a:rPr lang="en-US" dirty="0" err="1"/>
              <a:t>toupper</a:t>
            </a:r>
            <a:r>
              <a:rPr lang="en-US" dirty="0"/>
              <a:t>(),split(),strip</a:t>
            </a:r>
            <a:r>
              <a:rPr lang="en-US" dirty="0" smtClean="0"/>
              <a:t>()</a:t>
            </a:r>
          </a:p>
          <a:p>
            <a:pPr>
              <a:buFont typeface="Arial"/>
              <a:buChar char="•"/>
            </a:pPr>
            <a:r>
              <a:rPr lang="en-US" dirty="0" smtClean="0">
                <a:sym typeface="Wingdings"/>
              </a:rPr>
              <a:t>OS module</a:t>
            </a:r>
            <a:r>
              <a:rPr lang="en-US" dirty="0">
                <a:sym typeface="Wingdings"/>
              </a:rPr>
              <a:t>.</a:t>
            </a:r>
          </a:p>
          <a:p>
            <a:pPr lvl="1">
              <a:buFont typeface="Arial"/>
              <a:buChar char="•"/>
            </a:pPr>
            <a:r>
              <a:rPr lang="en-US" dirty="0" err="1"/>
              <a:t>getcwd</a:t>
            </a:r>
            <a:r>
              <a:rPr lang="en-US" dirty="0"/>
              <a:t>(</a:t>
            </a:r>
            <a:r>
              <a:rPr lang="en-US" dirty="0" smtClean="0"/>
              <a:t>),</a:t>
            </a:r>
            <a:r>
              <a:rPr lang="en-US" dirty="0" err="1" smtClean="0"/>
              <a:t>mkdir</a:t>
            </a:r>
            <a:r>
              <a:rPr lang="en-US" dirty="0" smtClean="0"/>
              <a:t>(),</a:t>
            </a:r>
            <a:r>
              <a:rPr lang="en-US" dirty="0" err="1" smtClean="0"/>
              <a:t>listdir</a:t>
            </a:r>
            <a:r>
              <a:rPr lang="en-US" dirty="0" smtClean="0"/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5355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 smtClean="0"/>
              <a:t>To abstract the real world entity, python support OOPS.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class </a:t>
            </a:r>
            <a:r>
              <a:rPr lang="en-US" sz="2800" dirty="0" err="1"/>
              <a:t>ClassName</a:t>
            </a:r>
            <a:r>
              <a:rPr lang="en-US" sz="2800" dirty="0"/>
              <a:t>(object):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/>
              <a:t>		&lt;statement-1&gt;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/>
              <a:t>		. . .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/>
              <a:t>		&lt;statement-N&gt; 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To instantiate an object we can use </a:t>
            </a:r>
            <a:br>
              <a:rPr lang="en-US" sz="2800" dirty="0" smtClean="0"/>
            </a:br>
            <a:r>
              <a:rPr lang="en-US" sz="2800" dirty="0" err="1" smtClean="0"/>
              <a:t>sampleClass</a:t>
            </a:r>
            <a:r>
              <a:rPr lang="en-US" sz="2800" dirty="0" smtClean="0"/>
              <a:t> = </a:t>
            </a:r>
            <a:r>
              <a:rPr lang="en-US" sz="2800" dirty="0" err="1" smtClean="0"/>
              <a:t>ClassName</a:t>
            </a:r>
            <a:r>
              <a:rPr lang="en-US" sz="2800" dirty="0" smtClean="0"/>
              <a:t>()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Python doesn’t have interface, but supports Inheritance</a:t>
            </a:r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822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e.g.</a:t>
            </a:r>
          </a:p>
          <a:p>
            <a:pPr marL="0" indent="0">
              <a:buNone/>
            </a:pPr>
            <a:r>
              <a:rPr lang="en-US" sz="2800" dirty="0"/>
              <a:t>c</a:t>
            </a:r>
            <a:r>
              <a:rPr lang="en-US" sz="2800" dirty="0" smtClean="0"/>
              <a:t>lass Student:   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def</a:t>
            </a:r>
            <a:r>
              <a:rPr lang="en-US" sz="2800" dirty="0" smtClean="0"/>
              <a:t> __</a:t>
            </a:r>
            <a:r>
              <a:rPr lang="en-US" sz="2800" dirty="0" err="1" smtClean="0"/>
              <a:t>init</a:t>
            </a:r>
            <a:r>
              <a:rPr lang="en-US" sz="2800" dirty="0" smtClean="0"/>
              <a:t>__(</a:t>
            </a:r>
            <a:r>
              <a:rPr lang="en-US" sz="2800" dirty="0" err="1" smtClean="0"/>
              <a:t>self,name</a:t>
            </a:r>
            <a:r>
              <a:rPr lang="en-US" sz="2800" dirty="0" smtClean="0"/>
              <a:t>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2800" dirty="0" err="1" smtClean="0"/>
              <a:t>self.name</a:t>
            </a:r>
            <a:r>
              <a:rPr lang="en-US" sz="2800" dirty="0" smtClean="0"/>
              <a:t> =  name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def</a:t>
            </a:r>
            <a:r>
              <a:rPr lang="en-US" sz="2800" dirty="0" smtClean="0"/>
              <a:t> __</a:t>
            </a:r>
            <a:r>
              <a:rPr lang="en-US" sz="2800" dirty="0" err="1" smtClean="0"/>
              <a:t>str</a:t>
            </a:r>
            <a:r>
              <a:rPr lang="en-US" sz="2800" dirty="0" smtClean="0"/>
              <a:t>__(self):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return “Student Name “+</a:t>
            </a:r>
            <a:r>
              <a:rPr lang="en-US" sz="2800" dirty="0" err="1" smtClean="0"/>
              <a:t>self.name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new_student</a:t>
            </a:r>
            <a:r>
              <a:rPr lang="en-US" sz="2800" dirty="0" smtClean="0"/>
              <a:t> = Student(“Ramsay”)</a:t>
            </a:r>
          </a:p>
          <a:p>
            <a:pPr marL="0" indent="0">
              <a:buNone/>
            </a:pPr>
            <a:r>
              <a:rPr lang="en-US" sz="2800" dirty="0"/>
              <a:t>p</a:t>
            </a:r>
            <a:r>
              <a:rPr lang="en-US" sz="2800" dirty="0" smtClean="0"/>
              <a:t>rint(</a:t>
            </a:r>
            <a:r>
              <a:rPr lang="en-US" sz="2800" dirty="0" err="1" smtClean="0"/>
              <a:t>new_student</a:t>
            </a:r>
            <a:r>
              <a:rPr lang="en-US" sz="2800" dirty="0" smtClean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93943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1:</a:t>
            </a:r>
            <a:br>
              <a:rPr lang="en-US" dirty="0" smtClean="0"/>
            </a:br>
            <a:r>
              <a:rPr lang="en-US" dirty="0" smtClean="0"/>
              <a:t>Check the Input if the number is Odd or Even</a:t>
            </a:r>
          </a:p>
          <a:p>
            <a:r>
              <a:rPr lang="en-US" dirty="0" smtClean="0"/>
              <a:t>Exercise 2: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 the numbers in list, less than the input value</a:t>
            </a:r>
          </a:p>
          <a:p>
            <a:r>
              <a:rPr lang="en-US" smtClean="0"/>
              <a:t>Exercise 3: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en-US" dirty="0" smtClean="0"/>
              <a:t>Invented by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Guido van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Rossum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in early 90’s.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Started as scripting language, but now used for wide lot of purpose.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Object-oriented approach.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Wide developer community with tons of Libraries contributed.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Popular project like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Ansible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&amp; Salt is developed entirely in Python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68774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Basic Constructs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type are </a:t>
            </a:r>
            <a:r>
              <a:rPr lang="en-US" dirty="0" err="1" smtClean="0"/>
              <a:t>binded</a:t>
            </a:r>
            <a:r>
              <a:rPr lang="en-US" dirty="0" smtClean="0"/>
              <a:t> during the runtime based on runtime and the value associated.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‘this is string’ # sets the value to string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flag = True # value is set to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Index = 1 # value is set to integer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Interest_rate = 0.5 # value is set to float</a:t>
            </a:r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3831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Basic Constructs -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en-US" dirty="0" smtClean="0"/>
              <a:t>None is used to define Null value.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# is used for single line Comments</a:t>
            </a:r>
          </a:p>
          <a:p>
            <a:endParaRPr lang="en-US" dirty="0"/>
          </a:p>
          <a:p>
            <a:r>
              <a:rPr lang="en-US" dirty="0" smtClean="0"/>
              <a:t>“”” this is a multiple line</a:t>
            </a:r>
          </a:p>
          <a:p>
            <a:pPr marL="0" indent="0">
              <a:buNone/>
            </a:pPr>
            <a:r>
              <a:rPr lang="en-US" dirty="0" smtClean="0"/>
              <a:t>Comment, so we can do this by using </a:t>
            </a:r>
          </a:p>
          <a:p>
            <a:pPr marL="0" indent="0">
              <a:buNone/>
            </a:pPr>
            <a:r>
              <a:rPr lang="en-US" dirty="0" smtClean="0"/>
              <a:t>triple quotes. “””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58726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Basic Constructs -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“=“ is used as assignment operator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Block are created using “:” instead of “{}” and standard indentation should be followed.</a:t>
            </a:r>
          </a:p>
          <a:p>
            <a:pPr marL="0" indent="0">
              <a:buNone/>
            </a:pPr>
            <a:r>
              <a:rPr lang="en-US" dirty="0" smtClean="0"/>
              <a:t>(.i.e. </a:t>
            </a:r>
            <a:r>
              <a:rPr lang="en-US" dirty="0" err="1" smtClean="0"/>
              <a:t>upto</a:t>
            </a:r>
            <a:r>
              <a:rPr lang="en-US" dirty="0" smtClean="0"/>
              <a:t> 4 spaces) </a:t>
            </a:r>
          </a:p>
          <a:p>
            <a:endParaRPr lang="en-US" dirty="0"/>
          </a:p>
          <a:p>
            <a:r>
              <a:rPr lang="en-US" dirty="0" smtClean="0"/>
              <a:t>All the standard mathematical operations are allowed.</a:t>
            </a:r>
          </a:p>
          <a:p>
            <a:endParaRPr lang="en-US" dirty="0"/>
          </a:p>
          <a:p>
            <a:r>
              <a:rPr lang="en-US" dirty="0" smtClean="0"/>
              <a:t>“**” is used for exponentiation (.i.e. to the power of)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34879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Basic Constructs -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en-US" dirty="0" smtClean="0"/>
              <a:t>“%“ is used as modulo operator.</a:t>
            </a:r>
          </a:p>
          <a:p>
            <a:endParaRPr lang="en-US" dirty="0" smtClean="0"/>
          </a:p>
          <a:p>
            <a:r>
              <a:rPr lang="en-US" dirty="0" smtClean="0"/>
              <a:t>Logical Operations</a:t>
            </a:r>
          </a:p>
          <a:p>
            <a:pPr lvl="1"/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NOT</a:t>
            </a:r>
          </a:p>
          <a:p>
            <a:pPr>
              <a:buFont typeface="Arial"/>
              <a:buChar char="•"/>
            </a:pPr>
            <a:r>
              <a:rPr lang="en-US" dirty="0" smtClean="0"/>
              <a:t>Arithmetic comparison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&gt;, &gt;=, &lt;, &lt;=, != , ==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6924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Basic Constructs – List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en-US" dirty="0" smtClean="0"/>
              <a:t>Synonym to Arrays in other language.</a:t>
            </a:r>
          </a:p>
          <a:p>
            <a:r>
              <a:rPr lang="en-US" dirty="0" smtClean="0"/>
              <a:t>Can contain heterogeneous data type</a:t>
            </a:r>
          </a:p>
          <a:p>
            <a:r>
              <a:rPr lang="en-US" dirty="0" smtClean="0"/>
              <a:t>Support for nesting List items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 = [ “Dave”, 23, </a:t>
            </a:r>
            <a:r>
              <a:rPr lang="en-US" dirty="0" smtClean="0">
                <a:hlinkClick r:id="rId6"/>
              </a:rPr>
              <a:t>dave@gmail.com</a:t>
            </a:r>
            <a:r>
              <a:rPr lang="en-US" dirty="0" smtClean="0"/>
              <a:t>,18.5]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user_list</a:t>
            </a:r>
            <a:r>
              <a:rPr lang="en-US" dirty="0" smtClean="0"/>
              <a:t> = [ [“Dave”,25],[“Thomas”,38],[“Marvin”,31],[“Cameron”,34]]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9514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Basic Constructs –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229600" cy="5109187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 err="1"/>
              <a:t>l</a:t>
            </a:r>
            <a:r>
              <a:rPr lang="en-US" sz="8800" dirty="0" err="1" smtClean="0"/>
              <a:t>en</a:t>
            </a:r>
            <a:r>
              <a:rPr lang="en-US" sz="8800" dirty="0" smtClean="0"/>
              <a:t>() : To find the size of the list.</a:t>
            </a:r>
          </a:p>
          <a:p>
            <a:pPr marL="0" indent="0">
              <a:buNone/>
            </a:pPr>
            <a:endParaRPr lang="en-US" sz="8800" dirty="0" smtClean="0"/>
          </a:p>
          <a:p>
            <a:r>
              <a:rPr lang="en-US" sz="8800" dirty="0"/>
              <a:t>a</a:t>
            </a:r>
            <a:r>
              <a:rPr lang="en-US" sz="8800" dirty="0" smtClean="0"/>
              <a:t>ppend(): To add new item to the list.</a:t>
            </a:r>
          </a:p>
          <a:p>
            <a:pPr marL="0" indent="0">
              <a:buNone/>
            </a:pPr>
            <a:endParaRPr lang="en-US" sz="8800" dirty="0" smtClean="0"/>
          </a:p>
          <a:p>
            <a:r>
              <a:rPr lang="en-US" sz="8800" dirty="0"/>
              <a:t>e</a:t>
            </a:r>
            <a:r>
              <a:rPr lang="en-US" sz="8800" dirty="0" smtClean="0"/>
              <a:t>xtend():  To add list of items to the existing list.</a:t>
            </a:r>
          </a:p>
          <a:p>
            <a:pPr marL="0" indent="0">
              <a:buNone/>
            </a:pPr>
            <a:endParaRPr lang="en-US" sz="8800" dirty="0" smtClean="0"/>
          </a:p>
          <a:p>
            <a:r>
              <a:rPr lang="en-US" sz="8800" dirty="0" smtClean="0"/>
              <a:t>[index]: To access an element from the list use </a:t>
            </a:r>
            <a:r>
              <a:rPr lang="en-US" sz="8800" dirty="0" err="1" smtClean="0"/>
              <a:t>list_name</a:t>
            </a:r>
            <a:r>
              <a:rPr lang="en-US" sz="8800" dirty="0" smtClean="0"/>
              <a:t>[index].</a:t>
            </a:r>
          </a:p>
          <a:p>
            <a:endParaRPr lang="en-US" sz="8800" dirty="0"/>
          </a:p>
          <a:p>
            <a:r>
              <a:rPr lang="en-US" sz="8800" dirty="0" smtClean="0"/>
              <a:t>Negative Index: Select the -1 to access the last element of the list</a:t>
            </a:r>
            <a:br>
              <a:rPr lang="en-US" sz="8800" dirty="0" smtClean="0"/>
            </a:br>
            <a:r>
              <a:rPr lang="en-US" sz="8800" dirty="0" err="1" smtClean="0"/>
              <a:t>list_name</a:t>
            </a:r>
            <a:r>
              <a:rPr lang="en-US" sz="8800" dirty="0" smtClean="0"/>
              <a:t> = [5, 9, 0 , 3, 9]</a:t>
            </a:r>
            <a:br>
              <a:rPr lang="en-US" sz="8800" dirty="0" smtClean="0"/>
            </a:br>
            <a:endParaRPr lang="en-US" sz="8800" dirty="0" smtClean="0"/>
          </a:p>
          <a:p>
            <a:pPr marL="0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    print(</a:t>
            </a:r>
            <a:r>
              <a:rPr lang="en-US" sz="8800" dirty="0" err="1" smtClean="0"/>
              <a:t>list_name</a:t>
            </a:r>
            <a:r>
              <a:rPr lang="en-US" sz="8800" dirty="0" smtClean="0"/>
              <a:t>[-1])</a:t>
            </a:r>
            <a:br>
              <a:rPr lang="en-US" sz="8800" dirty="0" smtClean="0"/>
            </a:br>
            <a:r>
              <a:rPr lang="en-US" sz="8800" dirty="0" smtClean="0"/>
              <a:t> </a:t>
            </a:r>
          </a:p>
          <a:p>
            <a:pPr marL="0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will print the value 9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513930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1768</Words>
  <Application>Microsoft Macintosh PowerPoint</Application>
  <PresentationFormat>On-screen Show (4:3)</PresentationFormat>
  <Paragraphs>321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Training New Employees</vt:lpstr>
      <vt:lpstr>PYTHON FUNDAMENTALS</vt:lpstr>
      <vt:lpstr>Agenda</vt:lpstr>
      <vt:lpstr>Introduction</vt:lpstr>
      <vt:lpstr>Basic Constructs - Variables</vt:lpstr>
      <vt:lpstr>Basic Constructs - Comments</vt:lpstr>
      <vt:lpstr>Basic Constructs - Operations </vt:lpstr>
      <vt:lpstr>Basic Constructs - Operations </vt:lpstr>
      <vt:lpstr>Basic Constructs – List Type</vt:lpstr>
      <vt:lpstr>Basic Constructs – List Operations</vt:lpstr>
      <vt:lpstr>Basic Constructs – Dictionary</vt:lpstr>
      <vt:lpstr>Basic Constructs – Dictionary Methods</vt:lpstr>
      <vt:lpstr>Conditional Statements </vt:lpstr>
      <vt:lpstr>Conditional Statements </vt:lpstr>
      <vt:lpstr>Loop Statements </vt:lpstr>
      <vt:lpstr>Loop Statements </vt:lpstr>
      <vt:lpstr>Functions </vt:lpstr>
      <vt:lpstr>Functions – Parameter type</vt:lpstr>
      <vt:lpstr>Error Handling</vt:lpstr>
      <vt:lpstr>Error Handling</vt:lpstr>
      <vt:lpstr>File Operations - Read</vt:lpstr>
      <vt:lpstr>File Operations - Write</vt:lpstr>
      <vt:lpstr>Modules</vt:lpstr>
      <vt:lpstr>Modules</vt:lpstr>
      <vt:lpstr>Modules</vt:lpstr>
      <vt:lpstr>OOPS</vt:lpstr>
      <vt:lpstr>Class</vt:lpstr>
      <vt:lpstr>Questions?</vt:lpstr>
      <vt:lpstr>Excercises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2017-12-17T17:54:47Z</dcterms:modified>
</cp:coreProperties>
</file>