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0" r:id="rId18"/>
    <p:sldId id="272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5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82" autoAdjust="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E9505-5DCB-49B0-B4B6-13729E5B8374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5193-DA56-490C-8F42-28E13108F7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5193-DA56-490C-8F42-28E13108F75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609600"/>
          </a:xfrm>
        </p:spPr>
        <p:txBody>
          <a:bodyPr/>
          <a:lstStyle>
            <a:lvl1pPr algn="l">
              <a:defRPr sz="40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>
            <a:lvl1pPr>
              <a:buClr>
                <a:srgbClr val="FF6600"/>
              </a:buClr>
              <a:buFont typeface="Wingdings" pitchFamily="2" charset="2"/>
              <a:buChar char="l"/>
              <a:defRPr/>
            </a:lvl1pPr>
            <a:lvl2pPr>
              <a:buClr>
                <a:srgbClr val="FF6600"/>
              </a:buClr>
              <a:buFont typeface="Wingdings" pitchFamily="2" charset="2"/>
              <a:buChar char="l"/>
              <a:defRPr/>
            </a:lvl2pPr>
            <a:lvl3pPr>
              <a:buClr>
                <a:srgbClr val="FF6600"/>
              </a:buClr>
              <a:buFont typeface="Wingdings" pitchFamily="2" charset="2"/>
              <a:buChar char="l"/>
              <a:defRPr/>
            </a:lvl3pPr>
            <a:lvl4pPr>
              <a:buClr>
                <a:srgbClr val="FF6600"/>
              </a:buClr>
              <a:buFont typeface="Wingdings" pitchFamily="2" charset="2"/>
              <a:buChar char="l"/>
              <a:defRPr/>
            </a:lvl4pPr>
            <a:lvl5pPr>
              <a:buClr>
                <a:srgbClr val="FF6600"/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3D9E396-F814-4398-BC09-C312C7414E17}" type="datetimeFigureOut">
              <a:rPr lang="zh-CN" altLang="en-US" smtClean="0"/>
              <a:pPr/>
              <a:t>2009-9-8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DD33C5-C704-4921-A31B-67663BE49F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u"/>
        <a:defRPr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8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0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sz="20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Notify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800" dirty="0" smtClean="0"/>
              <a:t>锋寒</a:t>
            </a:r>
            <a:endParaRPr lang="en-US" altLang="zh-CN" sz="1800" dirty="0" smtClean="0"/>
          </a:p>
          <a:p>
            <a:r>
              <a:rPr lang="en-US" altLang="zh-CN" sz="1800" dirty="0" smtClean="0"/>
              <a:t>2009-08</a:t>
            </a:r>
            <a:endParaRPr lang="zh-CN" altLang="en-US" sz="1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非持久订阅</a:t>
            </a:r>
            <a:endParaRPr lang="zh-CN" altLang="en-US" dirty="0"/>
          </a:p>
        </p:txBody>
      </p:sp>
      <p:pic>
        <p:nvPicPr>
          <p:cNvPr id="4" name="内容占位符 3" descr="非持久订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285992"/>
            <a:ext cx="5362575" cy="2324100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持久订阅</a:t>
            </a:r>
            <a:endParaRPr lang="zh-CN" altLang="en-US" dirty="0"/>
          </a:p>
        </p:txBody>
      </p:sp>
      <p:pic>
        <p:nvPicPr>
          <p:cNvPr id="4" name="内容占位符 5" descr="持久订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928802"/>
            <a:ext cx="6991350" cy="3419475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发布者</a:t>
            </a:r>
            <a:endParaRPr lang="en-US" altLang="zh-CN" dirty="0" smtClean="0"/>
          </a:p>
          <a:p>
            <a:r>
              <a:rPr lang="zh-CN" altLang="en-US" dirty="0" smtClean="0"/>
              <a:t>订阅者</a:t>
            </a:r>
            <a:endParaRPr lang="en-US" altLang="zh-CN" dirty="0" smtClean="0"/>
          </a:p>
          <a:p>
            <a:r>
              <a:rPr lang="en-US" altLang="zh-CN" dirty="0" smtClean="0"/>
              <a:t>Notify Server</a:t>
            </a:r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</a:p>
          <a:p>
            <a:pPr lvl="1"/>
            <a:r>
              <a:rPr lang="zh-CN" altLang="en-US" dirty="0" smtClean="0"/>
              <a:t>保存持久订阅关系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</a:t>
            </a:r>
            <a:r>
              <a:rPr lang="en-US" altLang="zh-CN" dirty="0" smtClean="0"/>
              <a:t>Notify Server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 Type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2799" y="4297604"/>
            <a:ext cx="1643074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Notify Server</a:t>
            </a:r>
            <a:endParaRPr lang="zh-CN" altLang="en-US" sz="1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167311" y="458335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2667245" y="4654794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67377" y="365466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0319" y="34403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5072066" y="3155390"/>
            <a:ext cx="357190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244" y="3046397"/>
            <a:ext cx="1415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Message Type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…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Message Type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9124" y="43698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671712" y="565572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6248" y="542847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5047995" y="5143512"/>
            <a:ext cx="357190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18173" y="5034519"/>
            <a:ext cx="1415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Message Type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…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Message Type</a:t>
            </a:r>
            <a:endParaRPr lang="zh-CN" altLang="en-US" sz="1600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Topic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共同表示一种消息类型。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为第一级，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为第二级；</a:t>
            </a:r>
            <a:endParaRPr lang="en-US" altLang="zh-CN" sz="2000" dirty="0" smtClean="0"/>
          </a:p>
          <a:p>
            <a:r>
              <a:rPr lang="en-US" altLang="zh-CN" sz="2000" dirty="0" smtClean="0"/>
              <a:t>Notify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对外提供服务，而在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下限制了服务的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73563"/>
          </a:xfrm>
        </p:spPr>
        <p:txBody>
          <a:bodyPr/>
          <a:lstStyle/>
          <a:p>
            <a:pPr marL="342900" lvl="1" indent="-342900"/>
            <a:r>
              <a:rPr lang="zh-CN" altLang="en-US" sz="2000" dirty="0" smtClean="0"/>
              <a:t>发布者根据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获得</a:t>
            </a:r>
            <a:r>
              <a:rPr lang="en-US" altLang="zh-CN" sz="2000" dirty="0" smtClean="0"/>
              <a:t>Notify</a:t>
            </a:r>
            <a:r>
              <a:rPr lang="zh-CN" altLang="en-US" sz="2000" dirty="0" smtClean="0"/>
              <a:t>列表。发送消息的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，需要符合</a:t>
            </a:r>
            <a:r>
              <a:rPr lang="en-US" altLang="zh-CN" sz="2000" dirty="0" smtClean="0"/>
              <a:t>Notify</a:t>
            </a:r>
            <a:r>
              <a:rPr lang="zh-CN" altLang="en-US" sz="2000" dirty="0" smtClean="0"/>
              <a:t>的限制。</a:t>
            </a:r>
            <a:endParaRPr lang="en-US" altLang="zh-CN" sz="2000" dirty="0" smtClean="0"/>
          </a:p>
          <a:p>
            <a:pPr lvl="1"/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00166" y="4143380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74" y="300037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</a:p>
          <a:p>
            <a:r>
              <a:rPr lang="en-US" altLang="zh-CN" sz="1400" dirty="0" smtClean="0"/>
              <a:t>Topic: TRADE</a:t>
            </a:r>
            <a:endParaRPr lang="zh-CN" altLang="en-US" sz="14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268466" y="4989879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1736" y="535782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</a:p>
          <a:p>
            <a:r>
              <a:rPr lang="en-US" altLang="zh-CN" sz="1400" dirty="0" smtClean="0"/>
              <a:t>Topic: CTU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4714876" y="4071942"/>
            <a:ext cx="1785950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5143504" y="364331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5143504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0800000">
            <a:off x="3500430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8992" y="450057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r>
              <a:rPr lang="zh-CN" altLang="en-US" sz="1200" dirty="0" smtClean="0"/>
              <a:t>列表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4500562" y="2476022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572000" y="254746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43438" y="2618898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0694" y="2618898"/>
            <a:ext cx="1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TRADE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LOGISTICS</a:t>
            </a:r>
            <a:endParaRPr lang="zh-CN" altLang="en-US" sz="1400" dirty="0"/>
          </a:p>
        </p:txBody>
      </p:sp>
      <p:sp>
        <p:nvSpPr>
          <p:cNvPr id="57" name="左大括号 56"/>
          <p:cNvSpPr/>
          <p:nvPr/>
        </p:nvSpPr>
        <p:spPr>
          <a:xfrm>
            <a:off x="5500694" y="2690336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572000" y="5476418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643438" y="5547856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714876" y="5619294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72132" y="5619294"/>
            <a:ext cx="1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CTU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P4P</a:t>
            </a:r>
            <a:endParaRPr lang="zh-CN" altLang="en-US" sz="1400" dirty="0"/>
          </a:p>
        </p:txBody>
      </p:sp>
      <p:sp>
        <p:nvSpPr>
          <p:cNvPr id="62" name="左大括号 61"/>
          <p:cNvSpPr/>
          <p:nvPr/>
        </p:nvSpPr>
        <p:spPr>
          <a:xfrm>
            <a:off x="5572132" y="5690732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286116" y="3214686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73563"/>
          </a:xfrm>
        </p:spPr>
        <p:txBody>
          <a:bodyPr/>
          <a:lstStyle/>
          <a:p>
            <a:r>
              <a:rPr lang="zh-CN" altLang="en-US" sz="2000" dirty="0" smtClean="0"/>
              <a:t>订阅者订阅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的消息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14546" y="24167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订阅者标识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2857488" y="305966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71802" y="327398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1934" y="3059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4786314" y="2631040"/>
            <a:ext cx="357190" cy="1285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4942" y="2511034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Message 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Message Type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107389" y="4238395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71802" y="520280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2" y="50370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4857752" y="4608434"/>
            <a:ext cx="357190" cy="1285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86380" y="4488428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Message 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Message Type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39883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355973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订阅关系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4612" y="5917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73563"/>
          </a:xfrm>
        </p:spPr>
        <p:txBody>
          <a:bodyPr/>
          <a:lstStyle/>
          <a:p>
            <a:r>
              <a:rPr lang="zh-CN" altLang="en-US" sz="2000" dirty="0" smtClean="0"/>
              <a:t>订阅者订阅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Message Type</a:t>
            </a:r>
            <a:r>
              <a:rPr lang="zh-CN" altLang="en-US" sz="2000" dirty="0" smtClean="0"/>
              <a:t>的消息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43570" y="2285992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订阅者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2714620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</a:p>
          <a:p>
            <a:r>
              <a:rPr lang="en-US" altLang="zh-CN" sz="1400" dirty="0" smtClean="0"/>
              <a:t>Topic: TRADE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86182" y="578645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1934" y="521495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</a:p>
          <a:p>
            <a:r>
              <a:rPr lang="en-US" altLang="zh-CN" sz="1400" dirty="0" smtClean="0"/>
              <a:t>Topic: CTU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57356" y="3857628"/>
            <a:ext cx="1785950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2285984" y="349964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2285984" y="49291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86182" y="314324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934" y="400050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r>
              <a:rPr lang="zh-CN" altLang="en-US" sz="1200" dirty="0" smtClean="0"/>
              <a:t>列表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643042" y="2261708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14480" y="2333146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85918" y="2404584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43174" y="2404584"/>
            <a:ext cx="1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TRADE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LOGISTICS</a:t>
            </a:r>
            <a:endParaRPr lang="zh-CN" altLang="en-US" sz="1400" dirty="0"/>
          </a:p>
        </p:txBody>
      </p:sp>
      <p:sp>
        <p:nvSpPr>
          <p:cNvPr id="17" name="左大括号 16"/>
          <p:cNvSpPr/>
          <p:nvPr/>
        </p:nvSpPr>
        <p:spPr>
          <a:xfrm>
            <a:off x="2643174" y="2476022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4480" y="5262104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85918" y="5333542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57356" y="540498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Notify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14612" y="5404980"/>
            <a:ext cx="1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CTU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P4P</a:t>
            </a:r>
            <a:endParaRPr lang="zh-CN" altLang="en-US" sz="1400" dirty="0"/>
          </a:p>
        </p:txBody>
      </p:sp>
      <p:sp>
        <p:nvSpPr>
          <p:cNvPr id="22" name="左大括号 21"/>
          <p:cNvSpPr/>
          <p:nvPr/>
        </p:nvSpPr>
        <p:spPr>
          <a:xfrm>
            <a:off x="2714612" y="5476418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14744" y="2714620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786446" y="5357826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订阅者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786182" y="4214818"/>
            <a:ext cx="200026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3857628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3929066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4000504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1868" y="2000240"/>
            <a:ext cx="1785950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8627611">
            <a:off x="1840806" y="3008560"/>
            <a:ext cx="1785579" cy="19793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264318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Notify</a:t>
            </a:r>
            <a:r>
              <a:rPr lang="zh-CN" altLang="en-US" sz="1400" dirty="0" smtClean="0"/>
              <a:t>列表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571868" y="3910018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43306" y="4000504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14744" y="4071942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6200000">
            <a:off x="3594993" y="3120123"/>
            <a:ext cx="1007920" cy="1969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4229795" y="3128263"/>
            <a:ext cx="1025335" cy="1980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86314" y="2857496"/>
            <a:ext cx="400110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订阅关系</a:t>
            </a:r>
            <a:endParaRPr lang="zh-CN" altLang="en-US" sz="1400" dirty="0"/>
          </a:p>
        </p:txBody>
      </p:sp>
      <p:sp>
        <p:nvSpPr>
          <p:cNvPr id="19" name="右箭头 18"/>
          <p:cNvSpPr/>
          <p:nvPr/>
        </p:nvSpPr>
        <p:spPr>
          <a:xfrm>
            <a:off x="2357422" y="4214818"/>
            <a:ext cx="1143008" cy="1956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742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发送消息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>
          <a:xfrm>
            <a:off x="5500694" y="4286256"/>
            <a:ext cx="1357322" cy="1956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43570" y="450057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消费消息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6858016" y="3857628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929454" y="3929066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00892" y="4000504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订阅者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00364" y="328612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Notify</a:t>
            </a:r>
            <a:r>
              <a:rPr lang="zh-CN" altLang="en-US" sz="1400" dirty="0" smtClean="0"/>
              <a:t>列表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 rot="12941257">
            <a:off x="5245602" y="3146633"/>
            <a:ext cx="1787396" cy="1906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00694" y="3357562"/>
            <a:ext cx="92869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 smtClean="0"/>
              <a:t>订阅关系</a:t>
            </a:r>
            <a:endParaRPr lang="zh-CN" altLang="en-US" sz="1400" dirty="0"/>
          </a:p>
        </p:txBody>
      </p:sp>
      <p:sp>
        <p:nvSpPr>
          <p:cNvPr id="35" name="右箭头 34"/>
          <p:cNvSpPr/>
          <p:nvPr/>
        </p:nvSpPr>
        <p:spPr>
          <a:xfrm rot="2164445">
            <a:off x="5530657" y="2935594"/>
            <a:ext cx="1785579" cy="19793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57950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Notify</a:t>
            </a:r>
            <a:r>
              <a:rPr lang="zh-CN" altLang="en-US" sz="1400" dirty="0" smtClean="0"/>
              <a:t>列表</a:t>
            </a:r>
            <a:endParaRPr lang="zh-CN" altLang="en-US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73563"/>
          </a:xfrm>
        </p:spPr>
        <p:txBody>
          <a:bodyPr/>
          <a:lstStyle/>
          <a:p>
            <a:pPr lvl="1"/>
            <a:r>
              <a:rPr lang="zh-CN" altLang="en-US" dirty="0" smtClean="0"/>
              <a:t>将多台机器归为一组，对于外部，这组机器功能上相当于一个整体，对外提供统一的服务。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当该组接收到一个请求时，会选择组内的一台机器处理这个请求。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可扩展：</a:t>
            </a:r>
            <a:r>
              <a:rPr lang="en-US" altLang="zh-CN" dirty="0" smtClean="0"/>
              <a:t>Shared nothing architecture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GroupId</a:t>
            </a:r>
            <a:r>
              <a:rPr lang="zh-CN" altLang="en-US" dirty="0" smtClean="0"/>
              <a:t>来标识集群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发布者、订阅者和</a:t>
            </a:r>
            <a:r>
              <a:rPr lang="en-US" altLang="zh-CN" sz="2000" dirty="0" smtClean="0"/>
              <a:t>Notify Server</a:t>
            </a:r>
            <a:r>
              <a:rPr lang="zh-CN" altLang="en-US" sz="2000" dirty="0" smtClean="0"/>
              <a:t>都支持集群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3071810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2976" y="392906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4786322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357187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6182" y="4357694"/>
            <a:ext cx="1357322" cy="5715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388" y="3000372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29388" y="392906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388" y="4786322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43174" y="335756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2571736" y="3500438"/>
            <a:ext cx="1143008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71736" y="3929066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71736" y="4357694"/>
            <a:ext cx="1071570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714612" y="4000504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643174" y="4786322"/>
            <a:ext cx="1000132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5214942" y="3286124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5143504" y="3500438"/>
            <a:ext cx="1214446" cy="10715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5214942" y="3857628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 flipV="1">
            <a:off x="5214942" y="4286256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V="1">
            <a:off x="5214942" y="4000504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5214942" y="4786322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7224" y="2571744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00430" y="2571744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15074" y="2571744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28662" y="571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71868" y="571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12" y="571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的时机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zh-CN" altLang="en-US" dirty="0" smtClean="0"/>
              <a:t>问题和误区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订阅者集群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4612" y="1928802"/>
            <a:ext cx="264320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7356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4744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71736" y="5214950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0" y="5214950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57290" y="3643314"/>
            <a:ext cx="5929354" cy="2500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00694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00166" y="37147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GroupId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679819" y="317817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3372" y="30003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选择集群中的一台投递消息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简单消息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notifyManager.sendMessage</a:t>
            </a:r>
            <a:r>
              <a:rPr lang="en-US" altLang="zh-CN" dirty="0" smtClean="0"/>
              <a:t>(Message)</a:t>
            </a:r>
          </a:p>
          <a:p>
            <a:r>
              <a:rPr lang="zh-CN" altLang="en-US" dirty="0" smtClean="0"/>
              <a:t>事务消息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notifyManager.sendMessage</a:t>
            </a:r>
            <a:r>
              <a:rPr lang="en-US" altLang="zh-CN" dirty="0" smtClean="0"/>
              <a:t>(Message, </a:t>
            </a:r>
            <a:r>
              <a:rPr lang="en-US" altLang="zh-CN" dirty="0" err="1" smtClean="0"/>
              <a:t>SendMessageCallback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消息的发布和业务操作在同一个事务中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业务操作放在</a:t>
            </a:r>
            <a:r>
              <a:rPr lang="en-US" altLang="zh-CN" dirty="0" err="1" smtClean="0"/>
              <a:t>SendMessageCallback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</a:t>
            </a:r>
            <a:r>
              <a:rPr lang="zh-CN" altLang="en-US" dirty="0" smtClean="0"/>
              <a:t>风格的分布式事务支持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2000240"/>
            <a:ext cx="2643206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5857884" y="1828336"/>
            <a:ext cx="1143008" cy="10001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5028870"/>
            <a:ext cx="264320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5929322" y="4885994"/>
            <a:ext cx="1143008" cy="10001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785786" y="3929066"/>
            <a:ext cx="171371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2928934"/>
            <a:ext cx="461665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①发送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43372" y="235743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934" y="178592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②业务操作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1500960" y="3928272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300037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③提交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1934" y="488599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①存储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5514819"/>
            <a:ext cx="1857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③， ⑤</a:t>
            </a:r>
            <a:endParaRPr lang="en-US" altLang="zh-CN" dirty="0" smtClean="0"/>
          </a:p>
          <a:p>
            <a:r>
              <a:rPr lang="zh-CN" altLang="en-US" sz="1600" dirty="0" smtClean="0"/>
              <a:t>提交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更新数据库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zh-CN" altLang="en-US" sz="1600" dirty="0" smtClean="0"/>
              <a:t>标识消息可发送</a:t>
            </a:r>
            <a:endParaRPr lang="en-US" altLang="zh-CN" sz="1600" dirty="0" smtClean="0"/>
          </a:p>
          <a:p>
            <a:r>
              <a:rPr lang="zh-CN" altLang="en-US" sz="1600" dirty="0" smtClean="0"/>
              <a:t>回滚：删除消息</a:t>
            </a:r>
            <a:endParaRPr lang="zh-CN" altLang="en-US" sz="1600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488465" y="3892950"/>
            <a:ext cx="16430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0298" y="2928934"/>
            <a:ext cx="738664" cy="1928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④定期检查未提交的消息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14810" y="5443381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928272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7620" y="3571876"/>
            <a:ext cx="16761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⑤提交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910" y="1643050"/>
            <a:ext cx="7143800" cy="128588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2910" y="4857760"/>
            <a:ext cx="7143800" cy="185738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48" y="16430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62150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消息回滚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SendMessageCallback</a:t>
            </a:r>
            <a:r>
              <a:rPr lang="zh-CN" altLang="en-US" dirty="0" smtClean="0"/>
              <a:t>抛出异常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MessageStatus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setRollbackOnly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未成功提交或回滚的消息，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会主动发送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消息，确认消息是否提交或回滚</a:t>
            </a:r>
            <a:endParaRPr lang="en-US" altLang="zh-CN" dirty="0" smtClean="0"/>
          </a:p>
          <a:p>
            <a:pPr marL="342900" lvl="1" indent="-342900"/>
            <a:r>
              <a:rPr lang="zh-CN" altLang="en-US" sz="3200" dirty="0" smtClean="0"/>
              <a:t>客户端实现</a:t>
            </a:r>
            <a:r>
              <a:rPr lang="en-US" altLang="zh-CN" sz="3200" dirty="0" err="1" smtClean="0"/>
              <a:t>CheckMessageListener</a:t>
            </a:r>
            <a:r>
              <a:rPr lang="zh-CN" altLang="en-US" sz="3200" dirty="0" smtClean="0"/>
              <a:t>接口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可靠性保证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接收到消息，首先入库，才会给客户端响应，告诉它消息发送成功</a:t>
            </a:r>
            <a:endParaRPr lang="en-US" altLang="zh-CN" dirty="0" smtClean="0"/>
          </a:p>
          <a:p>
            <a:r>
              <a:rPr lang="zh-CN" altLang="en-US" dirty="0" smtClean="0"/>
              <a:t>订阅者收到消息并完成业务操作后，才给服务器应答，确认消息成功处理</a:t>
            </a:r>
            <a:endParaRPr lang="en-US" altLang="zh-CN" dirty="0" smtClean="0"/>
          </a:p>
          <a:p>
            <a:r>
              <a:rPr lang="zh-CN" altLang="en-US" dirty="0" smtClean="0"/>
              <a:t>投递失败的消息会重新投递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业务抛出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</a:t>
            </a:r>
            <a:r>
              <a:rPr lang="zh-CN" altLang="en-US" dirty="0" smtClean="0"/>
              <a:t>回</a:t>
            </a:r>
            <a:r>
              <a:rPr lang="zh-CN" altLang="en-US" dirty="0" smtClean="0"/>
              <a:t>滚 </a:t>
            </a:r>
            <a:r>
              <a:rPr lang="en-US" altLang="zh-CN" dirty="0" err="1" smtClean="0"/>
              <a:t>MessageStatus.setRollbackOnly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消息重试策略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根据配置的时间间隔重试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第一次，立即发送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第二次，延迟</a:t>
            </a:r>
            <a:r>
              <a:rPr lang="en-US" altLang="zh-CN" dirty="0" smtClean="0"/>
              <a:t>5S</a:t>
            </a:r>
          </a:p>
          <a:p>
            <a:pPr lvl="1"/>
            <a:r>
              <a:rPr lang="zh-CN" altLang="en-US" dirty="0" smtClean="0"/>
              <a:t>第三次，延迟</a:t>
            </a:r>
            <a:r>
              <a:rPr lang="en-US" altLang="zh-CN" dirty="0" smtClean="0"/>
              <a:t>15S</a:t>
            </a:r>
          </a:p>
          <a:p>
            <a:pPr lvl="1"/>
            <a:r>
              <a:rPr lang="zh-CN" altLang="en-US" dirty="0" smtClean="0"/>
              <a:t>第四</a:t>
            </a:r>
            <a:r>
              <a:rPr lang="zh-CN" altLang="en-US" dirty="0" smtClean="0"/>
              <a:t>次，延迟</a:t>
            </a:r>
            <a:r>
              <a:rPr lang="en-US" altLang="zh-CN" dirty="0" smtClean="0"/>
              <a:t>1min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可以根据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 type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重复消息的产生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发送消息时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Notify</a:t>
            </a:r>
            <a:r>
              <a:rPr lang="zh-CN" altLang="en-US" sz="2400" dirty="0" smtClean="0"/>
              <a:t>已经成功存储了消息，但给客户端响应时超时或失败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是两条不同的消息，但业务数据相同</a:t>
            </a:r>
            <a:endParaRPr lang="en-US" altLang="zh-CN" sz="2400" dirty="0" smtClean="0"/>
          </a:p>
          <a:p>
            <a:r>
              <a:rPr lang="zh-CN" altLang="en-US" dirty="0" smtClean="0"/>
              <a:t>投递消息时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客户端已经成功处理了消息，但返回响应时超时或失败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是同一条消息</a:t>
            </a:r>
            <a:endParaRPr lang="en-US" altLang="zh-CN" sz="2400" dirty="0" smtClean="0"/>
          </a:p>
          <a:p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对订阅者的要求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消息可能重复投递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处理消息的业务操作应该具备幂等性</a:t>
            </a:r>
            <a:endParaRPr lang="en-US" altLang="zh-CN" dirty="0" smtClean="0"/>
          </a:p>
          <a:p>
            <a:r>
              <a:rPr lang="zh-CN" altLang="en-US" dirty="0" smtClean="0"/>
              <a:t>消息的顺序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 message</a:t>
            </a:r>
          </a:p>
          <a:p>
            <a:r>
              <a:rPr lang="en-US" altLang="zh-CN" dirty="0" smtClean="0"/>
              <a:t>DLQ message</a:t>
            </a:r>
          </a:p>
          <a:p>
            <a:r>
              <a:rPr lang="en-US" altLang="zh-CN" dirty="0" smtClean="0"/>
              <a:t>Ignore message(</a:t>
            </a:r>
            <a:r>
              <a:rPr lang="zh-CN" altLang="en-US" dirty="0" smtClean="0"/>
              <a:t>没有订阅者时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BytesMessage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用来传输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类型的</a:t>
            </a:r>
            <a:r>
              <a:rPr lang="en-US" altLang="zh-CN" sz="2400" dirty="0" smtClean="0"/>
              <a:t>Message</a:t>
            </a:r>
            <a:r>
              <a:rPr lang="zh-CN" altLang="en-US" sz="2400" dirty="0" smtClean="0"/>
              <a:t>。 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的内容由用户控制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一般是用户传输对象序列化后的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dirty="0" err="1" smtClean="0"/>
              <a:t>StringMessage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用了传输简单的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类型的</a:t>
            </a:r>
            <a:r>
              <a:rPr lang="en-US" altLang="zh-CN" sz="2400" dirty="0" smtClean="0"/>
              <a:t>Message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StringMessage</a:t>
            </a:r>
            <a:r>
              <a:rPr lang="zh-CN" altLang="en-US" sz="2400" dirty="0" smtClean="0"/>
              <a:t>用来传输小于</a:t>
            </a:r>
            <a:r>
              <a:rPr lang="en-US" altLang="zh-CN" sz="2400" dirty="0" err="1" smtClean="0"/>
              <a:t>String.length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小于或等于 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有优势。 在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中，但发现</a:t>
            </a:r>
            <a:r>
              <a:rPr lang="en-US" altLang="zh-CN" sz="2400" dirty="0" err="1" smtClean="0"/>
              <a:t>String.length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大于 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（或者更小）一般会在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端转变为</a:t>
            </a:r>
            <a:r>
              <a:rPr lang="en-US" altLang="zh-CN" sz="2400" dirty="0" err="1" smtClean="0"/>
              <a:t>BytesMessage</a:t>
            </a:r>
            <a:r>
              <a:rPr lang="zh-CN" altLang="en-US" sz="2400" dirty="0" smtClean="0"/>
              <a:t>处理。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Notify</a:t>
            </a:r>
            <a:r>
              <a:rPr lang="zh-CN" altLang="en-US" sz="2800" dirty="0" smtClean="0"/>
              <a:t>是一个消息中间件。是一个高性能、可靠、可扩展、可与发送端业务逻辑相结合、支持订阅者集群的消息中间件。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高性能</a:t>
            </a:r>
          </a:p>
          <a:p>
            <a:pPr lvl="1"/>
            <a:r>
              <a:rPr lang="zh-CN" altLang="en-US" sz="2400" dirty="0" smtClean="0"/>
              <a:t>可靠</a:t>
            </a:r>
          </a:p>
          <a:p>
            <a:pPr lvl="1"/>
            <a:r>
              <a:rPr lang="zh-CN" altLang="en-US" sz="2400" dirty="0" smtClean="0"/>
              <a:t>可扩展</a:t>
            </a:r>
          </a:p>
          <a:p>
            <a:pPr lvl="1"/>
            <a:r>
              <a:rPr lang="zh-CN" altLang="en-US" sz="2400" dirty="0" smtClean="0"/>
              <a:t>与发送端业务相结合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分布式事务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支持订阅者集群</a:t>
            </a:r>
          </a:p>
          <a:p>
            <a:pPr lvl="1"/>
            <a:r>
              <a:rPr lang="zh-CN" altLang="en-US" sz="2400" dirty="0" smtClean="0"/>
              <a:t>持久订阅与非持久订阅</a:t>
            </a:r>
          </a:p>
          <a:p>
            <a:pPr lvl="1"/>
            <a:r>
              <a:rPr lang="en-US" altLang="zh-CN" sz="2400" dirty="0" smtClean="0"/>
              <a:t>Notify</a:t>
            </a:r>
            <a:r>
              <a:rPr lang="zh-CN" altLang="en-US" sz="2400" dirty="0" smtClean="0"/>
              <a:t>接收消息流量控制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Topic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所属主题。如：消息的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TC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HSF</a:t>
            </a:r>
            <a:r>
              <a:rPr lang="zh-CN" altLang="en-US" sz="1600" dirty="0" smtClean="0"/>
              <a:t>等。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MessageType</a:t>
            </a:r>
            <a:r>
              <a:rPr lang="zh-CN" altLang="en-US" sz="1600" dirty="0" smtClean="0"/>
              <a:t>：消息类型。</a:t>
            </a:r>
            <a:r>
              <a:rPr lang="en-US" altLang="zh-CN" sz="1600" dirty="0" smtClean="0"/>
              <a:t>Subscriber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MessageType</a:t>
            </a:r>
            <a:r>
              <a:rPr lang="zh-CN" altLang="en-US" sz="1600" dirty="0" smtClean="0"/>
              <a:t>订阅相关消息。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GMTCreate</a:t>
            </a:r>
            <a:r>
              <a:rPr lang="en-US" altLang="zh-CN" sz="1600" dirty="0" smtClean="0"/>
              <a:t>(Read Only)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进入</a:t>
            </a:r>
            <a:r>
              <a:rPr lang="en-US" altLang="zh-CN" sz="1600" dirty="0" smtClean="0"/>
              <a:t>Notify Server</a:t>
            </a:r>
            <a:r>
              <a:rPr lang="zh-CN" altLang="en-US" sz="1600" dirty="0" smtClean="0"/>
              <a:t>的时间。</a:t>
            </a:r>
          </a:p>
          <a:p>
            <a:r>
              <a:rPr lang="en-US" altLang="zh-CN" sz="1600" dirty="0" err="1" smtClean="0"/>
              <a:t>GMTLastDelivery</a:t>
            </a:r>
            <a:r>
              <a:rPr lang="en-US" altLang="zh-CN" sz="1600" dirty="0" smtClean="0"/>
              <a:t>(Read Only)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最后一次在</a:t>
            </a:r>
            <a:r>
              <a:rPr lang="en-US" altLang="zh-CN" sz="1600" dirty="0" smtClean="0"/>
              <a:t>Notify Server</a:t>
            </a:r>
            <a:r>
              <a:rPr lang="zh-CN" altLang="en-US" sz="1600" dirty="0" smtClean="0"/>
              <a:t>上投递的时间。</a:t>
            </a:r>
          </a:p>
          <a:p>
            <a:r>
              <a:rPr lang="en-US" altLang="zh-CN" sz="1600" dirty="0" err="1" smtClean="0"/>
              <a:t>DeliverCount</a:t>
            </a:r>
            <a:r>
              <a:rPr lang="en-US" altLang="zh-CN" sz="1600" dirty="0" smtClean="0"/>
              <a:t>(Read Only)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被成功投递前，重复投递的次数。</a:t>
            </a:r>
          </a:p>
          <a:p>
            <a:r>
              <a:rPr lang="en-US" altLang="zh-CN" sz="1600" dirty="0" err="1" smtClean="0"/>
              <a:t>TimeToLive</a:t>
            </a:r>
            <a:r>
              <a:rPr lang="en-US" altLang="zh-CN" sz="1600" dirty="0" smtClean="0"/>
              <a:t>: Message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Notify Server</a:t>
            </a:r>
            <a:r>
              <a:rPr lang="zh-CN" altLang="en-US" sz="1600" dirty="0" smtClean="0"/>
              <a:t>最大生命时间。单位：秒。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被放到</a:t>
            </a:r>
            <a:r>
              <a:rPr lang="en-US" altLang="zh-CN" sz="1600" dirty="0" smtClean="0"/>
              <a:t>DLQ</a:t>
            </a:r>
            <a:r>
              <a:rPr lang="zh-CN" altLang="en-US" sz="1600" dirty="0" smtClean="0"/>
              <a:t>中的时间阀值。单位：秒。</a:t>
            </a:r>
          </a:p>
          <a:p>
            <a:r>
              <a:rPr lang="en-US" altLang="zh-CN" sz="1600" dirty="0" err="1" smtClean="0"/>
              <a:t>PostTimeout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Notify Server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发布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的超时时间。单位：</a:t>
            </a:r>
            <a:r>
              <a:rPr lang="en-US" altLang="zh-CN" sz="1600" dirty="0" smtClean="0"/>
              <a:t>ms</a:t>
            </a:r>
          </a:p>
          <a:p>
            <a:r>
              <a:rPr lang="en-US" altLang="zh-CN" sz="1600" dirty="0" err="1" smtClean="0"/>
              <a:t>ClientPostTimeout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Notify Client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发布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的超时时间。单位：</a:t>
            </a:r>
            <a:r>
              <a:rPr lang="en-US" altLang="zh-CN" sz="1600" dirty="0" smtClean="0"/>
              <a:t>ms</a:t>
            </a:r>
          </a:p>
          <a:p>
            <a:r>
              <a:rPr lang="en-US" altLang="zh-CN" sz="1600" dirty="0" err="1" smtClean="0"/>
              <a:t>SendOnceMessage</a:t>
            </a:r>
            <a:r>
              <a:rPr lang="zh-CN" altLang="en-US" sz="1600" dirty="0" smtClean="0"/>
              <a:t>：标识消息是否为只发布一次，不管是成功还是失败。</a:t>
            </a:r>
          </a:p>
          <a:p>
            <a:r>
              <a:rPr lang="en-US" altLang="zh-CN" sz="1600" dirty="0" err="1" smtClean="0"/>
              <a:t>PushlisherHostName</a:t>
            </a:r>
            <a:r>
              <a:rPr lang="en-US" altLang="zh-CN" sz="1600" dirty="0" smtClean="0"/>
              <a:t>(Read Only)</a:t>
            </a:r>
            <a:r>
              <a:rPr lang="zh-CN" altLang="en-US" sz="1600" dirty="0" smtClean="0"/>
              <a:t>：发布该消息的</a:t>
            </a:r>
            <a:r>
              <a:rPr lang="en-US" altLang="zh-CN" sz="1600" dirty="0" smtClean="0"/>
              <a:t>Publisher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Host Name</a:t>
            </a:r>
          </a:p>
          <a:p>
            <a:r>
              <a:rPr lang="en-US" altLang="zh-CN" sz="1600" dirty="0" err="1" smtClean="0"/>
              <a:t>BornTime</a:t>
            </a:r>
            <a:r>
              <a:rPr lang="en-US" altLang="zh-CN" sz="1600" dirty="0" smtClean="0"/>
              <a:t>(Read Only)</a:t>
            </a:r>
            <a:r>
              <a:rPr lang="zh-CN" altLang="en-US" sz="1600" dirty="0" smtClean="0"/>
              <a:t>：消息的产生时间。 和</a:t>
            </a:r>
            <a:r>
              <a:rPr lang="en-US" altLang="zh-CN" sz="1600" dirty="0" err="1" smtClean="0"/>
              <a:t>GMTCreate</a:t>
            </a:r>
            <a:r>
              <a:rPr lang="zh-CN" altLang="en-US" sz="1600" dirty="0" smtClean="0"/>
              <a:t>的区别：</a:t>
            </a:r>
          </a:p>
          <a:p>
            <a:r>
              <a:rPr lang="en-US" altLang="zh-CN" sz="1600" dirty="0" err="1" smtClean="0"/>
              <a:t>BornTime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产生的时间。 </a:t>
            </a:r>
            <a:r>
              <a:rPr lang="en-US" altLang="zh-CN" sz="1600" dirty="0" err="1" smtClean="0"/>
              <a:t>GMTCreate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被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接受的时间。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支持自定义属性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ByteProperty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ShortProperty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FloatProperty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BooleanProperty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StringProperty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2098"/>
          </a:xfrm>
        </p:spPr>
        <p:txBody>
          <a:bodyPr/>
          <a:lstStyle/>
          <a:p>
            <a:r>
              <a:rPr lang="zh-CN" altLang="en-US" sz="2000" dirty="0" smtClean="0"/>
              <a:t>必填属性</a:t>
            </a:r>
          </a:p>
          <a:p>
            <a:pPr lvl="1"/>
            <a:r>
              <a:rPr lang="en-US" altLang="zh-CN" sz="1600" dirty="0" smtClean="0"/>
              <a:t>Topic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MessageType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GroupId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或者不填，系统会自动加上</a:t>
            </a:r>
            <a:r>
              <a:rPr lang="en-US" altLang="zh-CN" sz="1600" dirty="0" smtClean="0"/>
              <a:t>Notify Client</a:t>
            </a:r>
            <a:r>
              <a:rPr lang="zh-CN" altLang="en-US" sz="1600" dirty="0" smtClean="0"/>
              <a:t>使用的</a:t>
            </a:r>
            <a:r>
              <a:rPr lang="en-US" altLang="zh-CN" sz="1600" dirty="0" err="1" smtClean="0"/>
              <a:t>GroupId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2000" dirty="0" smtClean="0"/>
              <a:t>可选</a:t>
            </a:r>
            <a:r>
              <a:rPr lang="zh-CN" altLang="en-US" sz="2000" dirty="0" smtClean="0"/>
              <a:t>属性</a:t>
            </a:r>
          </a:p>
          <a:p>
            <a:pPr lvl="1"/>
            <a:r>
              <a:rPr lang="en-US" altLang="zh-CN" sz="1600" dirty="0" err="1" smtClean="0"/>
              <a:t>TimeToLive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DLQTime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PostTimeout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ClientPostTimeout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SendOnceMessage</a:t>
            </a:r>
            <a:endParaRPr lang="en-US" altLang="zh-CN" sz="1600" dirty="0" smtClean="0"/>
          </a:p>
          <a:p>
            <a:r>
              <a:rPr lang="zh-CN" altLang="en-US" sz="2000" dirty="0" smtClean="0"/>
              <a:t>只读</a:t>
            </a:r>
            <a:r>
              <a:rPr lang="zh-CN" altLang="en-US" sz="2000" dirty="0" smtClean="0"/>
              <a:t>属性</a:t>
            </a:r>
          </a:p>
          <a:p>
            <a:pPr lvl="1"/>
            <a:r>
              <a:rPr lang="en-US" altLang="zh-CN" sz="1600" dirty="0" err="1" smtClean="0"/>
              <a:t>GMTCreate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GMTLastDelivery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DeliverCount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DeliverCount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PushlisherHostName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BornTime</a:t>
            </a:r>
            <a:r>
              <a:rPr lang="en-US" altLang="zh-CN" sz="1600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属性间的</a:t>
            </a:r>
            <a:r>
              <a:rPr lang="zh-CN" altLang="en-US" sz="1800" dirty="0" smtClean="0"/>
              <a:t>约束</a:t>
            </a:r>
            <a:endParaRPr lang="en-US" altLang="zh-CN" sz="1800" dirty="0" smtClean="0"/>
          </a:p>
          <a:p>
            <a:pPr lvl="1"/>
            <a:r>
              <a:rPr lang="en-US" altLang="zh-CN" sz="1600" dirty="0" err="1" smtClean="0"/>
              <a:t>TimeToLive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同时配置时，</a:t>
            </a:r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失效。 </a:t>
            </a:r>
          </a:p>
          <a:p>
            <a:pPr lvl="1"/>
            <a:r>
              <a:rPr lang="en-US" altLang="zh-CN" sz="1600" dirty="0" err="1" smtClean="0"/>
              <a:t>TimeToLive</a:t>
            </a:r>
            <a:r>
              <a:rPr lang="zh-CN" altLang="en-US" sz="1600" dirty="0" smtClean="0"/>
              <a:t>没有配置，</a:t>
            </a:r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有效。</a:t>
            </a:r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没有配置，使用默认值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postTimeout</a:t>
            </a:r>
            <a:r>
              <a:rPr lang="zh-CN" altLang="en-US" sz="1600" dirty="0" smtClean="0"/>
              <a:t>没有配置，使用默认值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800" dirty="0" smtClean="0"/>
              <a:t>属性</a:t>
            </a:r>
            <a:r>
              <a:rPr lang="zh-CN" altLang="en-US" sz="1800" dirty="0" smtClean="0"/>
              <a:t>限制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MessageType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GroupId</a:t>
            </a:r>
            <a:r>
              <a:rPr lang="zh-CN" altLang="en-US" sz="1600" dirty="0" smtClean="0"/>
              <a:t>的限制：对这些属性，不能是</a:t>
            </a:r>
            <a:r>
              <a:rPr lang="en-US" altLang="zh-CN" sz="1600" dirty="0" err="1" smtClean="0"/>
              <a:t>Character.isWhitespace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。</a:t>
            </a:r>
          </a:p>
          <a:p>
            <a:pPr lvl="1"/>
            <a:r>
              <a:rPr lang="zh-CN" altLang="en-US" sz="1600" dirty="0" smtClean="0"/>
              <a:t>对</a:t>
            </a:r>
            <a:r>
              <a:rPr lang="zh-CN" altLang="en-US" sz="1600" dirty="0" smtClean="0"/>
              <a:t>用户自定义属性的限制：如果是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，其中不能包含</a:t>
            </a:r>
            <a:r>
              <a:rPr lang="en-US" altLang="zh-CN" sz="1600" dirty="0" smtClean="0"/>
              <a:t>"(char)1"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"(</a:t>
            </a:r>
            <a:r>
              <a:rPr lang="en-US" altLang="zh-CN" sz="1600" dirty="0" smtClean="0"/>
              <a:t>char)2“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HostName</a:t>
            </a:r>
            <a:r>
              <a:rPr lang="zh-CN" altLang="en-US" sz="1600" dirty="0" smtClean="0"/>
              <a:t>长度不能超过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位，超过长度部分，将被忽略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800" dirty="0" smtClean="0"/>
              <a:t>属性的默认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lvl="1"/>
            <a:r>
              <a:rPr lang="en-US" altLang="zh-CN" sz="1600" dirty="0" err="1" smtClean="0"/>
              <a:t>ClientPostTimeout</a:t>
            </a:r>
            <a:r>
              <a:rPr lang="zh-CN" altLang="en-US" sz="1600" dirty="0" smtClean="0"/>
              <a:t>，默认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3000</a:t>
            </a:r>
            <a:r>
              <a:rPr lang="zh-CN" altLang="en-US" sz="1600" dirty="0" smtClean="0"/>
              <a:t>，单位：</a:t>
            </a:r>
            <a:r>
              <a:rPr lang="en-US" altLang="zh-CN" sz="1600" dirty="0" smtClean="0"/>
              <a:t>millisecond</a:t>
            </a:r>
          </a:p>
          <a:p>
            <a:pPr lvl="1"/>
            <a:r>
              <a:rPr lang="en-US" altLang="zh-CN" sz="1600" dirty="0" err="1" smtClean="0"/>
              <a:t>TimeToLive</a:t>
            </a:r>
            <a:r>
              <a:rPr lang="zh-CN" altLang="en-US" sz="1600" dirty="0" smtClean="0"/>
              <a:t>，默认为没有设置，范围</a:t>
            </a:r>
            <a:r>
              <a:rPr lang="en-US" altLang="zh-CN" sz="1600" dirty="0" smtClean="0"/>
              <a:t>[1, 14 * 24 * 3600(14</a:t>
            </a:r>
            <a:r>
              <a:rPr lang="zh-CN" altLang="en-US" sz="1600" dirty="0" smtClean="0"/>
              <a:t>天</a:t>
            </a:r>
            <a:r>
              <a:rPr lang="en-US" altLang="zh-CN" sz="1600" dirty="0" smtClean="0"/>
              <a:t>)], </a:t>
            </a:r>
            <a:r>
              <a:rPr lang="zh-CN" altLang="en-US" sz="1600" dirty="0" smtClean="0"/>
              <a:t>单位：</a:t>
            </a:r>
            <a:r>
              <a:rPr lang="en-US" altLang="zh-CN" sz="1600" dirty="0" smtClean="0"/>
              <a:t>second</a:t>
            </a:r>
          </a:p>
          <a:p>
            <a:pPr lvl="1"/>
            <a:r>
              <a:rPr lang="en-US" altLang="zh-CN" sz="1600" dirty="0" err="1" smtClean="0"/>
              <a:t>DLQTime</a:t>
            </a:r>
            <a:r>
              <a:rPr lang="zh-CN" altLang="en-US" sz="1600" dirty="0" smtClean="0"/>
              <a:t>，默认为没有设置，范围</a:t>
            </a:r>
            <a:r>
              <a:rPr lang="en-US" altLang="zh-CN" sz="1600" dirty="0" smtClean="0"/>
              <a:t>[1, 14 * 24 * 3600(14</a:t>
            </a:r>
            <a:r>
              <a:rPr lang="zh-CN" altLang="en-US" sz="1600" dirty="0" smtClean="0"/>
              <a:t>天</a:t>
            </a:r>
            <a:r>
              <a:rPr lang="en-US" altLang="zh-CN" sz="1600" dirty="0" smtClean="0"/>
              <a:t>)], </a:t>
            </a:r>
            <a:r>
              <a:rPr lang="zh-CN" altLang="en-US" sz="1600" dirty="0" smtClean="0"/>
              <a:t>单位：</a:t>
            </a:r>
            <a:r>
              <a:rPr lang="en-US" altLang="zh-CN" sz="1600" dirty="0" smtClean="0"/>
              <a:t>second</a:t>
            </a:r>
          </a:p>
          <a:p>
            <a:pPr lvl="1"/>
            <a:r>
              <a:rPr lang="en-US" altLang="zh-CN" sz="1600" dirty="0" err="1" smtClean="0"/>
              <a:t>PostTimeOut</a:t>
            </a:r>
            <a:r>
              <a:rPr lang="zh-CN" altLang="en-US" sz="1600" dirty="0" smtClean="0"/>
              <a:t>，默认值</a:t>
            </a:r>
            <a:r>
              <a:rPr lang="en-US" altLang="zh-CN" sz="1600" dirty="0" smtClean="0"/>
              <a:t>10*1000</a:t>
            </a:r>
            <a:r>
              <a:rPr lang="zh-CN" altLang="en-US" sz="1600" dirty="0" smtClean="0"/>
              <a:t>， 范围</a:t>
            </a:r>
            <a:r>
              <a:rPr lang="en-US" altLang="zh-CN" sz="1600" dirty="0" smtClean="0"/>
              <a:t>[100, 15 * 1000], </a:t>
            </a:r>
            <a:r>
              <a:rPr lang="zh-CN" altLang="en-US" sz="1600" dirty="0" smtClean="0"/>
              <a:t>单位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millisecond </a:t>
            </a:r>
            <a:r>
              <a:rPr lang="en-US" altLang="zh-CN" sz="1400" dirty="0" smtClean="0"/>
              <a:t>	</a:t>
            </a:r>
          </a:p>
          <a:p>
            <a:pPr lvl="1"/>
            <a:endParaRPr lang="zh-CN" altLang="en-US" sz="14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500306"/>
            <a:ext cx="59554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com.taobao.hsf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hsf.notify.spring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smtClean="0"/>
              <a:t>version&gt;1.4.2&lt;/version&gt;</a:t>
            </a:r>
          </a:p>
          <a:p>
            <a:r>
              <a:rPr lang="en-US" altLang="zh-CN" dirty="0" smtClean="0"/>
              <a:t>&lt;/dependency&gt;</a:t>
            </a:r>
          </a:p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com.taobao.hsf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&gt;hsf.lib&lt;/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&lt;version&gt;1.4.2</a:t>
            </a:r>
            <a:r>
              <a:rPr lang="en-US" altLang="zh-CN" dirty="0" smtClean="0"/>
              <a:t>&lt;/version&gt;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smtClean="0"/>
              <a:t>dependency&gt;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范例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最基本的使用方式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com.taobao.notify.comexample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publisher-beans.xml</a:t>
            </a:r>
          </a:p>
          <a:p>
            <a:pPr lvl="2"/>
            <a:r>
              <a:rPr lang="en-US" altLang="zh-CN" dirty="0" smtClean="0"/>
              <a:t>subscriber-beans.xml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范例程序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SubscriptionHelper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使用辅助类增加订阅关系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com.taobao.notify.helperexample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helper-subscriber-beans.xml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范例程序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当订阅的消息类型很多，每个消息可以由单独的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com.taobao.notify.extendedexample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extend-beans.xml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范例程序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广播模式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消息投递到分组中的每一台机器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com.taobao.notify.syncexample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syn-subscriber-beans.xml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</a:t>
            </a:r>
            <a:r>
              <a:rPr lang="zh-CN" altLang="en-US" dirty="0" smtClean="0"/>
              <a:t>下分组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线下会有多个环境并存，为了不互相干扰，需要分组隔离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4414" y="3714752"/>
            <a:ext cx="178595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Notify  TRADE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786322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214546" y="3857628"/>
            <a:ext cx="45719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71604" y="4857760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43042" y="4929198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rot="5400000" flipH="1" flipV="1">
            <a:off x="1857356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57224" y="3143248"/>
            <a:ext cx="2571768" cy="292895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321468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日常环境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857884" y="3929066"/>
            <a:ext cx="178595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Notify  TRADE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43636" y="5000636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6858016" y="4071942"/>
            <a:ext cx="45719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15074" y="5072074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86512" y="5143512"/>
            <a:ext cx="121444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7" idx="0"/>
            <a:endCxn id="16" idx="2"/>
          </p:cNvCxnSpPr>
          <p:nvPr/>
        </p:nvCxnSpPr>
        <p:spPr>
          <a:xfrm rot="5400000" flipH="1" flipV="1">
            <a:off x="6500826" y="475060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00694" y="3357562"/>
            <a:ext cx="2571768" cy="292895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342900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项目环境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214942" y="3071810"/>
            <a:ext cx="2571768" cy="292895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57818" y="3214686"/>
            <a:ext cx="2571768" cy="292895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43306" y="2428868"/>
            <a:ext cx="135732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Config</a:t>
            </a:r>
            <a:r>
              <a:rPr lang="en-US" altLang="zh-CN" sz="1400" b="1" dirty="0" smtClean="0"/>
              <a:t> server</a:t>
            </a:r>
            <a:endParaRPr lang="zh-CN" altLang="en-US" sz="1400" b="1" dirty="0"/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2143108" y="2643182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43504" y="2643182"/>
            <a:ext cx="114300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做不到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不重复投递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消息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按照发送的顺序到达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153400" cy="609600"/>
          </a:xfrm>
        </p:spPr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/>
          <a:lstStyle/>
          <a:p>
            <a:r>
              <a:rPr lang="zh-CN" altLang="en-US" sz="2000" dirty="0" smtClean="0"/>
              <a:t>为什么我发的消息有部分收不到了</a:t>
            </a:r>
          </a:p>
          <a:p>
            <a:pPr lvl="1"/>
            <a:r>
              <a:rPr lang="zh-CN" altLang="en-US" sz="1800" dirty="0" smtClean="0"/>
              <a:t>很有可能发送方的</a:t>
            </a:r>
            <a:r>
              <a:rPr lang="en-US" altLang="zh-CN" sz="1800" dirty="0" err="1" smtClean="0"/>
              <a:t>groupId</a:t>
            </a:r>
            <a:r>
              <a:rPr lang="zh-CN" altLang="en-US" sz="1800" dirty="0" smtClean="0"/>
              <a:t>与订阅者的</a:t>
            </a:r>
            <a:r>
              <a:rPr lang="en-US" altLang="zh-CN" sz="1800" dirty="0" err="1" smtClean="0"/>
              <a:t>GroupId</a:t>
            </a:r>
            <a:r>
              <a:rPr lang="zh-CN" altLang="en-US" sz="1800" dirty="0" smtClean="0"/>
              <a:t>是相同的。</a:t>
            </a:r>
            <a:r>
              <a:rPr lang="en-US" altLang="zh-CN" sz="1800" dirty="0" err="1" smtClean="0"/>
              <a:t>NotifyServer</a:t>
            </a:r>
            <a:r>
              <a:rPr lang="zh-CN" altLang="en-US" sz="1800" dirty="0" smtClean="0"/>
              <a:t>并不区别发送方与订阅者，只是根据</a:t>
            </a:r>
            <a:r>
              <a:rPr lang="en-US" altLang="zh-CN" sz="1800" dirty="0" err="1" smtClean="0"/>
              <a:t>groupId</a:t>
            </a:r>
            <a:r>
              <a:rPr lang="zh-CN" altLang="en-US" sz="1800" dirty="0" smtClean="0"/>
              <a:t>来</a:t>
            </a:r>
            <a:r>
              <a:rPr lang="zh-CN" altLang="en-US" sz="1800" dirty="0" smtClean="0"/>
              <a:t>区分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相同的</a:t>
            </a:r>
            <a:r>
              <a:rPr lang="en-US" altLang="zh-CN" sz="1800" dirty="0" err="1" smtClean="0"/>
              <a:t>groupId</a:t>
            </a:r>
            <a:r>
              <a:rPr lang="zh-CN" altLang="en-US" sz="1800" dirty="0" smtClean="0"/>
              <a:t>有多台机器</a:t>
            </a:r>
            <a:endParaRPr lang="zh-CN" altLang="en-US" sz="1800" dirty="0" smtClean="0"/>
          </a:p>
          <a:p>
            <a:r>
              <a:rPr lang="zh-CN" altLang="en-US" sz="2000" dirty="0" smtClean="0"/>
              <a:t>为什么</a:t>
            </a:r>
            <a:r>
              <a:rPr lang="zh-CN" altLang="en-US" sz="2000" dirty="0" smtClean="0"/>
              <a:t>我会收到重复的消息</a:t>
            </a:r>
          </a:p>
          <a:p>
            <a:pPr lvl="1"/>
            <a:r>
              <a:rPr lang="en-US" altLang="zh-CN" sz="1800" dirty="0" err="1" smtClean="0"/>
              <a:t>NotifyServer</a:t>
            </a:r>
            <a:r>
              <a:rPr lang="zh-CN" altLang="en-US" sz="1800" dirty="0" smtClean="0"/>
              <a:t>对于消息的处理反馈设置有超时，如果消息处理超时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可能是因为</a:t>
            </a:r>
            <a:r>
              <a:rPr lang="en-US" altLang="zh-CN" sz="1800" dirty="0" smtClean="0"/>
              <a:t>Debug)</a:t>
            </a:r>
            <a:r>
              <a:rPr lang="zh-CN" altLang="en-US" sz="1800" dirty="0" smtClean="0"/>
              <a:t>，会导致</a:t>
            </a:r>
            <a:r>
              <a:rPr lang="en-US" altLang="zh-CN" sz="1800" dirty="0" smtClean="0"/>
              <a:t>Notify</a:t>
            </a:r>
            <a:r>
              <a:rPr lang="zh-CN" altLang="en-US" sz="1800" dirty="0" smtClean="0"/>
              <a:t>将消息再次发送</a:t>
            </a:r>
          </a:p>
          <a:p>
            <a:r>
              <a:rPr lang="zh-CN" altLang="en-US" sz="2000" dirty="0" smtClean="0"/>
              <a:t>为什么</a:t>
            </a:r>
            <a:r>
              <a:rPr lang="zh-CN" altLang="en-US" sz="2000" dirty="0" smtClean="0"/>
              <a:t>我发送消息会失败</a:t>
            </a:r>
          </a:p>
          <a:p>
            <a:pPr lvl="1"/>
            <a:r>
              <a:rPr lang="zh-CN" altLang="en-US" sz="1800" dirty="0" smtClean="0"/>
              <a:t>具体原因可以通过</a:t>
            </a:r>
            <a:r>
              <a:rPr lang="en-US" altLang="zh-CN" sz="1800" dirty="0" err="1" smtClean="0"/>
              <a:t>sendMessage</a:t>
            </a:r>
            <a:r>
              <a:rPr lang="zh-CN" altLang="en-US" sz="1800" dirty="0" smtClean="0"/>
              <a:t>返回的</a:t>
            </a:r>
            <a:r>
              <a:rPr lang="en-US" altLang="zh-CN" sz="1800" dirty="0" err="1" smtClean="0"/>
              <a:t>SendResult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getErrorMessage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来判断</a:t>
            </a:r>
            <a:r>
              <a:rPr lang="zh-CN" altLang="en-US" sz="1800" dirty="0" smtClean="0"/>
              <a:t>。</a:t>
            </a:r>
            <a:endParaRPr lang="zh-CN" altLang="en-US" dirty="0" smtClean="0"/>
          </a:p>
          <a:p>
            <a:r>
              <a:rPr lang="zh-CN" altLang="en-US" sz="2000" dirty="0" smtClean="0"/>
              <a:t>为什么我收不到消息</a:t>
            </a:r>
          </a:p>
          <a:p>
            <a:pPr lvl="1"/>
            <a:r>
              <a:rPr lang="zh-CN" altLang="en-US" sz="1800" dirty="0" smtClean="0"/>
              <a:t>确认分组环境（日常、项目环境）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是否成功订阅消息</a:t>
            </a:r>
            <a:endParaRPr lang="en-US" altLang="zh-CN" sz="1800" dirty="0" smtClean="0"/>
          </a:p>
          <a:p>
            <a:r>
              <a:rPr lang="zh-CN" altLang="en-US" sz="2000" dirty="0" smtClean="0"/>
              <a:t>第一次发送消息失败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客户端从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Server</a:t>
            </a:r>
            <a:r>
              <a:rPr lang="zh-CN" altLang="en-US" sz="1600" dirty="0" smtClean="0"/>
              <a:t>接收</a:t>
            </a:r>
            <a:r>
              <a:rPr lang="en-US" altLang="zh-CN" sz="1600" dirty="0" smtClean="0"/>
              <a:t>Notify</a:t>
            </a:r>
            <a:r>
              <a:rPr lang="zh-CN" altLang="en-US" sz="1600" dirty="0" smtClean="0"/>
              <a:t>列表是异步的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可靠消息的含义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不能认为调用了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就万事大吉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消息成功发送到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后，消息不会丢失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需要关注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客户端的返回值</a:t>
            </a:r>
            <a:endParaRPr lang="en-US" altLang="zh-CN" dirty="0" smtClean="0"/>
          </a:p>
          <a:p>
            <a:r>
              <a:rPr lang="zh-CN" altLang="en-US" dirty="0" smtClean="0"/>
              <a:t>订阅者吃异常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</a:t>
            </a:r>
            <a:r>
              <a:rPr lang="zh-CN" altLang="en-US" dirty="0" smtClean="0"/>
              <a:t>丢消息</a:t>
            </a:r>
            <a:endParaRPr lang="en-US" altLang="zh-CN" dirty="0" smtClean="0"/>
          </a:p>
          <a:p>
            <a:r>
              <a:rPr lang="zh-CN" altLang="en-US" dirty="0" smtClean="0"/>
              <a:t>订阅者提前返回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可能会丢消息</a:t>
            </a:r>
            <a:endParaRPr lang="en-US" altLang="zh-CN" dirty="0" smtClean="0"/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应用程序或组件之间的一种通讯方式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保证消息不丢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松散耦合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发送者和接收者不必了解对方，只需要认识消息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发送者和接收者不必同时在线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解除应用组件的紧密耦合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 smtClean="0"/>
              <a:t>提高应用的响应时间</a:t>
            </a:r>
            <a:endParaRPr lang="en-US" altLang="zh-CN" dirty="0" smtClean="0"/>
          </a:p>
          <a:p>
            <a:r>
              <a:rPr lang="zh-CN" altLang="en-US" dirty="0" smtClean="0"/>
              <a:t>可靠的异步调用</a:t>
            </a:r>
            <a:endParaRPr lang="en-US" altLang="zh-CN" dirty="0" smtClean="0"/>
          </a:p>
          <a:p>
            <a:r>
              <a:rPr lang="en-US" altLang="zh-CN" dirty="0" smtClean="0"/>
              <a:t>Best Practice from eBay</a:t>
            </a:r>
          </a:p>
          <a:p>
            <a:pPr lvl="1"/>
            <a:r>
              <a:rPr lang="en-US" altLang="zh-CN" dirty="0" smtClean="0"/>
              <a:t>Asynchrony Everywhere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Point-to-Point (PTP)</a:t>
            </a:r>
          </a:p>
          <a:p>
            <a:pPr lvl="1"/>
            <a:r>
              <a:rPr lang="zh-CN" altLang="en-US" dirty="0" smtClean="0"/>
              <a:t>每个消息只有一个消费者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发送者和接收者没有时间依赖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接收者确认消息处理成功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4835735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71736" y="4726589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143108" y="5119498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1736" y="44071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发送</a:t>
            </a:r>
            <a:endParaRPr lang="zh-CN" altLang="en-US" sz="1400" dirty="0"/>
          </a:p>
        </p:txBody>
      </p:sp>
      <p:sp>
        <p:nvSpPr>
          <p:cNvPr id="8" name="圆柱形 7"/>
          <p:cNvSpPr/>
          <p:nvPr/>
        </p:nvSpPr>
        <p:spPr>
          <a:xfrm rot="5400000">
            <a:off x="4107653" y="4442825"/>
            <a:ext cx="571504" cy="135732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5" idx="3"/>
            <a:endCxn id="8" idx="3"/>
          </p:cNvCxnSpPr>
          <p:nvPr/>
        </p:nvCxnSpPr>
        <p:spPr>
          <a:xfrm>
            <a:off x="3143240" y="5119498"/>
            <a:ext cx="571504" cy="1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572264" y="4835735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5072066" y="4978611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5072066" y="526436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折角形 12"/>
          <p:cNvSpPr/>
          <p:nvPr/>
        </p:nvSpPr>
        <p:spPr>
          <a:xfrm>
            <a:off x="5286380" y="4121355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4549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消费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3358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确认</a:t>
            </a:r>
            <a:endParaRPr lang="zh-CN" altLang="en-US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客户端只有订阅后才能收到消息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持久订阅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非持久订阅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3" y="4978611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71735" y="4869465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143107" y="5262374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1735" y="4549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" name="圆柱形 7"/>
          <p:cNvSpPr/>
          <p:nvPr/>
        </p:nvSpPr>
        <p:spPr>
          <a:xfrm>
            <a:off x="4000495" y="4286256"/>
            <a:ext cx="678661" cy="19531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215073" y="4286256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4714875" y="442913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折角形 10"/>
          <p:cNvSpPr/>
          <p:nvPr/>
        </p:nvSpPr>
        <p:spPr>
          <a:xfrm>
            <a:off x="5572131" y="5000636"/>
            <a:ext cx="571504" cy="642942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1" y="42148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1" y="4429132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14" name="直接箭头连接符 13"/>
          <p:cNvCxnSpPr>
            <a:stCxn id="5" idx="3"/>
            <a:endCxn id="8" idx="2"/>
          </p:cNvCxnSpPr>
          <p:nvPr/>
        </p:nvCxnSpPr>
        <p:spPr>
          <a:xfrm>
            <a:off x="3143239" y="5262374"/>
            <a:ext cx="857256" cy="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14875" y="464185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4714875" y="478632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48213" y="4739026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  <p:sp>
        <p:nvSpPr>
          <p:cNvPr id="18" name="圆角矩形 17"/>
          <p:cNvSpPr/>
          <p:nvPr/>
        </p:nvSpPr>
        <p:spPr>
          <a:xfrm>
            <a:off x="6215074" y="5643578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Client3</a:t>
            </a:r>
            <a:endParaRPr lang="zh-CN" altLang="en-US" sz="1400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4714876" y="578645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81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5214942" y="578645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714876" y="599918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714876" y="614364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48214" y="609634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发布者和订阅者有时间上的依赖。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客户端只有建立了订阅关系后，才能收到消息</a:t>
            </a:r>
            <a:endParaRPr lang="en-US" altLang="zh-CN" sz="2400" dirty="0" smtClean="0"/>
          </a:p>
          <a:p>
            <a:r>
              <a:rPr lang="zh-CN" altLang="en-US" dirty="0" smtClean="0"/>
              <a:t>非持久订阅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订阅者为了接收消息，必须一直在线</a:t>
            </a:r>
            <a:endParaRPr lang="en-US" altLang="zh-CN" sz="2400" dirty="0" smtClean="0"/>
          </a:p>
          <a:p>
            <a:r>
              <a:rPr lang="zh-CN" altLang="en-US" dirty="0" smtClean="0"/>
              <a:t>持久订阅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订阅关系建立后，消息就不会丢失，不管订阅者是否在线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当只有一个订阅者时，</a:t>
            </a:r>
            <a:r>
              <a:rPr lang="en-US" altLang="zh-CN" sz="2400" dirty="0" smtClean="0"/>
              <a:t>≈PTP</a:t>
            </a:r>
          </a:p>
          <a:p>
            <a:r>
              <a:rPr lang="en-US" altLang="zh-CN" b="1" dirty="0" smtClean="0"/>
              <a:t>Notify</a:t>
            </a:r>
            <a:r>
              <a:rPr lang="zh-CN" altLang="en-US" b="1" dirty="0" smtClean="0"/>
              <a:t>只支持</a:t>
            </a:r>
            <a:r>
              <a:rPr lang="en-US" altLang="zh-CN" b="1" dirty="0" smtClean="0"/>
              <a:t>Pub/Sub</a:t>
            </a:r>
            <a:r>
              <a:rPr lang="zh-CN" altLang="en-US" b="1" dirty="0" smtClean="0"/>
              <a:t>模式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">
  <a:themeElements>
    <a:clrScheme name="平衡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</Template>
  <TotalTime>1476</TotalTime>
  <Words>1746</Words>
  <Application>Microsoft Office PowerPoint</Application>
  <PresentationFormat>全屏显示(4:3)</PresentationFormat>
  <Paragraphs>407</Paragraphs>
  <Slides>42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taobao</vt:lpstr>
      <vt:lpstr>Notify应用</vt:lpstr>
      <vt:lpstr>Agenda</vt:lpstr>
      <vt:lpstr>Notify是什么</vt:lpstr>
      <vt:lpstr>Notify做不到</vt:lpstr>
      <vt:lpstr>消息中间件的特性</vt:lpstr>
      <vt:lpstr>引入Notify的时机</vt:lpstr>
      <vt:lpstr>Messaging Models</vt:lpstr>
      <vt:lpstr>Messaging Models</vt:lpstr>
      <vt:lpstr>Publish/Subscribe</vt:lpstr>
      <vt:lpstr>非持久订阅</vt:lpstr>
      <vt:lpstr>持久订阅</vt:lpstr>
      <vt:lpstr>Notify基本概念</vt:lpstr>
      <vt:lpstr>Topic和Message Type</vt:lpstr>
      <vt:lpstr>Topic和Message Type</vt:lpstr>
      <vt:lpstr>Topic和Message Type</vt:lpstr>
      <vt:lpstr>Topic和Message Type</vt:lpstr>
      <vt:lpstr>部署结构</vt:lpstr>
      <vt:lpstr>集群</vt:lpstr>
      <vt:lpstr>集群</vt:lpstr>
      <vt:lpstr>订阅者集群</vt:lpstr>
      <vt:lpstr>Notify基本概念</vt:lpstr>
      <vt:lpstr>事务消息</vt:lpstr>
      <vt:lpstr>事务消息</vt:lpstr>
      <vt:lpstr>可靠性保证</vt:lpstr>
      <vt:lpstr>消息重试策略</vt:lpstr>
      <vt:lpstr>重复消息的产生</vt:lpstr>
      <vt:lpstr>对订阅者的要求</vt:lpstr>
      <vt:lpstr>消息的存储</vt:lpstr>
      <vt:lpstr>消息的类型</vt:lpstr>
      <vt:lpstr>消息的属性</vt:lpstr>
      <vt:lpstr>支持自定义属性</vt:lpstr>
      <vt:lpstr>属性使用方法</vt:lpstr>
      <vt:lpstr>属性使用方法</vt:lpstr>
      <vt:lpstr>Notify开发</vt:lpstr>
      <vt:lpstr>Notify开发——范例程序</vt:lpstr>
      <vt:lpstr>Notify开发——范例程序</vt:lpstr>
      <vt:lpstr>Notify开发——范例程序</vt:lpstr>
      <vt:lpstr>Notify开发——范例程序</vt:lpstr>
      <vt:lpstr>Notify开发——线下分组</vt:lpstr>
      <vt:lpstr>FAQ</vt:lpstr>
      <vt:lpstr>常见误区</vt:lpstr>
      <vt:lpstr>幻灯片 42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Notify应用</dc:title>
  <dc:creator>锋寒</dc:creator>
  <cp:lastModifiedBy>锋寒</cp:lastModifiedBy>
  <cp:revision>139</cp:revision>
  <dcterms:created xsi:type="dcterms:W3CDTF">2009-08-28T06:10:54Z</dcterms:created>
  <dcterms:modified xsi:type="dcterms:W3CDTF">2009-09-08T14:51:41Z</dcterms:modified>
</cp:coreProperties>
</file>