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2" r:id="rId5"/>
    <p:sldId id="257" r:id="rId6"/>
    <p:sldId id="268" r:id="rId7"/>
    <p:sldId id="269" r:id="rId8"/>
    <p:sldId id="270" r:id="rId9"/>
    <p:sldId id="267" r:id="rId10"/>
    <p:sldId id="260" r:id="rId11"/>
    <p:sldId id="265" r:id="rId12"/>
    <p:sldId id="261" r:id="rId13"/>
    <p:sldId id="271" r:id="rId14"/>
    <p:sldId id="272" r:id="rId15"/>
    <p:sldId id="264" r:id="rId16"/>
    <p:sldId id="26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50" autoAdjust="0"/>
  </p:normalViewPr>
  <p:slideViewPr>
    <p:cSldViewPr>
      <p:cViewPr varScale="1">
        <p:scale>
          <a:sx n="63" d="100"/>
          <a:sy n="63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0BD66-B5F3-4D99-953C-F057A3FF237F}" type="datetimeFigureOut">
              <a:rPr lang="zh-CN" altLang="en-US" smtClean="0"/>
              <a:pPr/>
              <a:t>2010/12/29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25DA8-11D5-47ED-9FA5-B608D49066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0BD66-B5F3-4D99-953C-F057A3FF237F}" type="datetimeFigureOut">
              <a:rPr lang="zh-CN" altLang="en-US" smtClean="0"/>
              <a:pPr/>
              <a:t>2010/12/29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25DA8-11D5-47ED-9FA5-B608D49066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0BD66-B5F3-4D99-953C-F057A3FF237F}" type="datetimeFigureOut">
              <a:rPr lang="zh-CN" altLang="en-US" smtClean="0"/>
              <a:pPr/>
              <a:t>2010/12/29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25DA8-11D5-47ED-9FA5-B608D49066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153400" cy="609600"/>
          </a:xfrm>
        </p:spPr>
        <p:txBody>
          <a:bodyPr/>
          <a:lstStyle>
            <a:lvl1pPr algn="l">
              <a:defRPr sz="40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>
            <a:lvl1pPr>
              <a:buClr>
                <a:srgbClr val="FF6600"/>
              </a:buClr>
              <a:buFont typeface="Wingdings" pitchFamily="2" charset="2"/>
              <a:buChar char="l"/>
              <a:defRPr/>
            </a:lvl1pPr>
            <a:lvl2pPr>
              <a:buClr>
                <a:srgbClr val="FF6600"/>
              </a:buClr>
              <a:buFont typeface="Wingdings" pitchFamily="2" charset="2"/>
              <a:buChar char="l"/>
              <a:defRPr/>
            </a:lvl2pPr>
            <a:lvl3pPr>
              <a:buClr>
                <a:srgbClr val="FF6600"/>
              </a:buClr>
              <a:buFont typeface="Wingdings" pitchFamily="2" charset="2"/>
              <a:buChar char="l"/>
              <a:defRPr/>
            </a:lvl3pPr>
            <a:lvl4pPr>
              <a:buClr>
                <a:srgbClr val="FF6600"/>
              </a:buClr>
              <a:buFont typeface="Wingdings" pitchFamily="2" charset="2"/>
              <a:buChar char="l"/>
              <a:defRPr/>
            </a:lvl4pPr>
            <a:lvl5pPr>
              <a:buClr>
                <a:srgbClr val="FF6600"/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0BD66-B5F3-4D99-953C-F057A3FF237F}" type="datetimeFigureOut">
              <a:rPr lang="zh-CN" altLang="en-US" smtClean="0"/>
              <a:pPr/>
              <a:t>2010/12/29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25DA8-11D5-47ED-9FA5-B608D49066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0BD66-B5F3-4D99-953C-F057A3FF237F}" type="datetimeFigureOut">
              <a:rPr lang="zh-CN" altLang="en-US" smtClean="0"/>
              <a:pPr/>
              <a:t>2010/12/29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25DA8-11D5-47ED-9FA5-B608D49066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0BD66-B5F3-4D99-953C-F057A3FF237F}" type="datetimeFigureOut">
              <a:rPr lang="zh-CN" altLang="en-US" smtClean="0"/>
              <a:pPr/>
              <a:t>2010/12/29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25DA8-11D5-47ED-9FA5-B608D49066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0BD66-B5F3-4D99-953C-F057A3FF237F}" type="datetimeFigureOut">
              <a:rPr lang="zh-CN" altLang="en-US" smtClean="0"/>
              <a:pPr/>
              <a:t>2010/12/29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25DA8-11D5-47ED-9FA5-B608D49066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0BD66-B5F3-4D99-953C-F057A3FF237F}" type="datetimeFigureOut">
              <a:rPr lang="zh-CN" altLang="en-US" smtClean="0"/>
              <a:pPr/>
              <a:t>2010/12/29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25DA8-11D5-47ED-9FA5-B608D49066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0BD66-B5F3-4D99-953C-F057A3FF237F}" type="datetimeFigureOut">
              <a:rPr lang="zh-CN" altLang="en-US" smtClean="0"/>
              <a:pPr/>
              <a:t>2010/12/29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25DA8-11D5-47ED-9FA5-B608D49066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0BD66-B5F3-4D99-953C-F057A3FF237F}" type="datetimeFigureOut">
              <a:rPr lang="zh-CN" altLang="en-US" smtClean="0"/>
              <a:pPr/>
              <a:t>2010/12/29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25DA8-11D5-47ED-9FA5-B608D49066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0BD66-B5F3-4D99-953C-F057A3FF237F}" type="datetimeFigureOut">
              <a:rPr lang="zh-CN" altLang="en-US" smtClean="0"/>
              <a:pPr/>
              <a:t>2010/12/29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25DA8-11D5-47ED-9FA5-B608D49066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190BD66-B5F3-4D99-953C-F057A3FF237F}" type="datetimeFigureOut">
              <a:rPr lang="zh-CN" altLang="en-US" smtClean="0"/>
              <a:pPr/>
              <a:t>2010/12/29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5325DA8-11D5-47ED-9FA5-B608D49066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B05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u"/>
        <a:defRPr sz="3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–"/>
        <a:defRPr sz="28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j-ea"/>
          <a:ea typeface="+mj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–"/>
        <a:defRPr sz="20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»"/>
        <a:defRPr sz="20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Diamond—</a:t>
            </a:r>
            <a:r>
              <a:rPr lang="zh-CN" altLang="en-US" dirty="0" smtClean="0">
                <a:solidFill>
                  <a:schemeClr val="bg1"/>
                </a:solidFill>
              </a:rPr>
              <a:t>持久配置管理中心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896" y="364502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锋寒 </a:t>
            </a:r>
            <a:r>
              <a:rPr lang="en-US" altLang="zh-CN" dirty="0" smtClean="0">
                <a:solidFill>
                  <a:schemeClr val="bg1"/>
                </a:solidFill>
              </a:rPr>
              <a:t>2010-12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客户端使用</a:t>
            </a:r>
            <a:r>
              <a:rPr lang="en-US" altLang="zh-CN" dirty="0" smtClean="0"/>
              <a:t>(String)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异步通知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同步获取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支持本地容灾（建议使用）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普通方式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9" y="2348880"/>
            <a:ext cx="74168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DefaultDiamondManager</a:t>
            </a:r>
            <a:r>
              <a:rPr lang="en-US" altLang="zh-CN" sz="1400" dirty="0" smtClean="0">
                <a:solidFill>
                  <a:srgbClr val="00B050"/>
                </a:solidFill>
              </a:rPr>
              <a:t> 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diamondManager</a:t>
            </a:r>
            <a:r>
              <a:rPr lang="en-US" altLang="zh-CN" sz="1400" dirty="0" smtClean="0">
                <a:solidFill>
                  <a:srgbClr val="00B050"/>
                </a:solidFill>
              </a:rPr>
              <a:t> = </a:t>
            </a:r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       new 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DefaultDiamondManager</a:t>
            </a:r>
            <a:r>
              <a:rPr lang="en-US" altLang="zh-CN" sz="1400" dirty="0" smtClean="0">
                <a:solidFill>
                  <a:srgbClr val="00B050"/>
                </a:solidFill>
              </a:rPr>
              <a:t>(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group</a:t>
            </a:r>
            <a:r>
              <a:rPr lang="en-US" altLang="zh-CN" sz="1400" dirty="0" smtClean="0">
                <a:solidFill>
                  <a:srgbClr val="00B050"/>
                </a:solidFill>
              </a:rPr>
              <a:t>, </a:t>
            </a:r>
            <a:r>
              <a:rPr lang="en-US" altLang="zh-CN" sz="1400" b="1" dirty="0" err="1" smtClean="0">
                <a:solidFill>
                  <a:srgbClr val="00B050"/>
                </a:solidFill>
              </a:rPr>
              <a:t>dataId</a:t>
            </a:r>
            <a:r>
              <a:rPr lang="en-US" altLang="zh-CN" sz="1400" dirty="0" smtClean="0">
                <a:solidFill>
                  <a:srgbClr val="00B050"/>
                </a:solidFill>
              </a:rPr>
              <a:t>, new </a:t>
            </a:r>
            <a:r>
              <a:rPr lang="en-US" altLang="zh-CN" sz="1400" b="1" dirty="0" err="1" smtClean="0">
                <a:solidFill>
                  <a:srgbClr val="00B050"/>
                </a:solidFill>
              </a:rPr>
              <a:t>ManagerListenerAdapter</a:t>
            </a:r>
            <a:r>
              <a:rPr lang="en-US" altLang="zh-CN" sz="1400" dirty="0" smtClean="0">
                <a:solidFill>
                  <a:srgbClr val="00B050"/>
                </a:solidFill>
              </a:rPr>
              <a:t>() {</a:t>
            </a:r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            </a:t>
            </a:r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            public void 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receiveConfigInfo</a:t>
            </a:r>
            <a:r>
              <a:rPr lang="en-US" altLang="zh-CN" sz="1400" dirty="0" smtClean="0">
                <a:solidFill>
                  <a:srgbClr val="00B050"/>
                </a:solidFill>
              </a:rPr>
              <a:t>(String 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config</a:t>
            </a:r>
            <a:r>
              <a:rPr lang="en-US" altLang="zh-CN" sz="1400" dirty="0" smtClean="0">
                <a:solidFill>
                  <a:srgbClr val="00B050"/>
                </a:solidFill>
              </a:rPr>
              <a:t>) {</a:t>
            </a:r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                //processing</a:t>
            </a:r>
            <a:endParaRPr lang="zh-CN" altLang="en-US" sz="1400" dirty="0" smtClean="0">
              <a:solidFill>
                <a:srgbClr val="00B050"/>
              </a:solidFill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</a:rPr>
              <a:t>            </a:t>
            </a:r>
            <a:r>
              <a:rPr lang="en-US" altLang="zh-CN" sz="1400" dirty="0" smtClean="0">
                <a:solidFill>
                  <a:srgbClr val="00B050"/>
                </a:solidFill>
              </a:rPr>
              <a:t>}</a:t>
            </a:r>
          </a:p>
          <a:p>
            <a:r>
              <a:rPr lang="zh-CN" altLang="en-US" sz="1400" dirty="0" smtClean="0">
                <a:solidFill>
                  <a:srgbClr val="00B050"/>
                </a:solidFill>
              </a:rPr>
              <a:t>        </a:t>
            </a:r>
            <a:r>
              <a:rPr lang="en-US" altLang="zh-CN" sz="1400" dirty="0" smtClean="0">
                <a:solidFill>
                  <a:srgbClr val="00B050"/>
                </a:solidFill>
              </a:rPr>
              <a:t>});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6258798"/>
            <a:ext cx="6955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</a:rPr>
              <a:t>String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configInfo</a:t>
            </a:r>
            <a:r>
              <a:rPr lang="en-US" altLang="zh-CN" sz="1600" dirty="0" smtClean="0">
                <a:solidFill>
                  <a:srgbClr val="00B050"/>
                </a:solidFill>
              </a:rPr>
              <a:t> =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diamondManager.getConfigureInfomation</a:t>
            </a:r>
            <a:r>
              <a:rPr lang="en-US" altLang="zh-CN" sz="1600" dirty="0" smtClean="0">
                <a:solidFill>
                  <a:srgbClr val="00B050"/>
                </a:solidFill>
              </a:rPr>
              <a:t>(timeout)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5108" y="5157192"/>
            <a:ext cx="8128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</a:rPr>
              <a:t>String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configInfo</a:t>
            </a:r>
            <a:r>
              <a:rPr lang="en-US" altLang="zh-CN" sz="1600" dirty="0" smtClean="0">
                <a:solidFill>
                  <a:srgbClr val="00B050"/>
                </a:solidFill>
              </a:rPr>
              <a:t> =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diamondManager.getAvailableConfigureInfomation</a:t>
            </a:r>
            <a:r>
              <a:rPr lang="en-US" altLang="zh-CN" sz="1600" dirty="0" smtClean="0">
                <a:solidFill>
                  <a:srgbClr val="00B050"/>
                </a:solidFill>
              </a:rPr>
              <a:t>(timeout)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客户端使用</a:t>
            </a:r>
            <a:r>
              <a:rPr lang="en-US" altLang="zh-CN" dirty="0" smtClean="0"/>
              <a:t>(Properties)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异步通知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同步获取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9" y="2348880"/>
            <a:ext cx="74168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00B050"/>
                </a:solidFill>
              </a:rPr>
              <a:t>DefaultDiamondManager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diamondManager</a:t>
            </a:r>
            <a:r>
              <a:rPr lang="en-US" altLang="zh-CN" sz="1400" dirty="0" smtClean="0">
                <a:solidFill>
                  <a:srgbClr val="00B050"/>
                </a:solidFill>
              </a:rPr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= 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 smtClean="0">
                <a:solidFill>
                  <a:srgbClr val="00B050"/>
                </a:solidFill>
              </a:rPr>
              <a:t>      new </a:t>
            </a:r>
            <a:r>
              <a:rPr lang="en-US" altLang="zh-CN" sz="1400" dirty="0" err="1">
                <a:solidFill>
                  <a:srgbClr val="00B050"/>
                </a:solidFill>
              </a:rPr>
              <a:t>DefaultDiamondManager</a:t>
            </a:r>
            <a:r>
              <a:rPr lang="en-US" altLang="zh-CN" sz="1400" dirty="0">
                <a:solidFill>
                  <a:srgbClr val="00B050"/>
                </a:solidFill>
              </a:rPr>
              <a:t>(</a:t>
            </a:r>
            <a:r>
              <a:rPr lang="en-US" altLang="zh-CN" sz="1400" b="1" dirty="0">
                <a:solidFill>
                  <a:srgbClr val="00B050"/>
                </a:solidFill>
              </a:rPr>
              <a:t>group</a:t>
            </a:r>
            <a:r>
              <a:rPr lang="en-US" altLang="zh-CN" sz="1400" dirty="0">
                <a:solidFill>
                  <a:srgbClr val="00B050"/>
                </a:solidFill>
              </a:rPr>
              <a:t>, </a:t>
            </a:r>
            <a:r>
              <a:rPr lang="en-US" altLang="zh-CN" sz="1400" b="1" dirty="0" err="1">
                <a:solidFill>
                  <a:srgbClr val="00B050"/>
                </a:solidFill>
              </a:rPr>
              <a:t>dataId</a:t>
            </a:r>
            <a:r>
              <a:rPr lang="en-US" altLang="zh-CN" sz="1400" dirty="0">
                <a:solidFill>
                  <a:srgbClr val="00B050"/>
                </a:solidFill>
              </a:rPr>
              <a:t>, new </a:t>
            </a:r>
            <a:r>
              <a:rPr lang="en-US" altLang="zh-CN" sz="1400" b="1" dirty="0" err="1" smtClean="0">
                <a:solidFill>
                  <a:srgbClr val="00B050"/>
                </a:solidFill>
              </a:rPr>
              <a:t>PropertiesListener</a:t>
            </a:r>
            <a:r>
              <a:rPr lang="en-US" altLang="zh-CN" sz="1400" dirty="0" smtClean="0">
                <a:solidFill>
                  <a:srgbClr val="00B050"/>
                </a:solidFill>
              </a:rPr>
              <a:t>() </a:t>
            </a:r>
            <a:r>
              <a:rPr lang="en-US" altLang="zh-CN" sz="1400" dirty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            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>            public void </a:t>
            </a:r>
            <a:r>
              <a:rPr lang="en-US" altLang="zh-CN" sz="1400" u="sng" dirty="0" err="1" smtClean="0">
                <a:solidFill>
                  <a:srgbClr val="00B050"/>
                </a:solidFill>
              </a:rPr>
              <a:t>innerReceive</a:t>
            </a:r>
            <a:r>
              <a:rPr lang="en-US" altLang="zh-CN" sz="1400" u="sng" dirty="0" smtClean="0">
                <a:solidFill>
                  <a:srgbClr val="00B050"/>
                </a:solidFill>
              </a:rPr>
              <a:t> </a:t>
            </a:r>
            <a:r>
              <a:rPr lang="en-US" altLang="zh-CN" sz="1400" dirty="0" smtClean="0">
                <a:solidFill>
                  <a:srgbClr val="00B050"/>
                </a:solidFill>
              </a:rPr>
              <a:t>(Properties 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properties</a:t>
            </a:r>
            <a:r>
              <a:rPr lang="en-US" altLang="zh-CN" sz="1400" dirty="0" smtClean="0">
                <a:solidFill>
                  <a:srgbClr val="00B050"/>
                </a:solidFill>
              </a:rPr>
              <a:t>) </a:t>
            </a:r>
            <a:r>
              <a:rPr lang="en-US" altLang="zh-CN" sz="1400" dirty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                </a:t>
            </a:r>
            <a:r>
              <a:rPr lang="en-US" altLang="zh-CN" sz="1400" dirty="0" smtClean="0">
                <a:solidFill>
                  <a:srgbClr val="00B050"/>
                </a:solidFill>
              </a:rPr>
              <a:t>//processing</a:t>
            </a:r>
            <a:endParaRPr lang="zh-CN" altLang="en-US" sz="1400" dirty="0">
              <a:solidFill>
                <a:srgbClr val="00B050"/>
              </a:solidFill>
            </a:endParaRPr>
          </a:p>
          <a:p>
            <a:r>
              <a:rPr lang="zh-CN" altLang="en-US" sz="1400" dirty="0">
                <a:solidFill>
                  <a:srgbClr val="00B050"/>
                </a:solidFill>
              </a:rPr>
              <a:t>            </a:t>
            </a:r>
            <a:r>
              <a:rPr lang="en-US" altLang="zh-CN" sz="1400" dirty="0">
                <a:solidFill>
                  <a:srgbClr val="00B050"/>
                </a:solidFill>
              </a:rPr>
              <a:t>}</a:t>
            </a:r>
          </a:p>
          <a:p>
            <a:r>
              <a:rPr lang="zh-CN" altLang="en-US" sz="1400" dirty="0">
                <a:solidFill>
                  <a:srgbClr val="00B050"/>
                </a:solidFill>
              </a:rPr>
              <a:t>        </a:t>
            </a:r>
            <a:r>
              <a:rPr lang="en-US" altLang="zh-CN" sz="1400" dirty="0">
                <a:solidFill>
                  <a:srgbClr val="00B050"/>
                </a:solidFill>
              </a:rPr>
              <a:t>});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825" y="5445224"/>
            <a:ext cx="874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</a:rPr>
              <a:t>Properties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configInfo</a:t>
            </a:r>
            <a:r>
              <a:rPr lang="en-US" altLang="zh-CN" sz="1600" dirty="0" smtClean="0">
                <a:solidFill>
                  <a:srgbClr val="00B050"/>
                </a:solidFill>
              </a:rPr>
              <a:t>=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 </a:t>
            </a:r>
            <a:r>
              <a:rPr lang="en-US" altLang="zh-CN" sz="1600" dirty="0" smtClean="0">
                <a:solidFill>
                  <a:srgbClr val="00B050"/>
                </a:solidFill>
              </a:rPr>
              <a:t>                        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diamondManager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.getAvailablePropertiesConfigureInfomation</a:t>
            </a:r>
            <a:r>
              <a:rPr lang="en-US" altLang="zh-CN" sz="1600" dirty="0" smtClean="0">
                <a:solidFill>
                  <a:srgbClr val="00B050"/>
                </a:solidFill>
              </a:rPr>
              <a:t>(timeout</a:t>
            </a:r>
            <a:r>
              <a:rPr lang="en-US" altLang="zh-CN" sz="1600" dirty="0" smtClean="0">
                <a:solidFill>
                  <a:srgbClr val="00B050"/>
                </a:solidFill>
              </a:rPr>
              <a:t>)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配置延迟生效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 smtClean="0"/>
              <a:t>DelayLoadListener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配置中包含特定的文本信息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3501008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diamond-</a:t>
            </a:r>
            <a:r>
              <a:rPr lang="en-US" altLang="zh-CN" dirty="0" err="1" smtClean="0">
                <a:solidFill>
                  <a:srgbClr val="00B050"/>
                </a:solidFill>
              </a:rPr>
              <a:t>config</a:t>
            </a:r>
            <a:r>
              <a:rPr lang="en-US" altLang="zh-CN" dirty="0" smtClean="0">
                <a:solidFill>
                  <a:srgbClr val="00B050"/>
                </a:solidFill>
              </a:rPr>
              <a:t>-effective-time=“2010-07-28 </a:t>
            </a:r>
            <a:r>
              <a:rPr lang="en-US" altLang="zh-CN" dirty="0">
                <a:solidFill>
                  <a:srgbClr val="00B050"/>
                </a:solidFill>
              </a:rPr>
              <a:t>10:29:01</a:t>
            </a:r>
            <a:r>
              <a:rPr lang="en-US" altLang="zh-CN" dirty="0" smtClean="0">
                <a:solidFill>
                  <a:srgbClr val="00B050"/>
                </a:solidFill>
              </a:rPr>
              <a:t>”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492896"/>
            <a:ext cx="52419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&lt;dependency&gt;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&lt;</a:t>
            </a:r>
            <a:r>
              <a:rPr lang="en-US" altLang="zh-CN" dirty="0" err="1" smtClean="0">
                <a:solidFill>
                  <a:srgbClr val="00B050"/>
                </a:solidFill>
              </a:rPr>
              <a:t>groupId</a:t>
            </a:r>
            <a:r>
              <a:rPr lang="en-US" altLang="zh-CN" dirty="0" smtClean="0">
                <a:solidFill>
                  <a:srgbClr val="00B050"/>
                </a:solidFill>
              </a:rPr>
              <a:t>&gt;</a:t>
            </a:r>
            <a:r>
              <a:rPr lang="en-US" altLang="zh-CN" dirty="0" err="1" smtClean="0">
                <a:solidFill>
                  <a:srgbClr val="00B050"/>
                </a:solidFill>
              </a:rPr>
              <a:t>com.taobao.diamond</a:t>
            </a:r>
            <a:r>
              <a:rPr lang="en-US" altLang="zh-CN" dirty="0" smtClean="0">
                <a:solidFill>
                  <a:srgbClr val="00B050"/>
                </a:solidFill>
              </a:rPr>
              <a:t>&lt;/</a:t>
            </a:r>
            <a:r>
              <a:rPr lang="en-US" altLang="zh-CN" dirty="0" err="1" smtClean="0">
                <a:solidFill>
                  <a:srgbClr val="00B050"/>
                </a:solidFill>
              </a:rPr>
              <a:t>groupId</a:t>
            </a:r>
            <a:r>
              <a:rPr lang="en-US" altLang="zh-CN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&lt;</a:t>
            </a:r>
            <a:r>
              <a:rPr lang="en-US" altLang="zh-CN" dirty="0" err="1" smtClean="0">
                <a:solidFill>
                  <a:srgbClr val="00B050"/>
                </a:solidFill>
              </a:rPr>
              <a:t>artifactId</a:t>
            </a:r>
            <a:r>
              <a:rPr lang="en-US" altLang="zh-CN" dirty="0" smtClean="0">
                <a:solidFill>
                  <a:srgbClr val="00B050"/>
                </a:solidFill>
              </a:rPr>
              <a:t>&gt;diamond-</a:t>
            </a:r>
            <a:r>
              <a:rPr lang="en-US" altLang="zh-CN" dirty="0" err="1" smtClean="0">
                <a:solidFill>
                  <a:srgbClr val="00B050"/>
                </a:solidFill>
              </a:rPr>
              <a:t>sdk</a:t>
            </a:r>
            <a:r>
              <a:rPr lang="en-US" altLang="zh-CN" dirty="0" smtClean="0">
                <a:solidFill>
                  <a:srgbClr val="00B050"/>
                </a:solidFill>
              </a:rPr>
              <a:t>&lt;/</a:t>
            </a:r>
            <a:r>
              <a:rPr lang="en-US" altLang="zh-CN" dirty="0" err="1" smtClean="0">
                <a:solidFill>
                  <a:srgbClr val="00B050"/>
                </a:solidFill>
              </a:rPr>
              <a:t>artifactId</a:t>
            </a:r>
            <a:r>
              <a:rPr lang="en-US" altLang="zh-CN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&lt;</a:t>
            </a:r>
            <a:r>
              <a:rPr lang="en-US" altLang="zh-CN" dirty="0" smtClean="0">
                <a:solidFill>
                  <a:srgbClr val="00B050"/>
                </a:solidFill>
              </a:rPr>
              <a:t>version&gt;2.0.0&lt;/</a:t>
            </a:r>
            <a:r>
              <a:rPr lang="en-US" altLang="zh-CN" dirty="0" smtClean="0">
                <a:solidFill>
                  <a:srgbClr val="00B050"/>
                </a:solidFill>
              </a:rPr>
              <a:t>version&gt;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&lt;/dependency&gt;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可以同时管理多个</a:t>
            </a:r>
            <a:r>
              <a:rPr lang="en-US" altLang="zh-CN" dirty="0" smtClean="0"/>
              <a:t>Diamond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发布、更新数据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支持按照</a:t>
            </a:r>
            <a:r>
              <a:rPr lang="en-US" altLang="zh-CN" dirty="0" err="1" smtClean="0"/>
              <a:t>dataId,groupId</a:t>
            </a:r>
            <a:r>
              <a:rPr lang="zh-CN" altLang="en-US" dirty="0" smtClean="0"/>
              <a:t>和内容模糊查询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删除数据</a:t>
            </a:r>
            <a:endParaRPr lang="zh-CN" altLang="en-US" dirty="0"/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迁移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迁移成本很低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异步方式</a:t>
            </a:r>
            <a:endParaRPr lang="en-US" altLang="zh-CN" sz="2400" dirty="0" smtClean="0"/>
          </a:p>
          <a:p>
            <a:pPr lvl="2"/>
            <a:r>
              <a:rPr lang="en-US" altLang="zh-CN" sz="2000" dirty="0" err="1" smtClean="0">
                <a:solidFill>
                  <a:srgbClr val="00B050"/>
                </a:solidFill>
              </a:rPr>
              <a:t>SubscriberDataObserver</a:t>
            </a:r>
            <a:r>
              <a:rPr lang="en-US" altLang="zh-CN" sz="2000" dirty="0" smtClean="0">
                <a:solidFill>
                  <a:srgbClr val="00B050"/>
                </a:solidFill>
              </a:rPr>
              <a:t>.</a:t>
            </a:r>
            <a:r>
              <a:rPr lang="en-US" altLang="zh-CN" sz="2000" u="sng" dirty="0" smtClean="0">
                <a:solidFill>
                  <a:srgbClr val="00B050"/>
                </a:solidFill>
              </a:rPr>
              <a:t> </a:t>
            </a:r>
            <a:r>
              <a:rPr lang="en-US" altLang="zh-CN" sz="2000" u="sng" dirty="0" err="1" smtClean="0">
                <a:solidFill>
                  <a:srgbClr val="00B050"/>
                </a:solidFill>
              </a:rPr>
              <a:t>handleData</a:t>
            </a:r>
            <a:r>
              <a:rPr lang="en-US" altLang="zh-CN" sz="2000" dirty="0" smtClean="0">
                <a:solidFill>
                  <a:srgbClr val="00B050"/>
                </a:solidFill>
              </a:rPr>
              <a:t>  </a:t>
            </a:r>
            <a:r>
              <a:rPr lang="en-US" altLang="zh-CN" sz="2000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</a:p>
          <a:p>
            <a:pPr lvl="2">
              <a:buNone/>
            </a:pPr>
            <a:r>
              <a:rPr lang="en-US" altLang="zh-CN" sz="2000" dirty="0" smtClean="0">
                <a:solidFill>
                  <a:srgbClr val="00B050"/>
                </a:solidFill>
                <a:sym typeface="Wingdings" pitchFamily="2" charset="2"/>
              </a:rPr>
              <a:t>                      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ManagerListener</a:t>
            </a:r>
            <a:r>
              <a:rPr lang="en-US" altLang="zh-CN" sz="2000" dirty="0" smtClean="0">
                <a:solidFill>
                  <a:srgbClr val="00B050"/>
                </a:solidFill>
              </a:rPr>
              <a:t>.</a:t>
            </a:r>
            <a:r>
              <a:rPr lang="en-US" altLang="zh-CN" sz="2000" u="sng" dirty="0" smtClean="0">
                <a:solidFill>
                  <a:srgbClr val="00B050"/>
                </a:solidFill>
              </a:rPr>
              <a:t> </a:t>
            </a:r>
            <a:r>
              <a:rPr lang="en-US" altLang="zh-CN" sz="2000" u="sng" dirty="0" err="1" smtClean="0">
                <a:solidFill>
                  <a:srgbClr val="00B050"/>
                </a:solidFill>
              </a:rPr>
              <a:t>receiveConfigInfo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sz="2400" dirty="0" smtClean="0"/>
              <a:t>同步方式</a:t>
            </a:r>
            <a:endParaRPr lang="en-US" altLang="zh-CN" sz="2400" dirty="0" smtClean="0"/>
          </a:p>
          <a:p>
            <a:pPr lvl="2"/>
            <a:r>
              <a:rPr lang="en-US" altLang="zh-CN" sz="2000" dirty="0" smtClean="0">
                <a:solidFill>
                  <a:srgbClr val="00B050"/>
                </a:solidFill>
              </a:rPr>
              <a:t>Subscription.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waitNext</a:t>
            </a:r>
            <a:r>
              <a:rPr lang="en-US" altLang="zh-CN" sz="2000" dirty="0" smtClean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  <a:sym typeface="Wingdings" pitchFamily="2" charset="2"/>
              </a:rPr>
              <a:t>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rgbClr val="00B050"/>
                </a:solidFill>
                <a:sym typeface="Wingdings" pitchFamily="2" charset="2"/>
              </a:rPr>
              <a:t>              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DiamondManager</a:t>
            </a:r>
            <a:r>
              <a:rPr lang="en-US" altLang="zh-CN" sz="2000" dirty="0" smtClean="0">
                <a:solidFill>
                  <a:srgbClr val="00B050"/>
                </a:solidFill>
              </a:rPr>
              <a:t>.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getAvailableConfigureInfomation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sz="2400" dirty="0" smtClean="0"/>
              <a:t>处理逻辑几乎不用改变</a:t>
            </a:r>
            <a:endParaRPr lang="zh-CN" altLang="en-US" sz="2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迁移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特殊情况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需要通过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发布数据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例如秒杀应用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持久数据不是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Properties</a:t>
            </a:r>
          </a:p>
          <a:p>
            <a:pPr lvl="1"/>
            <a:r>
              <a:rPr lang="en-US" altLang="zh-CN" dirty="0" err="1" smtClean="0"/>
              <a:t>dataId</a:t>
            </a:r>
            <a:r>
              <a:rPr lang="zh-CN" altLang="en-US" dirty="0" smtClean="0"/>
              <a:t>对应的配置多于一个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List&lt;Object&gt;.size() &gt; 1</a:t>
            </a:r>
          </a:p>
          <a:p>
            <a:r>
              <a:rPr lang="zh-CN" altLang="en-US" dirty="0" smtClean="0"/>
              <a:t>不管是正常还是特殊情况，我们都会协助应用一起迁移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已经有了</a:t>
            </a:r>
            <a:r>
              <a:rPr lang="en-US" altLang="zh-CN" sz="2800" dirty="0" err="1" smtClean="0"/>
              <a:t>ConfigServer</a:t>
            </a:r>
            <a:r>
              <a:rPr lang="zh-CN" altLang="en-US" sz="2800" dirty="0" smtClean="0"/>
              <a:t>，为什么还需要</a:t>
            </a:r>
            <a:r>
              <a:rPr lang="en-US" altLang="zh-CN" sz="2800" dirty="0" smtClean="0"/>
              <a:t>Diamond</a:t>
            </a:r>
          </a:p>
          <a:p>
            <a:pPr lvl="1"/>
            <a:r>
              <a:rPr lang="en-US" altLang="zh-CN" dirty="0" err="1" smtClean="0"/>
              <a:t>ConfigServer</a:t>
            </a:r>
            <a:r>
              <a:rPr lang="zh-CN" altLang="en-US" dirty="0" smtClean="0"/>
              <a:t>将专注于非持久数据的推送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HSF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服务地址列表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Notify Server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地址列表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 smtClean="0"/>
              <a:t>随着</a:t>
            </a:r>
            <a:r>
              <a:rPr lang="en-US" altLang="zh-CN" dirty="0" err="1" smtClean="0"/>
              <a:t>ConfigServer</a:t>
            </a:r>
            <a:r>
              <a:rPr lang="zh-CN" altLang="en-US" dirty="0" smtClean="0"/>
              <a:t>集群内机器的增加，主动推送持久配置不够稳定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涉及集群间持久配置数据的同步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需要实现和使用都很简单的方式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关键时刻，人工可以介入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72744"/>
          </a:xfrm>
        </p:spPr>
        <p:txBody>
          <a:bodyPr/>
          <a:lstStyle/>
          <a:p>
            <a:r>
              <a:rPr lang="zh-CN" altLang="en-US" sz="2800" dirty="0" smtClean="0"/>
              <a:t>简单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数据库集中存储，没有集群间同步，保证数据一致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以</a:t>
            </a:r>
            <a:r>
              <a:rPr lang="en-US" altLang="zh-CN" sz="2400" dirty="0" smtClean="0"/>
              <a:t>Web server + static file</a:t>
            </a:r>
            <a:r>
              <a:rPr lang="zh-CN" altLang="en-US" sz="2400" dirty="0" smtClean="0"/>
              <a:t>方式提供服务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只能通过</a:t>
            </a:r>
            <a:r>
              <a:rPr lang="en-US" altLang="zh-CN" sz="2400" dirty="0" smtClean="0"/>
              <a:t>OPS&amp;SDK</a:t>
            </a:r>
            <a:r>
              <a:rPr lang="zh-CN" altLang="en-US" sz="2400" dirty="0" smtClean="0"/>
              <a:t>发布数据</a:t>
            </a:r>
            <a:endParaRPr lang="en-US" altLang="zh-CN" sz="2400" dirty="0" smtClean="0"/>
          </a:p>
          <a:p>
            <a:r>
              <a:rPr lang="zh-CN" altLang="en-US" sz="2800" dirty="0" smtClean="0"/>
              <a:t>可靠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支持主动和定时方式，保证能拿到最新数据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正常情况延迟</a:t>
            </a:r>
            <a:r>
              <a:rPr lang="en-US" altLang="zh-CN" sz="2000" dirty="0" smtClean="0"/>
              <a:t>&lt;1S</a:t>
            </a:r>
            <a:r>
              <a:rPr lang="zh-CN" altLang="en-US" sz="2000" dirty="0" smtClean="0"/>
              <a:t>，异常情况延迟</a:t>
            </a:r>
            <a:r>
              <a:rPr lang="en-US" altLang="zh-CN" sz="2000" dirty="0" smtClean="0"/>
              <a:t>&lt;10S</a:t>
            </a:r>
          </a:p>
          <a:p>
            <a:pPr lvl="1"/>
            <a:r>
              <a:rPr lang="zh-CN" altLang="en-US" sz="2400" dirty="0" smtClean="0"/>
              <a:t>多级保护和容灾支持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数据库、 </a:t>
            </a:r>
            <a:r>
              <a:rPr lang="en-US" altLang="zh-CN" sz="2000" dirty="0" smtClean="0"/>
              <a:t>Diamond</a:t>
            </a:r>
            <a:r>
              <a:rPr lang="zh-CN" altLang="en-US" sz="2000" dirty="0" smtClean="0"/>
              <a:t>挂了都不会影响应用</a:t>
            </a:r>
            <a:endParaRPr lang="en-US" altLang="zh-CN" sz="2000" dirty="0" smtClean="0"/>
          </a:p>
          <a:p>
            <a:r>
              <a:rPr lang="zh-CN" altLang="en-US" sz="2800" dirty="0" smtClean="0"/>
              <a:t>允许人工介入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支持本地配置，可以脱离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运行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 Vs. </a:t>
            </a:r>
            <a:r>
              <a:rPr lang="en-US" altLang="zh-CN" dirty="0" err="1" smtClean="0"/>
              <a:t>ConfigServer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1772816"/>
          <a:ext cx="7128792" cy="427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376264"/>
                <a:gridCol w="2376264"/>
              </a:tblGrid>
              <a:tr h="326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Diamond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Config</a:t>
                      </a:r>
                      <a:r>
                        <a:rPr lang="en-US" altLang="zh-CN" dirty="0" smtClean="0"/>
                        <a:t> Server</a:t>
                      </a:r>
                      <a:endParaRPr lang="zh-CN" altLang="en-US" dirty="0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产品定位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持久配置信息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非持久数据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563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内部实现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简单，</a:t>
                      </a:r>
                      <a:r>
                        <a:rPr lang="en-US" altLang="zh-CN" dirty="0" smtClean="0"/>
                        <a:t>web</a:t>
                      </a:r>
                      <a:r>
                        <a:rPr lang="en-US" altLang="zh-CN" baseline="0" dirty="0" smtClean="0"/>
                        <a:t> server + </a:t>
                      </a:r>
                      <a:r>
                        <a:rPr lang="en-US" altLang="zh-CN" baseline="0" smtClean="0"/>
                        <a:t>static file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复杂，服务端维持客户端长连接</a:t>
                      </a:r>
                    </a:p>
                  </a:txBody>
                  <a:tcPr/>
                </a:tc>
              </a:tr>
              <a:tr h="563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同步获取方式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每次调用都能获得最新数据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依靠服务端的推送，可能会一直</a:t>
                      </a:r>
                      <a:r>
                        <a:rPr lang="en-US" altLang="zh-CN" dirty="0" smtClean="0"/>
                        <a:t>wait</a:t>
                      </a:r>
                      <a:endParaRPr lang="zh-CN" altLang="en-US" dirty="0"/>
                    </a:p>
                  </a:txBody>
                  <a:tcPr/>
                </a:tc>
              </a:tr>
              <a:tr h="3782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异步通知方式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客户端轮询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服务端推送变化</a:t>
                      </a:r>
                      <a:endParaRPr lang="zh-CN" altLang="en-US" dirty="0"/>
                    </a:p>
                  </a:txBody>
                  <a:tcPr/>
                </a:tc>
              </a:tr>
              <a:tr h="3266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通知的实时性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延迟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&lt;1S *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延迟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&lt; 1S</a:t>
                      </a:r>
                      <a:endParaRPr lang="zh-CN" altLang="en-US" dirty="0"/>
                    </a:p>
                  </a:txBody>
                  <a:tcPr/>
                </a:tc>
              </a:tr>
              <a:tr h="3266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支持数据格式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String, Properties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List&lt;Object&gt;</a:t>
                      </a:r>
                      <a:endParaRPr lang="zh-CN" altLang="en-US" dirty="0"/>
                    </a:p>
                  </a:txBody>
                  <a:tcPr/>
                </a:tc>
              </a:tr>
              <a:tr h="3266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数据的发布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OPS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SDK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OPS</a:t>
                      </a:r>
                      <a:r>
                        <a:rPr lang="zh-CN" altLang="en-US" dirty="0" smtClean="0"/>
                        <a:t>，客户端</a:t>
                      </a:r>
                      <a:r>
                        <a:rPr lang="en-US" altLang="zh-CN" dirty="0" smtClean="0"/>
                        <a:t>API</a:t>
                      </a:r>
                      <a:endParaRPr lang="zh-CN" altLang="en-US" dirty="0"/>
                    </a:p>
                  </a:txBody>
                  <a:tcPr/>
                </a:tc>
              </a:tr>
              <a:tr h="3266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人工可控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/>
                </a:tc>
              </a:tr>
              <a:tr h="3266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客户端容灾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6237312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*</a:t>
            </a:r>
            <a:r>
              <a:rPr lang="zh-CN" altLang="en-US" sz="1200" dirty="0" smtClean="0"/>
              <a:t>最新版本的客户端已经支持准实时的通知。</a:t>
            </a:r>
            <a:endParaRPr lang="zh-CN" altLang="en-US" sz="1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</a:t>
            </a:r>
            <a:r>
              <a:rPr lang="zh-CN" altLang="en-US" dirty="0" smtClean="0"/>
              <a:t>核心功能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集中保存应用的持久配置信息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OPS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发布持久配置</a:t>
            </a:r>
            <a:endParaRPr lang="en-US" altLang="zh-CN" dirty="0" smtClean="0"/>
          </a:p>
          <a:p>
            <a:r>
              <a:rPr lang="zh-CN" altLang="en-US" dirty="0" smtClean="0"/>
              <a:t>支持多种方式获取持久数据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主动获取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定时获取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7744" y="2708920"/>
            <a:ext cx="151216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64088" y="2678477"/>
            <a:ext cx="151216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67744" y="3356992"/>
            <a:ext cx="1512168" cy="576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App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64088" y="3343137"/>
            <a:ext cx="1512168" cy="576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App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9575" y="28024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/>
              <a:t>流量控制</a:t>
            </a:r>
            <a:endParaRPr lang="zh-CN" altLang="en-US" sz="16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67544" y="2348880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91680" y="1429364"/>
            <a:ext cx="1512168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51920" y="1412776"/>
            <a:ext cx="1512168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SDK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2232534" y="2168066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4406629" y="2168066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柱形 13"/>
          <p:cNvSpPr/>
          <p:nvPr/>
        </p:nvSpPr>
        <p:spPr>
          <a:xfrm>
            <a:off x="4139952" y="4293096"/>
            <a:ext cx="1008112" cy="86409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2569631" y="4328520"/>
            <a:ext cx="914400" cy="612648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5724128" y="4293096"/>
            <a:ext cx="914400" cy="612648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6" idx="2"/>
            <a:endCxn id="15" idx="1"/>
          </p:cNvCxnSpPr>
          <p:nvPr/>
        </p:nvCxnSpPr>
        <p:spPr>
          <a:xfrm rot="16200000" flipH="1">
            <a:off x="2827597" y="4129286"/>
            <a:ext cx="395464" cy="3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6200000" flipH="1">
            <a:off x="5984923" y="4129287"/>
            <a:ext cx="395464" cy="3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14" idx="1"/>
          </p:cNvCxnSpPr>
          <p:nvPr/>
        </p:nvCxnSpPr>
        <p:spPr>
          <a:xfrm rot="16200000" flipH="1">
            <a:off x="3653898" y="3302986"/>
            <a:ext cx="360040" cy="162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14" idx="1"/>
          </p:cNvCxnSpPr>
          <p:nvPr/>
        </p:nvCxnSpPr>
        <p:spPr>
          <a:xfrm rot="5400000">
            <a:off x="5195143" y="3368066"/>
            <a:ext cx="373895" cy="1476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37005" y="3810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更新</a:t>
            </a:r>
            <a:endParaRPr lang="zh-CN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123728" y="5013176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更新时</a:t>
            </a:r>
            <a:r>
              <a:rPr lang="en-US" altLang="zh-CN" sz="1600" dirty="0" smtClean="0"/>
              <a:t>&amp;</a:t>
            </a:r>
            <a:r>
              <a:rPr lang="zh-CN" altLang="en-US" sz="1600" dirty="0" smtClean="0"/>
              <a:t>定时</a:t>
            </a:r>
            <a:r>
              <a:rPr lang="en-US" altLang="zh-CN" sz="1600" dirty="0" smtClean="0"/>
              <a:t>dump</a:t>
            </a:r>
            <a:endParaRPr lang="zh-CN" altLang="en-US" sz="1600" dirty="0"/>
          </a:p>
        </p:txBody>
      </p:sp>
      <p:cxnSp>
        <p:nvCxnSpPr>
          <p:cNvPr id="23" name="直接箭头连接符 22"/>
          <p:cNvCxnSpPr>
            <a:stCxn id="14" idx="4"/>
          </p:cNvCxnSpPr>
          <p:nvPr/>
        </p:nvCxnSpPr>
        <p:spPr>
          <a:xfrm>
            <a:off x="5148064" y="4725144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2"/>
          </p:cNvCxnSpPr>
          <p:nvPr/>
        </p:nvCxnSpPr>
        <p:spPr>
          <a:xfrm rot="10800000">
            <a:off x="3563888" y="4725144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00192" y="393305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读取数据的请求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5940152" y="1412776"/>
            <a:ext cx="1512168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OPS</a:t>
            </a:r>
            <a:endParaRPr lang="zh-CN" altLang="en-US" dirty="0"/>
          </a:p>
        </p:txBody>
      </p:sp>
      <p:sp>
        <p:nvSpPr>
          <p:cNvPr id="27" name="圆柱形 26"/>
          <p:cNvSpPr/>
          <p:nvPr/>
        </p:nvSpPr>
        <p:spPr>
          <a:xfrm>
            <a:off x="4067944" y="5589240"/>
            <a:ext cx="1008112" cy="86409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28" name="圆柱形 27"/>
          <p:cNvSpPr/>
          <p:nvPr/>
        </p:nvSpPr>
        <p:spPr>
          <a:xfrm>
            <a:off x="4211960" y="5661248"/>
            <a:ext cx="1008112" cy="86409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29" name="圆柱形 28"/>
          <p:cNvSpPr/>
          <p:nvPr/>
        </p:nvSpPr>
        <p:spPr>
          <a:xfrm>
            <a:off x="4355976" y="5805264"/>
            <a:ext cx="1008112" cy="86409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4" idx="3"/>
          </p:cNvCxnSpPr>
          <p:nvPr/>
        </p:nvCxnSpPr>
        <p:spPr>
          <a:xfrm rot="5400000">
            <a:off x="4463988" y="5337212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20072" y="5157192"/>
            <a:ext cx="118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replication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rot="5400000">
            <a:off x="6553014" y="2168066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57616" y="2348880"/>
            <a:ext cx="332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commonconfig.config-host.taobao.com</a:t>
            </a:r>
            <a:endParaRPr lang="en-US" altLang="zh-CN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577955" y="110499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主动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定时获取配置</a:t>
            </a:r>
            <a:endParaRPr lang="zh-CN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148064" y="10527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发布配置</a:t>
            </a:r>
            <a:endParaRPr lang="zh-CN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187624" y="26064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系统架构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端的保护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N</a:t>
            </a:r>
            <a:r>
              <a:rPr lang="en-US" altLang="zh-CN" dirty="0" err="1" smtClean="0"/>
              <a:t>ginx</a:t>
            </a:r>
            <a:r>
              <a:rPr lang="zh-CN" altLang="en-US" dirty="0" smtClean="0"/>
              <a:t>对</a:t>
            </a:r>
            <a:r>
              <a:rPr lang="zh-CN" altLang="en-US" dirty="0" smtClean="0"/>
              <a:t>请求做流量控制</a:t>
            </a:r>
            <a:endParaRPr lang="en-US" altLang="zh-CN" dirty="0" smtClean="0"/>
          </a:p>
          <a:p>
            <a:r>
              <a:rPr lang="zh-CN" altLang="en-US" dirty="0" smtClean="0"/>
              <a:t>通过连接池限制对数据库的并发更新操作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做一主三备</a:t>
            </a:r>
            <a:endParaRPr lang="en-US" altLang="zh-CN" dirty="0" smtClean="0"/>
          </a:p>
          <a:p>
            <a:r>
              <a:rPr lang="zh-CN" altLang="en-US" dirty="0" smtClean="0"/>
              <a:t>读取配置走本地静态文件，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挂掉不影响读取服务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客户端容灾保护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手工放置到本地的配置优先生效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缺省位置</a:t>
            </a:r>
            <a:r>
              <a:rPr lang="en-US" altLang="zh-CN" sz="2400" dirty="0" smtClean="0">
                <a:solidFill>
                  <a:srgbClr val="00B050"/>
                </a:solidFill>
              </a:rPr>
              <a:t>~/diamond/data</a:t>
            </a:r>
          </a:p>
          <a:p>
            <a:pPr lvl="1"/>
            <a:r>
              <a:rPr lang="zh-CN" altLang="en-US" sz="2400" dirty="0" smtClean="0"/>
              <a:t>可以手工把</a:t>
            </a:r>
            <a:r>
              <a:rPr lang="en-US" altLang="zh-CN" sz="2400" dirty="0" smtClean="0"/>
              <a:t>server</a:t>
            </a:r>
            <a:r>
              <a:rPr lang="zh-CN" altLang="en-US" sz="2400" dirty="0" smtClean="0"/>
              <a:t>上的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   map-file.js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-data</a:t>
            </a:r>
            <a:r>
              <a:rPr lang="zh-CN" altLang="en-US" sz="2400" dirty="0" smtClean="0"/>
              <a:t>目录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   copy</a:t>
            </a:r>
            <a:r>
              <a:rPr lang="zh-CN" altLang="en-US" sz="2400" dirty="0" smtClean="0"/>
              <a:t>到</a:t>
            </a:r>
            <a:r>
              <a:rPr lang="zh-CN" altLang="en-US" sz="2400" dirty="0" smtClean="0"/>
              <a:t>这里</a:t>
            </a:r>
            <a:endParaRPr lang="en-US" altLang="zh-CN" sz="2400" dirty="0" smtClean="0"/>
          </a:p>
          <a:p>
            <a:r>
              <a:rPr lang="zh-CN" altLang="en-US" sz="2800" dirty="0" smtClean="0"/>
              <a:t>客户端</a:t>
            </a:r>
            <a:r>
              <a:rPr lang="zh-CN" altLang="en-US" sz="2800" dirty="0" smtClean="0"/>
              <a:t>会自动</a:t>
            </a:r>
            <a:r>
              <a:rPr lang="en-US" altLang="zh-CN" sz="2800" dirty="0" smtClean="0"/>
              <a:t>dump</a:t>
            </a:r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缺省位置</a:t>
            </a:r>
            <a:r>
              <a:rPr lang="en-US" altLang="zh-CN" sz="2400" dirty="0" smtClean="0">
                <a:solidFill>
                  <a:srgbClr val="00B050"/>
                </a:solidFill>
              </a:rPr>
              <a:t>~/diamond/snapshot</a:t>
            </a:r>
          </a:p>
          <a:p>
            <a:pPr lvl="1"/>
            <a:r>
              <a:rPr lang="zh-CN" altLang="en-US" sz="2400" dirty="0" smtClean="0"/>
              <a:t>自动生成，</a:t>
            </a:r>
            <a:r>
              <a:rPr lang="en-US" altLang="zh-CN" sz="2400" dirty="0" smtClean="0"/>
              <a:t>server</a:t>
            </a:r>
            <a:r>
              <a:rPr lang="zh-CN" altLang="en-US" sz="2400" dirty="0" smtClean="0"/>
              <a:t>挂掉时应用可以依靠这个</a:t>
            </a:r>
            <a:r>
              <a:rPr lang="en-US" altLang="zh-CN" sz="2400" dirty="0" smtClean="0"/>
              <a:t>dump</a:t>
            </a:r>
            <a:r>
              <a:rPr lang="zh-CN" altLang="en-US" sz="2400" dirty="0" smtClean="0"/>
              <a:t>启动</a:t>
            </a:r>
            <a:endParaRPr lang="en-US" altLang="zh-CN" sz="2400" dirty="0" smtClean="0"/>
          </a:p>
          <a:p>
            <a:r>
              <a:rPr lang="zh-CN" altLang="en-US" sz="2800" dirty="0" smtClean="0"/>
              <a:t>优先级：本地配置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网络读取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自动</a:t>
            </a:r>
            <a:r>
              <a:rPr lang="en-US" altLang="zh-CN" sz="2800" dirty="0" smtClean="0"/>
              <a:t>dump</a:t>
            </a:r>
            <a:endParaRPr lang="zh-CN" altLang="en-US" sz="2800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2348880"/>
            <a:ext cx="3500462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~/ </a:t>
            </a:r>
            <a:r>
              <a:rPr lang="en-US" altLang="zh-CN" sz="1600" dirty="0" smtClean="0"/>
              <a:t>diamond/data/map-file.js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            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-data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            </a:t>
            </a:r>
            <a:r>
              <a:rPr lang="en-US" altLang="zh-CN" sz="1600" dirty="0" smtClean="0"/>
              <a:t>    ┠ </a:t>
            </a:r>
            <a:r>
              <a:rPr lang="en-US" altLang="zh-CN" sz="1600" dirty="0" smtClean="0"/>
              <a:t>group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                            </a:t>
            </a:r>
            <a:r>
              <a:rPr lang="en-US" altLang="zh-CN" sz="1600" dirty="0" smtClean="0"/>
              <a:t>    ┠   </a:t>
            </a:r>
            <a:r>
              <a:rPr lang="en-US" altLang="zh-CN" sz="1600" dirty="0" smtClean="0"/>
              <a:t>┠</a:t>
            </a:r>
            <a:r>
              <a:rPr lang="en-US" altLang="zh-CN" sz="1600" dirty="0" err="1" smtClean="0"/>
              <a:t>dataId</a:t>
            </a:r>
            <a:r>
              <a:rPr lang="en-US" altLang="zh-CN" sz="1600" dirty="0" smtClean="0"/>
              <a:t>                            </a:t>
            </a:r>
          </a:p>
          <a:p>
            <a:r>
              <a:rPr lang="en-US" altLang="zh-CN" sz="1600" dirty="0" smtClean="0"/>
              <a:t>                            </a:t>
            </a:r>
            <a:r>
              <a:rPr lang="en-US" altLang="zh-CN" sz="1600" dirty="0" smtClean="0"/>
              <a:t>    ┠   </a:t>
            </a:r>
            <a:r>
              <a:rPr lang="en-US" altLang="zh-CN" sz="1600" dirty="0" smtClean="0"/>
              <a:t>┗</a:t>
            </a:r>
            <a:r>
              <a:rPr lang="en-US" altLang="zh-CN" sz="1600" dirty="0" err="1" smtClean="0"/>
              <a:t>dataId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            </a:t>
            </a:r>
            <a:r>
              <a:rPr lang="en-US" altLang="zh-CN" sz="1600" dirty="0" smtClean="0"/>
              <a:t>    ┗ </a:t>
            </a:r>
            <a:r>
              <a:rPr lang="en-US" altLang="zh-CN" sz="1600" dirty="0" smtClean="0"/>
              <a:t>group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                                 </a:t>
            </a:r>
            <a:r>
              <a:rPr lang="en-US" altLang="zh-CN" sz="1600" dirty="0" smtClean="0"/>
              <a:t>       </a:t>
            </a:r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antX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564904"/>
            <a:ext cx="52419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&lt;dependency&gt;</a:t>
            </a:r>
            <a:br>
              <a:rPr lang="en-US" altLang="zh-CN" dirty="0" smtClean="0">
                <a:solidFill>
                  <a:srgbClr val="00B050"/>
                </a:solidFill>
              </a:rPr>
            </a:br>
            <a:r>
              <a:rPr lang="en-US" altLang="zh-CN" dirty="0" smtClean="0">
                <a:solidFill>
                  <a:srgbClr val="00B050"/>
                </a:solidFill>
              </a:rPr>
              <a:t>  &lt;</a:t>
            </a:r>
            <a:r>
              <a:rPr lang="en-US" altLang="zh-CN" dirty="0" err="1" smtClean="0">
                <a:solidFill>
                  <a:srgbClr val="00B050"/>
                </a:solidFill>
              </a:rPr>
              <a:t>groupId</a:t>
            </a:r>
            <a:r>
              <a:rPr lang="en-US" altLang="zh-CN" dirty="0" smtClean="0">
                <a:solidFill>
                  <a:srgbClr val="00B050"/>
                </a:solidFill>
              </a:rPr>
              <a:t>&gt;</a:t>
            </a:r>
            <a:r>
              <a:rPr lang="en-US" altLang="zh-CN" dirty="0" err="1" smtClean="0">
                <a:solidFill>
                  <a:srgbClr val="00B050"/>
                </a:solidFill>
              </a:rPr>
              <a:t>com.taobao.diamond</a:t>
            </a:r>
            <a:r>
              <a:rPr lang="en-US" altLang="zh-CN" dirty="0" smtClean="0">
                <a:solidFill>
                  <a:srgbClr val="00B050"/>
                </a:solidFill>
              </a:rPr>
              <a:t>&lt;/</a:t>
            </a:r>
            <a:r>
              <a:rPr lang="en-US" altLang="zh-CN" dirty="0" err="1" smtClean="0">
                <a:solidFill>
                  <a:srgbClr val="00B050"/>
                </a:solidFill>
              </a:rPr>
              <a:t>groupId</a:t>
            </a:r>
            <a:r>
              <a:rPr lang="en-US" altLang="zh-CN" dirty="0" smtClean="0">
                <a:solidFill>
                  <a:srgbClr val="00B050"/>
                </a:solidFill>
              </a:rPr>
              <a:t>&gt;</a:t>
            </a:r>
            <a:br>
              <a:rPr lang="en-US" altLang="zh-CN" dirty="0" smtClean="0">
                <a:solidFill>
                  <a:srgbClr val="00B050"/>
                </a:solidFill>
              </a:rPr>
            </a:br>
            <a:r>
              <a:rPr lang="en-US" altLang="zh-CN" dirty="0" smtClean="0">
                <a:solidFill>
                  <a:srgbClr val="00B050"/>
                </a:solidFill>
              </a:rPr>
              <a:t>  &lt;</a:t>
            </a:r>
            <a:r>
              <a:rPr lang="en-US" altLang="zh-CN" dirty="0" err="1" smtClean="0">
                <a:solidFill>
                  <a:srgbClr val="00B050"/>
                </a:solidFill>
              </a:rPr>
              <a:t>artifactId</a:t>
            </a:r>
            <a:r>
              <a:rPr lang="en-US" altLang="zh-CN" dirty="0" smtClean="0">
                <a:solidFill>
                  <a:srgbClr val="00B050"/>
                </a:solidFill>
              </a:rPr>
              <a:t>&gt;diamond-client&lt;/</a:t>
            </a:r>
            <a:r>
              <a:rPr lang="en-US" altLang="zh-CN" dirty="0" err="1" smtClean="0">
                <a:solidFill>
                  <a:srgbClr val="00B050"/>
                </a:solidFill>
              </a:rPr>
              <a:t>artifactId</a:t>
            </a:r>
            <a:r>
              <a:rPr lang="en-US" altLang="zh-CN" dirty="0" smtClean="0">
                <a:solidFill>
                  <a:srgbClr val="00B050"/>
                </a:solidFill>
              </a:rPr>
              <a:t>&gt;</a:t>
            </a:r>
            <a:br>
              <a:rPr lang="en-US" altLang="zh-CN" dirty="0" smtClean="0">
                <a:solidFill>
                  <a:srgbClr val="00B050"/>
                </a:solidFill>
              </a:rPr>
            </a:br>
            <a:r>
              <a:rPr lang="en-US" altLang="zh-CN" dirty="0" smtClean="0">
                <a:solidFill>
                  <a:srgbClr val="00B050"/>
                </a:solidFill>
              </a:rPr>
              <a:t>  &lt;</a:t>
            </a:r>
            <a:r>
              <a:rPr lang="en-US" altLang="zh-CN" dirty="0" smtClean="0">
                <a:solidFill>
                  <a:srgbClr val="00B050"/>
                </a:solidFill>
              </a:rPr>
              <a:t>version&gt;2.0.0&lt;/</a:t>
            </a:r>
            <a:r>
              <a:rPr lang="en-US" altLang="zh-CN" dirty="0" smtClean="0">
                <a:solidFill>
                  <a:srgbClr val="00B050"/>
                </a:solidFill>
              </a:rPr>
              <a:t>version&gt;</a:t>
            </a:r>
            <a:br>
              <a:rPr lang="en-US" altLang="zh-CN" dirty="0" smtClean="0">
                <a:solidFill>
                  <a:srgbClr val="00B050"/>
                </a:solidFill>
              </a:rPr>
            </a:br>
            <a:r>
              <a:rPr lang="en-US" altLang="zh-CN" dirty="0" smtClean="0">
                <a:solidFill>
                  <a:srgbClr val="00B050"/>
                </a:solidFill>
              </a:rPr>
              <a:t>&lt;/dependency&gt;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869160"/>
            <a:ext cx="808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&lt;</a:t>
            </a:r>
            <a:r>
              <a:rPr lang="en-US" altLang="zh-CN" dirty="0" smtClean="0">
                <a:solidFill>
                  <a:srgbClr val="00B050"/>
                </a:solidFill>
              </a:rPr>
              <a:t>required&gt;</a:t>
            </a:r>
            <a:r>
              <a:rPr lang="en-US" altLang="zh-CN" dirty="0" err="1" smtClean="0">
                <a:solidFill>
                  <a:srgbClr val="00B050"/>
                </a:solidFill>
              </a:rPr>
              <a:t>taobao</a:t>
            </a:r>
            <a:r>
              <a:rPr lang="en-US" altLang="zh-CN" dirty="0" smtClean="0">
                <a:solidFill>
                  <a:srgbClr val="00B050"/>
                </a:solidFill>
              </a:rPr>
              <a:t>/diamond/diamond-</a:t>
            </a:r>
            <a:r>
              <a:rPr lang="en-US" altLang="zh-CN" dirty="0" err="1" smtClean="0">
                <a:solidFill>
                  <a:srgbClr val="00B050"/>
                </a:solidFill>
              </a:rPr>
              <a:t>client?version</a:t>
            </a:r>
            <a:r>
              <a:rPr lang="en-US" altLang="zh-CN" dirty="0" smtClean="0">
                <a:solidFill>
                  <a:srgbClr val="00B050"/>
                </a:solidFill>
              </a:rPr>
              <a:t>=2.0.0&lt;/</a:t>
            </a:r>
            <a:r>
              <a:rPr lang="en-US" altLang="zh-CN" dirty="0" smtClean="0">
                <a:solidFill>
                  <a:srgbClr val="00B050"/>
                </a:solidFill>
              </a:rPr>
              <a:t>required&gt;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obao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taobao</Template>
  <TotalTime>560</TotalTime>
  <Words>714</Words>
  <Application>Microsoft Office PowerPoint</Application>
  <PresentationFormat>全屏显示(4:3)</PresentationFormat>
  <Paragraphs>181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taobao</vt:lpstr>
      <vt:lpstr>Diamond—持久配置管理中心</vt:lpstr>
      <vt:lpstr>Why?</vt:lpstr>
      <vt:lpstr>Diamond的特点</vt:lpstr>
      <vt:lpstr>Diamond Vs. ConfigServer</vt:lpstr>
      <vt:lpstr>Diamond核心功能</vt:lpstr>
      <vt:lpstr>幻灯片 6</vt:lpstr>
      <vt:lpstr>Server端的保护</vt:lpstr>
      <vt:lpstr>客户端容灾保护</vt:lpstr>
      <vt:lpstr>客户端使用</vt:lpstr>
      <vt:lpstr>客户端使用(String)</vt:lpstr>
      <vt:lpstr>客户端使用(Properties)</vt:lpstr>
      <vt:lpstr>客户端使用</vt:lpstr>
      <vt:lpstr>SDK使用</vt:lpstr>
      <vt:lpstr>SDK使用</vt:lpstr>
      <vt:lpstr>从Config Server迁移</vt:lpstr>
      <vt:lpstr>从Config Server迁移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Diamond—持久配置管理中心</dc:title>
  <dc:creator>锋寒</dc:creator>
  <cp:lastModifiedBy>mazhen</cp:lastModifiedBy>
  <cp:revision>62</cp:revision>
  <dcterms:created xsi:type="dcterms:W3CDTF">2010-07-28T01:36:55Z</dcterms:created>
  <dcterms:modified xsi:type="dcterms:W3CDTF">2010-12-29T06:59:43Z</dcterms:modified>
</cp:coreProperties>
</file>