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7" r:id="rId3"/>
    <p:sldId id="340" r:id="rId4"/>
    <p:sldId id="343" r:id="rId5"/>
    <p:sldId id="300" r:id="rId6"/>
    <p:sldId id="334" r:id="rId7"/>
    <p:sldId id="335" r:id="rId8"/>
    <p:sldId id="336" r:id="rId9"/>
    <p:sldId id="337" r:id="rId10"/>
    <p:sldId id="338" r:id="rId11"/>
    <p:sldId id="339" r:id="rId12"/>
    <p:sldId id="259" r:id="rId13"/>
    <p:sldId id="297" r:id="rId14"/>
    <p:sldId id="309" r:id="rId15"/>
    <p:sldId id="310" r:id="rId16"/>
    <p:sldId id="311" r:id="rId17"/>
    <p:sldId id="320" r:id="rId18"/>
    <p:sldId id="351" r:id="rId19"/>
    <p:sldId id="346" r:id="rId20"/>
    <p:sldId id="355" r:id="rId21"/>
    <p:sldId id="312" r:id="rId22"/>
    <p:sldId id="326" r:id="rId23"/>
    <p:sldId id="313" r:id="rId24"/>
    <p:sldId id="314" r:id="rId25"/>
    <p:sldId id="315" r:id="rId26"/>
    <p:sldId id="319" r:id="rId27"/>
    <p:sldId id="318" r:id="rId28"/>
    <p:sldId id="317" r:id="rId29"/>
    <p:sldId id="316" r:id="rId30"/>
    <p:sldId id="322" r:id="rId31"/>
    <p:sldId id="349" r:id="rId32"/>
    <p:sldId id="332" r:id="rId33"/>
    <p:sldId id="333" r:id="rId34"/>
    <p:sldId id="350" r:id="rId35"/>
    <p:sldId id="321" r:id="rId36"/>
    <p:sldId id="352" r:id="rId37"/>
    <p:sldId id="357" r:id="rId38"/>
    <p:sldId id="353" r:id="rId39"/>
    <p:sldId id="354" r:id="rId40"/>
    <p:sldId id="356" r:id="rId41"/>
    <p:sldId id="325" r:id="rId42"/>
    <p:sldId id="347" r:id="rId43"/>
    <p:sldId id="328" r:id="rId44"/>
    <p:sldId id="344" r:id="rId45"/>
    <p:sldId id="27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23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ian.fxj\Desktop\0.9.4.1&#24615;&#33021;&#23545;&#2760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i="0" u="none" strike="noStrike" baseline="0" smtClean="0"/>
              <a:t>Throughput vs workers 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workers!$G$1</c:f>
              <c:strCache>
                <c:ptCount val="1"/>
                <c:pt idx="0">
                  <c:v>jstorm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workers!$F$2:$F$6</c:f>
              <c:numCache>
                <c:formatCode>General</c:formatCode>
                <c:ptCount val="5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54</c:v>
                </c:pt>
              </c:numCache>
            </c:numRef>
          </c:xVal>
          <c:yVal>
            <c:numRef>
              <c:f>workers!$G$2:$G$6</c:f>
              <c:numCache>
                <c:formatCode>General</c:formatCode>
                <c:ptCount val="5"/>
                <c:pt idx="0">
                  <c:v>9280598</c:v>
                </c:pt>
                <c:pt idx="1">
                  <c:v>10818815</c:v>
                </c:pt>
                <c:pt idx="2">
                  <c:v>9065965</c:v>
                </c:pt>
                <c:pt idx="3">
                  <c:v>6819139</c:v>
                </c:pt>
                <c:pt idx="4">
                  <c:v>5610201</c:v>
                </c:pt>
              </c:numCache>
            </c:numRef>
          </c:yVal>
          <c:smooth val="0"/>
        </c:ser>
        <c:ser>
          <c:idx val="1"/>
          <c:order val="1"/>
          <c:tx>
            <c:v>storm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workers!$F$2:$F$6</c:f>
              <c:numCache>
                <c:formatCode>General</c:formatCode>
                <c:ptCount val="5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54</c:v>
                </c:pt>
              </c:numCache>
            </c:numRef>
          </c:xVal>
          <c:yVal>
            <c:numRef>
              <c:f>workers!$H$2:$H$6</c:f>
              <c:numCache>
                <c:formatCode>General</c:formatCode>
                <c:ptCount val="5"/>
                <c:pt idx="0">
                  <c:v>6243680</c:v>
                </c:pt>
                <c:pt idx="1">
                  <c:v>6830500</c:v>
                </c:pt>
                <c:pt idx="2">
                  <c:v>5595900</c:v>
                </c:pt>
                <c:pt idx="3">
                  <c:v>5474180</c:v>
                </c:pt>
                <c:pt idx="4">
                  <c:v>3379800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4684672"/>
        <c:axId val="55321728"/>
      </c:scatterChart>
      <c:valAx>
        <c:axId val="5468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workers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21728"/>
        <c:crosses val="autoZero"/>
        <c:crossBetween val="midCat"/>
      </c:valAx>
      <c:valAx>
        <c:axId val="5532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polltuples/10s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84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C5424-9698-406E-89DA-A5FE07FD76CC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A8E2F-B224-40B3-9BA7-539642A85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1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76238" y="228600"/>
            <a:ext cx="1147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tx2"/>
                </a:solidFill>
                <a:ea typeface="宋体" charset="-122"/>
              </a:rPr>
              <a:t>Company</a:t>
            </a:r>
          </a:p>
          <a:p>
            <a:r>
              <a:rPr lang="en-US" altLang="zh-CN" sz="2400" b="1">
                <a:ea typeface="宋体" charset="-122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40BC3E-3DDB-45F2-BD11-5B4BC50D3C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8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7FC59E-5D4F-4357-B6F9-8667649EF2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06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D794124-3598-42B9-BDCE-E1C4928B9C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288" y="838200"/>
            <a:ext cx="8458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23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0BF1B-3F92-44F3-B4EB-A8C53319CA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0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ED7EDD-1666-4726-9A34-D8A3D0DC23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5F9D49-CB6F-49EE-8CA8-CB4A916151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5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D88215-1B2F-4CE3-BC78-C13CA280CA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01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69C11D-9154-4B19-9C46-8D6231050E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10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F296B6-3F98-4138-BD68-A9B6163A99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9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E1BF4F-C7A4-4197-8F0C-43D4232DC3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13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01187-9B2B-4768-8734-6181581520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fld id="{281B2107-2CC6-4BE5-AEE6-0718CFE3F0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jstorm/blob/master/history.m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jstorm/wik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1750" y="4648200"/>
            <a:ext cx="9175750" cy="1012825"/>
          </a:xfrm>
        </p:spPr>
        <p:txBody>
          <a:bodyPr/>
          <a:lstStyle/>
          <a:p>
            <a:r>
              <a:rPr lang="en-US" altLang="zh-CN" sz="4400" dirty="0" err="1" smtClean="0">
                <a:ea typeface="宋体" charset="-122"/>
              </a:rPr>
              <a:t>JStorm</a:t>
            </a:r>
            <a:r>
              <a:rPr lang="en-US" altLang="zh-CN" sz="4400" dirty="0" smtClean="0">
                <a:ea typeface="宋体" charset="-122"/>
              </a:rPr>
              <a:t> </a:t>
            </a:r>
            <a:r>
              <a:rPr lang="zh-CN" altLang="en-US" sz="4400" dirty="0" smtClean="0">
                <a:ea typeface="宋体" charset="-122"/>
              </a:rPr>
              <a:t>介绍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封仲淹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L</a:t>
            </a:r>
            <a:r>
              <a:rPr lang="en-US" altLang="zh-CN" dirty="0" err="1" smtClean="0">
                <a:ea typeface="宋体" charset="-122"/>
              </a:rPr>
              <a:t>ongda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5" y="260648"/>
            <a:ext cx="1516793" cy="59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准确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Acker</a:t>
            </a:r>
            <a:r>
              <a:rPr lang="zh-CN" altLang="en-US" dirty="0"/>
              <a:t>机制，保证数据不</a:t>
            </a:r>
            <a:r>
              <a:rPr lang="zh-CN" altLang="en-US" dirty="0" smtClean="0"/>
              <a:t>丢失。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采用事务机制，保证数据准确性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40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适合无状态</a:t>
            </a:r>
            <a:r>
              <a:rPr lang="zh-CN" altLang="en-US" b="1" dirty="0" smtClean="0"/>
              <a:t>计算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处理单元处理的数据均来自</a:t>
            </a:r>
            <a:r>
              <a:rPr lang="en-US" altLang="zh-CN" dirty="0" smtClean="0"/>
              <a:t>input Tuple</a:t>
            </a:r>
            <a:r>
              <a:rPr lang="zh-CN" altLang="en-US" dirty="0" smtClean="0"/>
              <a:t>，不含有额外依赖数据。</a:t>
            </a:r>
            <a:endParaRPr lang="en-US" altLang="zh-CN" dirty="0" smtClean="0"/>
          </a:p>
          <a:p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/>
              <a:t>日志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消息转化器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统计分析器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84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为什么</a:t>
            </a:r>
            <a:r>
              <a:rPr lang="zh-CN" altLang="en-US" dirty="0" smtClean="0">
                <a:ea typeface="宋体" charset="-122"/>
              </a:rPr>
              <a:t>启动</a:t>
            </a:r>
            <a:r>
              <a:rPr lang="en-US" altLang="zh-CN" dirty="0" err="1" smtClean="0">
                <a:ea typeface="宋体" charset="-122"/>
              </a:rPr>
              <a:t>JStorm</a:t>
            </a:r>
            <a:r>
              <a:rPr lang="zh-CN" altLang="en-US" dirty="0" smtClean="0">
                <a:ea typeface="宋体" charset="-122"/>
              </a:rPr>
              <a:t>项目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7824788" cy="4852987"/>
          </a:xfrm>
        </p:spPr>
        <p:txBody>
          <a:bodyPr/>
          <a:lstStyle/>
          <a:p>
            <a:r>
              <a:rPr lang="zh-CN" altLang="en-US" dirty="0" smtClean="0"/>
              <a:t>阿里拥有自己</a:t>
            </a:r>
            <a:r>
              <a:rPr lang="zh-CN" altLang="en-US" dirty="0"/>
              <a:t>的实时计算引擎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en-US" altLang="zh-CN" dirty="0"/>
              <a:t>MR</a:t>
            </a:r>
          </a:p>
          <a:p>
            <a:pPr lvl="1">
              <a:lnSpc>
                <a:spcPct val="80000"/>
              </a:lnSpc>
            </a:pP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开源</a:t>
            </a:r>
            <a:r>
              <a:rPr lang="en-US" altLang="zh-CN" sz="2500" dirty="0" smtClean="0">
                <a:ea typeface="宋体" charset="-122"/>
              </a:rPr>
              <a:t>storm</a:t>
            </a:r>
            <a:r>
              <a:rPr lang="zh-CN" altLang="en-US" sz="2500" dirty="0" smtClean="0">
                <a:ea typeface="宋体" charset="-122"/>
              </a:rPr>
              <a:t>响应太慢</a:t>
            </a: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开源社区的速度完全跟不上</a:t>
            </a:r>
            <a:r>
              <a:rPr lang="en-US" altLang="zh-CN" sz="2500" dirty="0" smtClean="0">
                <a:ea typeface="宋体" charset="-122"/>
              </a:rPr>
              <a:t>Ali</a:t>
            </a:r>
            <a:r>
              <a:rPr lang="zh-CN" altLang="en-US" sz="2500" dirty="0" smtClean="0">
                <a:ea typeface="宋体" charset="-122"/>
              </a:rPr>
              <a:t>的需求</a:t>
            </a: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降低未来运维成本</a:t>
            </a: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提供更多技术支持，加快内部业务响应速度</a:t>
            </a:r>
            <a:endParaRPr lang="en-US" altLang="zh-CN" sz="25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/>
            </a:r>
            <a:br>
              <a:rPr lang="en-US" altLang="zh-CN" sz="2500" dirty="0">
                <a:ea typeface="宋体" charset="-122"/>
              </a:rPr>
            </a:b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9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为什么</a:t>
            </a:r>
            <a:r>
              <a:rPr lang="zh-CN" altLang="en-US" dirty="0" smtClean="0">
                <a:ea typeface="宋体" charset="-122"/>
              </a:rPr>
              <a:t>启动</a:t>
            </a:r>
            <a:r>
              <a:rPr lang="en-US" altLang="zh-CN" dirty="0" err="1" smtClean="0">
                <a:ea typeface="宋体" charset="-122"/>
              </a:rPr>
              <a:t>JStorm</a:t>
            </a:r>
            <a:r>
              <a:rPr lang="zh-CN" altLang="en-US" dirty="0" smtClean="0">
                <a:ea typeface="宋体" charset="-122"/>
              </a:rPr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900" dirty="0">
                <a:ea typeface="宋体" charset="-122"/>
              </a:rPr>
              <a:t>现有</a:t>
            </a:r>
            <a:r>
              <a:rPr lang="en-US" altLang="zh-CN" sz="2900" dirty="0">
                <a:ea typeface="宋体" charset="-122"/>
              </a:rPr>
              <a:t>Storm</a:t>
            </a:r>
            <a:r>
              <a:rPr lang="zh-CN" altLang="en-US" sz="2900" dirty="0">
                <a:ea typeface="宋体" charset="-122"/>
              </a:rPr>
              <a:t>无法满足一些需求</a:t>
            </a:r>
            <a:endParaRPr lang="en-US" altLang="zh-CN" sz="29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现有</a:t>
            </a:r>
            <a:r>
              <a:rPr lang="en-US" altLang="zh-CN" sz="2500" dirty="0">
                <a:ea typeface="宋体" charset="-122"/>
              </a:rPr>
              <a:t>storm</a:t>
            </a:r>
            <a:r>
              <a:rPr lang="zh-CN" altLang="en-US" sz="2500" dirty="0">
                <a:ea typeface="宋体" charset="-122"/>
              </a:rPr>
              <a:t>调度太简单粗暴，无法定制</a:t>
            </a:r>
            <a:r>
              <a:rPr lang="zh-CN" altLang="en-US" sz="2500" dirty="0" smtClean="0">
                <a:ea typeface="宋体" charset="-122"/>
              </a:rPr>
              <a:t>化</a:t>
            </a: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500" dirty="0" smtClean="0">
                <a:ea typeface="宋体" charset="-122"/>
              </a:rPr>
              <a:t>Storm </a:t>
            </a:r>
            <a:r>
              <a:rPr lang="zh-CN" altLang="en-US" sz="2500" dirty="0" smtClean="0">
                <a:ea typeface="宋体" charset="-122"/>
              </a:rPr>
              <a:t>任务分配不平衡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500" dirty="0" smtClean="0">
                <a:ea typeface="宋体" charset="-122"/>
              </a:rPr>
              <a:t>RPC OOM</a:t>
            </a:r>
            <a:r>
              <a:rPr lang="zh-CN" altLang="en-US" sz="2500" dirty="0" smtClean="0">
                <a:ea typeface="宋体" charset="-122"/>
              </a:rPr>
              <a:t>一直</a:t>
            </a:r>
            <a:r>
              <a:rPr lang="zh-CN" altLang="en-US" sz="2500" dirty="0">
                <a:ea typeface="宋体" charset="-122"/>
              </a:rPr>
              <a:t>没有解决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监控太简单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对</a:t>
            </a:r>
            <a:r>
              <a:rPr lang="en-US" altLang="zh-CN" sz="2500" dirty="0">
                <a:ea typeface="宋体" charset="-122"/>
              </a:rPr>
              <a:t>ZK </a:t>
            </a:r>
            <a:r>
              <a:rPr lang="zh-CN" altLang="en-US" sz="2500" dirty="0">
                <a:ea typeface="宋体" charset="-122"/>
              </a:rPr>
              <a:t>访问频繁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。。。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4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nimbus 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Nimbus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HA</a:t>
            </a:r>
          </a:p>
          <a:p>
            <a:pPr lvl="1"/>
            <a:r>
              <a:rPr lang="zh-CN" altLang="en-US" dirty="0" smtClean="0"/>
              <a:t>当一台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挂了，自动热切到备份</a:t>
            </a:r>
            <a:r>
              <a:rPr lang="en-US" altLang="zh-CN" dirty="0" smtClean="0"/>
              <a:t>nimbus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46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RPC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原生</a:t>
            </a:r>
            <a:r>
              <a:rPr lang="en-US" altLang="zh-CN" dirty="0" smtClean="0"/>
              <a:t>Storm RPC</a:t>
            </a:r>
          </a:p>
          <a:p>
            <a:pPr lvl="1"/>
            <a:r>
              <a:rPr lang="en-US" altLang="zh-CN" dirty="0" err="1" smtClean="0"/>
              <a:t>Zeromq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使用堆外内存，导致</a:t>
            </a:r>
            <a:r>
              <a:rPr lang="en-US" altLang="zh-CN" dirty="0" smtClean="0"/>
              <a:t>OS </a:t>
            </a:r>
            <a:r>
              <a:rPr lang="zh-CN" altLang="en-US" dirty="0" smtClean="0"/>
              <a:t>内存不够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OOM(</a:t>
            </a:r>
            <a:r>
              <a:rPr lang="zh-CN" altLang="en-US" dirty="0"/>
              <a:t>老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JStorm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+ </a:t>
            </a:r>
            <a:r>
              <a:rPr lang="zh-CN" altLang="en-US" dirty="0" smtClean="0"/>
              <a:t>检查机制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基本保证发送速度和接受速度是匹配的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5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数据流稳定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0.9.0 </a:t>
            </a:r>
            <a:r>
              <a:rPr lang="zh-CN" altLang="en-US" dirty="0" smtClean="0"/>
              <a:t>已经</a:t>
            </a:r>
            <a:r>
              <a:rPr lang="en-US" altLang="zh-CN" dirty="0" smtClean="0"/>
              <a:t>fix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时， 会触发任务</a:t>
            </a:r>
            <a:r>
              <a:rPr lang="en-US" altLang="zh-CN" dirty="0" smtClean="0"/>
              <a:t>rebalance</a:t>
            </a:r>
          </a:p>
          <a:p>
            <a:pPr lvl="1"/>
            <a:r>
              <a:rPr lang="en-US" altLang="zh-CN" dirty="0" smtClean="0"/>
              <a:t>Supervisor shutdown</a:t>
            </a:r>
            <a:r>
              <a:rPr lang="zh-CN" altLang="en-US" dirty="0" smtClean="0"/>
              <a:t>时， 触发任务</a:t>
            </a:r>
            <a:r>
              <a:rPr lang="en-US" altLang="zh-CN" dirty="0" smtClean="0"/>
              <a:t>rebalance</a:t>
            </a:r>
          </a:p>
          <a:p>
            <a:pPr lvl="1"/>
            <a:r>
              <a:rPr lang="zh-CN" altLang="en-US" dirty="0" smtClean="0"/>
              <a:t>提交新任务时，当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数不够时，触发其他任务做</a:t>
            </a:r>
            <a:r>
              <a:rPr lang="en-US" altLang="zh-CN" dirty="0" smtClean="0"/>
              <a:t>rebalance</a:t>
            </a:r>
          </a:p>
          <a:p>
            <a:r>
              <a:rPr lang="zh-CN" altLang="en-US" dirty="0"/>
              <a:t>上</a:t>
            </a:r>
            <a:r>
              <a:rPr lang="zh-CN" altLang="en-US" dirty="0" smtClean="0"/>
              <a:t>叙问题不会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JStorm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发生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65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任务之间影响小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新上线的任务不会冲击老的任务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err="1" smtClean="0"/>
              <a:t>cgroups</a:t>
            </a:r>
            <a:r>
              <a:rPr lang="zh-CN" altLang="en-US" dirty="0" smtClean="0"/>
              <a:t>对资源进行硬隔离，保证程序之间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不发生抢占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93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Disruptor</a:t>
            </a:r>
            <a:r>
              <a:rPr lang="zh-CN" altLang="en-US" dirty="0" smtClean="0"/>
              <a:t>急剧消耗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当原生</a:t>
            </a:r>
            <a:r>
              <a:rPr lang="en-US" altLang="zh-CN" dirty="0" smtClean="0"/>
              <a:t>Disruptor</a:t>
            </a:r>
            <a:r>
              <a:rPr lang="zh-CN" altLang="en-US" dirty="0" smtClean="0"/>
              <a:t>队列慢时， 生产方会不断轮询检查</a:t>
            </a:r>
            <a:r>
              <a:rPr lang="en-US" altLang="zh-CN" dirty="0" smtClean="0"/>
              <a:t>Disruptor</a:t>
            </a:r>
            <a:r>
              <a:rPr lang="zh-CN" altLang="en-US" dirty="0" smtClean="0"/>
              <a:t>队列是否有空的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， 极大消耗队列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Cpu</a:t>
            </a:r>
            <a:r>
              <a:rPr lang="zh-CN" altLang="en-US" dirty="0" smtClean="0"/>
              <a:t>利用率从</a:t>
            </a:r>
            <a:r>
              <a:rPr lang="en-US" altLang="zh-CN" dirty="0" smtClean="0"/>
              <a:t>300%</a:t>
            </a:r>
            <a:r>
              <a:rPr lang="zh-CN" altLang="en-US" dirty="0" smtClean="0"/>
              <a:t>降到</a:t>
            </a:r>
            <a:r>
              <a:rPr lang="en-US" altLang="zh-CN" dirty="0" smtClean="0"/>
              <a:t>10%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2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 减少因</a:t>
            </a:r>
            <a:r>
              <a:rPr lang="en-US" altLang="zh-CN" dirty="0" smtClean="0"/>
              <a:t>GC </a:t>
            </a:r>
            <a:r>
              <a:rPr lang="zh-CN" altLang="en-US" dirty="0" smtClean="0"/>
              <a:t>导致误认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死掉</a:t>
            </a:r>
            <a:endParaRPr lang="en-US" altLang="zh-CN" dirty="0" smtClean="0"/>
          </a:p>
          <a:p>
            <a:r>
              <a:rPr lang="en-US" altLang="zh-CN" dirty="0" smtClean="0"/>
              <a:t>Storm</a:t>
            </a:r>
            <a:r>
              <a:rPr lang="zh-CN" altLang="en-US" dirty="0" smtClean="0"/>
              <a:t>经常杀死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不彻底，导致后续无法启动</a:t>
            </a:r>
            <a:r>
              <a:rPr lang="en-US" altLang="zh-CN" dirty="0" smtClean="0"/>
              <a:t>worker</a:t>
            </a:r>
          </a:p>
          <a:p>
            <a:r>
              <a:rPr lang="zh-CN" altLang="en-US" dirty="0"/>
              <a:t>同一</a:t>
            </a:r>
            <a:r>
              <a:rPr lang="zh-CN" altLang="en-US" dirty="0" smtClean="0"/>
              <a:t>台机器上只启动一个</a:t>
            </a:r>
            <a:r>
              <a:rPr lang="en-US" altLang="zh-CN" dirty="0" smtClean="0"/>
              <a:t>supervisor/nimbus</a:t>
            </a:r>
            <a:r>
              <a:rPr lang="zh-CN" altLang="en-US" dirty="0" smtClean="0"/>
              <a:t>，避免运维误操作导致丢失大量任务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不断重连，占用太多的临时端口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2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大纲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AutoShape 48"/>
          <p:cNvSpPr>
            <a:spLocks noChangeArrowheads="1"/>
          </p:cNvSpPr>
          <p:nvPr/>
        </p:nvSpPr>
        <p:spPr bwMode="gray">
          <a:xfrm>
            <a:off x="1198042" y="572931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Question and Answer.</a:t>
            </a:r>
          </a:p>
        </p:txBody>
      </p:sp>
      <p:sp>
        <p:nvSpPr>
          <p:cNvPr id="89138" name="AutoShape 50"/>
          <p:cNvSpPr>
            <a:spLocks noChangeArrowheads="1"/>
          </p:cNvSpPr>
          <p:nvPr/>
        </p:nvSpPr>
        <p:spPr bwMode="gray">
          <a:xfrm>
            <a:off x="2140496" y="479320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特性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40" name="AutoShape 52"/>
          <p:cNvSpPr>
            <a:spLocks noChangeArrowheads="1"/>
          </p:cNvSpPr>
          <p:nvPr/>
        </p:nvSpPr>
        <p:spPr bwMode="gray">
          <a:xfrm>
            <a:off x="2240632" y="256490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err="1" smtClean="0">
                <a:solidFill>
                  <a:schemeClr val="tx2"/>
                </a:solidFill>
                <a:ea typeface="宋体" charset="-122"/>
              </a:rPr>
              <a:t>JStorm</a:t>
            </a:r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概</a:t>
            </a:r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叙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&amp; </a:t>
            </a:r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流式计算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9141" name="Group 53"/>
          <p:cNvGrpSpPr>
            <a:grpSpLocks/>
          </p:cNvGrpSpPr>
          <p:nvPr/>
        </p:nvGrpSpPr>
        <p:grpSpPr bwMode="auto">
          <a:xfrm>
            <a:off x="1923132" y="2653804"/>
            <a:ext cx="381000" cy="381000"/>
            <a:chOff x="2078" y="1680"/>
            <a:chExt cx="1615" cy="1615"/>
          </a:xfrm>
        </p:grpSpPr>
        <p:sp>
          <p:nvSpPr>
            <p:cNvPr id="891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55" name="Group 67"/>
          <p:cNvGrpSpPr>
            <a:grpSpLocks/>
          </p:cNvGrpSpPr>
          <p:nvPr/>
        </p:nvGrpSpPr>
        <p:grpSpPr bwMode="auto">
          <a:xfrm>
            <a:off x="1835696" y="4869408"/>
            <a:ext cx="381000" cy="381000"/>
            <a:chOff x="2078" y="1680"/>
            <a:chExt cx="1615" cy="1615"/>
          </a:xfrm>
        </p:grpSpPr>
        <p:sp>
          <p:nvSpPr>
            <p:cNvPr id="8915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69" name="Group 81"/>
          <p:cNvGrpSpPr>
            <a:grpSpLocks/>
          </p:cNvGrpSpPr>
          <p:nvPr/>
        </p:nvGrpSpPr>
        <p:grpSpPr bwMode="auto">
          <a:xfrm>
            <a:off x="899592" y="5778525"/>
            <a:ext cx="355600" cy="381000"/>
            <a:chOff x="2078" y="1680"/>
            <a:chExt cx="1615" cy="1615"/>
          </a:xfrm>
        </p:grpSpPr>
        <p:sp>
          <p:nvSpPr>
            <p:cNvPr id="8917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AutoShape 52"/>
          <p:cNvSpPr>
            <a:spLocks noChangeArrowheads="1"/>
          </p:cNvSpPr>
          <p:nvPr/>
        </p:nvSpPr>
        <p:spPr bwMode="gray">
          <a:xfrm>
            <a:off x="2441228" y="364108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err="1" smtClean="0">
                <a:solidFill>
                  <a:schemeClr val="tx2"/>
                </a:solidFill>
                <a:ea typeface="宋体" charset="-122"/>
              </a:rPr>
              <a:t>JStorm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vs Storm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2123728" y="3729980"/>
            <a:ext cx="381000" cy="381000"/>
            <a:chOff x="2078" y="1680"/>
            <a:chExt cx="1615" cy="1615"/>
          </a:xfrm>
        </p:grpSpPr>
        <p:sp>
          <p:nvSpPr>
            <p:cNvPr id="3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" name="AutoShape 52"/>
          <p:cNvSpPr>
            <a:spLocks noChangeArrowheads="1"/>
          </p:cNvSpPr>
          <p:nvPr/>
        </p:nvSpPr>
        <p:spPr bwMode="gray">
          <a:xfrm>
            <a:off x="1433116" y="155284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现状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41" name="Group 53"/>
          <p:cNvGrpSpPr>
            <a:grpSpLocks/>
          </p:cNvGrpSpPr>
          <p:nvPr/>
        </p:nvGrpSpPr>
        <p:grpSpPr bwMode="auto">
          <a:xfrm>
            <a:off x="1115616" y="1641748"/>
            <a:ext cx="381000" cy="381000"/>
            <a:chOff x="2078" y="1680"/>
            <a:chExt cx="1615" cy="1615"/>
          </a:xfrm>
        </p:grpSpPr>
        <p:sp>
          <p:nvSpPr>
            <p:cNvPr id="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稳定性（</a:t>
            </a:r>
            <a:r>
              <a:rPr lang="en-US" altLang="zh-CN" dirty="0"/>
              <a:t>6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支持用户级报警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err="1" smtClean="0"/>
              <a:t>alimonitor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支持用户自定义监控和报警 （</a:t>
            </a:r>
            <a:r>
              <a:rPr lang="en-US" altLang="zh-CN" dirty="0" smtClean="0"/>
              <a:t>0.9.6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各种维度采样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内部支持</a:t>
            </a:r>
            <a:r>
              <a:rPr lang="en-US" altLang="zh-CN" dirty="0" smtClean="0"/>
              <a:t>70</a:t>
            </a:r>
            <a:r>
              <a:rPr lang="zh-CN" altLang="en-US" dirty="0" smtClean="0"/>
              <a:t>多个维度的采样，全方位展示各种数据，帮助快速查找错误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86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/>
              <a:t>7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more catch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Supervisor</a:t>
            </a:r>
            <a:r>
              <a:rPr lang="zh-CN" altLang="en-US" dirty="0" smtClean="0"/>
              <a:t>主线程</a:t>
            </a:r>
            <a:endParaRPr lang="en-US" altLang="zh-CN" dirty="0" smtClean="0"/>
          </a:p>
          <a:p>
            <a:r>
              <a:rPr lang="en-US" altLang="zh-CN" dirty="0"/>
              <a:t>Spout/Bolt </a:t>
            </a:r>
            <a:r>
              <a:rPr lang="zh-CN" altLang="en-US" dirty="0"/>
              <a:t>的</a:t>
            </a:r>
            <a:r>
              <a:rPr lang="en-US" altLang="zh-CN" dirty="0" smtClean="0"/>
              <a:t>open/prepare</a:t>
            </a:r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IO, </a:t>
            </a:r>
            <a:r>
              <a:rPr lang="zh-CN" altLang="en-US" dirty="0" smtClean="0"/>
              <a:t>序列化，反序列化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64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减少对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的访问量：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去掉大量无用的</a:t>
            </a:r>
            <a:r>
              <a:rPr lang="en-US" altLang="zh-CN" dirty="0" smtClean="0"/>
              <a:t>watch</a:t>
            </a:r>
          </a:p>
          <a:p>
            <a:pPr lvl="1"/>
            <a:r>
              <a:rPr lang="en-US" altLang="zh-CN" dirty="0" smtClean="0"/>
              <a:t>task</a:t>
            </a:r>
            <a:r>
              <a:rPr lang="zh-CN" altLang="en-US" dirty="0" smtClean="0"/>
              <a:t>的心跳时间延长一倍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Task</a:t>
            </a:r>
            <a:r>
              <a:rPr lang="zh-CN" altLang="en-US" dirty="0" smtClean="0"/>
              <a:t>心跳检测无需全</a:t>
            </a:r>
            <a:r>
              <a:rPr lang="en-US" altLang="zh-CN" dirty="0" smtClean="0"/>
              <a:t>ZK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284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彻底解决了</a:t>
            </a:r>
            <a:r>
              <a:rPr lang="en-US" altLang="zh-CN" dirty="0" smtClean="0"/>
              <a:t>storm </a:t>
            </a:r>
            <a:r>
              <a:rPr lang="zh-CN" altLang="en-US" smtClean="0"/>
              <a:t>任务分配不均衡问题</a:t>
            </a:r>
            <a:endParaRPr lang="en-US" altLang="zh-CN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个维度进行任务分配：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Disk</a:t>
            </a:r>
          </a:p>
          <a:p>
            <a:pPr lvl="1"/>
            <a:r>
              <a:rPr lang="en-US" altLang="zh-CN" dirty="0" smtClean="0"/>
              <a:t>Net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2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，一个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slot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消耗更多的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时，可以申请更多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slot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申请的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slot</a:t>
            </a:r>
            <a:r>
              <a:rPr lang="zh-CN" altLang="en-US" dirty="0" smtClean="0"/>
              <a:t>多，就获取更多的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解决新上线的任务去抢占老任务的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淘有些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内部起很多线程，单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消耗太多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5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memory slot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需要更多内存时，可以申请更多内存</a:t>
            </a:r>
            <a:r>
              <a:rPr lang="en-US" altLang="zh-CN" dirty="0" smtClean="0"/>
              <a:t>slot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在海狗项目中，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 task</a:t>
            </a:r>
            <a:r>
              <a:rPr lang="zh-CN" altLang="en-US" dirty="0"/>
              <a:t>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8G</a:t>
            </a:r>
            <a:r>
              <a:rPr lang="zh-CN" altLang="en-US" dirty="0" smtClean="0"/>
              <a:t>内存，而且其他任务</a:t>
            </a:r>
            <a:r>
              <a:rPr lang="en-US" altLang="zh-CN" dirty="0" smtClean="0"/>
              <a:t>2G </a:t>
            </a:r>
            <a:r>
              <a:rPr lang="zh-CN" altLang="en-US" dirty="0" smtClean="0"/>
              <a:t>就够了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9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在资源平衡算法的前提下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尽量保证上下游关系的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在同一个</a:t>
            </a:r>
            <a:r>
              <a:rPr lang="en-US" altLang="zh-CN" dirty="0" smtClean="0"/>
              <a:t>worker</a:t>
            </a:r>
            <a:endParaRPr lang="en-US" altLang="zh-CN" dirty="0"/>
          </a:p>
          <a:p>
            <a:pPr lvl="1"/>
            <a:r>
              <a:rPr lang="zh-CN" altLang="en-US" dirty="0" smtClean="0"/>
              <a:t>尽量走内部通道，提高性能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77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可以强制某个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/>
              <a:t> </a:t>
            </a:r>
            <a:r>
              <a:rPr lang="zh-CN" altLang="en-US" dirty="0" smtClean="0"/>
              <a:t>运行在不同的节点上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聚石塔，海狗项目，某些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服务，为了端口不冲突，因此必须强制这些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运行在不同节点上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27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可以强制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运行在单独一个节点上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节省网络带宽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Tlog</a:t>
            </a:r>
            <a:r>
              <a:rPr lang="zh-CN" altLang="en-US" dirty="0" smtClean="0"/>
              <a:t>中大量小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，为了减少网络开销，强制任务分配到一个节点上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94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可以自定义任务分配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提前预约任务分配到哪台机器上，哪个端口，多少个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slot</a:t>
            </a:r>
            <a:r>
              <a:rPr lang="zh-CN" altLang="en-US" dirty="0" smtClean="0"/>
              <a:t>，多少内存，是否申请磁盘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海狗项目中，部分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期望分配到某些节点上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07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 smtClean="0">
                <a:ea typeface="宋体" charset="-122"/>
              </a:rPr>
              <a:t>JStorm</a:t>
            </a:r>
            <a:r>
              <a:rPr lang="zh-CN" altLang="en-US" dirty="0" smtClean="0">
                <a:ea typeface="宋体" charset="-122"/>
              </a:rPr>
              <a:t>团队 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zh-CN" altLang="en-US" dirty="0">
                <a:ea typeface="宋体" charset="-122"/>
              </a:rPr>
              <a:t>国内</a:t>
            </a:r>
            <a:r>
              <a:rPr lang="zh-CN" altLang="en-US" dirty="0" smtClean="0">
                <a:ea typeface="宋体" charset="-122"/>
              </a:rPr>
              <a:t>最早</a:t>
            </a:r>
            <a:r>
              <a:rPr lang="zh-CN" altLang="en-US" dirty="0">
                <a:ea typeface="宋体" charset="-122"/>
              </a:rPr>
              <a:t>开始使用</a:t>
            </a:r>
            <a:r>
              <a:rPr lang="en-US" altLang="zh-CN" dirty="0">
                <a:ea typeface="宋体" charset="-122"/>
              </a:rPr>
              <a:t>storm</a:t>
            </a:r>
            <a:r>
              <a:rPr lang="zh-CN" altLang="en-US" dirty="0">
                <a:ea typeface="宋体" charset="-122"/>
              </a:rPr>
              <a:t>的团队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历经</a:t>
            </a:r>
            <a:r>
              <a:rPr lang="en-US" altLang="zh-CN" dirty="0" smtClean="0">
                <a:ea typeface="宋体" charset="-122"/>
              </a:rPr>
              <a:t>storm 0.5.1/0.5.4/0.6.0/0.6.2/0.7.0/0.7.1</a:t>
            </a:r>
          </a:p>
          <a:p>
            <a:pPr lvl="1">
              <a:lnSpc>
                <a:spcPct val="80000"/>
              </a:lnSpc>
            </a:pPr>
            <a:r>
              <a:rPr lang="en-US" altLang="zh-CN" dirty="0" err="1" smtClean="0">
                <a:ea typeface="宋体" charset="-122"/>
              </a:rPr>
              <a:t>JStorm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0.7.1/0.9.0/0.9.1/0.9.2/0.9.3</a:t>
            </a:r>
          </a:p>
          <a:p>
            <a:pPr lvl="1">
              <a:lnSpc>
                <a:spcPct val="8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一条龙服务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应用开发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平台开发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系统运维</a:t>
            </a:r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79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调度更加强大（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可以预约上一次成功运行时的任务分配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上次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分配了什么资源，这次还是使用这些资源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CDO </a:t>
            </a:r>
            <a:r>
              <a:rPr lang="zh-CN" altLang="en-US" dirty="0" smtClean="0"/>
              <a:t>很多任务期待重启后，仍使用老的节点，端口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3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可以运行在飞天上</a:t>
            </a:r>
            <a:endParaRPr lang="en-US" altLang="zh-CN" dirty="0" smtClean="0"/>
          </a:p>
          <a:p>
            <a:r>
              <a:rPr lang="zh-CN" altLang="en-US" dirty="0" smtClean="0"/>
              <a:t>可以运行在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）上</a:t>
            </a:r>
            <a:endParaRPr lang="en-US" altLang="zh-CN" dirty="0" smtClean="0"/>
          </a:p>
          <a:p>
            <a:r>
              <a:rPr lang="zh-CN" altLang="en-US" dirty="0" smtClean="0"/>
              <a:t>可以运行在公司弹性计算平台上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09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不同部门，使用不同的组名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每个组有自己的</a:t>
            </a:r>
            <a:r>
              <a:rPr lang="en-US" altLang="zh-CN" dirty="0" err="1" smtClean="0"/>
              <a:t>Quato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0.9.5 </a:t>
            </a:r>
            <a:r>
              <a:rPr lang="zh-CN" altLang="en-US" dirty="0" smtClean="0"/>
              <a:t>以下版本）</a:t>
            </a:r>
            <a:endParaRPr lang="en-US" altLang="zh-CN" dirty="0"/>
          </a:p>
          <a:p>
            <a:pPr lvl="1"/>
            <a:r>
              <a:rPr lang="zh-CN" altLang="en-US" dirty="0" smtClean="0"/>
              <a:t>不同组的资源隔离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err="1" smtClean="0"/>
              <a:t>cgroups</a:t>
            </a:r>
            <a:r>
              <a:rPr lang="en-US" altLang="zh-CN" dirty="0" smtClean="0"/>
              <a:t> </a:t>
            </a:r>
            <a:r>
              <a:rPr lang="zh-CN" altLang="en-US" dirty="0" smtClean="0"/>
              <a:t>硬隔离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228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 smtClean="0"/>
              <a:t>应用的类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JStorm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类发生冲突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应用的类在自己的类空间中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Log4j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Logbak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当应用访问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时，使用</a:t>
            </a:r>
            <a:r>
              <a:rPr lang="en-US" altLang="zh-CN" dirty="0" smtClean="0"/>
              <a:t>thrift9</a:t>
            </a:r>
            <a:r>
              <a:rPr lang="zh-CN" altLang="en-US" dirty="0" smtClean="0"/>
              <a:t>，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JStorm</a:t>
            </a:r>
            <a:r>
              <a:rPr lang="en-US" altLang="zh-CN" dirty="0" smtClean="0"/>
              <a:t> </a:t>
            </a:r>
            <a:r>
              <a:rPr lang="en-US" altLang="zh-CN" dirty="0" smtClean="0"/>
              <a:t>thrift7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</a:t>
            </a:r>
            <a:r>
              <a:rPr lang="en-US" altLang="zh-CN" dirty="0" err="1" smtClean="0"/>
              <a:t>hsf</a:t>
            </a:r>
            <a:r>
              <a:rPr lang="zh-CN" altLang="en-US" dirty="0" smtClean="0"/>
              <a:t>，肯定会发生类冲突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93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更方便的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人性化的</a:t>
            </a:r>
            <a:r>
              <a:rPr lang="en-US" altLang="zh-CN" dirty="0" err="1" smtClean="0"/>
              <a:t>LogView</a:t>
            </a:r>
            <a:r>
              <a:rPr lang="zh-CN" altLang="en-US" dirty="0" smtClean="0"/>
              <a:t>， 看日志更方便</a:t>
            </a:r>
            <a:endParaRPr lang="en-US" altLang="zh-CN" dirty="0" smtClean="0"/>
          </a:p>
          <a:p>
            <a:r>
              <a:rPr lang="zh-CN" altLang="en-US" dirty="0" smtClean="0"/>
              <a:t>更简洁直观的</a:t>
            </a:r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解决了</a:t>
            </a:r>
            <a:r>
              <a:rPr lang="en-US" altLang="zh-CN" dirty="0" smtClean="0"/>
              <a:t>storm </a:t>
            </a:r>
            <a:r>
              <a:rPr lang="zh-CN" altLang="en-US" dirty="0" smtClean="0"/>
              <a:t>统计小粒度误差问题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展示更关键的</a:t>
            </a:r>
            <a:r>
              <a:rPr lang="en-US" altLang="zh-CN" dirty="0" smtClean="0"/>
              <a:t>QPS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03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</a:t>
            </a:r>
            <a:r>
              <a:rPr lang="zh-CN" altLang="en-US" dirty="0" smtClean="0"/>
              <a:t>内部异步化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 </a:t>
            </a:r>
            <a:r>
              <a:rPr lang="zh-CN" altLang="en-US" dirty="0" smtClean="0"/>
              <a:t>内部全流水线模式</a:t>
            </a:r>
            <a:endParaRPr lang="en-US" altLang="zh-CN" dirty="0" smtClean="0"/>
          </a:p>
          <a:p>
            <a:r>
              <a:rPr lang="en-US" altLang="zh-CN" dirty="0"/>
              <a:t>Spout </a:t>
            </a:r>
            <a:r>
              <a:rPr lang="en-US" altLang="zh-CN" dirty="0" err="1"/>
              <a:t>nextTuple</a:t>
            </a:r>
            <a:r>
              <a:rPr lang="zh-CN" altLang="en-US" dirty="0"/>
              <a:t>和</a:t>
            </a:r>
            <a:r>
              <a:rPr lang="en-US" altLang="zh-CN" dirty="0" err="1"/>
              <a:t>ack</a:t>
            </a:r>
            <a:r>
              <a:rPr lang="en-US" altLang="zh-CN" dirty="0"/>
              <a:t>/fail</a:t>
            </a:r>
            <a:r>
              <a:rPr lang="zh-CN" altLang="en-US" dirty="0"/>
              <a:t>运行在不同线程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EagleEye</a:t>
            </a:r>
            <a:r>
              <a:rPr lang="zh-CN" altLang="en-US" dirty="0" smtClean="0"/>
              <a:t>中，在</a:t>
            </a:r>
            <a:r>
              <a:rPr lang="en-US" altLang="zh-CN" dirty="0" err="1" smtClean="0"/>
              <a:t>nextTuple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操作不会</a:t>
            </a:r>
            <a:r>
              <a:rPr lang="en-US" altLang="zh-CN" dirty="0" smtClean="0"/>
              <a:t>block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/fail </a:t>
            </a:r>
            <a:r>
              <a:rPr lang="zh-CN" altLang="en-US" dirty="0" smtClean="0"/>
              <a:t>动作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820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Libjar</a:t>
            </a:r>
            <a:r>
              <a:rPr lang="zh-CN" altLang="en-US" dirty="0" smtClean="0"/>
              <a:t>可以无需上传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支持命令读取配置文件，无需编码读取配置</a:t>
            </a:r>
            <a:endParaRPr lang="en-US" altLang="zh-CN" dirty="0" smtClean="0"/>
          </a:p>
          <a:p>
            <a:r>
              <a:rPr lang="zh-CN" altLang="en-US" dirty="0" smtClean="0"/>
              <a:t>依赖包可以不打入应用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 减少大量上传下载的时间</a:t>
            </a:r>
            <a:endParaRPr lang="en-US" altLang="zh-CN" dirty="0" smtClean="0"/>
          </a:p>
          <a:p>
            <a:r>
              <a:rPr lang="zh-CN" altLang="en-US" dirty="0" smtClean="0"/>
              <a:t>支持应用指定</a:t>
            </a:r>
            <a:r>
              <a:rPr lang="en-US" altLang="zh-CN" dirty="0" err="1" smtClean="0"/>
              <a:t>worker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classpath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703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强大的监控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上展示更多的监控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Task </a:t>
            </a:r>
            <a:r>
              <a:rPr lang="zh-CN" altLang="en-US" dirty="0" smtClean="0"/>
              <a:t>级别，每一个模块消耗时间，队列长度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Worker</a:t>
            </a:r>
            <a:r>
              <a:rPr lang="zh-CN" altLang="en-US" dirty="0" smtClean="0"/>
              <a:t>级别， 每一个模块消耗时间，队列长度，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/mem</a:t>
            </a:r>
            <a:r>
              <a:rPr lang="zh-CN" altLang="en-US" dirty="0" smtClean="0"/>
              <a:t>使用，网络时延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用户自定义监控数据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更多监控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err="1" smtClean="0"/>
              <a:t>Alimonitor</a:t>
            </a:r>
            <a:r>
              <a:rPr lang="zh-CN" altLang="en-US" dirty="0" smtClean="0"/>
              <a:t>无缝结合，让用户自定义报警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419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性能对比 快</a:t>
            </a:r>
            <a:r>
              <a:rPr lang="en-US" altLang="zh-CN" dirty="0" smtClean="0"/>
              <a:t>20%</a:t>
            </a:r>
            <a:r>
              <a:rPr lang="zh-CN" altLang="en-US" dirty="0" smtClean="0"/>
              <a:t>以上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台物理机</a:t>
            </a:r>
            <a:endParaRPr lang="en-US" altLang="zh-CN" dirty="0" smtClean="0"/>
          </a:p>
          <a:p>
            <a:r>
              <a:rPr lang="en-US" altLang="zh-CN" dirty="0" smtClean="0"/>
              <a:t>18spout/18bolt/18acker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35799224"/>
              </p:ext>
            </p:extLst>
          </p:nvPr>
        </p:nvGraphicFramePr>
        <p:xfrm>
          <a:off x="755576" y="2420888"/>
          <a:ext cx="75608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8660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Jstorm </a:t>
            </a:r>
            <a:r>
              <a:rPr lang="zh-CN" altLang="en-US" dirty="0" smtClean="0"/>
              <a:t>性能 </a:t>
            </a:r>
            <a:r>
              <a:rPr lang="zh-CN" altLang="en-US" dirty="0"/>
              <a:t>发送</a:t>
            </a:r>
            <a:r>
              <a:rPr lang="en-US" altLang="zh-CN" dirty="0" smtClean="0"/>
              <a:t>41W QPS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4487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34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JStorm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Ali </a:t>
            </a:r>
            <a:r>
              <a:rPr lang="zh-CN" altLang="en-US" dirty="0" smtClean="0"/>
              <a:t>内部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超过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万亿条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36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 </a:t>
            </a:r>
            <a:r>
              <a:rPr lang="zh-CN" altLang="en-US" dirty="0" smtClean="0"/>
              <a:t>性能 发送</a:t>
            </a:r>
            <a:r>
              <a:rPr lang="en-US" altLang="zh-CN" dirty="0" smtClean="0"/>
              <a:t>20W QPS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42027" cy="389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815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为什么更快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Zeromq</a:t>
            </a:r>
            <a:r>
              <a:rPr lang="en-US" altLang="zh-CN" dirty="0" smtClean="0"/>
              <a:t> </a:t>
            </a:r>
            <a:r>
              <a:rPr lang="zh-CN" altLang="en-US" dirty="0" smtClean="0"/>
              <a:t>减少一次内存拷贝</a:t>
            </a:r>
            <a:endParaRPr lang="en-US" altLang="zh-CN" dirty="0" smtClean="0"/>
          </a:p>
          <a:p>
            <a:r>
              <a:rPr lang="zh-CN" altLang="en-US" dirty="0" smtClean="0"/>
              <a:t>增加反序列化线程</a:t>
            </a:r>
            <a:endParaRPr lang="en-US" altLang="zh-CN" dirty="0" smtClean="0"/>
          </a:p>
          <a:p>
            <a:r>
              <a:rPr lang="zh-CN" altLang="en-US" dirty="0" smtClean="0"/>
              <a:t>重写采样代码，大幅减少采样影响</a:t>
            </a:r>
            <a:endParaRPr lang="en-US" altLang="zh-CN" dirty="0" smtClean="0"/>
          </a:p>
          <a:p>
            <a:r>
              <a:rPr lang="zh-CN" altLang="en-US" dirty="0" smtClean="0"/>
              <a:t>优化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优化缓冲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做了特别优化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clojure</a:t>
            </a:r>
            <a:r>
              <a:rPr lang="zh-CN" altLang="en-US" dirty="0" smtClean="0"/>
              <a:t>更底层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23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超过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多项优化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github.com/alibaba/jstorm/blob/master/history.md</a:t>
            </a:r>
            <a:endParaRPr lang="en-US" altLang="zh-CN" sz="2000" dirty="0" smtClean="0"/>
          </a:p>
          <a:p>
            <a:r>
              <a:rPr lang="zh-CN" altLang="en-US" sz="2400" dirty="0" smtClean="0"/>
              <a:t>自动清理残留的</a:t>
            </a:r>
            <a:r>
              <a:rPr lang="en-US" altLang="zh-CN" sz="2400" dirty="0" smtClean="0"/>
              <a:t>worker</a:t>
            </a:r>
          </a:p>
          <a:p>
            <a:r>
              <a:rPr lang="zh-CN" altLang="en-US" sz="2400" dirty="0" smtClean="0"/>
              <a:t>任务分配算法单线程执行，避免同一</a:t>
            </a:r>
            <a:r>
              <a:rPr lang="en-US" altLang="zh-CN" sz="2400" dirty="0" smtClean="0"/>
              <a:t>slot</a:t>
            </a:r>
            <a:r>
              <a:rPr lang="zh-CN" altLang="en-US" sz="2400" dirty="0" smtClean="0"/>
              <a:t>被分配不通</a:t>
            </a:r>
            <a:r>
              <a:rPr lang="en-US" altLang="zh-CN" sz="2400" dirty="0" smtClean="0"/>
              <a:t>worker</a:t>
            </a:r>
          </a:p>
          <a:p>
            <a:r>
              <a:rPr lang="zh-CN" altLang="en-US" sz="2400" dirty="0" smtClean="0"/>
              <a:t>被</a:t>
            </a:r>
            <a:r>
              <a:rPr lang="en-US" altLang="zh-CN" sz="2400" dirty="0" smtClean="0"/>
              <a:t>reassign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的启动</a:t>
            </a:r>
            <a:r>
              <a:rPr lang="zh-CN" altLang="en-US" sz="2400" dirty="0"/>
              <a:t>超时</a:t>
            </a:r>
            <a:r>
              <a:rPr lang="zh-CN" altLang="en-US" sz="2400" dirty="0" smtClean="0"/>
              <a:t>时间为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分钟</a:t>
            </a:r>
            <a:endParaRPr lang="en-US" altLang="zh-CN" sz="2400" dirty="0" smtClean="0"/>
          </a:p>
          <a:p>
            <a:r>
              <a:rPr lang="zh-CN" altLang="en-US" sz="2400" dirty="0" smtClean="0"/>
              <a:t>优化</a:t>
            </a:r>
            <a:r>
              <a:rPr lang="en-US" altLang="zh-CN" sz="2400" dirty="0" smtClean="0"/>
              <a:t>shutdown</a:t>
            </a:r>
            <a:r>
              <a:rPr lang="zh-CN" altLang="en-US" sz="2400" dirty="0" smtClean="0"/>
              <a:t>过程，优雅退出</a:t>
            </a:r>
            <a:endParaRPr lang="en-US" altLang="zh-CN" sz="2400" dirty="0" smtClean="0"/>
          </a:p>
          <a:p>
            <a:r>
              <a:rPr lang="zh-CN" altLang="en-US" sz="2400" dirty="0"/>
              <a:t>对</a:t>
            </a:r>
            <a:r>
              <a:rPr lang="en-US" altLang="zh-CN" sz="2400" dirty="0" smtClean="0"/>
              <a:t>thrift</a:t>
            </a:r>
            <a:r>
              <a:rPr lang="zh-CN" altLang="en-US" sz="2400" dirty="0" smtClean="0"/>
              <a:t>异常进行</a:t>
            </a:r>
            <a:r>
              <a:rPr lang="en-US" altLang="zh-CN" sz="2400" dirty="0" smtClean="0"/>
              <a:t>catch</a:t>
            </a:r>
          </a:p>
          <a:p>
            <a:r>
              <a:rPr lang="zh-CN" altLang="en-US" sz="2400" dirty="0" smtClean="0"/>
              <a:t>避免</a:t>
            </a:r>
            <a:r>
              <a:rPr lang="en-US" altLang="zh-CN" sz="2400" dirty="0" smtClean="0"/>
              <a:t>rebalance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topology</a:t>
            </a:r>
            <a:r>
              <a:rPr lang="zh-CN" altLang="en-US" sz="2400" dirty="0"/>
              <a:t>被</a:t>
            </a:r>
            <a:r>
              <a:rPr lang="zh-CN" altLang="en-US" sz="2400" dirty="0" smtClean="0"/>
              <a:t>误删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02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github.com/alibaba/jstorm/wiki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旺旺群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JStorm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228374502</a:t>
            </a:r>
          </a:p>
          <a:p>
            <a:r>
              <a:rPr lang="zh-CN" altLang="en-US" dirty="0" smtClean="0"/>
              <a:t>来往公众账号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JStorm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319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诚聘</a:t>
            </a:r>
            <a:r>
              <a:rPr lang="zh-CN" altLang="en-US" dirty="0" smtClean="0"/>
              <a:t>英才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6600" dirty="0"/>
              <a:t>精通</a:t>
            </a:r>
            <a:r>
              <a:rPr lang="en-US" altLang="zh-CN" sz="6600" dirty="0" smtClean="0"/>
              <a:t>Java</a:t>
            </a:r>
            <a:r>
              <a:rPr lang="zh-CN" altLang="en-US" sz="6600" dirty="0" smtClean="0"/>
              <a:t>即可</a:t>
            </a:r>
            <a:endParaRPr lang="en-US" altLang="zh-CN" sz="6600" dirty="0" smtClean="0"/>
          </a:p>
          <a:p>
            <a:endParaRPr lang="en-US" altLang="zh-CN" dirty="0" smtClean="0"/>
          </a:p>
          <a:p>
            <a:r>
              <a:rPr lang="en-US" altLang="zh-CN" smtClean="0"/>
              <a:t>Zhongyan.feng@alibaba-inc.com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778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86000" y="5867400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纪君祥（</a:t>
            </a:r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Longda </a:t>
            </a:r>
            <a:r>
              <a:rPr lang="en-US" altLang="zh-CN" sz="1400" b="1" dirty="0" err="1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Feng</a:t>
            </a:r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）</a:t>
            </a:r>
            <a:endParaRPr lang="en-US" altLang="zh-CN" sz="1400" b="1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07704" y="386104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Q &amp; A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JStorm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JStorm</a:t>
            </a:r>
            <a:r>
              <a:rPr lang="en-US" altLang="zh-CN" b="1" dirty="0" smtClean="0"/>
              <a:t> </a:t>
            </a:r>
            <a:r>
              <a:rPr lang="zh-CN" altLang="en-US" b="1" dirty="0"/>
              <a:t>是一个分布式实时计算引擎</a:t>
            </a:r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MR</a:t>
            </a:r>
            <a:endParaRPr lang="en-US" altLang="zh-CN" dirty="0"/>
          </a:p>
          <a:p>
            <a:pPr lvl="2"/>
            <a:r>
              <a:rPr lang="zh-CN" altLang="en-US" dirty="0" smtClean="0"/>
              <a:t>用户按照规定的编程规范实现一个任务，将任务放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JStorm</a:t>
            </a:r>
            <a:r>
              <a:rPr lang="zh-CN" altLang="en-US" dirty="0" smtClean="0"/>
              <a:t>上，</a:t>
            </a:r>
            <a:r>
              <a:rPr lang="en-US" altLang="zh-CN" dirty="0" err="1" smtClean="0"/>
              <a:t>JStorm</a:t>
            </a:r>
            <a:r>
              <a:rPr lang="zh-CN" altLang="en-US" dirty="0" smtClean="0"/>
              <a:t>就</a:t>
            </a:r>
            <a:r>
              <a:rPr lang="zh-CN" altLang="en-US" dirty="0" smtClean="0"/>
              <a:t>将任务</a:t>
            </a:r>
            <a:r>
              <a:rPr lang="en-US" altLang="zh-CN" dirty="0" smtClean="0"/>
              <a:t>7 * 24 </a:t>
            </a:r>
            <a:r>
              <a:rPr lang="zh-CN" altLang="en-US" dirty="0" smtClean="0"/>
              <a:t>小时调度起来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JStorm</a:t>
            </a:r>
            <a:r>
              <a:rPr lang="en-US" altLang="zh-CN" dirty="0" smtClean="0"/>
              <a:t> </a:t>
            </a:r>
            <a:r>
              <a:rPr lang="zh-CN" altLang="en-US" dirty="0"/>
              <a:t>比</a:t>
            </a:r>
            <a:r>
              <a:rPr lang="en-US" altLang="zh-CN" dirty="0"/>
              <a:t>Storm </a:t>
            </a:r>
            <a:r>
              <a:rPr lang="zh-CN" altLang="en-US" dirty="0"/>
              <a:t> 更稳定，功能更强大，更快。</a:t>
            </a:r>
            <a:endParaRPr lang="en-US" altLang="zh-CN" dirty="0"/>
          </a:p>
          <a:p>
            <a:pPr lvl="2"/>
            <a:r>
              <a:rPr lang="en-US" altLang="zh-CN" dirty="0"/>
              <a:t>Storm</a:t>
            </a:r>
            <a:r>
              <a:rPr lang="zh-CN" altLang="en-US" dirty="0"/>
              <a:t>上跑的程序可以一行代码不变运行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JStorm</a:t>
            </a:r>
            <a:r>
              <a:rPr lang="zh-CN" altLang="en-US" dirty="0" smtClean="0"/>
              <a:t>上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72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流式计算特点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基于消息的流水线处理系统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2050" name="Picture 2" descr="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4924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9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开发非常迅速， </a:t>
            </a:r>
            <a:r>
              <a:rPr lang="zh-CN" altLang="en-US" dirty="0" smtClean="0"/>
              <a:t>容易</a:t>
            </a:r>
            <a:r>
              <a:rPr lang="zh-CN" altLang="en-US" dirty="0"/>
              <a:t>上手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</a:t>
            </a:r>
            <a:r>
              <a:rPr lang="zh-CN" altLang="en-US" dirty="0"/>
              <a:t>遵守</a:t>
            </a:r>
            <a:r>
              <a:rPr lang="en-US" altLang="zh-CN" dirty="0"/>
              <a:t>Topology</a:t>
            </a:r>
            <a:r>
              <a:rPr lang="zh-CN" altLang="en-US" dirty="0"/>
              <a:t>，</a:t>
            </a:r>
            <a:r>
              <a:rPr lang="en-US" altLang="zh-CN" dirty="0"/>
              <a:t>Spout</a:t>
            </a:r>
            <a:r>
              <a:rPr lang="zh-CN" altLang="en-US" dirty="0"/>
              <a:t>， </a:t>
            </a:r>
            <a:r>
              <a:rPr lang="en-US" altLang="zh-CN" dirty="0"/>
              <a:t>Bolt</a:t>
            </a:r>
            <a:r>
              <a:rPr lang="zh-CN" altLang="en-US" dirty="0"/>
              <a:t>的编程规范即可开发出一个扩展性极好的应用，底层</a:t>
            </a:r>
            <a:r>
              <a:rPr lang="en-US" altLang="zh-CN" dirty="0" err="1"/>
              <a:t>rpc</a:t>
            </a:r>
            <a:r>
              <a:rPr lang="zh-CN" altLang="en-US" dirty="0"/>
              <a:t>，</a:t>
            </a:r>
            <a:r>
              <a:rPr lang="en-US" altLang="zh-CN" dirty="0"/>
              <a:t>worker</a:t>
            </a:r>
            <a:r>
              <a:rPr lang="zh-CN" altLang="en-US" dirty="0"/>
              <a:t>之间冗余，数据分流之类</a:t>
            </a:r>
            <a:r>
              <a:rPr lang="zh-CN" altLang="en-US" dirty="0" smtClean="0"/>
              <a:t>的操作，开发者完全</a:t>
            </a:r>
            <a:r>
              <a:rPr lang="zh-CN" altLang="en-US" dirty="0"/>
              <a:t>不用考虑。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77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扩展性极</a:t>
            </a:r>
            <a:r>
              <a:rPr lang="zh-CN" altLang="en-US" dirty="0" smtClean="0"/>
              <a:t>好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一级处理单元速度，直接配置一下并发数，即可线性扩展性能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3074" name="Picture 2" descr="spoutbo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7038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endParaRPr lang="en-US" altLang="zh-CN" dirty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worker</a:t>
            </a:r>
            <a:r>
              <a:rPr lang="zh-CN" altLang="en-US" dirty="0"/>
              <a:t>失效或机器出现故障时， 自动分配新的</a:t>
            </a:r>
            <a:r>
              <a:rPr lang="en-US" altLang="zh-CN" dirty="0"/>
              <a:t>worker</a:t>
            </a:r>
            <a:r>
              <a:rPr lang="zh-CN" altLang="en-US" dirty="0"/>
              <a:t>替换失效</a:t>
            </a:r>
            <a:r>
              <a:rPr lang="en-US" altLang="zh-CN" dirty="0" smtClean="0"/>
              <a:t>worker</a:t>
            </a:r>
          </a:p>
          <a:p>
            <a:pPr lvl="1"/>
            <a:r>
              <a:rPr lang="zh-CN" altLang="en-US" dirty="0" smtClean="0"/>
              <a:t>调度器</a:t>
            </a:r>
            <a:r>
              <a:rPr lang="en-US" altLang="zh-CN" dirty="0" smtClean="0"/>
              <a:t>Nimbus </a:t>
            </a:r>
            <a:r>
              <a:rPr lang="zh-CN" altLang="en-US" dirty="0" smtClean="0"/>
              <a:t>采用主从备份，支持热切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680021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国外精美的的PPT模板及图标</Template>
  <TotalTime>1130</TotalTime>
  <Words>1841</Words>
  <Application>Microsoft Office PowerPoint</Application>
  <PresentationFormat>全屏显示(4:3)</PresentationFormat>
  <Paragraphs>338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国外精美的的PPT模板及图标</vt:lpstr>
      <vt:lpstr>JStorm 介绍</vt:lpstr>
      <vt:lpstr>大纲</vt:lpstr>
      <vt:lpstr>自我介绍</vt:lpstr>
      <vt:lpstr>JStorm 现状</vt:lpstr>
      <vt:lpstr>JStorm 是什么</vt:lpstr>
      <vt:lpstr>流式计算特点</vt:lpstr>
      <vt:lpstr>优点1</vt:lpstr>
      <vt:lpstr>优点2</vt:lpstr>
      <vt:lpstr>优点3</vt:lpstr>
      <vt:lpstr>优点4</vt:lpstr>
      <vt:lpstr>适用场景</vt:lpstr>
      <vt:lpstr>为什么启动JStorm项目</vt:lpstr>
      <vt:lpstr>为什么启动JStorm项目</vt:lpstr>
      <vt:lpstr>更稳定（1） -- nimbus HA</vt:lpstr>
      <vt:lpstr>更稳定（2） -- 解决RPC问题</vt:lpstr>
      <vt:lpstr>更稳定（3）-- 数据流稳定</vt:lpstr>
      <vt:lpstr>更稳定（4） – 任务之间影响小</vt:lpstr>
      <vt:lpstr>解决Disruptor急剧消耗CPU问题</vt:lpstr>
      <vt:lpstr>更稳定（5）</vt:lpstr>
      <vt:lpstr>稳定性（6） -- 支持用户级报警 </vt:lpstr>
      <vt:lpstr>更稳定（7） -- more catch</vt:lpstr>
      <vt:lpstr>更稳定（8）</vt:lpstr>
      <vt:lpstr>调度更强大（1）</vt:lpstr>
      <vt:lpstr>调度更强大（2）</vt:lpstr>
      <vt:lpstr>调度更强大（3）</vt:lpstr>
      <vt:lpstr>调度更强大（4）</vt:lpstr>
      <vt:lpstr>调度更强大（5）</vt:lpstr>
      <vt:lpstr>调度更强大（6）</vt:lpstr>
      <vt:lpstr>调度更强大（7）</vt:lpstr>
      <vt:lpstr>调度更加强大（8）</vt:lpstr>
      <vt:lpstr>插件化</vt:lpstr>
      <vt:lpstr>资源隔离</vt:lpstr>
      <vt:lpstr>classloader</vt:lpstr>
      <vt:lpstr>更方便的UI</vt:lpstr>
      <vt:lpstr>Task 内部异步化</vt:lpstr>
      <vt:lpstr>Libjar可以无需上传</vt:lpstr>
      <vt:lpstr>强大的监控</vt:lpstr>
      <vt:lpstr>性能对比 快20%以上</vt:lpstr>
      <vt:lpstr>Jstorm 性能 发送41W QPS </vt:lpstr>
      <vt:lpstr>Storm 性能 发送20W QPS</vt:lpstr>
      <vt:lpstr>为什么更快</vt:lpstr>
      <vt:lpstr>其他优化</vt:lpstr>
      <vt:lpstr>更多文档</vt:lpstr>
      <vt:lpstr>诚聘英才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纪君祥(LongdaFeng)</dc:creator>
  <cp:lastModifiedBy>纪君祥(LongdaFeng)</cp:lastModifiedBy>
  <cp:revision>79</cp:revision>
  <dcterms:created xsi:type="dcterms:W3CDTF">2013-04-22T08:11:43Z</dcterms:created>
  <dcterms:modified xsi:type="dcterms:W3CDTF">2014-09-23T05:59:54Z</dcterms:modified>
</cp:coreProperties>
</file>