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Default Extension="xlsx" ContentType="application/vnd.openxmlformats-officedocument.spreadsheetml.sheet"/>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s/slide21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1"/>
  </p:notesMasterIdLst>
  <p:sldIdLst>
    <p:sldId id="256" r:id="rId2"/>
    <p:sldId id="258" r:id="rId3"/>
    <p:sldId id="257" r:id="rId4"/>
    <p:sldId id="444" r:id="rId5"/>
    <p:sldId id="443" r:id="rId6"/>
    <p:sldId id="261" r:id="rId7"/>
    <p:sldId id="262" r:id="rId8"/>
    <p:sldId id="264" r:id="rId9"/>
    <p:sldId id="263" r:id="rId10"/>
    <p:sldId id="281" r:id="rId11"/>
    <p:sldId id="265" r:id="rId12"/>
    <p:sldId id="282" r:id="rId13"/>
    <p:sldId id="259" r:id="rId14"/>
    <p:sldId id="260" r:id="rId15"/>
    <p:sldId id="268" r:id="rId16"/>
    <p:sldId id="269" r:id="rId17"/>
    <p:sldId id="283" r:id="rId18"/>
    <p:sldId id="284" r:id="rId19"/>
    <p:sldId id="286" r:id="rId20"/>
    <p:sldId id="285" r:id="rId21"/>
    <p:sldId id="290" r:id="rId22"/>
    <p:sldId id="291" r:id="rId23"/>
    <p:sldId id="292" r:id="rId24"/>
    <p:sldId id="310" r:id="rId25"/>
    <p:sldId id="311" r:id="rId26"/>
    <p:sldId id="312" r:id="rId27"/>
    <p:sldId id="298" r:id="rId28"/>
    <p:sldId id="288" r:id="rId29"/>
    <p:sldId id="289" r:id="rId30"/>
    <p:sldId id="313" r:id="rId31"/>
    <p:sldId id="316" r:id="rId32"/>
    <p:sldId id="317" r:id="rId33"/>
    <p:sldId id="287" r:id="rId34"/>
    <p:sldId id="314" r:id="rId35"/>
    <p:sldId id="409" r:id="rId36"/>
    <p:sldId id="410" r:id="rId37"/>
    <p:sldId id="315" r:id="rId38"/>
    <p:sldId id="411" r:id="rId39"/>
    <p:sldId id="319" r:id="rId40"/>
    <p:sldId id="320" r:id="rId41"/>
    <p:sldId id="318" r:id="rId42"/>
    <p:sldId id="273" r:id="rId43"/>
    <p:sldId id="275" r:id="rId44"/>
    <p:sldId id="326" r:id="rId45"/>
    <p:sldId id="274" r:id="rId46"/>
    <p:sldId id="321" r:id="rId47"/>
    <p:sldId id="322" r:id="rId48"/>
    <p:sldId id="323" r:id="rId49"/>
    <p:sldId id="324" r:id="rId50"/>
    <p:sldId id="325" r:id="rId51"/>
    <p:sldId id="329" r:id="rId52"/>
    <p:sldId id="327" r:id="rId53"/>
    <p:sldId id="266" r:id="rId54"/>
    <p:sldId id="267" r:id="rId55"/>
    <p:sldId id="457" r:id="rId56"/>
    <p:sldId id="271" r:id="rId57"/>
    <p:sldId id="397" r:id="rId58"/>
    <p:sldId id="270" r:id="rId59"/>
    <p:sldId id="272" r:id="rId60"/>
    <p:sldId id="342" r:id="rId61"/>
    <p:sldId id="388" r:id="rId62"/>
    <p:sldId id="456" r:id="rId63"/>
    <p:sldId id="452" r:id="rId64"/>
    <p:sldId id="453" r:id="rId65"/>
    <p:sldId id="428" r:id="rId66"/>
    <p:sldId id="429" r:id="rId67"/>
    <p:sldId id="463" r:id="rId68"/>
    <p:sldId id="458" r:id="rId69"/>
    <p:sldId id="459" r:id="rId70"/>
    <p:sldId id="462" r:id="rId71"/>
    <p:sldId id="464" r:id="rId72"/>
    <p:sldId id="465" r:id="rId73"/>
    <p:sldId id="466" r:id="rId74"/>
    <p:sldId id="467" r:id="rId75"/>
    <p:sldId id="426" r:id="rId76"/>
    <p:sldId id="423" r:id="rId77"/>
    <p:sldId id="424" r:id="rId78"/>
    <p:sldId id="487" r:id="rId79"/>
    <p:sldId id="425" r:id="rId80"/>
    <p:sldId id="427" r:id="rId81"/>
    <p:sldId id="328" r:id="rId82"/>
    <p:sldId id="276" r:id="rId83"/>
    <p:sldId id="421" r:id="rId84"/>
    <p:sldId id="277" r:id="rId85"/>
    <p:sldId id="347" r:id="rId86"/>
    <p:sldId id="440" r:id="rId87"/>
    <p:sldId id="439" r:id="rId88"/>
    <p:sldId id="343" r:id="rId89"/>
    <p:sldId id="441" r:id="rId90"/>
    <p:sldId id="449" r:id="rId91"/>
    <p:sldId id="308" r:id="rId92"/>
    <p:sldId id="331" r:id="rId93"/>
    <p:sldId id="434" r:id="rId94"/>
    <p:sldId id="309" r:id="rId95"/>
    <p:sldId id="396" r:id="rId96"/>
    <p:sldId id="412" r:id="rId97"/>
    <p:sldId id="413" r:id="rId98"/>
    <p:sldId id="414" r:id="rId99"/>
    <p:sldId id="416" r:id="rId100"/>
    <p:sldId id="417" r:id="rId101"/>
    <p:sldId id="454" r:id="rId102"/>
    <p:sldId id="455" r:id="rId103"/>
    <p:sldId id="402" r:id="rId104"/>
    <p:sldId id="403" r:id="rId105"/>
    <p:sldId id="430" r:id="rId106"/>
    <p:sldId id="431" r:id="rId107"/>
    <p:sldId id="432" r:id="rId108"/>
    <p:sldId id="469" r:id="rId109"/>
    <p:sldId id="442" r:id="rId110"/>
    <p:sldId id="450" r:id="rId111"/>
    <p:sldId id="451" r:id="rId112"/>
    <p:sldId id="433" r:id="rId113"/>
    <p:sldId id="348" r:id="rId114"/>
    <p:sldId id="296" r:id="rId115"/>
    <p:sldId id="293" r:id="rId116"/>
    <p:sldId id="341" r:id="rId117"/>
    <p:sldId id="361" r:id="rId118"/>
    <p:sldId id="294" r:id="rId119"/>
    <p:sldId id="280" r:id="rId120"/>
    <p:sldId id="387" r:id="rId121"/>
    <p:sldId id="295" r:id="rId122"/>
    <p:sldId id="279" r:id="rId123"/>
    <p:sldId id="338" r:id="rId124"/>
    <p:sldId id="303" r:id="rId125"/>
    <p:sldId id="330" r:id="rId126"/>
    <p:sldId id="392" r:id="rId127"/>
    <p:sldId id="332" r:id="rId128"/>
    <p:sldId id="297" r:id="rId129"/>
    <p:sldId id="335" r:id="rId130"/>
    <p:sldId id="422" r:id="rId131"/>
    <p:sldId id="408" r:id="rId132"/>
    <p:sldId id="278" r:id="rId133"/>
    <p:sldId id="302" r:id="rId134"/>
    <p:sldId id="301" r:id="rId135"/>
    <p:sldId id="340" r:id="rId136"/>
    <p:sldId id="386" r:id="rId137"/>
    <p:sldId id="307" r:id="rId138"/>
    <p:sldId id="345" r:id="rId139"/>
    <p:sldId id="390" r:id="rId140"/>
    <p:sldId id="480" r:id="rId141"/>
    <p:sldId id="482" r:id="rId142"/>
    <p:sldId id="483" r:id="rId143"/>
    <p:sldId id="484" r:id="rId144"/>
    <p:sldId id="485" r:id="rId145"/>
    <p:sldId id="336" r:id="rId146"/>
    <p:sldId id="337" r:id="rId147"/>
    <p:sldId id="349" r:id="rId148"/>
    <p:sldId id="481" r:id="rId149"/>
    <p:sldId id="407" r:id="rId150"/>
    <p:sldId id="389" r:id="rId151"/>
    <p:sldId id="420" r:id="rId152"/>
    <p:sldId id="304" r:id="rId153"/>
    <p:sldId id="468" r:id="rId154"/>
    <p:sldId id="470" r:id="rId155"/>
    <p:sldId id="370" r:id="rId156"/>
    <p:sldId id="385" r:id="rId157"/>
    <p:sldId id="353" r:id="rId158"/>
    <p:sldId id="356" r:id="rId159"/>
    <p:sldId id="382" r:id="rId160"/>
    <p:sldId id="384" r:id="rId161"/>
    <p:sldId id="383" r:id="rId162"/>
    <p:sldId id="406" r:id="rId163"/>
    <p:sldId id="399" r:id="rId164"/>
    <p:sldId id="339" r:id="rId165"/>
    <p:sldId id="400" r:id="rId166"/>
    <p:sldId id="404" r:id="rId167"/>
    <p:sldId id="359" r:id="rId168"/>
    <p:sldId id="405" r:id="rId169"/>
    <p:sldId id="369" r:id="rId170"/>
    <p:sldId id="380" r:id="rId171"/>
    <p:sldId id="393" r:id="rId172"/>
    <p:sldId id="394" r:id="rId173"/>
    <p:sldId id="419" r:id="rId174"/>
    <p:sldId id="486" r:id="rId175"/>
    <p:sldId id="360" r:id="rId176"/>
    <p:sldId id="372" r:id="rId177"/>
    <p:sldId id="438" r:id="rId178"/>
    <p:sldId id="436" r:id="rId179"/>
    <p:sldId id="437" r:id="rId180"/>
    <p:sldId id="378" r:id="rId181"/>
    <p:sldId id="357" r:id="rId182"/>
    <p:sldId id="358" r:id="rId183"/>
    <p:sldId id="350" r:id="rId184"/>
    <p:sldId id="346" r:id="rId185"/>
    <p:sldId id="398" r:id="rId186"/>
    <p:sldId id="368" r:id="rId187"/>
    <p:sldId id="418" r:id="rId188"/>
    <p:sldId id="474" r:id="rId189"/>
    <p:sldId id="379" r:id="rId190"/>
    <p:sldId id="376" r:id="rId191"/>
    <p:sldId id="367" r:id="rId192"/>
    <p:sldId id="363" r:id="rId193"/>
    <p:sldId id="354" r:id="rId194"/>
    <p:sldId id="351" r:id="rId195"/>
    <p:sldId id="435" r:id="rId196"/>
    <p:sldId id="352" r:id="rId197"/>
    <p:sldId id="374" r:id="rId198"/>
    <p:sldId id="371" r:id="rId199"/>
    <p:sldId id="373" r:id="rId200"/>
    <p:sldId id="401" r:id="rId201"/>
    <p:sldId id="344" r:id="rId202"/>
    <p:sldId id="375" r:id="rId203"/>
    <p:sldId id="366" r:id="rId204"/>
    <p:sldId id="365" r:id="rId205"/>
    <p:sldId id="362" r:id="rId206"/>
    <p:sldId id="355" r:id="rId207"/>
    <p:sldId id="471" r:id="rId208"/>
    <p:sldId id="472" r:id="rId209"/>
    <p:sldId id="473" r:id="rId210"/>
    <p:sldId id="475" r:id="rId211"/>
    <p:sldId id="479" r:id="rId212"/>
    <p:sldId id="476" r:id="rId213"/>
    <p:sldId id="477" r:id="rId214"/>
    <p:sldId id="478" r:id="rId215"/>
    <p:sldId id="445" r:id="rId216"/>
    <p:sldId id="446" r:id="rId217"/>
    <p:sldId id="447" r:id="rId218"/>
    <p:sldId id="448" r:id="rId219"/>
    <p:sldId id="377" r:id="rId2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4" autoAdjust="0"/>
  </p:normalViewPr>
  <p:slideViewPr>
    <p:cSldViewPr>
      <p:cViewPr>
        <p:scale>
          <a:sx n="100" d="100"/>
          <a:sy n="100" d="100"/>
        </p:scale>
        <p:origin x="-29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Sheet1!$B$1</c:f>
              <c:strCache>
                <c:ptCount val="1"/>
                <c:pt idx="0">
                  <c:v>dispatch</c:v>
                </c:pt>
              </c:strCache>
            </c:strRef>
          </c:tx>
          <c:cat>
            <c:strRef>
              <c:f>Sheet1!$A$2:$A$5</c:f>
              <c:strCache>
                <c:ptCount val="4"/>
                <c:pt idx="0">
                  <c:v>switched</c:v>
                </c:pt>
                <c:pt idx="1">
                  <c:v>token-threading</c:v>
                </c:pt>
                <c:pt idx="2">
                  <c:v>inline-threading</c:v>
                </c:pt>
                <c:pt idx="3">
                  <c:v>optimizing compiler</c:v>
                </c:pt>
              </c:strCache>
            </c:strRef>
          </c:cat>
          <c:val>
            <c:numRef>
              <c:f>Sheet1!$B$2:$B$5</c:f>
              <c:numCache>
                <c:formatCode>General</c:formatCode>
                <c:ptCount val="4"/>
                <c:pt idx="0">
                  <c:v>3</c:v>
                </c:pt>
                <c:pt idx="1">
                  <c:v>1</c:v>
                </c:pt>
                <c:pt idx="2">
                  <c:v>0</c:v>
                </c:pt>
                <c:pt idx="3">
                  <c:v>0</c:v>
                </c:pt>
              </c:numCache>
            </c:numRef>
          </c:val>
        </c:ser>
        <c:ser>
          <c:idx val="1"/>
          <c:order val="1"/>
          <c:tx>
            <c:strRef>
              <c:f>Sheet1!$C$1</c:f>
              <c:strCache>
                <c:ptCount val="1"/>
                <c:pt idx="0">
                  <c:v>execute</c:v>
                </c:pt>
              </c:strCache>
            </c:strRef>
          </c:tx>
          <c:cat>
            <c:strRef>
              <c:f>Sheet1!$A$2:$A$5</c:f>
              <c:strCache>
                <c:ptCount val="4"/>
                <c:pt idx="0">
                  <c:v>switched</c:v>
                </c:pt>
                <c:pt idx="1">
                  <c:v>token-threading</c:v>
                </c:pt>
                <c:pt idx="2">
                  <c:v>inline-threading</c:v>
                </c:pt>
                <c:pt idx="3">
                  <c:v>optimizing compiler</c:v>
                </c:pt>
              </c:strCache>
            </c:strRef>
          </c:cat>
          <c:val>
            <c:numRef>
              <c:f>Sheet1!$C$2:$C$5</c:f>
              <c:numCache>
                <c:formatCode>General</c:formatCode>
                <c:ptCount val="4"/>
                <c:pt idx="0">
                  <c:v>1</c:v>
                </c:pt>
                <c:pt idx="1">
                  <c:v>1</c:v>
                </c:pt>
                <c:pt idx="2">
                  <c:v>1</c:v>
                </c:pt>
                <c:pt idx="3">
                  <c:v>0.5</c:v>
                </c:pt>
              </c:numCache>
            </c:numRef>
          </c:val>
        </c:ser>
        <c:ser>
          <c:idx val="2"/>
          <c:order val="2"/>
          <c:tx>
            <c:strRef>
              <c:f>Sheet1!$D$1</c:f>
              <c:strCache>
                <c:ptCount val="1"/>
                <c:pt idx="0">
                  <c:v>fetch</c:v>
                </c:pt>
              </c:strCache>
            </c:strRef>
          </c:tx>
          <c:cat>
            <c:strRef>
              <c:f>Sheet1!$A$2:$A$5</c:f>
              <c:strCache>
                <c:ptCount val="4"/>
                <c:pt idx="0">
                  <c:v>switched</c:v>
                </c:pt>
                <c:pt idx="1">
                  <c:v>token-threading</c:v>
                </c:pt>
                <c:pt idx="2">
                  <c:v>inline-threading</c:v>
                </c:pt>
                <c:pt idx="3">
                  <c:v>optimizing compiler</c:v>
                </c:pt>
              </c:strCache>
            </c:strRef>
          </c:cat>
          <c:val>
            <c:numRef>
              <c:f>Sheet1!$D$2:$D$5</c:f>
              <c:numCache>
                <c:formatCode>General</c:formatCode>
                <c:ptCount val="4"/>
                <c:pt idx="0">
                  <c:v>2</c:v>
                </c:pt>
                <c:pt idx="1">
                  <c:v>1</c:v>
                </c:pt>
                <c:pt idx="2">
                  <c:v>0</c:v>
                </c:pt>
                <c:pt idx="3">
                  <c:v>0</c:v>
                </c:pt>
              </c:numCache>
            </c:numRef>
          </c:val>
        </c:ser>
        <c:overlap val="100"/>
        <c:axId val="9677056"/>
        <c:axId val="9687040"/>
      </c:barChart>
      <c:catAx>
        <c:axId val="9677056"/>
        <c:scaling>
          <c:orientation val="minMax"/>
        </c:scaling>
        <c:axPos val="b"/>
        <c:tickLblPos val="nextTo"/>
        <c:crossAx val="9687040"/>
        <c:crosses val="autoZero"/>
        <c:auto val="1"/>
        <c:lblAlgn val="ctr"/>
        <c:lblOffset val="100"/>
      </c:catAx>
      <c:valAx>
        <c:axId val="9687040"/>
        <c:scaling>
          <c:orientation val="minMax"/>
        </c:scaling>
        <c:delete val="1"/>
        <c:axPos val="l"/>
        <c:numFmt formatCode="General" sourceLinked="1"/>
        <c:tickLblPos val="none"/>
        <c:crossAx val="9677056"/>
        <c:crosses val="autoZero"/>
        <c:crossBetween val="between"/>
      </c:valAx>
    </c:plotArea>
    <c:legend>
      <c:legendPos val="r"/>
    </c:legend>
    <c:plotVisOnly val="1"/>
  </c:chart>
  <c:txPr>
    <a:bodyPr/>
    <a:lstStyle/>
    <a:p>
      <a:pPr>
        <a:defRPr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9492E-C276-484E-A2B7-88AD6BA0F7F8}" type="datetimeFigureOut">
              <a:rPr lang="zh-CN" altLang="en-US" smtClean="0"/>
              <a:pPr/>
              <a:t>2010-5-11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1BE4E-AC9E-4350-81FF-C8183903ABA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方法分派（</a:t>
            </a:r>
            <a:r>
              <a:rPr lang="en-US" altLang="zh-CN" dirty="0" smtClean="0"/>
              <a:t>method</a:t>
            </a:r>
            <a:r>
              <a:rPr lang="zh-CN" altLang="en-US" baseline="0" dirty="0" smtClean="0"/>
              <a:t> </a:t>
            </a:r>
            <a:r>
              <a:rPr lang="en-US" altLang="zh-CN" baseline="0" smtClean="0"/>
              <a:t>dispatch</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A1E1BE4E-AC9E-4350-81FF-C8183903ABAD}" type="slidenum">
              <a:rPr lang="zh-CN" altLang="en-US" smtClean="0"/>
              <a:pPr/>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Consolas" pitchFamily="49" charset="0"/>
            </a:endParaRPr>
          </a:p>
        </p:txBody>
      </p:sp>
      <p:sp>
        <p:nvSpPr>
          <p:cNvPr id="4" name="灯片编号占位符 3"/>
          <p:cNvSpPr>
            <a:spLocks noGrp="1"/>
          </p:cNvSpPr>
          <p:nvPr>
            <p:ph type="sldNum" sz="quarter" idx="10"/>
          </p:nvPr>
        </p:nvSpPr>
        <p:spPr/>
        <p:txBody>
          <a:bodyPr/>
          <a:lstStyle/>
          <a:p>
            <a:fld id="{A1E1BE4E-AC9E-4350-81FF-C8183903ABAD}" type="slidenum">
              <a:rPr lang="zh-CN" altLang="en-US" smtClean="0"/>
              <a:pPr/>
              <a:t>134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7D5912E1-DFD5-46BD-8931-69B350C2551D}" type="datetimeFigureOut">
              <a:rPr lang="zh-CN" altLang="en-US" smtClean="0"/>
              <a:pPr/>
              <a:t>2010-5-11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6BCA45C-8BCB-4118-B5AB-61C57D234246}"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D5912E1-DFD5-46BD-8931-69B350C2551D}" type="datetimeFigureOut">
              <a:rPr lang="zh-CN" altLang="en-US" smtClean="0"/>
              <a:pPr/>
              <a:t>2010-5-11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6BCA45C-8BCB-4118-B5AB-61C57D234246}"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hyperlink" Target="http://blogs.sun.com/fatcatair/entry/calling_conventions" TargetMode="External"/><Relationship Id="rId2" Type="http://schemas.openxmlformats.org/officeDocument/2006/relationships/hyperlink" Target="http://blogs.azulsystems.com/cliff/2010/04/jitd-code-calling-conventions-or-answering-the-plea-for-geekyness.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ikis.sun.com/display/HotSpotInternals/JavaControlStack"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ortal.acm.org/citation.cfm?id=583810.583821"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openjdk.java.net/groups/hotspot/docs/RuntimeOverview.html#Class%20Data%20Sharing|outline" TargetMode="External"/><Relationship Id="rId2" Type="http://schemas.openxmlformats.org/officeDocument/2006/relationships/hyperlink" Target="http://publib.boulder.ibm.com/infocenter/javasdk/v6r0/index.jsp?topic=/com.ibm.java.doc.diagnostics.60/diag/understanding/shared_classes.html" TargetMode="External"/><Relationship Id="rId1" Type="http://schemas.openxmlformats.org/officeDocument/2006/relationships/slideLayout" Target="../slideLayouts/slideLayout2.xml"/><Relationship Id="rId4" Type="http://schemas.openxmlformats.org/officeDocument/2006/relationships/hyperlink" Target="http://java.sun.com/j2se/1.5.0/docs/guide/vm/class-data-sharing.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hyperlink" Target="http://en.wikipedia.org/wiki/Instruction_cycle"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hyperlink" Target="http://www.complang.tuwien.ac.at/forth/threaded-code.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www.complang.tuwien.ac.at/papers/"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citeseerx.ist.psu.edu/viewdoc/summary?doi=10.1.1.41.4951"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www.complang.tuwien.ac.at/papers/"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jcp.org/en/jsr/detail?id=1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jcp.org/en/jsr/detail?id=269" TargetMode="External"/><Relationship Id="rId4" Type="http://schemas.openxmlformats.org/officeDocument/2006/relationships/hyperlink" Target="http://jcp.org/en/jsr/detail?id=175"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jamvm.sourceforge.net/" TargetMode="External"/><Relationship Id="rId2" Type="http://schemas.openxmlformats.org/officeDocument/2006/relationships/hyperlink" Target="http://www.sablevm.org/" TargetMode="External"/><Relationship Id="rId1" Type="http://schemas.openxmlformats.org/officeDocument/2006/relationships/slideLayout" Target="../slideLayouts/slideLayout2.xml"/><Relationship Id="rId5" Type="http://schemas.openxmlformats.org/officeDocument/2006/relationships/hyperlink" Target="https://wiki.mozilla.org/JaegerMonkey" TargetMode="External"/><Relationship Id="rId4" Type="http://schemas.openxmlformats.org/officeDocument/2006/relationships/hyperlink" Target="http://www.apple.com/safari/whats-new.html"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blogs.azulsystems.com/cliff/2010/04/inline-caches-and-call-site-optimiza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xcelsior-usa.com/jet.html" TargetMode="External"/><Relationship Id="rId2" Type="http://schemas.openxmlformats.org/officeDocument/2006/relationships/hyperlink" Target="http://gcc.gnu.org/java/"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hyperlink" Target="http://wikis.sun.com/download/attachments/16418319/OOW-2009+Towards+A+Universal+VM.pd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www.research.ibm.com/people/g/gupta/escape.p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portal.acm.org/citation.cfm?id=744889"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hyperlink" Target="http://java.sun.com/javase/technologies/hotspot/publications/3198_D1.pdf"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blogs.azulsystems.com/cliff/2010/04/inline-caches-and-call-site-optimization.html"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ikes.sourceforge.net/" TargetMode="External"/><Relationship Id="rId2" Type="http://schemas.openxmlformats.org/officeDocument/2006/relationships/hyperlink" Target="http://openjdk.java.net/groups/compiler/"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hyperlink" Target="http://www.prog.uni-saarland.de/ssasem/talks/Christian.Wimmer.pd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hyperlink" Target="http://www.ssw.uni-linz.ac.at/Research/Papers/Wimmer04Master/" TargetMode="Externa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hyperlink" Target="https://c1visualizer.dev.java.net/" TargetMode="Externa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hllvm.group.javaeye.com/" TargetMode="External"/><Relationship Id="rId2" Type="http://schemas.openxmlformats.org/officeDocument/2006/relationships/hyperlink" Target="http://rednaxelafx.javaeye.co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openjdk.java.net/groups/compiler/doc/compilation-overview/index.html" TargetMode="Externa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blogs.azulsystems.com/cliff/2010/04/oddsnends-2.html"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ssw.jku.at/General/Staff/TW/igv.html"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Parsing" TargetMode="External"/><Relationship Id="rId2" Type="http://schemas.openxmlformats.org/officeDocument/2006/relationships/hyperlink" Target="http://en.wikipedia.org/wiki/Lexical_analysis" TargetMode="External"/><Relationship Id="rId1" Type="http://schemas.openxmlformats.org/officeDocument/2006/relationships/slideLayout" Target="../slideLayouts/slideLayout2.xml"/><Relationship Id="rId6" Type="http://schemas.openxmlformats.org/officeDocument/2006/relationships/hyperlink" Target="http://en.wikipedia.org/wiki/Abstract_syntax_tree" TargetMode="External"/><Relationship Id="rId5" Type="http://schemas.openxmlformats.org/officeDocument/2006/relationships/hyperlink" Target="http://en.wikipedia.org/wiki/Operator-precedence_parser" TargetMode="External"/><Relationship Id="rId4" Type="http://schemas.openxmlformats.org/officeDocument/2006/relationships/hyperlink" Target="http://en.wikipedia.org/wiki/Recursive_descent_parser"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3" Type="http://schemas.openxmlformats.org/officeDocument/2006/relationships/hyperlink" Target="http://java.sun.com/docs/books/jvms/" TargetMode="External"/><Relationship Id="rId2" Type="http://schemas.openxmlformats.org/officeDocument/2006/relationships/hyperlink" Target="http://java.sun.com/docs/books/jls/" TargetMode="External"/><Relationship Id="rId1" Type="http://schemas.openxmlformats.org/officeDocument/2006/relationships/slideLayout" Target="../slideLayouts/slideLayout2.xml"/><Relationship Id="rId5" Type="http://schemas.openxmlformats.org/officeDocument/2006/relationships/hyperlink" Target="http://jcp.org/en/jsr/detail?id=202" TargetMode="External"/><Relationship Id="rId4" Type="http://schemas.openxmlformats.org/officeDocument/2006/relationships/hyperlink" Target="http://java.sun.com/docs/books/jvms/second_edition/jvms-clarify.html" TargetMode="External"/></Relationships>
</file>

<file path=ppt/slides/_rels/slide217.xml.rels><?xml version="1.0" encoding="UTF-8" standalone="yes"?>
<Relationships xmlns="http://schemas.openxmlformats.org/package/2006/relationships"><Relationship Id="rId2" Type="http://schemas.openxmlformats.org/officeDocument/2006/relationships/hyperlink" Target="http://www.artima.com/insidejvm/ed2/" TargetMode="Externa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8" Type="http://schemas.openxmlformats.org/officeDocument/2006/relationships/hyperlink" Target="http://java.sun.com/products/hotspot/whitepaper.html" TargetMode="External"/><Relationship Id="rId13" Type="http://schemas.openxmlformats.org/officeDocument/2006/relationships/hyperlink" Target="http://jikesrvm.org/" TargetMode="External"/><Relationship Id="rId18" Type="http://schemas.openxmlformats.org/officeDocument/2006/relationships/hyperlink" Target="http://www.cs.man.ac.uk/~irogers/" TargetMode="External"/><Relationship Id="rId26" Type="http://schemas.openxmlformats.org/officeDocument/2006/relationships/hyperlink" Target="http://compilers.cs.ucla.edu/titzer/" TargetMode="External"/><Relationship Id="rId3" Type="http://schemas.openxmlformats.org/officeDocument/2006/relationships/hyperlink" Target="http://wiki.jvmlangsummit.com/Main_Page" TargetMode="External"/><Relationship Id="rId21" Type="http://schemas.openxmlformats.org/officeDocument/2006/relationships/hyperlink" Target="http://blogs.sun.com/fatcatair" TargetMode="External"/><Relationship Id="rId7" Type="http://schemas.openxmlformats.org/officeDocument/2006/relationships/hyperlink" Target="http://openjdk.java.net/projects/mlvm/" TargetMode="External"/><Relationship Id="rId12" Type="http://schemas.openxmlformats.org/officeDocument/2006/relationships/hyperlink" Target="http://www.trl.ibm.com/projects/jit/pub_int.htm" TargetMode="External"/><Relationship Id="rId17" Type="http://schemas.openxmlformats.org/officeDocument/2006/relationships/hyperlink" Target="http://blogs.oracle.com/ohrstrom/" TargetMode="External"/><Relationship Id="rId25" Type="http://schemas.openxmlformats.org/officeDocument/2006/relationships/hyperlink" Target="http://blogs.sun.com/darcy/" TargetMode="External"/><Relationship Id="rId2" Type="http://schemas.openxmlformats.org/officeDocument/2006/relationships/hyperlink" Target="http://java.sun.com/javase/technologies/hotspot/publications/" TargetMode="External"/><Relationship Id="rId16" Type="http://schemas.openxmlformats.org/officeDocument/2006/relationships/hyperlink" Target="http://www.java.net/blog/280273" TargetMode="External"/><Relationship Id="rId20" Type="http://schemas.openxmlformats.org/officeDocument/2006/relationships/hyperlink" Target="http://gbenson.net/" TargetMode="External"/><Relationship Id="rId1" Type="http://schemas.openxmlformats.org/officeDocument/2006/relationships/slideLayout" Target="../slideLayouts/slideLayout4.xml"/><Relationship Id="rId6" Type="http://schemas.openxmlformats.org/officeDocument/2006/relationships/hyperlink" Target="http://openjdk.java.net/groups/compiler/" TargetMode="External"/><Relationship Id="rId11" Type="http://schemas.openxmlformats.org/officeDocument/2006/relationships/hyperlink" Target="http://ssw.jku.at/Research/Papers/" TargetMode="External"/><Relationship Id="rId24" Type="http://schemas.openxmlformats.org/officeDocument/2006/relationships/hyperlink" Target="http://blogs.sun.com/mcimadamore/" TargetMode="External"/><Relationship Id="rId5" Type="http://schemas.openxmlformats.org/officeDocument/2006/relationships/hyperlink" Target="http://openjdk.java.net/groups/hotspot/" TargetMode="External"/><Relationship Id="rId15" Type="http://schemas.openxmlformats.org/officeDocument/2006/relationships/hyperlink" Target="http://blogs.sun.com/jrose/" TargetMode="External"/><Relationship Id="rId23" Type="http://schemas.openxmlformats.org/officeDocument/2006/relationships/hyperlink" Target="http://www.christianwimmer.at/" TargetMode="External"/><Relationship Id="rId10" Type="http://schemas.openxmlformats.org/officeDocument/2006/relationships/hyperlink" Target="http://wikis.sun.com/display/HotSpotInternals/Home" TargetMode="External"/><Relationship Id="rId19" Type="http://schemas.openxmlformats.org/officeDocument/2006/relationships/hyperlink" Target="http://blogs.oracle.com/jrockit/" TargetMode="External"/><Relationship Id="rId4" Type="http://schemas.openxmlformats.org/officeDocument/2006/relationships/hyperlink" Target="http://openjdk.java.net/" TargetMode="External"/><Relationship Id="rId9" Type="http://schemas.openxmlformats.org/officeDocument/2006/relationships/hyperlink" Target="http://java.sun.com/javase/7/docs/technotes/guides/vm/" TargetMode="External"/><Relationship Id="rId14" Type="http://schemas.openxmlformats.org/officeDocument/2006/relationships/hyperlink" Target="http://www.azulsystems.com/blogs" TargetMode="External"/><Relationship Id="rId22" Type="http://schemas.openxmlformats.org/officeDocument/2006/relationships/hyperlink" Target="http://xiao-feng.blogspot.com/"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rojectlombok.org/" TargetMode="External"/><Relationship Id="rId2" Type="http://schemas.openxmlformats.org/officeDocument/2006/relationships/hyperlink" Target="http://jcp.org/en/jsr/detail?id=26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docs/books/jls/third_edition/html/expressions.html#15.28" TargetMode="External"/><Relationship Id="rId2" Type="http://schemas.openxmlformats.org/officeDocument/2006/relationships/hyperlink" Target="http://java.sun.com/docs/books/jls/third_edition/html/statements.html#14.2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portal.acm.org/citation.cfm?id=202541"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rednaxelafx.javaeye.com/blog/492667"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java.sun.com/javase/6/docs/api/java/lang/annotation/RetentionPolicy.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java.sun.com/javase/6/docs/api/java/lang/annotation/RetentionPolicy.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jcp.org/en/jsr/detail?id=20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groovy.codehaus.org/" TargetMode="External"/><Relationship Id="rId13" Type="http://schemas.openxmlformats.org/officeDocument/2006/relationships/hyperlink" Target="http://jruby.org/" TargetMode="External"/><Relationship Id="rId3" Type="http://schemas.openxmlformats.org/officeDocument/2006/relationships/hyperlink" Target="http://java.sun.com/javase/technologies/hotspot/" TargetMode="External"/><Relationship Id="rId7" Type="http://schemas.openxmlformats.org/officeDocument/2006/relationships/hyperlink" Target="http://clojure.org/" TargetMode="External"/><Relationship Id="rId12" Type="http://schemas.openxmlformats.org/officeDocument/2006/relationships/hyperlink" Target="http://www.jython.org/" TargetMode="External"/><Relationship Id="rId17" Type="http://schemas.openxmlformats.org/officeDocument/2006/relationships/hyperlink" Target="http://www.netlib.org/utk/people/JackDongarra/PAPERS/f2jreport.pdf" TargetMode="External"/><Relationship Id="rId2" Type="http://schemas.openxmlformats.org/officeDocument/2006/relationships/hyperlink" Target="http://java.sun.com/docs/books/jvms/" TargetMode="External"/><Relationship Id="rId16" Type="http://schemas.openxmlformats.org/officeDocument/2006/relationships/hyperlink" Target="http://docs.codehaus.org/display/JASKELL/Home" TargetMode="External"/><Relationship Id="rId1" Type="http://schemas.openxmlformats.org/officeDocument/2006/relationships/slideLayout" Target="../slideLayouts/slideLayout2.xml"/><Relationship Id="rId6" Type="http://schemas.openxmlformats.org/officeDocument/2006/relationships/hyperlink" Target="http://www.scala-lang.org/" TargetMode="External"/><Relationship Id="rId11" Type="http://schemas.openxmlformats.org/officeDocument/2006/relationships/hyperlink" Target="http://nice.sourceforge.net/" TargetMode="External"/><Relationship Id="rId5" Type="http://schemas.openxmlformats.org/officeDocument/2006/relationships/hyperlink" Target="http://www.oracle.com/technology/products/jrockit/index.html" TargetMode="External"/><Relationship Id="rId15" Type="http://schemas.openxmlformats.org/officeDocument/2006/relationships/hyperlink" Target="http://ioke.org/" TargetMode="External"/><Relationship Id="rId10" Type="http://schemas.openxmlformats.org/officeDocument/2006/relationships/hyperlink" Target="http://projectfortress.sun.com/Projects/Community" TargetMode="External"/><Relationship Id="rId4" Type="http://schemas.openxmlformats.org/officeDocument/2006/relationships/hyperlink" Target="http://en.wikipedia.org/wiki/IBM_J9" TargetMode="External"/><Relationship Id="rId9" Type="http://schemas.openxmlformats.org/officeDocument/2006/relationships/hyperlink" Target="http://fantom.org/" TargetMode="External"/><Relationship Id="rId14" Type="http://schemas.openxmlformats.org/officeDocument/2006/relationships/hyperlink" Target="http://www.mozilla.org/rhino/"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db.usenix.org/events/vee05/full_papers/p153-yunhe.pdf" TargetMode="External"/><Relationship Id="rId2" Type="http://schemas.openxmlformats.org/officeDocument/2006/relationships/hyperlink" Target="http://java.sun.com/docs/books/jvms/second_edition/html/Overview.doc.html#2885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findbugs.sourceforge.net/" TargetMode="External"/><Relationship Id="rId3" Type="http://schemas.openxmlformats.org/officeDocument/2006/relationships/hyperlink" Target="http://openjdk.java.net/groups/compiler/" TargetMode="External"/><Relationship Id="rId7" Type="http://schemas.openxmlformats.org/officeDocument/2006/relationships/hyperlink" Target="http://www.netbeans.org/"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 Id="rId6" Type="http://schemas.openxmlformats.org/officeDocument/2006/relationships/hyperlink" Target="http://www.eclipse.org/" TargetMode="External"/><Relationship Id="rId11" Type="http://schemas.openxmlformats.org/officeDocument/2006/relationships/hyperlink" Target="http://www.red-gate.com/products/reflector/" TargetMode="External"/><Relationship Id="rId5" Type="http://schemas.openxmlformats.org/officeDocument/2006/relationships/hyperlink" Target="http://www.python.org/" TargetMode="External"/><Relationship Id="rId10" Type="http://schemas.openxmlformats.org/officeDocument/2006/relationships/hyperlink" Target="http://www.varaneckas.com/jad" TargetMode="External"/><Relationship Id="rId4" Type="http://schemas.openxmlformats.org/officeDocument/2006/relationships/hyperlink" Target="http://www.ruby-lang.org/" TargetMode="External"/><Relationship Id="rId9" Type="http://schemas.openxmlformats.org/officeDocument/2006/relationships/hyperlink" Target="http://java.decompiler.free.fr/"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rednaxelafx.javaeye.com/blog/492667" TargetMode="Externa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1.xml.rels><?xml version="1.0" encoding="UTF-8" standalone="yes"?>
<Relationships xmlns="http://schemas.openxmlformats.org/package/2006/relationships"><Relationship Id="rId2" Type="http://schemas.openxmlformats.org/officeDocument/2006/relationships/hyperlink" Target="http://java.sun.com/docs/books/jvms/second_edition/html/Overview.doc.html#17257"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research.sun.com/features/tenyears/volcd/papers/heller.htm" TargetMode="External"/><Relationship Id="rId2" Type="http://schemas.openxmlformats.org/officeDocument/2006/relationships/hyperlink" Target="http://www.sunlabs.com/people/detlefs/talks/rice-98-talk/evm-hist.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java.sun.com/j2me/docs/cdc_hotspotds.pdf" TargetMode="External"/><Relationship Id="rId7" Type="http://schemas.openxmlformats.org/officeDocument/2006/relationships/hyperlink" Target="http://www.sunspotworld.com/" TargetMode="External"/><Relationship Id="rId2" Type="http://schemas.openxmlformats.org/officeDocument/2006/relationships/hyperlink" Target="http://java.sun.com/products/cldc/wp/" TargetMode="External"/><Relationship Id="rId1" Type="http://schemas.openxmlformats.org/officeDocument/2006/relationships/slideLayout" Target="../slideLayouts/slideLayout2.xml"/><Relationship Id="rId6" Type="http://schemas.openxmlformats.org/officeDocument/2006/relationships/hyperlink" Target="https://squawk.dev.java.net/" TargetMode="External"/><Relationship Id="rId5" Type="http://schemas.openxmlformats.org/officeDocument/2006/relationships/hyperlink" Target="http://java.sun.com/j2me/docs/pdf/CLDC-HI_whitepaper-February_2005.pdf" TargetMode="External"/><Relationship Id="rId4" Type="http://schemas.openxmlformats.org/officeDocument/2006/relationships/hyperlink" Target="https://phoneme.dev.java.net/"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wiki.debian.org/Java/DevJam/2009/Fosdem?action=AttachFile&amp;do=view&amp;target=FOSDEM-phoneME.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research.sun.com/projects/maxine/" TargetMode="External"/><Relationship Id="rId2" Type="http://schemas.openxmlformats.org/officeDocument/2006/relationships/hyperlink" Target="http://research.sun.com/kanban/JavaInJava.html" TargetMode="External"/><Relationship Id="rId1" Type="http://schemas.openxmlformats.org/officeDocument/2006/relationships/slideLayout" Target="../slideLayouts/slideLayout2.xml"/><Relationship Id="rId6" Type="http://schemas.openxmlformats.org/officeDocument/2006/relationships/hyperlink" Target="http://moxie.sourceforge.net/" TargetMode="External"/><Relationship Id="rId5" Type="http://schemas.openxmlformats.org/officeDocument/2006/relationships/hyperlink" Target="http://joeq.sourceforge.net/" TargetMode="External"/><Relationship Id="rId4" Type="http://schemas.openxmlformats.org/officeDocument/2006/relationships/hyperlink" Target="http://jikesrvm.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8" Type="http://schemas.openxmlformats.org/officeDocument/2006/relationships/hyperlink" Target="http://www.kaffe.org/" TargetMode="External"/><Relationship Id="rId13" Type="http://schemas.openxmlformats.org/officeDocument/2006/relationships/hyperlink" Target="http://jikesrvm.org/" TargetMode="External"/><Relationship Id="rId18" Type="http://schemas.openxmlformats.org/officeDocument/2006/relationships/hyperlink" Target="http://sourceforge.net/projects/kissme/" TargetMode="External"/><Relationship Id="rId3" Type="http://schemas.openxmlformats.org/officeDocument/2006/relationships/hyperlink" Target="http://www.oracle.com/technology/products/jrockit/index.html" TargetMode="External"/><Relationship Id="rId7" Type="http://schemas.openxmlformats.org/officeDocument/2006/relationships/hyperlink" Target="http://www.sablevm.org/" TargetMode="External"/><Relationship Id="rId12" Type="http://schemas.openxmlformats.org/officeDocument/2006/relationships/hyperlink" Target="http://moxie.sourceforge.net/" TargetMode="External"/><Relationship Id="rId17" Type="http://schemas.openxmlformats.org/officeDocument/2006/relationships/hyperlink" Target="http://www.cs.purdue.edu/homes/jv/pubs/scp04.pdf" TargetMode="External"/><Relationship Id="rId2" Type="http://schemas.openxmlformats.org/officeDocument/2006/relationships/hyperlink" Target="http://www.ibm.com/developerworks/java/jdk/" TargetMode="External"/><Relationship Id="rId16" Type="http://schemas.openxmlformats.org/officeDocument/2006/relationships/hyperlink" Target="http://vmkit.llvm.org/" TargetMode="External"/><Relationship Id="rId20" Type="http://schemas.openxmlformats.org/officeDocument/2006/relationships/hyperlink" Target="http://www.openjit.org/" TargetMode="External"/><Relationship Id="rId1" Type="http://schemas.openxmlformats.org/officeDocument/2006/relationships/slideLayout" Target="../slideLayouts/slideLayout4.xml"/><Relationship Id="rId6" Type="http://schemas.openxmlformats.org/officeDocument/2006/relationships/hyperlink" Target="http://www.cacaovm.org/" TargetMode="External"/><Relationship Id="rId11" Type="http://schemas.openxmlformats.org/officeDocument/2006/relationships/hyperlink" Target="http://mrp.codehaus.org/" TargetMode="External"/><Relationship Id="rId5" Type="http://schemas.openxmlformats.org/officeDocument/2006/relationships/hyperlink" Target="http://jamvm.sourceforge.net/" TargetMode="External"/><Relationship Id="rId15" Type="http://schemas.openxmlformats.org/officeDocument/2006/relationships/hyperlink" Target="http://joeq.sourceforge.net/" TargetMode="External"/><Relationship Id="rId10" Type="http://schemas.openxmlformats.org/officeDocument/2006/relationships/hyperlink" Target="http://www.harbaum.org/till/nanovm/index.shtml" TargetMode="External"/><Relationship Id="rId19" Type="http://schemas.openxmlformats.org/officeDocument/2006/relationships/hyperlink" Target="http://www.shudo.net/jit/" TargetMode="External"/><Relationship Id="rId4" Type="http://schemas.openxmlformats.org/officeDocument/2006/relationships/hyperlink" Target="http://harmony.apache.org/" TargetMode="External"/><Relationship Id="rId9" Type="http://schemas.openxmlformats.org/officeDocument/2006/relationships/hyperlink" Target="http://jelatine.sourceforge.net/" TargetMode="External"/><Relationship Id="rId14" Type="http://schemas.openxmlformats.org/officeDocument/2006/relationships/hyperlink" Target="http://orp.sourceforge.ne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strongtalk.org/" TargetMode="External"/><Relationship Id="rId2" Type="http://schemas.openxmlformats.org/officeDocument/2006/relationships/hyperlink" Target="http://research.sun.com/self/"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java.sun.com/products/hotspot/whitepaper.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java.sun.com/javase/technologies/hotspot/publications/3198_D1.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openjdk.java.net/groups/hotspot/docs/RuntimeOverview.html#Bytecode%20Verifier%20and%20Format%20Checker|outline" TargetMode="External"/><Relationship Id="rId2" Type="http://schemas.openxmlformats.org/officeDocument/2006/relationships/hyperlink" Target="http://jcp.org/en/jsr/detail?id=202"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openjdk.java.net/groups/hotspot/docs/FOSDEM-2007-HotSpot.pdf"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ikis.sun.com/display/HotSpotInternals/CompressedOops"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分享</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en-US" altLang="zh-CN" dirty="0" smtClean="0">
                <a:latin typeface="微软雅黑" pitchFamily="34" charset="-122"/>
                <a:ea typeface="微软雅黑" pitchFamily="34" charset="-122"/>
              </a:rPr>
              <a:t>Java Program in Action</a:t>
            </a:r>
          </a:p>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程序的编译</a:t>
            </a:r>
            <a:r>
              <a:rPr lang="zh-CN" altLang="en-US" smtClean="0">
                <a:latin typeface="微软雅黑" pitchFamily="34" charset="-122"/>
                <a:ea typeface="微软雅黑" pitchFamily="34" charset="-122"/>
              </a:rPr>
              <a:t>与执行</a:t>
            </a:r>
            <a:endParaRPr lang="zh-CN" altLang="en-US" dirty="0">
              <a:latin typeface="微软雅黑" pitchFamily="34" charset="-122"/>
              <a:ea typeface="微软雅黑" pitchFamily="34" charset="-122"/>
            </a:endParaRPr>
          </a:p>
        </p:txBody>
      </p:sp>
      <p:sp>
        <p:nvSpPr>
          <p:cNvPr id="4" name="TextBox 3"/>
          <p:cNvSpPr txBox="1"/>
          <p:nvPr/>
        </p:nvSpPr>
        <p:spPr>
          <a:xfrm>
            <a:off x="5857884" y="5072074"/>
            <a:ext cx="1928826" cy="369332"/>
          </a:xfrm>
          <a:prstGeom prst="rect">
            <a:avLst/>
          </a:prstGeom>
          <a:noFill/>
        </p:spPr>
        <p:txBody>
          <a:bodyPr wrap="square" rtlCol="0">
            <a:spAutoFit/>
          </a:bodyPr>
          <a:lstStyle/>
          <a:p>
            <a:pPr algn="r"/>
            <a:r>
              <a:rPr lang="en-US" altLang="zh-CN" dirty="0" smtClean="0">
                <a:latin typeface="微软雅黑" pitchFamily="34" charset="-122"/>
                <a:ea typeface="微软雅黑" pitchFamily="34" charset="-122"/>
              </a:rPr>
              <a:t>2010</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24</a:t>
            </a:r>
            <a:r>
              <a:rPr lang="zh-CN" altLang="en-US"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
        <p:nvSpPr>
          <p:cNvPr id="5" name="TextBox 4"/>
          <p:cNvSpPr txBox="1"/>
          <p:nvPr/>
        </p:nvSpPr>
        <p:spPr>
          <a:xfrm>
            <a:off x="6000760" y="4714884"/>
            <a:ext cx="1785950" cy="369332"/>
          </a:xfrm>
          <a:prstGeom prst="rect">
            <a:avLst/>
          </a:prstGeom>
          <a:noFill/>
        </p:spPr>
        <p:txBody>
          <a:bodyPr wrap="square" rtlCol="0">
            <a:spAutoFit/>
          </a:bodyPr>
          <a:lstStyle/>
          <a:p>
            <a:pPr algn="r"/>
            <a:r>
              <a:rPr lang="zh-CN" altLang="en-US" dirty="0" smtClean="0">
                <a:latin typeface="微软雅黑" pitchFamily="34" charset="-122"/>
                <a:ea typeface="微软雅黑" pitchFamily="34" charset="-122"/>
              </a:rPr>
              <a:t>撒迦</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Sun</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 </a:t>
            </a: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JDK</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是如何实现</a:t>
            </a: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Java</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语言的？</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调用约定与栈帧适配器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适配器用于调整参数位置</a:t>
            </a:r>
            <a:endParaRPr lang="zh-CN" altLang="en-US" dirty="0">
              <a:latin typeface="微软雅黑" pitchFamily="34" charset="-122"/>
              <a:ea typeface="微软雅黑" pitchFamily="34" charset="-122"/>
            </a:endParaRPr>
          </a:p>
        </p:txBody>
      </p:sp>
      <p:sp>
        <p:nvSpPr>
          <p:cNvPr id="4" name="TextBox 3"/>
          <p:cNvSpPr txBox="1"/>
          <p:nvPr/>
        </p:nvSpPr>
        <p:spPr>
          <a:xfrm>
            <a:off x="7072330" y="6357958"/>
            <a:ext cx="192882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参考文章（</a:t>
            </a:r>
            <a:r>
              <a:rPr lang="en-US" altLang="zh-CN" sz="1600" dirty="0" smtClean="0">
                <a:latin typeface="微软雅黑" pitchFamily="34" charset="-122"/>
                <a:ea typeface="微软雅黑" pitchFamily="34" charset="-122"/>
                <a:hlinkClick r:id="rId2"/>
              </a:rPr>
              <a:t>1</a:t>
            </a:r>
            <a:r>
              <a:rPr lang="zh-CN" altLang="en-US" sz="1600" dirty="0" smtClean="0">
                <a:latin typeface="微软雅黑" pitchFamily="34" charset="-122"/>
                <a:ea typeface="微软雅黑" pitchFamily="34" charset="-122"/>
                <a:hlinkClick r:id="rId2"/>
              </a:rPr>
              <a:t>）</a:t>
            </a:r>
            <a:r>
              <a:rPr lang="zh-CN" altLang="en-US"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hlinkClick r:id="rId3"/>
              </a:rPr>
              <a:t>（</a:t>
            </a:r>
            <a:r>
              <a:rPr lang="en-US" altLang="zh-CN" sz="1600" dirty="0" smtClean="0">
                <a:latin typeface="微软雅黑" pitchFamily="34" charset="-122"/>
                <a:ea typeface="微软雅黑" pitchFamily="34" charset="-122"/>
                <a:hlinkClick r:id="rId3"/>
              </a:rPr>
              <a:t>2</a:t>
            </a:r>
            <a:r>
              <a:rPr lang="zh-CN" altLang="en-US" sz="1600" dirty="0" smtClean="0">
                <a:latin typeface="微软雅黑" pitchFamily="34" charset="-122"/>
                <a:ea typeface="微软雅黑" pitchFamily="34" charset="-122"/>
                <a:hlinkClick r:id="rId3"/>
              </a:rPr>
              <a:t>）</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统一的调用栈</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同一线程中的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方法与本地方法共用一个调用栈</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同一线程中，解释器中运行的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方法与编译后的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方法也一样共用一个调用栈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节省了一个栈指针寄存器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x86</a:t>
            </a:r>
            <a:r>
              <a:rPr lang="zh-CN" altLang="en-US" dirty="0" smtClean="0">
                <a:latin typeface="微软雅黑" pitchFamily="34" charset="-122"/>
                <a:ea typeface="微软雅黑" pitchFamily="34" charset="-122"/>
              </a:rPr>
              <a:t>上只需要</a:t>
            </a:r>
            <a:r>
              <a:rPr lang="en-US" altLang="zh-CN" dirty="0" smtClean="0">
                <a:latin typeface="微软雅黑" pitchFamily="34" charset="-122"/>
                <a:ea typeface="微软雅黑" pitchFamily="34" charset="-122"/>
              </a:rPr>
              <a:t>ESP</a:t>
            </a:r>
            <a:r>
              <a:rPr lang="zh-CN" altLang="en-US" dirty="0" smtClean="0">
                <a:latin typeface="微软雅黑" pitchFamily="34" charset="-122"/>
                <a:ea typeface="微软雅黑" pitchFamily="34" charset="-122"/>
              </a:rPr>
              <a:t>，不需要额外的寄存器来记录</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求值栈指针</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TODO:</a:t>
            </a:r>
            <a:r>
              <a:rPr lang="zh-CN" altLang="en-US" dirty="0" smtClean="0">
                <a:latin typeface="微软雅黑" pitchFamily="34" charset="-122"/>
                <a:ea typeface="微软雅黑" pitchFamily="34" charset="-122"/>
              </a:rPr>
              <a:t>其它特征</a:t>
            </a:r>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统一的调用栈</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图！</a:t>
            </a:r>
            <a:endParaRPr lang="zh-CN" altLang="en-US" dirty="0">
              <a:latin typeface="微软雅黑" pitchFamily="34" charset="-122"/>
              <a:ea typeface="微软雅黑"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程序中含有许多需要检查子类型的情况</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instanceof</a:t>
            </a:r>
            <a:r>
              <a:rPr lang="zh-CN" altLang="en-US" dirty="0" smtClean="0">
                <a:latin typeface="微软雅黑" pitchFamily="34" charset="-122"/>
                <a:ea typeface="微软雅黑" pitchFamily="34" charset="-122"/>
              </a:rPr>
              <a:t>运算符</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对应</a:t>
            </a:r>
            <a:r>
              <a:rPr lang="en-US" altLang="zh-CN" dirty="0" err="1" smtClean="0">
                <a:latin typeface="微软雅黑" pitchFamily="34" charset="-122"/>
                <a:ea typeface="微软雅黑" pitchFamily="34" charset="-122"/>
              </a:rPr>
              <a:t>instanceof</a:t>
            </a:r>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强制类型转换</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以及调用返回值是泛型参数的方法</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以及访问类型为泛型参数的成员变量</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对应</a:t>
            </a:r>
            <a:r>
              <a:rPr lang="en-US" altLang="zh-CN" dirty="0" err="1" smtClean="0">
                <a:latin typeface="微软雅黑" pitchFamily="34" charset="-122"/>
                <a:ea typeface="微软雅黑" pitchFamily="34" charset="-122"/>
              </a:rPr>
              <a:t>checkcast</a:t>
            </a:r>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引用类型数组元素赋值</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的数组是协变的</a:t>
            </a:r>
            <a:endParaRPr lang="en-US" altLang="zh-CN" dirty="0" smtClean="0">
              <a:latin typeface="微软雅黑" pitchFamily="34" charset="-122"/>
              <a:ea typeface="微软雅黑" pitchFamily="34" charset="-122"/>
            </a:endParaRPr>
          </a:p>
          <a:p>
            <a:pPr lvl="3"/>
            <a:r>
              <a:rPr lang="zh-CN" altLang="en-US" dirty="0" smtClean="0">
                <a:latin typeface="微软雅黑" pitchFamily="34" charset="-122"/>
                <a:ea typeface="微软雅黑" pitchFamily="34" charset="-122"/>
              </a:rPr>
              <a:t>在引用类型数组元素赋值时类型不安全</a:t>
            </a:r>
            <a:endParaRPr lang="en-US" altLang="zh-CN" dirty="0" smtClean="0">
              <a:latin typeface="微软雅黑" pitchFamily="34" charset="-122"/>
              <a:ea typeface="微软雅黑" pitchFamily="34" charset="-122"/>
            </a:endParaRPr>
          </a:p>
          <a:p>
            <a:pPr lvl="3"/>
            <a:r>
              <a:rPr lang="zh-CN" altLang="en-US" dirty="0" smtClean="0">
                <a:latin typeface="微软雅黑" pitchFamily="34" charset="-122"/>
                <a:ea typeface="微软雅黑" pitchFamily="34" charset="-122"/>
              </a:rPr>
              <a:t>需要运行时的类型检查</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对应</a:t>
            </a:r>
            <a:r>
              <a:rPr lang="en-US" altLang="zh-CN" dirty="0" err="1" smtClean="0">
                <a:latin typeface="微软雅黑" pitchFamily="34" charset="-122"/>
                <a:ea typeface="微软雅黑" pitchFamily="34" charset="-122"/>
              </a:rPr>
              <a:t>aastore</a:t>
            </a:r>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需要能够快速检查子类型关系</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尽量不要递归搜索</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优化方式</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类型的超类型在运行时不可变</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一个类在类层次结构的“深度”也不变</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所以可以通过“区头向量”（</a:t>
            </a:r>
            <a:r>
              <a:rPr lang="en-US" altLang="zh-CN" dirty="0" smtClean="0">
                <a:latin typeface="微软雅黑" pitchFamily="34" charset="-122"/>
                <a:ea typeface="微软雅黑" pitchFamily="34" charset="-122"/>
              </a:rPr>
              <a:t>display</a:t>
            </a:r>
            <a:r>
              <a:rPr lang="zh-CN" altLang="en-US" dirty="0" smtClean="0">
                <a:latin typeface="微软雅黑" pitchFamily="34" charset="-122"/>
                <a:ea typeface="微软雅黑" pitchFamily="34" charset="-122"/>
              </a:rPr>
              <a:t>）来快速验证子类型关系</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（部分情况可以由</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进一步削除）</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err="1" smtClean="0">
                <a:latin typeface="微软雅黑" pitchFamily="34" charset="-122"/>
                <a:ea typeface="微软雅黑" pitchFamily="34" charset="-122"/>
              </a:rPr>
              <a:t>klass</a:t>
            </a:r>
            <a:r>
              <a:rPr lang="zh-CN" altLang="en-US" dirty="0" smtClean="0">
                <a:latin typeface="微软雅黑" pitchFamily="34" charset="-122"/>
                <a:ea typeface="微软雅黑" pitchFamily="34" charset="-122"/>
              </a:rPr>
              <a:t>中存的相关数据</a:t>
            </a:r>
            <a:endParaRPr lang="zh-CN" altLang="en-US" dirty="0">
              <a:latin typeface="微软雅黑" pitchFamily="34" charset="-122"/>
              <a:ea typeface="微软雅黑" pitchFamily="34" charset="-122"/>
            </a:endParaRPr>
          </a:p>
        </p:txBody>
      </p:sp>
      <p:sp>
        <p:nvSpPr>
          <p:cNvPr id="4" name="TextBox 3"/>
          <p:cNvSpPr txBox="1"/>
          <p:nvPr/>
        </p:nvSpPr>
        <p:spPr>
          <a:xfrm>
            <a:off x="1285852" y="2247024"/>
            <a:ext cx="7715304" cy="3539430"/>
          </a:xfrm>
          <a:prstGeom prst="rect">
            <a:avLst/>
          </a:prstGeom>
          <a:noFill/>
        </p:spPr>
        <p:txBody>
          <a:bodyPr wrap="square" rtlCol="0">
            <a:spAutoFit/>
          </a:bodyPr>
          <a:lstStyle/>
          <a:p>
            <a:r>
              <a:rPr lang="en-US" altLang="zh-CN" sz="1400" b="1" dirty="0" smtClean="0">
                <a:solidFill>
                  <a:srgbClr val="00007F"/>
                </a:solidFill>
                <a:latin typeface="Consolas"/>
              </a:rPr>
              <a:t>class</a:t>
            </a:r>
            <a:r>
              <a:rPr lang="en-US" altLang="zh-CN" sz="1400" b="1" dirty="0" smtClean="0">
                <a:solidFill>
                  <a:srgbClr val="808080"/>
                </a:solidFill>
                <a:latin typeface="Consolas"/>
              </a:rPr>
              <a:t> </a:t>
            </a:r>
            <a:r>
              <a:rPr lang="en-US" altLang="zh-CN" sz="1400" b="1" dirty="0" err="1" smtClean="0">
                <a:solidFill>
                  <a:srgbClr val="000000"/>
                </a:solidFill>
                <a:latin typeface="Consolas"/>
              </a:rPr>
              <a:t>Klass</a:t>
            </a:r>
            <a:r>
              <a:rPr lang="en-US" altLang="zh-CN" sz="1400" b="1" dirty="0" smtClean="0">
                <a:solidFill>
                  <a:srgbClr val="808080"/>
                </a:solidFill>
                <a:latin typeface="Consolas"/>
              </a:rPr>
              <a:t> </a:t>
            </a:r>
            <a:r>
              <a:rPr lang="en-US" altLang="zh-CN" sz="1400" b="1" dirty="0" smtClean="0">
                <a:solidFill>
                  <a:srgbClr val="000000"/>
                </a:solidFill>
                <a:latin typeface="Consolas"/>
              </a:rPr>
              <a:t>:</a:t>
            </a:r>
            <a:r>
              <a:rPr lang="en-US" altLang="zh-CN" sz="1400" b="1" dirty="0" smtClean="0">
                <a:solidFill>
                  <a:srgbClr val="808080"/>
                </a:solidFill>
                <a:latin typeface="Consolas"/>
              </a:rPr>
              <a:t> </a:t>
            </a:r>
            <a:r>
              <a:rPr lang="en-US" altLang="zh-CN" sz="1400" b="1" dirty="0" smtClean="0">
                <a:solidFill>
                  <a:srgbClr val="00007F"/>
                </a:solidFill>
                <a:latin typeface="Consolas"/>
              </a:rPr>
              <a:t>public</a:t>
            </a:r>
            <a:r>
              <a:rPr lang="en-US" altLang="zh-CN" sz="1400" b="1" dirty="0" smtClean="0">
                <a:solidFill>
                  <a:srgbClr val="808080"/>
                </a:solidFill>
                <a:latin typeface="Consolas"/>
              </a:rPr>
              <a:t> </a:t>
            </a:r>
            <a:r>
              <a:rPr lang="en-US" altLang="zh-CN" sz="1400" b="1" dirty="0" err="1" smtClean="0">
                <a:solidFill>
                  <a:srgbClr val="000000"/>
                </a:solidFill>
                <a:latin typeface="Consolas"/>
              </a:rPr>
              <a:t>Klass_vtbl</a:t>
            </a:r>
            <a:r>
              <a:rPr lang="en-US" altLang="zh-CN" sz="1400" b="1" dirty="0" smtClean="0">
                <a:solidFill>
                  <a:srgbClr val="808080"/>
                </a:solidFill>
                <a:latin typeface="Consolas"/>
              </a:rPr>
              <a:t> </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dirty="0" smtClean="0">
                <a:solidFill>
                  <a:srgbClr val="808080"/>
                </a:solidFill>
                <a:latin typeface="Consolas"/>
              </a:rPr>
              <a:t> </a:t>
            </a:r>
            <a:r>
              <a:rPr lang="en-US" altLang="zh-CN" sz="1400" b="1" dirty="0" smtClean="0">
                <a:solidFill>
                  <a:srgbClr val="00007F"/>
                </a:solidFill>
                <a:latin typeface="Consolas"/>
              </a:rPr>
              <a:t>protected</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dirty="0" smtClean="0">
                <a:solidFill>
                  <a:srgbClr val="808080"/>
                </a:solidFill>
                <a:latin typeface="Consolas"/>
              </a:rPr>
              <a:t>  </a:t>
            </a:r>
            <a:r>
              <a:rPr lang="en-US" altLang="zh-CN" sz="1400" b="1" dirty="0" err="1" smtClean="0">
                <a:solidFill>
                  <a:srgbClr val="00007F"/>
                </a:solidFill>
                <a:latin typeface="Consolas"/>
              </a:rPr>
              <a:t>enum</a:t>
            </a:r>
            <a:r>
              <a:rPr lang="en-US" altLang="zh-CN" sz="1400" b="1" dirty="0" smtClean="0">
                <a:solidFill>
                  <a:srgbClr val="808080"/>
                </a:solidFill>
                <a:latin typeface="Consolas"/>
              </a:rPr>
              <a:t> </a:t>
            </a:r>
            <a:r>
              <a:rPr lang="en-US" altLang="zh-CN" sz="1400" b="1" dirty="0" smtClean="0">
                <a:solidFill>
                  <a:srgbClr val="000000"/>
                </a:solidFill>
                <a:latin typeface="Consolas"/>
              </a:rPr>
              <a:t>{</a:t>
            </a:r>
            <a:r>
              <a:rPr lang="en-US" altLang="zh-CN" sz="1400" b="1" dirty="0" smtClean="0">
                <a:solidFill>
                  <a:srgbClr val="808080"/>
                </a:solidFill>
                <a:latin typeface="Consolas"/>
              </a:rPr>
              <a:t> </a:t>
            </a:r>
            <a:r>
              <a:rPr lang="en-US" altLang="zh-CN" sz="1400" b="1" dirty="0" smtClean="0">
                <a:solidFill>
                  <a:srgbClr val="000000"/>
                </a:solidFill>
                <a:latin typeface="Consolas"/>
              </a:rPr>
              <a:t>_</a:t>
            </a:r>
            <a:r>
              <a:rPr lang="en-US" altLang="zh-CN" sz="1400" b="1" dirty="0" err="1" smtClean="0">
                <a:solidFill>
                  <a:srgbClr val="000000"/>
                </a:solidFill>
                <a:latin typeface="Consolas"/>
              </a:rPr>
              <a:t>primary_super_limit</a:t>
            </a:r>
            <a:r>
              <a:rPr lang="en-US" altLang="zh-CN" sz="1400" b="1" dirty="0" smtClean="0">
                <a:solidFill>
                  <a:srgbClr val="808080"/>
                </a:solidFill>
                <a:latin typeface="Consolas"/>
              </a:rPr>
              <a:t> </a:t>
            </a:r>
            <a:r>
              <a:rPr lang="en-US" altLang="zh-CN" sz="1400" b="1" dirty="0" smtClean="0">
                <a:solidFill>
                  <a:srgbClr val="000000"/>
                </a:solidFill>
                <a:latin typeface="Consolas"/>
              </a:rPr>
              <a:t>=</a:t>
            </a:r>
            <a:r>
              <a:rPr lang="en-US" altLang="zh-CN" sz="1400" b="1" dirty="0" smtClean="0">
                <a:solidFill>
                  <a:srgbClr val="808080"/>
                </a:solidFill>
                <a:latin typeface="Consolas"/>
              </a:rPr>
              <a:t> </a:t>
            </a:r>
            <a:r>
              <a:rPr lang="en-US" altLang="zh-CN" sz="1400" b="1" dirty="0" smtClean="0">
                <a:solidFill>
                  <a:srgbClr val="007F7F"/>
                </a:solidFill>
                <a:latin typeface="Consolas"/>
              </a:rPr>
              <a:t>8</a:t>
            </a:r>
            <a:r>
              <a:rPr lang="en-US" altLang="zh-CN" sz="1400" b="1" dirty="0" smtClean="0">
                <a:solidFill>
                  <a:srgbClr val="808080"/>
                </a:solidFill>
                <a:latin typeface="Consolas"/>
              </a:rPr>
              <a:t> </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zh-CN" altLang="en-US" sz="1400" dirty="0" smtClean="0">
                <a:solidFill>
                  <a:srgbClr val="808080"/>
                </a:solidFill>
                <a:latin typeface="Consolas"/>
              </a:rPr>
              <a:t>  </a:t>
            </a:r>
          </a:p>
          <a:p>
            <a:r>
              <a:rPr lang="en-US" altLang="zh-CN" sz="1400" dirty="0" smtClean="0">
                <a:solidFill>
                  <a:srgbClr val="808080"/>
                </a:solidFill>
                <a:latin typeface="Consolas"/>
              </a:rPr>
              <a:t>  </a:t>
            </a:r>
            <a:r>
              <a:rPr lang="en-US" altLang="zh-CN" sz="1400" dirty="0" smtClean="0">
                <a:solidFill>
                  <a:srgbClr val="007F00"/>
                </a:solidFill>
                <a:latin typeface="Consolas"/>
              </a:rPr>
              <a:t>// Where to look to observe a </a:t>
            </a:r>
            <a:r>
              <a:rPr lang="en-US" altLang="zh-CN" sz="1400" dirty="0" err="1" smtClean="0">
                <a:solidFill>
                  <a:srgbClr val="007F00"/>
                </a:solidFill>
                <a:latin typeface="Consolas"/>
              </a:rPr>
              <a:t>supertype</a:t>
            </a:r>
            <a:r>
              <a:rPr lang="en-US" altLang="zh-CN" sz="1400" dirty="0" smtClean="0">
                <a:solidFill>
                  <a:srgbClr val="007F00"/>
                </a:solidFill>
                <a:latin typeface="Consolas"/>
              </a:rPr>
              <a:t> (it is &amp;_</a:t>
            </a:r>
            <a:r>
              <a:rPr lang="en-US" altLang="zh-CN" sz="1400" dirty="0" err="1" smtClean="0">
                <a:solidFill>
                  <a:srgbClr val="007F00"/>
                </a:solidFill>
                <a:latin typeface="Consolas"/>
              </a:rPr>
              <a:t>secondary_super_cache</a:t>
            </a:r>
            <a:r>
              <a:rPr lang="en-US" altLang="zh-CN" sz="1400" dirty="0" smtClean="0">
                <a:solidFill>
                  <a:srgbClr val="007F00"/>
                </a:solidFill>
                <a:latin typeface="Consolas"/>
              </a:rPr>
              <a:t> for</a:t>
            </a:r>
          </a:p>
          <a:p>
            <a:r>
              <a:rPr lang="en-US" altLang="zh-CN" sz="1400" dirty="0" smtClean="0">
                <a:solidFill>
                  <a:srgbClr val="808080"/>
                </a:solidFill>
                <a:latin typeface="Consolas"/>
              </a:rPr>
              <a:t>  </a:t>
            </a:r>
            <a:r>
              <a:rPr lang="en-US" altLang="zh-CN" sz="1400" dirty="0" smtClean="0">
                <a:solidFill>
                  <a:srgbClr val="007F00"/>
                </a:solidFill>
                <a:latin typeface="Consolas"/>
              </a:rPr>
              <a:t>// secondary supers, else is &amp;_</a:t>
            </a:r>
            <a:r>
              <a:rPr lang="en-US" altLang="zh-CN" sz="1400" dirty="0" err="1" smtClean="0">
                <a:solidFill>
                  <a:srgbClr val="007F00"/>
                </a:solidFill>
                <a:latin typeface="Consolas"/>
              </a:rPr>
              <a:t>primary_supers</a:t>
            </a:r>
            <a:r>
              <a:rPr lang="en-US" altLang="zh-CN" sz="1400" dirty="0" smtClean="0">
                <a:solidFill>
                  <a:srgbClr val="007F00"/>
                </a:solidFill>
                <a:latin typeface="Consolas"/>
              </a:rPr>
              <a:t>[depth()].</a:t>
            </a:r>
          </a:p>
          <a:p>
            <a:r>
              <a:rPr lang="en-US" altLang="zh-CN" sz="1400" dirty="0" smtClean="0">
                <a:solidFill>
                  <a:srgbClr val="808080"/>
                </a:solidFill>
                <a:latin typeface="Consolas"/>
              </a:rPr>
              <a:t>  </a:t>
            </a:r>
            <a:r>
              <a:rPr lang="en-US" altLang="zh-CN" sz="1400" dirty="0" err="1" smtClean="0">
                <a:solidFill>
                  <a:srgbClr val="000000"/>
                </a:solidFill>
                <a:latin typeface="Consolas"/>
              </a:rPr>
              <a:t>juint</a:t>
            </a:r>
            <a:r>
              <a:rPr lang="en-US" altLang="zh-CN" sz="1400" dirty="0" smtClean="0">
                <a:solidFill>
                  <a:srgbClr val="808080"/>
                </a:solidFill>
                <a:latin typeface="Consolas"/>
              </a:rPr>
              <a:t>       </a:t>
            </a:r>
            <a:r>
              <a:rPr lang="en-US" altLang="zh-CN" sz="1400" dirty="0" smtClean="0">
                <a:solidFill>
                  <a:srgbClr val="000000"/>
                </a:solidFill>
                <a:latin typeface="Consolas"/>
              </a:rPr>
              <a:t>_</a:t>
            </a:r>
            <a:r>
              <a:rPr lang="en-US" altLang="zh-CN" sz="1400" dirty="0" err="1" smtClean="0">
                <a:solidFill>
                  <a:srgbClr val="000000"/>
                </a:solidFill>
                <a:latin typeface="Consolas"/>
              </a:rPr>
              <a:t>super_check_offset</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endParaRPr lang="zh-CN" altLang="en-US" sz="1400" dirty="0" smtClean="0">
              <a:solidFill>
                <a:srgbClr val="808080"/>
              </a:solidFill>
              <a:latin typeface="Consolas"/>
            </a:endParaRPr>
          </a:p>
          <a:p>
            <a:r>
              <a:rPr lang="en-US" altLang="zh-CN" sz="1400" dirty="0" smtClean="0">
                <a:solidFill>
                  <a:srgbClr val="808080"/>
                </a:solidFill>
                <a:latin typeface="Consolas"/>
              </a:rPr>
              <a:t> </a:t>
            </a:r>
            <a:r>
              <a:rPr lang="en-US" altLang="zh-CN" sz="1400" b="1" dirty="0" smtClean="0">
                <a:solidFill>
                  <a:srgbClr val="00007F"/>
                </a:solidFill>
                <a:latin typeface="Consolas"/>
              </a:rPr>
              <a:t>protected</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dirty="0" smtClean="0">
                <a:solidFill>
                  <a:srgbClr val="808080"/>
                </a:solidFill>
                <a:latin typeface="Consolas"/>
              </a:rPr>
              <a:t>  </a:t>
            </a:r>
            <a:r>
              <a:rPr lang="en-US" altLang="zh-CN" sz="1400" dirty="0" smtClean="0">
                <a:solidFill>
                  <a:srgbClr val="007F00"/>
                </a:solidFill>
                <a:latin typeface="Consolas"/>
              </a:rPr>
              <a:t>// Cache of last observed secondary </a:t>
            </a:r>
            <a:r>
              <a:rPr lang="en-US" altLang="zh-CN" sz="1400" dirty="0" err="1" smtClean="0">
                <a:solidFill>
                  <a:srgbClr val="007F00"/>
                </a:solidFill>
                <a:latin typeface="Consolas"/>
              </a:rPr>
              <a:t>supertype</a:t>
            </a:r>
            <a:endParaRPr lang="en-US" altLang="zh-CN" sz="1400" dirty="0" smtClean="0">
              <a:solidFill>
                <a:srgbClr val="007F00"/>
              </a:solidFill>
              <a:latin typeface="Consolas"/>
            </a:endParaRPr>
          </a:p>
          <a:p>
            <a:r>
              <a:rPr lang="en-US" altLang="zh-CN" sz="1400" dirty="0" smtClean="0">
                <a:solidFill>
                  <a:srgbClr val="808080"/>
                </a:solidFill>
                <a:latin typeface="Consolas"/>
              </a:rPr>
              <a:t>  </a:t>
            </a:r>
            <a:r>
              <a:rPr lang="en-US" altLang="zh-CN" sz="1400" dirty="0" err="1" smtClean="0">
                <a:solidFill>
                  <a:srgbClr val="000000"/>
                </a:solidFill>
                <a:latin typeface="Consolas"/>
              </a:rPr>
              <a:t>klassOop</a:t>
            </a:r>
            <a:r>
              <a:rPr lang="en-US" altLang="zh-CN" sz="1400" dirty="0" smtClean="0">
                <a:solidFill>
                  <a:srgbClr val="808080"/>
                </a:solidFill>
                <a:latin typeface="Consolas"/>
              </a:rPr>
              <a:t>    </a:t>
            </a:r>
            <a:r>
              <a:rPr lang="en-US" altLang="zh-CN" sz="1400" dirty="0" smtClean="0">
                <a:solidFill>
                  <a:srgbClr val="000000"/>
                </a:solidFill>
                <a:latin typeface="Consolas"/>
              </a:rPr>
              <a:t>_</a:t>
            </a:r>
            <a:r>
              <a:rPr lang="en-US" altLang="zh-CN" sz="1400" dirty="0" err="1" smtClean="0">
                <a:solidFill>
                  <a:srgbClr val="000000"/>
                </a:solidFill>
                <a:latin typeface="Consolas"/>
              </a:rPr>
              <a:t>secondary_super_cache</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dirty="0" smtClean="0">
                <a:solidFill>
                  <a:srgbClr val="808080"/>
                </a:solidFill>
                <a:latin typeface="Consolas"/>
              </a:rPr>
              <a:t>  </a:t>
            </a:r>
            <a:r>
              <a:rPr lang="en-US" altLang="zh-CN" sz="1400" dirty="0" smtClean="0">
                <a:solidFill>
                  <a:srgbClr val="007F00"/>
                </a:solidFill>
                <a:latin typeface="Consolas"/>
              </a:rPr>
              <a:t>// Array of all secondary </a:t>
            </a:r>
            <a:r>
              <a:rPr lang="en-US" altLang="zh-CN" sz="1400" dirty="0" err="1" smtClean="0">
                <a:solidFill>
                  <a:srgbClr val="007F00"/>
                </a:solidFill>
                <a:latin typeface="Consolas"/>
              </a:rPr>
              <a:t>supertypes</a:t>
            </a:r>
            <a:endParaRPr lang="en-US" altLang="zh-CN" sz="1400" dirty="0" smtClean="0">
              <a:solidFill>
                <a:srgbClr val="007F00"/>
              </a:solidFill>
              <a:latin typeface="Consolas"/>
            </a:endParaRPr>
          </a:p>
          <a:p>
            <a:r>
              <a:rPr lang="en-US" altLang="zh-CN" sz="1400" dirty="0" smtClean="0">
                <a:solidFill>
                  <a:srgbClr val="808080"/>
                </a:solidFill>
                <a:latin typeface="Consolas"/>
              </a:rPr>
              <a:t>  </a:t>
            </a:r>
            <a:r>
              <a:rPr lang="en-US" altLang="zh-CN" sz="1400" dirty="0" err="1" smtClean="0">
                <a:solidFill>
                  <a:srgbClr val="000000"/>
                </a:solidFill>
                <a:latin typeface="Consolas"/>
              </a:rPr>
              <a:t>objArrayOop</a:t>
            </a:r>
            <a:r>
              <a:rPr lang="en-US" altLang="zh-CN" sz="1400" dirty="0" smtClean="0">
                <a:solidFill>
                  <a:srgbClr val="808080"/>
                </a:solidFill>
                <a:latin typeface="Consolas"/>
              </a:rPr>
              <a:t> </a:t>
            </a:r>
            <a:r>
              <a:rPr lang="en-US" altLang="zh-CN" sz="1400" dirty="0" smtClean="0">
                <a:solidFill>
                  <a:srgbClr val="000000"/>
                </a:solidFill>
                <a:latin typeface="Consolas"/>
              </a:rPr>
              <a:t>_</a:t>
            </a:r>
            <a:r>
              <a:rPr lang="en-US" altLang="zh-CN" sz="1400" dirty="0" err="1" smtClean="0">
                <a:solidFill>
                  <a:srgbClr val="000000"/>
                </a:solidFill>
                <a:latin typeface="Consolas"/>
              </a:rPr>
              <a:t>secondary_supers</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dirty="0" smtClean="0">
                <a:solidFill>
                  <a:srgbClr val="808080"/>
                </a:solidFill>
                <a:latin typeface="Consolas"/>
              </a:rPr>
              <a:t>  </a:t>
            </a:r>
            <a:r>
              <a:rPr lang="en-US" altLang="zh-CN" sz="1400" dirty="0" smtClean="0">
                <a:solidFill>
                  <a:srgbClr val="007F00"/>
                </a:solidFill>
                <a:latin typeface="Consolas"/>
              </a:rPr>
              <a:t>// Ordered list of all primary </a:t>
            </a:r>
            <a:r>
              <a:rPr lang="en-US" altLang="zh-CN" sz="1400" dirty="0" err="1" smtClean="0">
                <a:solidFill>
                  <a:srgbClr val="007F00"/>
                </a:solidFill>
                <a:latin typeface="Consolas"/>
              </a:rPr>
              <a:t>supertypes</a:t>
            </a:r>
            <a:endParaRPr lang="en-US" altLang="zh-CN" sz="1400" dirty="0" smtClean="0">
              <a:solidFill>
                <a:srgbClr val="007F00"/>
              </a:solidFill>
              <a:latin typeface="Consolas"/>
            </a:endParaRPr>
          </a:p>
          <a:p>
            <a:r>
              <a:rPr lang="en-US" altLang="zh-CN" sz="1400" dirty="0" smtClean="0">
                <a:solidFill>
                  <a:srgbClr val="808080"/>
                </a:solidFill>
                <a:latin typeface="Consolas"/>
              </a:rPr>
              <a:t>  </a:t>
            </a:r>
            <a:r>
              <a:rPr lang="en-US" altLang="zh-CN" sz="1400" dirty="0" err="1" smtClean="0">
                <a:solidFill>
                  <a:srgbClr val="000000"/>
                </a:solidFill>
                <a:latin typeface="Consolas"/>
              </a:rPr>
              <a:t>klassOop</a:t>
            </a:r>
            <a:r>
              <a:rPr lang="en-US" altLang="zh-CN" sz="1400" dirty="0" smtClean="0">
                <a:solidFill>
                  <a:srgbClr val="808080"/>
                </a:solidFill>
                <a:latin typeface="Consolas"/>
              </a:rPr>
              <a:t>    </a:t>
            </a:r>
            <a:r>
              <a:rPr lang="en-US" altLang="zh-CN" sz="1400" dirty="0" smtClean="0">
                <a:solidFill>
                  <a:srgbClr val="000000"/>
                </a:solidFill>
                <a:latin typeface="Consolas"/>
              </a:rPr>
              <a:t>_</a:t>
            </a:r>
            <a:r>
              <a:rPr lang="en-US" altLang="zh-CN" sz="1400" dirty="0" err="1" smtClean="0">
                <a:solidFill>
                  <a:srgbClr val="000000"/>
                </a:solidFill>
                <a:latin typeface="Consolas"/>
              </a:rPr>
              <a:t>primary_supers</a:t>
            </a:r>
            <a:r>
              <a:rPr lang="en-US" altLang="zh-CN" sz="1400" b="1" dirty="0" smtClean="0">
                <a:solidFill>
                  <a:srgbClr val="000000"/>
                </a:solidFill>
                <a:latin typeface="Consolas"/>
              </a:rPr>
              <a:t>[_</a:t>
            </a:r>
            <a:r>
              <a:rPr lang="en-US" altLang="zh-CN" sz="1400" b="1" dirty="0" err="1" smtClean="0">
                <a:solidFill>
                  <a:srgbClr val="000000"/>
                </a:solidFill>
                <a:latin typeface="Consolas"/>
              </a:rPr>
              <a:t>primary_super_limit</a:t>
            </a:r>
            <a:r>
              <a:rPr lang="en-US" altLang="zh-CN" sz="1400" b="1" dirty="0" smtClean="0">
                <a:solidFill>
                  <a:srgbClr val="000000"/>
                </a:solidFill>
                <a:latin typeface="Consolas"/>
              </a:rPr>
              <a:t>];</a:t>
            </a:r>
            <a:endParaRPr lang="en-US" altLang="zh-CN" sz="1400" b="1" dirty="0" smtClean="0">
              <a:solidFill>
                <a:srgbClr val="808080"/>
              </a:solidFill>
              <a:latin typeface="Consolas"/>
            </a:endParaRPr>
          </a:p>
          <a:p>
            <a:r>
              <a:rPr lang="en-US" altLang="zh-CN" sz="1400" b="1" dirty="0" smtClean="0">
                <a:solidFill>
                  <a:srgbClr val="000000"/>
                </a:solidFill>
                <a:latin typeface="Consolas"/>
              </a:rPr>
              <a:t>};</a:t>
            </a:r>
            <a:endParaRPr lang="zh-CN" altLang="en-US" sz="1400" b="1" dirty="0" smtClean="0">
              <a:solidFill>
                <a:srgbClr val="808080"/>
              </a:solidFill>
              <a:latin typeface="Consola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435608" y="1447800"/>
            <a:ext cx="7498080" cy="4800600"/>
          </a:xfrm>
        </p:spPr>
        <p:txBody>
          <a:bodyPr>
            <a:normAutofit/>
          </a:bodyPr>
          <a:lstStyle/>
          <a:p>
            <a:r>
              <a:rPr lang="zh-CN" altLang="en-US" dirty="0" smtClean="0">
                <a:latin typeface="微软雅黑" pitchFamily="34" charset="-122"/>
                <a:ea typeface="微软雅黑" pitchFamily="34" charset="-122"/>
              </a:rPr>
              <a:t>原本的优化算法</a:t>
            </a:r>
            <a:endParaRPr lang="zh-CN" altLang="en-US" dirty="0">
              <a:latin typeface="微软雅黑" pitchFamily="34" charset="-122"/>
              <a:ea typeface="微软雅黑" pitchFamily="34" charset="-122"/>
            </a:endParaRPr>
          </a:p>
        </p:txBody>
      </p:sp>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 name="TextBox 3"/>
          <p:cNvSpPr txBox="1"/>
          <p:nvPr/>
        </p:nvSpPr>
        <p:spPr>
          <a:xfrm>
            <a:off x="2357422" y="2214554"/>
            <a:ext cx="5786478" cy="3139321"/>
          </a:xfrm>
          <a:prstGeom prst="rect">
            <a:avLst/>
          </a:prstGeom>
          <a:noFill/>
        </p:spPr>
        <p:txBody>
          <a:bodyPr wrap="square" rtlCol="0">
            <a:spAutoFit/>
          </a:bodyPr>
          <a:lstStyle/>
          <a:p>
            <a:r>
              <a:rPr lang="en-US" altLang="zh-CN" dirty="0" err="1" smtClean="0">
                <a:solidFill>
                  <a:srgbClr val="000000"/>
                </a:solidFill>
                <a:latin typeface="Consolas"/>
              </a:rPr>
              <a:t>S.is_subtype_of</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err="1" smtClean="0">
                <a:solidFill>
                  <a:srgbClr val="00007F"/>
                </a:solidFill>
                <a:latin typeface="Consolas"/>
              </a:rPr>
              <a:t>int</a:t>
            </a:r>
            <a:r>
              <a:rPr lang="en-US" altLang="zh-CN" dirty="0" smtClean="0">
                <a:solidFill>
                  <a:srgbClr val="808080"/>
                </a:solidFill>
                <a:latin typeface="Consolas"/>
              </a:rPr>
              <a:t> </a:t>
            </a:r>
            <a:r>
              <a:rPr lang="en-US" altLang="zh-CN" dirty="0" smtClean="0">
                <a:solidFill>
                  <a:srgbClr val="000000"/>
                </a:solidFill>
                <a:latin typeface="Consolas"/>
              </a:rPr>
              <a:t>off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err="1" smtClean="0">
                <a:solidFill>
                  <a:srgbClr val="000000"/>
                </a:solidFill>
                <a:latin typeface="Consolas"/>
              </a:rPr>
              <a:t>T.offset</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S[off])</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(off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&amp;cache)</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false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(S</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err="1" smtClean="0">
                <a:solidFill>
                  <a:srgbClr val="000000"/>
                </a:solidFill>
                <a:latin typeface="Consolas"/>
              </a:rPr>
              <a:t>S.scan_secondary_subtype_array</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dirty="0" err="1" smtClean="0">
                <a:solidFill>
                  <a:srgbClr val="000000"/>
                </a:solidFill>
                <a:latin typeface="Consolas"/>
              </a:rPr>
              <a:t>S.cache</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zh-CN" altLang="en-US" dirty="0" smtClean="0">
                <a:solidFill>
                  <a:srgbClr val="808080"/>
                </a:solidFill>
                <a:latin typeface="Consolas"/>
              </a:rPr>
              <a:t>  </a:t>
            </a:r>
            <a:r>
              <a:rPr lang="en-US" altLang="zh-CN" dirty="0" smtClean="0">
                <a:solidFill>
                  <a:srgbClr val="000000"/>
                </a:solidFill>
                <a:latin typeface="Consolas"/>
              </a:rPr>
              <a:t>}</a:t>
            </a:r>
            <a:endParaRPr lang="zh-CN" altLang="en-US"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false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000000"/>
                </a:solidFill>
                <a:latin typeface="Consolas"/>
              </a:rPr>
              <a:t>}</a:t>
            </a:r>
            <a:endParaRPr lang="zh-CN" altLang="en-US" dirty="0" smtClean="0">
              <a:solidFill>
                <a:srgbClr val="808080"/>
              </a:solidFill>
              <a:latin typeface="Consolas"/>
            </a:endParaRPr>
          </a:p>
        </p:txBody>
      </p:sp>
      <p:sp>
        <p:nvSpPr>
          <p:cNvPr id="7" name="TextBox 6"/>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435608" y="1447800"/>
            <a:ext cx="7498080" cy="4800600"/>
          </a:xfrm>
        </p:spPr>
        <p:txBody>
          <a:bodyPr>
            <a:normAutofit/>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Java 6</a:t>
            </a:r>
            <a:r>
              <a:rPr lang="zh-CN" altLang="en-US" dirty="0" smtClean="0">
                <a:latin typeface="微软雅黑" pitchFamily="34" charset="-122"/>
                <a:ea typeface="微软雅黑" pitchFamily="34" charset="-122"/>
              </a:rPr>
              <a:t>中实现的算法</a:t>
            </a:r>
            <a:endParaRPr lang="zh-CN" altLang="en-US" dirty="0">
              <a:latin typeface="微软雅黑" pitchFamily="34" charset="-122"/>
              <a:ea typeface="微软雅黑" pitchFamily="34" charset="-122"/>
            </a:endParaRPr>
          </a:p>
        </p:txBody>
      </p:sp>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 name="TextBox 3"/>
          <p:cNvSpPr txBox="1"/>
          <p:nvPr/>
        </p:nvSpPr>
        <p:spPr>
          <a:xfrm>
            <a:off x="2357422" y="2214554"/>
            <a:ext cx="5786478" cy="3139321"/>
          </a:xfrm>
          <a:prstGeom prst="rect">
            <a:avLst/>
          </a:prstGeom>
          <a:noFill/>
        </p:spPr>
        <p:txBody>
          <a:bodyPr wrap="square" rtlCol="0">
            <a:spAutoFit/>
          </a:bodyPr>
          <a:lstStyle/>
          <a:p>
            <a:r>
              <a:rPr lang="en-US" altLang="zh-CN" dirty="0" err="1" smtClean="0">
                <a:solidFill>
                  <a:srgbClr val="000000"/>
                </a:solidFill>
                <a:latin typeface="Consolas"/>
              </a:rPr>
              <a:t>S.is_subtype_of</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err="1" smtClean="0">
                <a:solidFill>
                  <a:srgbClr val="00007F"/>
                </a:solidFill>
                <a:latin typeface="Consolas"/>
              </a:rPr>
              <a:t>int</a:t>
            </a:r>
            <a:r>
              <a:rPr lang="en-US" altLang="zh-CN" dirty="0" smtClean="0">
                <a:solidFill>
                  <a:srgbClr val="808080"/>
                </a:solidFill>
                <a:latin typeface="Consolas"/>
              </a:rPr>
              <a:t> </a:t>
            </a:r>
            <a:r>
              <a:rPr lang="en-US" altLang="zh-CN" dirty="0" smtClean="0">
                <a:solidFill>
                  <a:srgbClr val="000000"/>
                </a:solidFill>
                <a:latin typeface="Consolas"/>
              </a:rPr>
              <a:t>off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err="1" smtClean="0">
                <a:solidFill>
                  <a:srgbClr val="000000"/>
                </a:solidFill>
                <a:latin typeface="Consolas"/>
              </a:rPr>
              <a:t>T.offset</a:t>
            </a:r>
            <a:r>
              <a:rPr lang="en-US" altLang="zh-CN" dirty="0" smtClean="0">
                <a:solidFill>
                  <a:srgbClr val="000000"/>
                </a:solidFill>
                <a:latin typeface="Consolas"/>
              </a:rPr>
              <a:t>;</a:t>
            </a: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(S</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(S[off] == T)</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if</a:t>
            </a:r>
            <a:r>
              <a:rPr lang="en-US" altLang="zh-CN" dirty="0" smtClean="0">
                <a:solidFill>
                  <a:srgbClr val="808080"/>
                </a:solidFill>
                <a:latin typeface="Consolas"/>
              </a:rPr>
              <a:t> </a:t>
            </a:r>
            <a:r>
              <a:rPr lang="en-US" altLang="zh-CN" dirty="0" smtClean="0">
                <a:solidFill>
                  <a:srgbClr val="000000"/>
                </a:solidFill>
                <a:latin typeface="Consolas"/>
              </a:rPr>
              <a:t>(off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&amp;cache)</a:t>
            </a:r>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false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b="1" dirty="0" smtClean="0">
                <a:solidFill>
                  <a:srgbClr val="00007F"/>
                </a:solidFill>
                <a:latin typeface="Consolas"/>
              </a:rPr>
              <a:t>  if</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err="1" smtClean="0">
                <a:solidFill>
                  <a:srgbClr val="000000"/>
                </a:solidFill>
                <a:latin typeface="Consolas"/>
              </a:rPr>
              <a:t>S.scan_secondary_subtype_array</a:t>
            </a:r>
            <a:r>
              <a:rPr lang="en-US" altLang="zh-CN" dirty="0" smtClean="0">
                <a:solidFill>
                  <a:srgbClr val="000000"/>
                </a:solidFill>
                <a:latin typeface="Consolas"/>
              </a:rPr>
              <a:t>(T)</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dirty="0" err="1" smtClean="0">
                <a:solidFill>
                  <a:srgbClr val="000000"/>
                </a:solidFill>
                <a:latin typeface="Consolas"/>
              </a:rPr>
              <a:t>S.cache</a:t>
            </a:r>
            <a:r>
              <a:rPr lang="en-US" altLang="zh-CN" dirty="0" smtClean="0">
                <a:solidFill>
                  <a:srgbClr val="808080"/>
                </a:solidFill>
                <a:latin typeface="Consolas"/>
              </a:rPr>
              <a:t> </a:t>
            </a:r>
            <a:r>
              <a:rPr lang="en-US" altLang="zh-CN" dirty="0" smtClean="0">
                <a:solidFill>
                  <a:srgbClr val="000000"/>
                </a:solidFill>
                <a:latin typeface="Consolas"/>
              </a:rPr>
              <a:t>=</a:t>
            </a:r>
            <a:r>
              <a:rPr lang="en-US" altLang="zh-CN" dirty="0" smtClean="0">
                <a:solidFill>
                  <a:srgbClr val="808080"/>
                </a:solidFill>
                <a:latin typeface="Consolas"/>
              </a:rPr>
              <a:t> </a:t>
            </a:r>
            <a:r>
              <a:rPr lang="en-US" altLang="zh-CN" dirty="0" smtClean="0">
                <a:solidFill>
                  <a:srgbClr val="000000"/>
                </a:solidFill>
                <a:latin typeface="Consolas"/>
              </a:rPr>
              <a:t>T;</a:t>
            </a:r>
            <a:endParaRPr lang="en-US" altLang="zh-CN"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true</a:t>
            </a:r>
            <a:r>
              <a:rPr lang="en-US" altLang="zh-CN" dirty="0" smtClean="0">
                <a:solidFill>
                  <a:srgbClr val="000000"/>
                </a:solidFill>
                <a:latin typeface="Consolas"/>
              </a:rPr>
              <a:t>;</a:t>
            </a:r>
            <a:endParaRPr lang="en-US" altLang="zh-CN" dirty="0" smtClean="0">
              <a:solidFill>
                <a:srgbClr val="808080"/>
              </a:solidFill>
              <a:latin typeface="Consolas"/>
            </a:endParaRPr>
          </a:p>
          <a:p>
            <a:r>
              <a:rPr lang="zh-CN" altLang="en-US" dirty="0" smtClean="0">
                <a:solidFill>
                  <a:srgbClr val="808080"/>
                </a:solidFill>
                <a:latin typeface="Consolas"/>
              </a:rPr>
              <a:t>  </a:t>
            </a:r>
            <a:r>
              <a:rPr lang="en-US" altLang="zh-CN" dirty="0" smtClean="0">
                <a:solidFill>
                  <a:srgbClr val="000000"/>
                </a:solidFill>
                <a:latin typeface="Consolas"/>
              </a:rPr>
              <a:t>}</a:t>
            </a:r>
            <a:endParaRPr lang="zh-CN" altLang="en-US" dirty="0" smtClean="0">
              <a:solidFill>
                <a:srgbClr val="808080"/>
              </a:solidFill>
              <a:latin typeface="Consolas"/>
            </a:endParaRPr>
          </a:p>
          <a:p>
            <a:r>
              <a:rPr lang="en-US" altLang="zh-CN" dirty="0" smtClean="0">
                <a:solidFill>
                  <a:srgbClr val="808080"/>
                </a:solidFill>
                <a:latin typeface="Consolas"/>
              </a:rPr>
              <a:t>  </a:t>
            </a:r>
            <a:r>
              <a:rPr lang="en-US" altLang="zh-CN" b="1" dirty="0" smtClean="0">
                <a:solidFill>
                  <a:srgbClr val="00007F"/>
                </a:solidFill>
                <a:latin typeface="Consolas"/>
              </a:rPr>
              <a:t>return</a:t>
            </a:r>
            <a:r>
              <a:rPr lang="en-US" altLang="zh-CN" b="1" dirty="0" smtClean="0">
                <a:solidFill>
                  <a:srgbClr val="808080"/>
                </a:solidFill>
                <a:latin typeface="Consolas"/>
              </a:rPr>
              <a:t> </a:t>
            </a:r>
            <a:r>
              <a:rPr lang="en-US" altLang="zh-CN" b="1" dirty="0" smtClean="0">
                <a:solidFill>
                  <a:srgbClr val="00007F"/>
                </a:solidFill>
                <a:latin typeface="Consolas"/>
              </a:rPr>
              <a:t>false</a:t>
            </a:r>
            <a:r>
              <a:rPr lang="en-US" altLang="zh-CN" dirty="0" smtClean="0">
                <a:solidFill>
                  <a:srgbClr val="000000"/>
                </a:solidFill>
                <a:latin typeface="Consolas"/>
              </a:rPr>
              <a:t>;</a:t>
            </a:r>
            <a:endParaRPr lang="en-US" altLang="zh-CN" dirty="0" smtClean="0">
              <a:solidFill>
                <a:srgbClr val="808080"/>
              </a:solidFill>
              <a:latin typeface="Consolas"/>
            </a:endParaRPr>
          </a:p>
          <a:p>
            <a:r>
              <a:rPr lang="en-US" altLang="zh-CN" dirty="0" smtClean="0">
                <a:solidFill>
                  <a:srgbClr val="000000"/>
                </a:solidFill>
                <a:latin typeface="Consolas"/>
              </a:rPr>
              <a:t>}</a:t>
            </a:r>
            <a:endParaRPr lang="zh-CN" altLang="en-US" dirty="0" smtClean="0">
              <a:solidFill>
                <a:srgbClr val="808080"/>
              </a:solidFill>
              <a:latin typeface="Consola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435608" y="1447800"/>
            <a:ext cx="7498080" cy="4800600"/>
          </a:xfrm>
        </p:spPr>
        <p:txBody>
          <a:bodyPr>
            <a:normAutofit/>
          </a:bodyPr>
          <a:lstStyle/>
          <a:p>
            <a:r>
              <a:rPr lang="zh-CN" altLang="en-US" dirty="0" smtClean="0">
                <a:latin typeface="微软雅黑" pitchFamily="34" charset="-122"/>
                <a:ea typeface="微软雅黑" pitchFamily="34" charset="-122"/>
              </a:rPr>
              <a:t>图！</a:t>
            </a:r>
            <a:r>
              <a:rPr lang="en-US" altLang="zh-CN" smtClean="0">
                <a:latin typeface="微软雅黑" pitchFamily="34" charset="-122"/>
                <a:ea typeface="微软雅黑" pitchFamily="34" charset="-122"/>
              </a:rPr>
              <a:t>Subtype lattice!</a:t>
            </a:r>
            <a:endParaRPr lang="zh-CN" altLang="en-US" dirty="0">
              <a:latin typeface="微软雅黑" pitchFamily="34" charset="-122"/>
              <a:ea typeface="微软雅黑" pitchFamily="34" charset="-122"/>
            </a:endParaRPr>
          </a:p>
        </p:txBody>
      </p:sp>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快速子类型检查（</a:t>
            </a:r>
            <a:r>
              <a:rPr lang="en-US" altLang="zh-CN" sz="2800" dirty="0" smtClean="0">
                <a:latin typeface="微软雅黑" pitchFamily="34" charset="-122"/>
                <a:ea typeface="微软雅黑" pitchFamily="34" charset="-122"/>
              </a:rPr>
              <a:t>fast subtype-checking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安全的停止线程</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safepoint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71472" y="2786058"/>
            <a:ext cx="7929618" cy="3714776"/>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语言处理器的基本结构</a:t>
            </a:r>
            <a:endParaRPr lang="zh-CN" altLang="en-US" dirty="0">
              <a:latin typeface="微软雅黑" pitchFamily="34" charset="-122"/>
              <a:ea typeface="微软雅黑" pitchFamily="34" charset="-122"/>
            </a:endParaRPr>
          </a:p>
        </p:txBody>
      </p:sp>
      <p:sp>
        <p:nvSpPr>
          <p:cNvPr id="3" name="文本占位符 2"/>
          <p:cNvSpPr>
            <a:spLocks noGrp="1"/>
          </p:cNvSpPr>
          <p:nvPr>
            <p:ph type="body" idx="2"/>
          </p:nvPr>
        </p:nvSpPr>
        <p:spPr>
          <a:xfrm>
            <a:off x="600076" y="1264088"/>
            <a:ext cx="4686304" cy="698500"/>
          </a:xfrm>
        </p:spPr>
        <p:txBody>
          <a:bodyPr/>
          <a:lstStyle/>
          <a:p>
            <a:r>
              <a:rPr lang="zh-CN" altLang="en-US" dirty="0" smtClean="0">
                <a:latin typeface="微软雅黑" pitchFamily="34" charset="-122"/>
                <a:ea typeface="微软雅黑" pitchFamily="34" charset="-122"/>
              </a:rPr>
              <a:t>语言处理器的主要形式，</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编译器与虚拟机的基本结构</a:t>
            </a:r>
            <a:endParaRPr lang="zh-CN" altLang="en-US" dirty="0">
              <a:latin typeface="微软雅黑" pitchFamily="34" charset="-122"/>
              <a:ea typeface="微软雅黑" pitchFamily="34" charset="-122"/>
            </a:endParaRPr>
          </a:p>
        </p:txBody>
      </p:sp>
      <p:sp>
        <p:nvSpPr>
          <p:cNvPr id="42" name="矩形 41"/>
          <p:cNvSpPr/>
          <p:nvPr/>
        </p:nvSpPr>
        <p:spPr>
          <a:xfrm>
            <a:off x="571472" y="428604"/>
            <a:ext cx="7929618" cy="2214578"/>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428728" y="500042"/>
            <a:ext cx="571504" cy="207170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词法分析器</a:t>
            </a:r>
            <a:endParaRPr lang="zh-CN" altLang="en-US" dirty="0">
              <a:solidFill>
                <a:schemeClr val="tx1"/>
              </a:solidFill>
              <a:latin typeface="微软雅黑" pitchFamily="34" charset="-122"/>
              <a:ea typeface="微软雅黑" pitchFamily="34" charset="-122"/>
            </a:endParaRPr>
          </a:p>
        </p:txBody>
      </p:sp>
      <p:sp>
        <p:nvSpPr>
          <p:cNvPr id="6" name="对角圆角矩形 5"/>
          <p:cNvSpPr/>
          <p:nvPr/>
        </p:nvSpPr>
        <p:spPr>
          <a:xfrm>
            <a:off x="2214546" y="500042"/>
            <a:ext cx="500066" cy="2071702"/>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Token</a:t>
            </a:r>
            <a:r>
              <a:rPr lang="zh-CN" altLang="en-US" dirty="0" smtClean="0">
                <a:solidFill>
                  <a:schemeClr val="tx1"/>
                </a:solidFill>
                <a:latin typeface="微软雅黑" pitchFamily="34" charset="-122"/>
                <a:ea typeface="微软雅黑" pitchFamily="34" charset="-122"/>
              </a:rPr>
              <a:t>流</a:t>
            </a:r>
            <a:endParaRPr lang="zh-CN" altLang="en-US" dirty="0">
              <a:solidFill>
                <a:schemeClr val="tx1"/>
              </a:solidFill>
              <a:latin typeface="微软雅黑" pitchFamily="34" charset="-122"/>
              <a:ea typeface="微软雅黑" pitchFamily="34" charset="-122"/>
            </a:endParaRPr>
          </a:p>
        </p:txBody>
      </p:sp>
      <p:sp>
        <p:nvSpPr>
          <p:cNvPr id="7" name="右箭头 6"/>
          <p:cNvSpPr/>
          <p:nvPr/>
        </p:nvSpPr>
        <p:spPr>
          <a:xfrm>
            <a:off x="2000232"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928926" y="500042"/>
            <a:ext cx="571504" cy="207170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语法分析器</a:t>
            </a:r>
            <a:endParaRPr lang="zh-CN" altLang="en-US" dirty="0">
              <a:solidFill>
                <a:schemeClr val="tx1"/>
              </a:solidFill>
              <a:latin typeface="微软雅黑" pitchFamily="34" charset="-122"/>
              <a:ea typeface="微软雅黑" pitchFamily="34" charset="-122"/>
            </a:endParaRPr>
          </a:p>
        </p:txBody>
      </p:sp>
      <p:sp>
        <p:nvSpPr>
          <p:cNvPr id="12" name="对角圆角矩形 11"/>
          <p:cNvSpPr/>
          <p:nvPr/>
        </p:nvSpPr>
        <p:spPr>
          <a:xfrm>
            <a:off x="3714744" y="500042"/>
            <a:ext cx="500066" cy="2071702"/>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语法树</a:t>
            </a:r>
            <a:r>
              <a:rPr lang="en-US" altLang="zh-CN"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抽象语法树</a:t>
            </a:r>
            <a:endParaRPr lang="zh-CN" altLang="en-US" dirty="0">
              <a:solidFill>
                <a:schemeClr val="tx1"/>
              </a:solidFill>
              <a:latin typeface="微软雅黑" pitchFamily="34" charset="-122"/>
              <a:ea typeface="微软雅黑" pitchFamily="34" charset="-122"/>
            </a:endParaRPr>
          </a:p>
        </p:txBody>
      </p:sp>
      <p:sp>
        <p:nvSpPr>
          <p:cNvPr id="14" name="圆角矩形 13"/>
          <p:cNvSpPr/>
          <p:nvPr/>
        </p:nvSpPr>
        <p:spPr>
          <a:xfrm>
            <a:off x="4429124" y="500042"/>
            <a:ext cx="571504" cy="207170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语义分析器</a:t>
            </a:r>
            <a:endParaRPr lang="zh-CN" altLang="en-US" dirty="0">
              <a:solidFill>
                <a:schemeClr val="tx1"/>
              </a:solidFill>
              <a:latin typeface="微软雅黑" pitchFamily="34" charset="-122"/>
              <a:ea typeface="微软雅黑" pitchFamily="34" charset="-122"/>
            </a:endParaRPr>
          </a:p>
        </p:txBody>
      </p:sp>
      <p:sp>
        <p:nvSpPr>
          <p:cNvPr id="16" name="对角圆角矩形 15"/>
          <p:cNvSpPr/>
          <p:nvPr/>
        </p:nvSpPr>
        <p:spPr>
          <a:xfrm>
            <a:off x="5214942" y="500042"/>
            <a:ext cx="500066" cy="2071702"/>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注解抽象语法树</a:t>
            </a:r>
            <a:endParaRPr lang="zh-CN" altLang="en-US" dirty="0">
              <a:solidFill>
                <a:schemeClr val="tx1"/>
              </a:solidFill>
              <a:latin typeface="微软雅黑" pitchFamily="34" charset="-122"/>
              <a:ea typeface="微软雅黑" pitchFamily="34" charset="-122"/>
            </a:endParaRPr>
          </a:p>
        </p:txBody>
      </p:sp>
      <p:sp>
        <p:nvSpPr>
          <p:cNvPr id="18" name="右箭头 17"/>
          <p:cNvSpPr/>
          <p:nvPr/>
        </p:nvSpPr>
        <p:spPr>
          <a:xfrm>
            <a:off x="2714612"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3500430"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1928794" y="2857496"/>
            <a:ext cx="6500858" cy="2357454"/>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214810"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5000628"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715008"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929322" y="500042"/>
            <a:ext cx="571504" cy="2071702"/>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字节码生成器</a:t>
            </a:r>
            <a:endParaRPr lang="zh-CN" altLang="en-US" dirty="0">
              <a:solidFill>
                <a:schemeClr val="tx1"/>
              </a:solidFill>
              <a:latin typeface="微软雅黑" pitchFamily="34" charset="-122"/>
              <a:ea typeface="微软雅黑" pitchFamily="34" charset="-122"/>
            </a:endParaRPr>
          </a:p>
        </p:txBody>
      </p:sp>
      <p:sp>
        <p:nvSpPr>
          <p:cNvPr id="24" name="对角圆角矩形 23"/>
          <p:cNvSpPr/>
          <p:nvPr/>
        </p:nvSpPr>
        <p:spPr>
          <a:xfrm>
            <a:off x="6715140" y="500042"/>
            <a:ext cx="500066" cy="2071702"/>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JVM</a:t>
            </a:r>
            <a:r>
              <a:rPr lang="zh-CN" altLang="en-US" dirty="0" smtClean="0">
                <a:solidFill>
                  <a:schemeClr val="tx1"/>
                </a:solidFill>
                <a:latin typeface="微软雅黑" pitchFamily="34" charset="-122"/>
                <a:ea typeface="微软雅黑" pitchFamily="34" charset="-122"/>
              </a:rPr>
              <a:t>字节码</a:t>
            </a:r>
            <a:endParaRPr lang="zh-CN" altLang="en-US" dirty="0">
              <a:solidFill>
                <a:schemeClr val="tx1"/>
              </a:solidFill>
              <a:latin typeface="微软雅黑" pitchFamily="34" charset="-122"/>
              <a:ea typeface="微软雅黑" pitchFamily="34" charset="-122"/>
            </a:endParaRPr>
          </a:p>
        </p:txBody>
      </p:sp>
      <p:sp>
        <p:nvSpPr>
          <p:cNvPr id="25" name="右箭头 24"/>
          <p:cNvSpPr/>
          <p:nvPr/>
        </p:nvSpPr>
        <p:spPr>
          <a:xfrm>
            <a:off x="6500826"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214546" y="2928934"/>
            <a:ext cx="571504" cy="178595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机器无关优化</a:t>
            </a:r>
            <a:endParaRPr lang="zh-CN" altLang="en-US" dirty="0">
              <a:solidFill>
                <a:schemeClr val="tx1"/>
              </a:solidFill>
              <a:latin typeface="微软雅黑" pitchFamily="34" charset="-122"/>
              <a:ea typeface="微软雅黑" pitchFamily="34" charset="-122"/>
            </a:endParaRPr>
          </a:p>
        </p:txBody>
      </p:sp>
      <p:sp>
        <p:nvSpPr>
          <p:cNvPr id="28" name="对角圆角矩形 27"/>
          <p:cNvSpPr/>
          <p:nvPr/>
        </p:nvSpPr>
        <p:spPr>
          <a:xfrm>
            <a:off x="3000364" y="2928934"/>
            <a:ext cx="500066" cy="178595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29" name="右箭头 28"/>
          <p:cNvSpPr/>
          <p:nvPr/>
        </p:nvSpPr>
        <p:spPr>
          <a:xfrm>
            <a:off x="2786050"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714744" y="2928934"/>
            <a:ext cx="571504" cy="178595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机器相关优化</a:t>
            </a:r>
            <a:endParaRPr lang="zh-CN" altLang="en-US" dirty="0">
              <a:solidFill>
                <a:schemeClr val="tx1"/>
              </a:solidFill>
              <a:latin typeface="微软雅黑" pitchFamily="34" charset="-122"/>
              <a:ea typeface="微软雅黑" pitchFamily="34" charset="-122"/>
            </a:endParaRPr>
          </a:p>
        </p:txBody>
      </p:sp>
      <p:sp>
        <p:nvSpPr>
          <p:cNvPr id="31" name="对角圆角矩形 30"/>
          <p:cNvSpPr/>
          <p:nvPr/>
        </p:nvSpPr>
        <p:spPr>
          <a:xfrm>
            <a:off x="4500562" y="2928934"/>
            <a:ext cx="500066" cy="178595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32" name="圆角矩形 31"/>
          <p:cNvSpPr/>
          <p:nvPr/>
        </p:nvSpPr>
        <p:spPr>
          <a:xfrm>
            <a:off x="5214942" y="2928934"/>
            <a:ext cx="571504" cy="178595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寄存器分配器</a:t>
            </a:r>
            <a:endParaRPr lang="zh-CN" altLang="en-US" dirty="0">
              <a:solidFill>
                <a:schemeClr val="tx1"/>
              </a:solidFill>
              <a:latin typeface="微软雅黑" pitchFamily="34" charset="-122"/>
              <a:ea typeface="微软雅黑" pitchFamily="34" charset="-122"/>
            </a:endParaRPr>
          </a:p>
        </p:txBody>
      </p:sp>
      <p:sp>
        <p:nvSpPr>
          <p:cNvPr id="33" name="对角圆角矩形 32"/>
          <p:cNvSpPr/>
          <p:nvPr/>
        </p:nvSpPr>
        <p:spPr>
          <a:xfrm>
            <a:off x="6000760" y="2928934"/>
            <a:ext cx="500066" cy="178595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34" name="右箭头 33"/>
          <p:cNvSpPr/>
          <p:nvPr/>
        </p:nvSpPr>
        <p:spPr>
          <a:xfrm>
            <a:off x="3500430"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4286248"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5000628"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5786446"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6500826"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6715140" y="2928934"/>
            <a:ext cx="571504" cy="178595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目标代码生成器</a:t>
            </a:r>
            <a:endParaRPr lang="zh-CN" altLang="en-US" dirty="0">
              <a:solidFill>
                <a:schemeClr val="tx1"/>
              </a:solidFill>
              <a:latin typeface="微软雅黑" pitchFamily="34" charset="-122"/>
              <a:ea typeface="微软雅黑" pitchFamily="34" charset="-122"/>
            </a:endParaRPr>
          </a:p>
        </p:txBody>
      </p:sp>
      <p:sp>
        <p:nvSpPr>
          <p:cNvPr id="40" name="对角圆角矩形 39"/>
          <p:cNvSpPr/>
          <p:nvPr/>
        </p:nvSpPr>
        <p:spPr>
          <a:xfrm>
            <a:off x="7500958" y="2928934"/>
            <a:ext cx="500066" cy="178595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目标代码</a:t>
            </a:r>
            <a:endParaRPr lang="zh-CN" altLang="en-US" dirty="0">
              <a:solidFill>
                <a:schemeClr val="tx1"/>
              </a:solidFill>
              <a:latin typeface="微软雅黑" pitchFamily="34" charset="-122"/>
              <a:ea typeface="微软雅黑" pitchFamily="34" charset="-122"/>
            </a:endParaRPr>
          </a:p>
        </p:txBody>
      </p:sp>
      <p:sp>
        <p:nvSpPr>
          <p:cNvPr id="41" name="右箭头 40"/>
          <p:cNvSpPr/>
          <p:nvPr/>
        </p:nvSpPr>
        <p:spPr>
          <a:xfrm>
            <a:off x="7286644" y="371475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1285852" y="3929066"/>
            <a:ext cx="64294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剪去对角的矩形 43"/>
          <p:cNvSpPr/>
          <p:nvPr/>
        </p:nvSpPr>
        <p:spPr>
          <a:xfrm>
            <a:off x="7358082" y="2071678"/>
            <a:ext cx="1071570" cy="500066"/>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符号表</a:t>
            </a:r>
            <a:endParaRPr lang="zh-CN" altLang="en-US" sz="1400" dirty="0">
              <a:solidFill>
                <a:schemeClr val="tx1"/>
              </a:solidFill>
              <a:latin typeface="微软雅黑" pitchFamily="34" charset="-122"/>
              <a:ea typeface="微软雅黑" pitchFamily="34" charset="-122"/>
            </a:endParaRPr>
          </a:p>
        </p:txBody>
      </p:sp>
      <p:sp>
        <p:nvSpPr>
          <p:cNvPr id="45" name="TextBox 44"/>
          <p:cNvSpPr txBox="1"/>
          <p:nvPr/>
        </p:nvSpPr>
        <p:spPr>
          <a:xfrm>
            <a:off x="7358082" y="500042"/>
            <a:ext cx="1143008" cy="1015663"/>
          </a:xfrm>
          <a:prstGeom prst="rect">
            <a:avLst/>
          </a:prstGeom>
          <a:noFill/>
        </p:spPr>
        <p:txBody>
          <a:bodyPr wrap="square" rtlCol="0">
            <a:spAutoFit/>
          </a:bodyPr>
          <a:lstStyle/>
          <a:p>
            <a:r>
              <a:rPr lang="en-US" altLang="zh-CN" sz="2000" dirty="0" smtClean="0">
                <a:latin typeface="微软雅黑" pitchFamily="34" charset="-122"/>
                <a:ea typeface="微软雅黑" pitchFamily="34" charset="-122"/>
              </a:rPr>
              <a:t>Java</a:t>
            </a:r>
          </a:p>
          <a:p>
            <a:r>
              <a:rPr lang="zh-CN" altLang="en-US" sz="2000" dirty="0" smtClean="0">
                <a:latin typeface="微软雅黑" pitchFamily="34" charset="-122"/>
                <a:ea typeface="微软雅黑" pitchFamily="34" charset="-122"/>
              </a:rPr>
              <a:t>源码级编译器</a:t>
            </a:r>
            <a:endParaRPr lang="zh-CN" altLang="en-US" sz="2000" dirty="0">
              <a:latin typeface="微软雅黑" pitchFamily="34" charset="-122"/>
              <a:ea typeface="微软雅黑" pitchFamily="34" charset="-122"/>
            </a:endParaRPr>
          </a:p>
        </p:txBody>
      </p:sp>
      <p:sp>
        <p:nvSpPr>
          <p:cNvPr id="46" name="对角圆角矩形 45"/>
          <p:cNvSpPr/>
          <p:nvPr/>
        </p:nvSpPr>
        <p:spPr>
          <a:xfrm>
            <a:off x="785786" y="3786190"/>
            <a:ext cx="500066" cy="1857388"/>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JVM</a:t>
            </a:r>
            <a:r>
              <a:rPr lang="zh-CN" altLang="en-US" dirty="0" smtClean="0">
                <a:solidFill>
                  <a:schemeClr val="tx1"/>
                </a:solidFill>
                <a:latin typeface="微软雅黑" pitchFamily="34" charset="-122"/>
                <a:ea typeface="微软雅黑" pitchFamily="34" charset="-122"/>
              </a:rPr>
              <a:t>字节码</a:t>
            </a:r>
            <a:endParaRPr lang="zh-CN" altLang="en-US" dirty="0">
              <a:solidFill>
                <a:schemeClr val="tx1"/>
              </a:solidFill>
              <a:latin typeface="微软雅黑" pitchFamily="34" charset="-122"/>
              <a:ea typeface="微软雅黑" pitchFamily="34" charset="-122"/>
            </a:endParaRPr>
          </a:p>
        </p:txBody>
      </p:sp>
      <p:sp>
        <p:nvSpPr>
          <p:cNvPr id="47" name="对角圆角矩形 46"/>
          <p:cNvSpPr/>
          <p:nvPr/>
        </p:nvSpPr>
        <p:spPr>
          <a:xfrm>
            <a:off x="714348" y="500042"/>
            <a:ext cx="500066" cy="2071702"/>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源代码</a:t>
            </a:r>
            <a:endParaRPr lang="zh-CN" altLang="en-US" dirty="0">
              <a:solidFill>
                <a:schemeClr val="tx1"/>
              </a:solidFill>
              <a:latin typeface="微软雅黑" pitchFamily="34" charset="-122"/>
              <a:ea typeface="微软雅黑" pitchFamily="34" charset="-122"/>
            </a:endParaRPr>
          </a:p>
        </p:txBody>
      </p:sp>
      <p:sp>
        <p:nvSpPr>
          <p:cNvPr id="48" name="右箭头 47"/>
          <p:cNvSpPr/>
          <p:nvPr/>
        </p:nvSpPr>
        <p:spPr>
          <a:xfrm>
            <a:off x="1214414" y="142873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571472" y="2786058"/>
            <a:ext cx="1214446" cy="1015663"/>
          </a:xfrm>
          <a:prstGeom prst="rect">
            <a:avLst/>
          </a:prstGeom>
          <a:noFill/>
        </p:spPr>
        <p:txBody>
          <a:bodyPr wrap="square" rtlCol="0">
            <a:spAutoFit/>
          </a:bodyPr>
          <a:lstStyle/>
          <a:p>
            <a:r>
              <a:rPr lang="en-US" altLang="zh-CN" sz="2000" dirty="0" smtClean="0">
                <a:latin typeface="微软雅黑" pitchFamily="34" charset="-122"/>
                <a:ea typeface="微软雅黑" pitchFamily="34" charset="-122"/>
              </a:rPr>
              <a:t>Java</a:t>
            </a:r>
          </a:p>
          <a:p>
            <a:r>
              <a:rPr lang="zh-CN" altLang="en-US" sz="2000" dirty="0" smtClean="0">
                <a:latin typeface="微软雅黑" pitchFamily="34" charset="-122"/>
                <a:ea typeface="微软雅黑" pitchFamily="34" charset="-122"/>
              </a:rPr>
              <a:t>虚拟机</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执行引擎</a:t>
            </a:r>
            <a:endParaRPr lang="zh-CN" altLang="en-US" sz="2000" dirty="0">
              <a:latin typeface="微软雅黑" pitchFamily="34" charset="-122"/>
              <a:ea typeface="微软雅黑" pitchFamily="34" charset="-122"/>
            </a:endParaRPr>
          </a:p>
        </p:txBody>
      </p:sp>
      <p:sp>
        <p:nvSpPr>
          <p:cNvPr id="51" name="圆角矩形 50"/>
          <p:cNvSpPr/>
          <p:nvPr/>
        </p:nvSpPr>
        <p:spPr>
          <a:xfrm>
            <a:off x="2071670" y="5429264"/>
            <a:ext cx="5143536" cy="857256"/>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latin typeface="微软雅黑" pitchFamily="34" charset="-122"/>
                <a:ea typeface="微软雅黑" pitchFamily="34" charset="-122"/>
              </a:rPr>
              <a:t>字节码解释器</a:t>
            </a:r>
            <a:endParaRPr lang="zh-CN" altLang="en-US" dirty="0">
              <a:solidFill>
                <a:schemeClr val="tx1"/>
              </a:solidFill>
              <a:latin typeface="微软雅黑" pitchFamily="34" charset="-122"/>
              <a:ea typeface="微软雅黑" pitchFamily="34" charset="-122"/>
            </a:endParaRPr>
          </a:p>
        </p:txBody>
      </p:sp>
      <p:sp>
        <p:nvSpPr>
          <p:cNvPr id="53" name="剪去对角的矩形 52"/>
          <p:cNvSpPr/>
          <p:nvPr/>
        </p:nvSpPr>
        <p:spPr>
          <a:xfrm>
            <a:off x="714348" y="5786454"/>
            <a:ext cx="1071570" cy="500066"/>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符号表</a:t>
            </a:r>
            <a:endParaRPr lang="zh-CN" altLang="en-US" sz="1400" dirty="0">
              <a:solidFill>
                <a:schemeClr val="tx1"/>
              </a:solidFill>
              <a:latin typeface="微软雅黑" pitchFamily="34" charset="-122"/>
              <a:ea typeface="微软雅黑" pitchFamily="34" charset="-122"/>
            </a:endParaRPr>
          </a:p>
        </p:txBody>
      </p:sp>
      <p:sp>
        <p:nvSpPr>
          <p:cNvPr id="54" name="右箭头 53"/>
          <p:cNvSpPr/>
          <p:nvPr/>
        </p:nvSpPr>
        <p:spPr>
          <a:xfrm>
            <a:off x="1285852" y="5429264"/>
            <a:ext cx="78581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4214810" y="4786322"/>
            <a:ext cx="1285884" cy="400110"/>
          </a:xfrm>
          <a:prstGeom prst="rect">
            <a:avLst/>
          </a:prstGeom>
          <a:noFill/>
        </p:spPr>
        <p:txBody>
          <a:bodyPr wrap="square" rtlCol="0">
            <a:spAutoFit/>
          </a:bodyPr>
          <a:lstStyle/>
          <a:p>
            <a:r>
              <a:rPr lang="en-US" altLang="zh-CN" sz="2000" dirty="0" smtClean="0">
                <a:latin typeface="微软雅黑" pitchFamily="34" charset="-122"/>
                <a:ea typeface="微软雅黑" pitchFamily="34" charset="-122"/>
              </a:rPr>
              <a:t>JIT</a:t>
            </a:r>
            <a:r>
              <a:rPr lang="zh-CN" altLang="en-US" sz="2000" dirty="0" smtClean="0">
                <a:latin typeface="微软雅黑" pitchFamily="34" charset="-122"/>
                <a:ea typeface="微软雅黑" pitchFamily="34" charset="-122"/>
              </a:rPr>
              <a:t>编译器</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Lightweight Locking</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Biased Locking</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类数据共享（</a:t>
            </a:r>
            <a:r>
              <a:rPr lang="en-US" altLang="zh-CN" sz="3600" dirty="0" smtClean="0">
                <a:latin typeface="微软雅黑" pitchFamily="34" charset="-122"/>
                <a:ea typeface="微软雅黑" pitchFamily="34" charset="-122"/>
              </a:rPr>
              <a:t>class data sharing)</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TODO</a:t>
            </a:r>
            <a:r>
              <a:rPr lang="zh-CN" altLang="en-US" dirty="0" smtClean="0">
                <a:latin typeface="微软雅黑" pitchFamily="34" charset="-122"/>
                <a:ea typeface="微软雅黑" pitchFamily="34" charset="-122"/>
              </a:rPr>
              <a:t>：写点什么？</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a:t>
            </a:r>
            <a:r>
              <a:rPr lang="en-US" altLang="zh-CN" dirty="0" smtClean="0">
                <a:latin typeface="微软雅黑" pitchFamily="34" charset="-122"/>
                <a:ea typeface="微软雅黑" pitchFamily="34" charset="-122"/>
              </a:rPr>
              <a:t>Java SE 5.0</a:t>
            </a:r>
            <a:r>
              <a:rPr lang="zh-CN" altLang="en-US" dirty="0" smtClean="0">
                <a:latin typeface="微软雅黑" pitchFamily="34" charset="-122"/>
                <a:ea typeface="微软雅黑" pitchFamily="34" charset="-122"/>
              </a:rPr>
              <a:t>开始引入</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TODO</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Xshare:auto</a:t>
            </a:r>
            <a:r>
              <a:rPr lang="en-US" altLang="zh-CN" dirty="0" smtClean="0">
                <a:latin typeface="微软雅黑" pitchFamily="34" charset="-122"/>
                <a:ea typeface="微软雅黑" pitchFamily="34" charset="-122"/>
              </a:rPr>
              <a:t> | on | off | dump</a:t>
            </a:r>
          </a:p>
          <a:p>
            <a:r>
              <a:rPr lang="en-US" altLang="zh-CN" dirty="0" smtClean="0">
                <a:latin typeface="微软雅黑" pitchFamily="34" charset="-122"/>
                <a:ea typeface="微软雅黑" pitchFamily="34" charset="-122"/>
                <a:hlinkClick r:id="rId2"/>
              </a:rPr>
              <a:t>IBM SDK for Java v6</a:t>
            </a:r>
            <a:r>
              <a:rPr lang="zh-CN" altLang="en-US" dirty="0" smtClean="0">
                <a:latin typeface="微软雅黑" pitchFamily="34" charset="-122"/>
                <a:ea typeface="微软雅黑" pitchFamily="34" charset="-122"/>
                <a:hlinkClick r:id="rId2"/>
              </a:rPr>
              <a:t>的类数据共享更加激进</a:t>
            </a:r>
            <a:endParaRPr lang="zh-CN" altLang="en-US" dirty="0">
              <a:latin typeface="微软雅黑" pitchFamily="34" charset="-122"/>
              <a:ea typeface="微软雅黑" pitchFamily="34" charset="-122"/>
            </a:endParaRPr>
          </a:p>
        </p:txBody>
      </p:sp>
      <p:sp>
        <p:nvSpPr>
          <p:cNvPr id="4" name="TextBox 3"/>
          <p:cNvSpPr txBox="1"/>
          <p:nvPr/>
        </p:nvSpPr>
        <p:spPr>
          <a:xfrm>
            <a:off x="8286776" y="6357958"/>
            <a:ext cx="714380"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a:t>
            </a:r>
            <a:r>
              <a:rPr lang="en-US" altLang="zh-CN" sz="1600" dirty="0" smtClean="0">
                <a:latin typeface="微软雅黑" pitchFamily="34" charset="-122"/>
                <a:ea typeface="微软雅黑" pitchFamily="34" charset="-122"/>
                <a:hlinkClick r:id="rId3"/>
              </a:rPr>
              <a:t>2</a:t>
            </a:r>
            <a:r>
              <a:rPr lang="zh-CN" altLang="en-US" sz="1600" dirty="0" smtClean="0">
                <a:latin typeface="微软雅黑" pitchFamily="34" charset="-122"/>
                <a:ea typeface="微软雅黑" pitchFamily="34" charset="-122"/>
                <a:hlinkClick r:id="rId3"/>
              </a:rPr>
              <a:t>）</a:t>
            </a:r>
            <a:endParaRPr lang="zh-CN" altLang="en-US" sz="1600" dirty="0">
              <a:latin typeface="微软雅黑" pitchFamily="34" charset="-122"/>
              <a:ea typeface="微软雅黑" pitchFamily="34" charset="-122"/>
            </a:endParaRPr>
          </a:p>
        </p:txBody>
      </p:sp>
      <p:sp>
        <p:nvSpPr>
          <p:cNvPr id="5" name="TextBox 4"/>
          <p:cNvSpPr txBox="1"/>
          <p:nvPr/>
        </p:nvSpPr>
        <p:spPr>
          <a:xfrm>
            <a:off x="6929454" y="6357958"/>
            <a:ext cx="157163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4"/>
              </a:rPr>
              <a:t>参考资料（</a:t>
            </a:r>
            <a:r>
              <a:rPr lang="en-US" altLang="zh-CN" sz="1600" dirty="0" smtClean="0">
                <a:latin typeface="微软雅黑" pitchFamily="34" charset="-122"/>
                <a:ea typeface="微软雅黑" pitchFamily="34" charset="-122"/>
                <a:hlinkClick r:id="rId4"/>
              </a:rPr>
              <a:t>1</a:t>
            </a:r>
            <a:r>
              <a:rPr lang="zh-CN" altLang="en-US" sz="1600" dirty="0" smtClean="0">
                <a:latin typeface="微软雅黑" pitchFamily="34" charset="-122"/>
                <a:ea typeface="微软雅黑" pitchFamily="34" charset="-122"/>
                <a:hlinkClick r:id="rId4"/>
              </a:rPr>
              <a:t>）</a:t>
            </a:r>
            <a:endParaRPr lang="zh-CN" altLang="en-US" sz="1600" dirty="0">
              <a:latin typeface="微软雅黑" pitchFamily="34" charset="-122"/>
              <a:ea typeface="微软雅黑" pitchFamily="34"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与解释器</a:t>
            </a:r>
            <a:endParaRPr lang="zh-CN" altLang="en-US"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a:p>
        </p:txBody>
      </p:sp>
      <p:sp>
        <p:nvSpPr>
          <p:cNvPr id="6" name="矩形 5"/>
          <p:cNvSpPr/>
          <p:nvPr/>
        </p:nvSpPr>
        <p:spPr>
          <a:xfrm>
            <a:off x="3786182" y="3500438"/>
            <a:ext cx="4929222" cy="3000396"/>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14844" y="3643314"/>
            <a:ext cx="3857684" cy="1928826"/>
          </a:xfrm>
          <a:prstGeom prst="roundRect">
            <a:avLst>
              <a:gd name="adj" fmla="val 9524"/>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8" name="圆角矩形 7"/>
          <p:cNvSpPr/>
          <p:nvPr/>
        </p:nvSpPr>
        <p:spPr>
          <a:xfrm>
            <a:off x="4857720" y="3786190"/>
            <a:ext cx="326611" cy="14287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机器无关优化</a:t>
            </a:r>
            <a:endParaRPr lang="zh-CN" altLang="en-US" sz="1400" dirty="0">
              <a:solidFill>
                <a:schemeClr val="bg1">
                  <a:lumMod val="50000"/>
                </a:schemeClr>
              </a:solidFill>
              <a:latin typeface="微软雅黑" pitchFamily="34" charset="-122"/>
              <a:ea typeface="微软雅黑" pitchFamily="34" charset="-122"/>
            </a:endParaRPr>
          </a:p>
        </p:txBody>
      </p:sp>
      <p:sp>
        <p:nvSpPr>
          <p:cNvPr id="9" name="对角圆角矩形 8"/>
          <p:cNvSpPr/>
          <p:nvPr/>
        </p:nvSpPr>
        <p:spPr>
          <a:xfrm>
            <a:off x="5357818" y="3786190"/>
            <a:ext cx="285784" cy="1428760"/>
          </a:xfrm>
          <a:prstGeom prst="round2Diag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中间代码</a:t>
            </a:r>
            <a:endParaRPr lang="zh-CN" altLang="en-US" sz="1400" dirty="0">
              <a:solidFill>
                <a:schemeClr val="bg1">
                  <a:lumMod val="50000"/>
                </a:schemeClr>
              </a:solidFill>
              <a:latin typeface="微软雅黑" pitchFamily="34" charset="-122"/>
              <a:ea typeface="微软雅黑" pitchFamily="34" charset="-122"/>
            </a:endParaRPr>
          </a:p>
        </p:txBody>
      </p:sp>
      <p:sp>
        <p:nvSpPr>
          <p:cNvPr id="10" name="右箭头 9"/>
          <p:cNvSpPr/>
          <p:nvPr/>
        </p:nvSpPr>
        <p:spPr>
          <a:xfrm>
            <a:off x="5214942"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1" name="圆角矩形 10"/>
          <p:cNvSpPr/>
          <p:nvPr/>
        </p:nvSpPr>
        <p:spPr>
          <a:xfrm>
            <a:off x="5786446" y="3786190"/>
            <a:ext cx="326611" cy="14287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机器相关优化</a:t>
            </a:r>
            <a:endParaRPr lang="zh-CN" altLang="en-US" sz="1400" dirty="0">
              <a:solidFill>
                <a:schemeClr val="bg1">
                  <a:lumMod val="50000"/>
                </a:schemeClr>
              </a:solidFill>
              <a:latin typeface="微软雅黑" pitchFamily="34" charset="-122"/>
              <a:ea typeface="微软雅黑" pitchFamily="34" charset="-122"/>
            </a:endParaRPr>
          </a:p>
        </p:txBody>
      </p:sp>
      <p:sp>
        <p:nvSpPr>
          <p:cNvPr id="12" name="对角圆角矩形 11"/>
          <p:cNvSpPr/>
          <p:nvPr/>
        </p:nvSpPr>
        <p:spPr>
          <a:xfrm>
            <a:off x="6286512" y="3786190"/>
            <a:ext cx="285784" cy="1428760"/>
          </a:xfrm>
          <a:prstGeom prst="round2Diag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中间代码</a:t>
            </a:r>
            <a:endParaRPr lang="zh-CN" altLang="en-US" sz="1400" dirty="0">
              <a:solidFill>
                <a:schemeClr val="bg1">
                  <a:lumMod val="50000"/>
                </a:schemeClr>
              </a:solidFill>
              <a:latin typeface="微软雅黑" pitchFamily="34" charset="-122"/>
              <a:ea typeface="微软雅黑" pitchFamily="34" charset="-122"/>
            </a:endParaRPr>
          </a:p>
        </p:txBody>
      </p:sp>
      <p:sp>
        <p:nvSpPr>
          <p:cNvPr id="13" name="圆角矩形 12"/>
          <p:cNvSpPr/>
          <p:nvPr/>
        </p:nvSpPr>
        <p:spPr>
          <a:xfrm>
            <a:off x="6715140" y="3786190"/>
            <a:ext cx="326611" cy="14287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寄存器分配器</a:t>
            </a:r>
            <a:endParaRPr lang="zh-CN" altLang="en-US" sz="1400" dirty="0">
              <a:solidFill>
                <a:schemeClr val="bg1">
                  <a:lumMod val="50000"/>
                </a:schemeClr>
              </a:solidFill>
              <a:latin typeface="微软雅黑" pitchFamily="34" charset="-122"/>
              <a:ea typeface="微软雅黑" pitchFamily="34" charset="-122"/>
            </a:endParaRPr>
          </a:p>
        </p:txBody>
      </p:sp>
      <p:sp>
        <p:nvSpPr>
          <p:cNvPr id="14" name="对角圆角矩形 13"/>
          <p:cNvSpPr/>
          <p:nvPr/>
        </p:nvSpPr>
        <p:spPr>
          <a:xfrm>
            <a:off x="7215206" y="3786190"/>
            <a:ext cx="285784" cy="1428760"/>
          </a:xfrm>
          <a:prstGeom prst="round2Diag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中间代码</a:t>
            </a:r>
            <a:endParaRPr lang="zh-CN" altLang="en-US" sz="1400" dirty="0">
              <a:solidFill>
                <a:schemeClr val="bg1">
                  <a:lumMod val="50000"/>
                </a:schemeClr>
              </a:solidFill>
              <a:latin typeface="微软雅黑" pitchFamily="34" charset="-122"/>
              <a:ea typeface="微软雅黑" pitchFamily="34" charset="-122"/>
            </a:endParaRPr>
          </a:p>
        </p:txBody>
      </p:sp>
      <p:sp>
        <p:nvSpPr>
          <p:cNvPr id="15" name="右箭头 14"/>
          <p:cNvSpPr/>
          <p:nvPr/>
        </p:nvSpPr>
        <p:spPr>
          <a:xfrm>
            <a:off x="5643570"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右箭头 15"/>
          <p:cNvSpPr/>
          <p:nvPr/>
        </p:nvSpPr>
        <p:spPr>
          <a:xfrm>
            <a:off x="6143636"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右箭头 16"/>
          <p:cNvSpPr/>
          <p:nvPr/>
        </p:nvSpPr>
        <p:spPr>
          <a:xfrm>
            <a:off x="6572264"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右箭头 17"/>
          <p:cNvSpPr/>
          <p:nvPr/>
        </p:nvSpPr>
        <p:spPr>
          <a:xfrm>
            <a:off x="7072330"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9" name="右箭头 18"/>
          <p:cNvSpPr/>
          <p:nvPr/>
        </p:nvSpPr>
        <p:spPr>
          <a:xfrm>
            <a:off x="7500958"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0" name="圆角矩形 19"/>
          <p:cNvSpPr/>
          <p:nvPr/>
        </p:nvSpPr>
        <p:spPr>
          <a:xfrm>
            <a:off x="7643834" y="3786190"/>
            <a:ext cx="326611" cy="142876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目标代码生成器</a:t>
            </a:r>
            <a:endParaRPr lang="zh-CN" altLang="en-US" sz="1400" dirty="0">
              <a:solidFill>
                <a:schemeClr val="bg1">
                  <a:lumMod val="50000"/>
                </a:schemeClr>
              </a:solidFill>
              <a:latin typeface="微软雅黑" pitchFamily="34" charset="-122"/>
              <a:ea typeface="微软雅黑" pitchFamily="34" charset="-122"/>
            </a:endParaRPr>
          </a:p>
        </p:txBody>
      </p:sp>
      <p:sp>
        <p:nvSpPr>
          <p:cNvPr id="21" name="对角圆角矩形 20"/>
          <p:cNvSpPr/>
          <p:nvPr/>
        </p:nvSpPr>
        <p:spPr>
          <a:xfrm>
            <a:off x="8143900" y="3786190"/>
            <a:ext cx="285784" cy="1428760"/>
          </a:xfrm>
          <a:prstGeom prst="round2Diag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bg1">
                    <a:lumMod val="50000"/>
                  </a:schemeClr>
                </a:solidFill>
                <a:latin typeface="微软雅黑" pitchFamily="34" charset="-122"/>
                <a:ea typeface="微软雅黑" pitchFamily="34" charset="-122"/>
              </a:rPr>
              <a:t>目标代码</a:t>
            </a:r>
            <a:endParaRPr lang="zh-CN" altLang="en-US" sz="1400" dirty="0">
              <a:solidFill>
                <a:schemeClr val="bg1">
                  <a:lumMod val="50000"/>
                </a:schemeClr>
              </a:solidFill>
              <a:latin typeface="微软雅黑" pitchFamily="34" charset="-122"/>
              <a:ea typeface="微软雅黑" pitchFamily="34" charset="-122"/>
            </a:endParaRPr>
          </a:p>
        </p:txBody>
      </p:sp>
      <p:sp>
        <p:nvSpPr>
          <p:cNvPr id="22" name="右箭头 21"/>
          <p:cNvSpPr/>
          <p:nvPr/>
        </p:nvSpPr>
        <p:spPr>
          <a:xfrm>
            <a:off x="8001024" y="4429132"/>
            <a:ext cx="122479" cy="129888"/>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3" name="右箭头 22"/>
          <p:cNvSpPr/>
          <p:nvPr/>
        </p:nvSpPr>
        <p:spPr>
          <a:xfrm>
            <a:off x="4429124" y="4500570"/>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对角圆角矩形 23"/>
          <p:cNvSpPr/>
          <p:nvPr/>
        </p:nvSpPr>
        <p:spPr>
          <a:xfrm>
            <a:off x="3929058" y="4214818"/>
            <a:ext cx="500066" cy="1857388"/>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latin typeface="微软雅黑" pitchFamily="34" charset="-122"/>
                <a:ea typeface="微软雅黑" pitchFamily="34" charset="-122"/>
              </a:rPr>
              <a:t>JVM</a:t>
            </a: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
        <p:nvSpPr>
          <p:cNvPr id="25" name="TextBox 24"/>
          <p:cNvSpPr txBox="1"/>
          <p:nvPr/>
        </p:nvSpPr>
        <p:spPr>
          <a:xfrm>
            <a:off x="6143636" y="6143644"/>
            <a:ext cx="2428892"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虚拟机</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执行引擎</a:t>
            </a:r>
            <a:endParaRPr lang="zh-CN" altLang="en-US" sz="1600" dirty="0">
              <a:latin typeface="微软雅黑" pitchFamily="34" charset="-122"/>
              <a:ea typeface="微软雅黑" pitchFamily="34" charset="-122"/>
            </a:endParaRPr>
          </a:p>
        </p:txBody>
      </p:sp>
      <p:sp>
        <p:nvSpPr>
          <p:cNvPr id="26" name="圆角矩形 25"/>
          <p:cNvSpPr/>
          <p:nvPr/>
        </p:nvSpPr>
        <p:spPr>
          <a:xfrm>
            <a:off x="4786314" y="5643578"/>
            <a:ext cx="3786214" cy="500066"/>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1600" dirty="0" smtClean="0">
                <a:solidFill>
                  <a:schemeClr val="tx1"/>
                </a:solidFill>
                <a:latin typeface="微软雅黑" pitchFamily="34" charset="-122"/>
                <a:ea typeface="微软雅黑" pitchFamily="34" charset="-122"/>
              </a:rPr>
              <a:t>字节码解释器</a:t>
            </a:r>
            <a:endParaRPr lang="zh-CN" altLang="en-US" sz="1600" dirty="0">
              <a:solidFill>
                <a:schemeClr val="tx1"/>
              </a:solidFill>
              <a:latin typeface="微软雅黑" pitchFamily="34" charset="-122"/>
              <a:ea typeface="微软雅黑" pitchFamily="34" charset="-122"/>
            </a:endParaRPr>
          </a:p>
        </p:txBody>
      </p:sp>
      <p:sp>
        <p:nvSpPr>
          <p:cNvPr id="27" name="剪去对角的矩形 26"/>
          <p:cNvSpPr/>
          <p:nvPr/>
        </p:nvSpPr>
        <p:spPr>
          <a:xfrm>
            <a:off x="3857620" y="3643314"/>
            <a:ext cx="785818" cy="42862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ea typeface="微软雅黑" pitchFamily="34" charset="-122"/>
              </a:rPr>
              <a:t>符号表</a:t>
            </a:r>
            <a:endParaRPr lang="zh-CN" altLang="en-US" sz="1200" dirty="0">
              <a:solidFill>
                <a:schemeClr val="tx1"/>
              </a:solidFill>
              <a:latin typeface="微软雅黑" pitchFamily="34" charset="-122"/>
              <a:ea typeface="微软雅黑" pitchFamily="34" charset="-122"/>
            </a:endParaRPr>
          </a:p>
        </p:txBody>
      </p:sp>
      <p:sp>
        <p:nvSpPr>
          <p:cNvPr id="28" name="右箭头 27"/>
          <p:cNvSpPr/>
          <p:nvPr/>
        </p:nvSpPr>
        <p:spPr>
          <a:xfrm>
            <a:off x="4429124" y="571501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143636" y="5214950"/>
            <a:ext cx="1071602" cy="338554"/>
          </a:xfrm>
          <a:prstGeom prst="rect">
            <a:avLst/>
          </a:prstGeom>
          <a:noFill/>
        </p:spPr>
        <p:txBody>
          <a:bodyPr wrap="square" rtlCol="0">
            <a:spAutoFit/>
          </a:bodyPr>
          <a:lstStyle/>
          <a:p>
            <a:r>
              <a:rPr lang="en-US" altLang="zh-CN" sz="1600" dirty="0" smtClean="0">
                <a:solidFill>
                  <a:schemeClr val="bg1">
                    <a:lumMod val="50000"/>
                  </a:schemeClr>
                </a:solidFill>
                <a:latin typeface="微软雅黑" pitchFamily="34" charset="-122"/>
                <a:ea typeface="微软雅黑" pitchFamily="34" charset="-122"/>
              </a:rPr>
              <a:t>JIT</a:t>
            </a:r>
            <a:r>
              <a:rPr lang="zh-CN" altLang="en-US" sz="1600" dirty="0" smtClean="0">
                <a:solidFill>
                  <a:schemeClr val="bg1">
                    <a:lumMod val="50000"/>
                  </a:schemeClr>
                </a:solidFill>
                <a:latin typeface="微软雅黑" pitchFamily="34" charset="-122"/>
                <a:ea typeface="微软雅黑" pitchFamily="34" charset="-122"/>
              </a:rPr>
              <a:t>编译器</a:t>
            </a:r>
            <a:endParaRPr lang="zh-CN" altLang="en-US" sz="1600" dirty="0">
              <a:solidFill>
                <a:schemeClr val="bg1">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实现高效解释器的一种思路</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smtClean="0">
                <a:latin typeface="Microsoft YaHei" pitchFamily="34" charset="-122"/>
                <a:ea typeface="Microsoft YaHei" pitchFamily="34" charset="-122"/>
              </a:rPr>
              <a:t>存储程序计算机的核心循环</a:t>
            </a:r>
            <a:r>
              <a:rPr lang="en-US" altLang="zh-CN" sz="3200" dirty="0" smtClean="0">
                <a:latin typeface="Microsoft YaHei" pitchFamily="34" charset="-122"/>
                <a:ea typeface="Microsoft YaHei" pitchFamily="34" charset="-122"/>
              </a:rPr>
              <a:t>——FDX</a:t>
            </a:r>
            <a:endParaRPr lang="zh-CN" altLang="en-US" sz="3200" dirty="0">
              <a:latin typeface="Microsoft YaHei" pitchFamily="34" charset="-122"/>
              <a:ea typeface="Microsoft YaHei" pitchFamily="34" charset="-122"/>
            </a:endParaRPr>
          </a:p>
        </p:txBody>
      </p:sp>
      <p:sp>
        <p:nvSpPr>
          <p:cNvPr id="6" name="内容占位符 5"/>
          <p:cNvSpPr>
            <a:spLocks noGrp="1"/>
          </p:cNvSpPr>
          <p:nvPr>
            <p:ph idx="1"/>
          </p:nvPr>
        </p:nvSpPr>
        <p:spPr/>
        <p:txBody>
          <a:bodyPr/>
          <a:lstStyle/>
          <a:p>
            <a:r>
              <a:rPr lang="en-US" altLang="zh-CN" dirty="0" smtClean="0">
                <a:latin typeface="Microsoft YaHei" pitchFamily="34" charset="-122"/>
                <a:ea typeface="Microsoft YaHei" pitchFamily="34" charset="-122"/>
              </a:rPr>
              <a:t>F: fetch</a:t>
            </a:r>
          </a:p>
          <a:p>
            <a:pPr lvl="1"/>
            <a:r>
              <a:rPr lang="zh-CN" altLang="en-US" dirty="0" smtClean="0">
                <a:latin typeface="Microsoft YaHei" pitchFamily="34" charset="-122"/>
                <a:ea typeface="Microsoft YaHei" pitchFamily="34" charset="-122"/>
              </a:rPr>
              <a:t>获取下一条指令，并让指令计数器加一</a:t>
            </a:r>
            <a:endParaRPr lang="en-US" altLang="zh-CN" dirty="0" smtClean="0">
              <a:latin typeface="Microsoft YaHei" pitchFamily="34" charset="-122"/>
              <a:ea typeface="Microsoft YaHei" pitchFamily="34" charset="-122"/>
            </a:endParaRPr>
          </a:p>
          <a:p>
            <a:r>
              <a:rPr lang="en-US" altLang="zh-CN" dirty="0" smtClean="0">
                <a:latin typeface="Microsoft YaHei" pitchFamily="34" charset="-122"/>
                <a:ea typeface="Microsoft YaHei" pitchFamily="34" charset="-122"/>
              </a:rPr>
              <a:t>D: decode</a:t>
            </a:r>
          </a:p>
          <a:p>
            <a:pPr lvl="1"/>
            <a:r>
              <a:rPr lang="zh-CN" altLang="en-US" dirty="0" smtClean="0">
                <a:latin typeface="Microsoft YaHei" pitchFamily="34" charset="-122"/>
                <a:ea typeface="Microsoft YaHei" pitchFamily="34" charset="-122"/>
              </a:rPr>
              <a:t>对指令解码</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读取指令的操作数</a:t>
            </a:r>
            <a:endParaRPr lang="en-US" altLang="zh-CN" dirty="0" smtClean="0">
              <a:latin typeface="Microsoft YaHei" pitchFamily="34" charset="-122"/>
              <a:ea typeface="Microsoft YaHei" pitchFamily="34" charset="-122"/>
            </a:endParaRPr>
          </a:p>
          <a:p>
            <a:r>
              <a:rPr lang="en-US" altLang="zh-CN" dirty="0" smtClean="0">
                <a:latin typeface="Microsoft YaHei" pitchFamily="34" charset="-122"/>
                <a:ea typeface="Microsoft YaHei" pitchFamily="34" charset="-122"/>
              </a:rPr>
              <a:t>(D: dispatch)</a:t>
            </a:r>
          </a:p>
          <a:p>
            <a:pPr lvl="1"/>
            <a:r>
              <a:rPr lang="zh-CN" altLang="en-US" dirty="0" smtClean="0">
                <a:latin typeface="Microsoft YaHei" pitchFamily="34" charset="-122"/>
                <a:ea typeface="Microsoft YaHei" pitchFamily="34" charset="-122"/>
              </a:rPr>
              <a:t>分派到具体的执行单元去处理</a:t>
            </a:r>
            <a:endParaRPr lang="en-US" altLang="zh-CN" dirty="0" smtClean="0">
              <a:latin typeface="Microsoft YaHei" pitchFamily="34" charset="-122"/>
              <a:ea typeface="Microsoft YaHei" pitchFamily="34" charset="-122"/>
            </a:endParaRPr>
          </a:p>
          <a:p>
            <a:r>
              <a:rPr lang="en-US" altLang="zh-CN" dirty="0" smtClean="0">
                <a:latin typeface="Microsoft YaHei" pitchFamily="34" charset="-122"/>
                <a:ea typeface="Microsoft YaHei" pitchFamily="34" charset="-122"/>
              </a:rPr>
              <a:t>X: execute</a:t>
            </a:r>
          </a:p>
          <a:p>
            <a:pPr lvl="1"/>
            <a:r>
              <a:rPr lang="zh-CN" altLang="en-US" dirty="0" smtClean="0">
                <a:latin typeface="Microsoft YaHei" pitchFamily="34" charset="-122"/>
                <a:ea typeface="Microsoft YaHei" pitchFamily="34" charset="-122"/>
              </a:rPr>
              <a:t>执行指令的逻辑</a:t>
            </a:r>
            <a:endParaRPr lang="zh-CN" altLang="en-US" dirty="0">
              <a:latin typeface="Microsoft YaHei" pitchFamily="34" charset="-122"/>
              <a:ea typeface="Microsoft YaHei" pitchFamily="34" charset="-122"/>
            </a:endParaRPr>
          </a:p>
        </p:txBody>
      </p:sp>
      <p:sp>
        <p:nvSpPr>
          <p:cNvPr id="4" name="TextBox 3"/>
          <p:cNvSpPr txBox="1"/>
          <p:nvPr/>
        </p:nvSpPr>
        <p:spPr>
          <a:xfrm>
            <a:off x="7429520" y="6357958"/>
            <a:ext cx="157163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a:t>
            </a:r>
            <a:r>
              <a:rPr lang="en-US" altLang="zh-CN" sz="1600" dirty="0" smtClean="0">
                <a:latin typeface="微软雅黑" pitchFamily="34" charset="-122"/>
                <a:ea typeface="微软雅黑" pitchFamily="34" charset="-122"/>
                <a:hlinkClick r:id="rId2"/>
              </a:rPr>
              <a:t>Wikipedia</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实现简单的解释器貌似很容易</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latin typeface="Microsoft YaHei" pitchFamily="34" charset="-122"/>
                <a:ea typeface="Microsoft YaHei" pitchFamily="34" charset="-122"/>
              </a:rPr>
              <a:t>FDX</a:t>
            </a:r>
            <a:r>
              <a:rPr lang="zh-CN" altLang="en-US" sz="2800" dirty="0" smtClean="0">
                <a:latin typeface="Microsoft YaHei" pitchFamily="34" charset="-122"/>
                <a:ea typeface="Microsoft YaHei" pitchFamily="34" charset="-122"/>
              </a:rPr>
              <a:t>循环的直观实现</a:t>
            </a:r>
            <a:r>
              <a:rPr lang="en-US" altLang="zh-CN" sz="2800" dirty="0" smtClean="0">
                <a:latin typeface="Microsoft YaHei" pitchFamily="34" charset="-122"/>
                <a:ea typeface="Microsoft YaHei" pitchFamily="34" charset="-122"/>
              </a:rPr>
              <a:t>——switch threading</a:t>
            </a:r>
            <a:endParaRPr lang="zh-CN" altLang="en-US" sz="2800" dirty="0">
              <a:latin typeface="Microsoft YaHei" pitchFamily="34" charset="-122"/>
              <a:ea typeface="Microsoft YaHei" pitchFamily="34" charset="-122"/>
            </a:endParaRPr>
          </a:p>
        </p:txBody>
      </p:sp>
      <p:sp>
        <p:nvSpPr>
          <p:cNvPr id="4" name="TextBox 3"/>
          <p:cNvSpPr txBox="1"/>
          <p:nvPr/>
        </p:nvSpPr>
        <p:spPr>
          <a:xfrm>
            <a:off x="2000232" y="1571612"/>
            <a:ext cx="4643470" cy="4616648"/>
          </a:xfrm>
          <a:prstGeom prst="rect">
            <a:avLst/>
          </a:prstGeom>
          <a:noFill/>
        </p:spPr>
        <p:txBody>
          <a:bodyPr wrap="square" rtlCol="0">
            <a:spAutoFit/>
          </a:bodyPr>
          <a:lstStyle/>
          <a:p>
            <a:r>
              <a:rPr lang="en-US" altLang="zh-CN" sz="1400" b="1" dirty="0" smtClean="0">
                <a:solidFill>
                  <a:srgbClr val="7F0055"/>
                </a:solidFill>
                <a:latin typeface="Consolas"/>
              </a:rPr>
              <a:t>#define</a:t>
            </a:r>
            <a:r>
              <a:rPr lang="en-US" altLang="zh-CN" sz="1400" dirty="0" smtClean="0">
                <a:solidFill>
                  <a:srgbClr val="000000"/>
                </a:solidFill>
                <a:latin typeface="Consolas"/>
              </a:rPr>
              <a:t> FETCH_OPCODE (</a:t>
            </a:r>
            <a:r>
              <a:rPr lang="en-US" altLang="zh-CN" sz="1400" dirty="0" err="1" smtClean="0">
                <a:solidFill>
                  <a:srgbClr val="000000"/>
                </a:solidFill>
                <a:latin typeface="Consolas"/>
              </a:rPr>
              <a:t>opcode</a:t>
            </a:r>
            <a:r>
              <a:rPr lang="en-US" altLang="zh-CN" sz="1400" dirty="0" smtClean="0">
                <a:solidFill>
                  <a:srgbClr val="000000"/>
                </a:solidFill>
                <a:latin typeface="Consolas"/>
              </a:rPr>
              <a:t> = </a:t>
            </a:r>
            <a:r>
              <a:rPr lang="en-US" altLang="zh-CN" sz="1400" dirty="0" err="1" smtClean="0">
                <a:solidFill>
                  <a:srgbClr val="000000"/>
                </a:solidFill>
                <a:latin typeface="Consolas"/>
              </a:rPr>
              <a:t>bytecode</a:t>
            </a:r>
            <a:r>
              <a:rPr lang="en-US" altLang="zh-CN" sz="1400" dirty="0" smtClean="0">
                <a:solidFill>
                  <a:srgbClr val="000000"/>
                </a:solidFill>
                <a:latin typeface="Consolas"/>
              </a:rPr>
              <a:t>[pc++])</a:t>
            </a:r>
          </a:p>
          <a:p>
            <a:r>
              <a:rPr lang="en-US" altLang="zh-CN" sz="1400" b="1" dirty="0" smtClean="0">
                <a:solidFill>
                  <a:srgbClr val="7F0055"/>
                </a:solidFill>
                <a:latin typeface="Consolas"/>
              </a:rPr>
              <a:t>#define</a:t>
            </a:r>
            <a:r>
              <a:rPr lang="en-US" altLang="zh-CN" sz="1400" dirty="0" smtClean="0">
                <a:solidFill>
                  <a:srgbClr val="000000"/>
                </a:solidFill>
                <a:latin typeface="Consolas"/>
              </a:rPr>
              <a:t> PUSH(</a:t>
            </a:r>
            <a:r>
              <a:rPr lang="en-US" altLang="zh-CN" sz="1400" dirty="0" err="1" smtClean="0">
                <a:solidFill>
                  <a:srgbClr val="000000"/>
                </a:solidFill>
                <a:latin typeface="Consolas"/>
              </a:rPr>
              <a:t>val</a:t>
            </a:r>
            <a:r>
              <a:rPr lang="en-US" altLang="zh-CN" sz="1400" dirty="0" smtClean="0">
                <a:solidFill>
                  <a:srgbClr val="000000"/>
                </a:solidFill>
                <a:latin typeface="Consolas"/>
              </a:rPr>
              <a:t>)    (*++sp = (</a:t>
            </a:r>
            <a:r>
              <a:rPr lang="en-US" altLang="zh-CN" sz="1400" dirty="0" err="1" smtClean="0">
                <a:solidFill>
                  <a:srgbClr val="000000"/>
                </a:solidFill>
                <a:latin typeface="Consolas"/>
              </a:rPr>
              <a:t>val</a:t>
            </a:r>
            <a:r>
              <a:rPr lang="en-US" altLang="zh-CN" sz="1400" dirty="0" smtClean="0">
                <a:solidFill>
                  <a:srgbClr val="000000"/>
                </a:solidFill>
                <a:latin typeface="Consolas"/>
              </a:rPr>
              <a:t>))</a:t>
            </a:r>
          </a:p>
          <a:p>
            <a:r>
              <a:rPr lang="en-US" altLang="zh-CN" sz="1400" b="1" dirty="0" smtClean="0">
                <a:solidFill>
                  <a:srgbClr val="7F0055"/>
                </a:solidFill>
                <a:latin typeface="Consolas"/>
              </a:rPr>
              <a:t>#define</a:t>
            </a:r>
            <a:r>
              <a:rPr lang="en-US" altLang="zh-CN" sz="1400" dirty="0" smtClean="0">
                <a:solidFill>
                  <a:srgbClr val="000000"/>
                </a:solidFill>
                <a:latin typeface="Consolas"/>
              </a:rPr>
              <a:t> POP          (*sp--)</a:t>
            </a:r>
          </a:p>
          <a:p>
            <a:endParaRPr lang="zh-CN" altLang="en-US" sz="1400" dirty="0" smtClean="0">
              <a:latin typeface="Consolas"/>
            </a:endParaRPr>
          </a:p>
          <a:p>
            <a:r>
              <a:rPr lang="en-US" altLang="zh-CN" sz="1400" b="1" dirty="0" err="1" smtClean="0">
                <a:solidFill>
                  <a:srgbClr val="7F0055"/>
                </a:solidFill>
                <a:latin typeface="Consolas"/>
              </a:rPr>
              <a:t>int</a:t>
            </a:r>
            <a:r>
              <a:rPr lang="en-US" altLang="zh-CN" sz="1400" dirty="0" smtClean="0">
                <a:solidFill>
                  <a:srgbClr val="000000"/>
                </a:solidFill>
                <a:latin typeface="Consolas"/>
              </a:rPr>
              <a:t> execute() {</a:t>
            </a:r>
          </a:p>
          <a:p>
            <a:r>
              <a:rPr lang="en-US" altLang="zh-CN" sz="1400" dirty="0" smtClean="0">
                <a:solidFill>
                  <a:srgbClr val="3F7F5F"/>
                </a:solidFill>
                <a:latin typeface="Consolas"/>
              </a:rPr>
              <a:t>    // ... declarations</a:t>
            </a:r>
          </a:p>
          <a:p>
            <a:r>
              <a:rPr lang="en-US" altLang="zh-CN" sz="1400" b="1" dirty="0" smtClean="0">
                <a:solidFill>
                  <a:srgbClr val="7F0055"/>
                </a:solidFill>
                <a:latin typeface="Consolas"/>
              </a:rPr>
              <a:t>    while</a:t>
            </a:r>
            <a:r>
              <a:rPr lang="en-US" altLang="zh-CN" sz="1400" dirty="0" smtClean="0">
                <a:solidFill>
                  <a:srgbClr val="000000"/>
                </a:solidFill>
                <a:latin typeface="Consolas"/>
              </a:rPr>
              <a:t> (</a:t>
            </a:r>
            <a:r>
              <a:rPr lang="en-US" altLang="zh-CN" sz="1400" b="1" dirty="0" smtClean="0">
                <a:solidFill>
                  <a:srgbClr val="7F0055"/>
                </a:solidFill>
                <a:latin typeface="Consolas"/>
              </a:rPr>
              <a:t>true</a:t>
            </a:r>
            <a:r>
              <a:rPr lang="en-US" altLang="zh-CN" sz="1400" dirty="0" smtClean="0">
                <a:solidFill>
                  <a:srgbClr val="000000"/>
                </a:solidFill>
                <a:latin typeface="Consolas"/>
              </a:rPr>
              <a:t>) {</a:t>
            </a:r>
          </a:p>
          <a:p>
            <a:r>
              <a:rPr lang="en-US" altLang="zh-CN" sz="1400" dirty="0" smtClean="0">
                <a:solidFill>
                  <a:srgbClr val="000000"/>
                </a:solidFill>
                <a:latin typeface="Consolas"/>
              </a:rPr>
              <a:t>        FETCH_OPCODE;</a:t>
            </a:r>
          </a:p>
          <a:p>
            <a:r>
              <a:rPr lang="en-US" altLang="zh-CN" sz="1400" b="1" dirty="0" smtClean="0">
                <a:solidFill>
                  <a:srgbClr val="7F0055"/>
                </a:solidFill>
                <a:latin typeface="Consolas"/>
              </a:rPr>
              <a:t>        switch</a:t>
            </a:r>
            <a:r>
              <a:rPr lang="en-US" altLang="zh-CN" sz="1400" dirty="0" smtClean="0">
                <a:solidFill>
                  <a:srgbClr val="000000"/>
                </a:solidFill>
                <a:latin typeface="Consolas"/>
              </a:rPr>
              <a:t> (</a:t>
            </a:r>
            <a:r>
              <a:rPr lang="en-US" altLang="zh-CN" sz="1400" dirty="0" err="1" smtClean="0">
                <a:solidFill>
                  <a:srgbClr val="000000"/>
                </a:solidFill>
                <a:latin typeface="Consolas"/>
              </a:rPr>
              <a:t>opcode</a:t>
            </a:r>
            <a:r>
              <a:rPr lang="en-US" altLang="zh-CN" sz="1400" dirty="0" smtClean="0">
                <a:solidFill>
                  <a:srgbClr val="000000"/>
                </a:solidFill>
                <a:latin typeface="Consolas"/>
              </a:rPr>
              <a:t>) {</a:t>
            </a:r>
          </a:p>
          <a:p>
            <a:r>
              <a:rPr lang="en-US" altLang="zh-CN" sz="1400" b="1" dirty="0" smtClean="0">
                <a:solidFill>
                  <a:srgbClr val="7F0055"/>
                </a:solidFill>
                <a:latin typeface="Consolas"/>
              </a:rPr>
              <a:t>        case</a:t>
            </a:r>
            <a:r>
              <a:rPr lang="en-US" altLang="zh-CN" sz="1400" dirty="0" smtClean="0">
                <a:solidFill>
                  <a:srgbClr val="000000"/>
                </a:solidFill>
                <a:latin typeface="Consolas"/>
              </a:rPr>
              <a:t> ICONST_0:</a:t>
            </a:r>
          </a:p>
          <a:p>
            <a:r>
              <a:rPr lang="en-US" altLang="zh-CN" sz="1400" dirty="0" smtClean="0">
                <a:solidFill>
                  <a:srgbClr val="000000"/>
                </a:solidFill>
                <a:latin typeface="Consolas"/>
              </a:rPr>
              <a:t>            PUSH(0);</a:t>
            </a:r>
          </a:p>
          <a:p>
            <a:r>
              <a:rPr lang="en-US" altLang="zh-CN" sz="1400" b="1" dirty="0" smtClean="0">
                <a:solidFill>
                  <a:srgbClr val="7F0055"/>
                </a:solidFill>
                <a:latin typeface="Consolas"/>
              </a:rPr>
              <a:t>            break</a:t>
            </a:r>
            <a:r>
              <a:rPr lang="en-US" altLang="zh-CN" sz="1400" dirty="0" smtClean="0">
                <a:solidFill>
                  <a:srgbClr val="000000"/>
                </a:solidFill>
                <a:latin typeface="Consolas"/>
              </a:rPr>
              <a:t>;</a:t>
            </a:r>
          </a:p>
          <a:p>
            <a:r>
              <a:rPr lang="en-US" altLang="zh-CN" sz="1400" b="1" dirty="0" smtClean="0">
                <a:solidFill>
                  <a:srgbClr val="7F0055"/>
                </a:solidFill>
                <a:latin typeface="Consolas"/>
              </a:rPr>
              <a:t>        case</a:t>
            </a:r>
            <a:r>
              <a:rPr lang="en-US" altLang="zh-CN" sz="1400" dirty="0" smtClean="0">
                <a:solidFill>
                  <a:srgbClr val="000000"/>
                </a:solidFill>
                <a:latin typeface="Consolas"/>
              </a:rPr>
              <a:t> IADD:</a:t>
            </a:r>
          </a:p>
          <a:p>
            <a:r>
              <a:rPr lang="en-US" altLang="zh-CN" sz="1400" dirty="0" smtClean="0">
                <a:solidFill>
                  <a:srgbClr val="000000"/>
                </a:solidFill>
                <a:latin typeface="Consolas"/>
              </a:rPr>
              <a:t>            y = POP;</a:t>
            </a:r>
          </a:p>
          <a:p>
            <a:r>
              <a:rPr lang="en-US" altLang="zh-CN" sz="1400" dirty="0" smtClean="0">
                <a:solidFill>
                  <a:srgbClr val="000000"/>
                </a:solidFill>
                <a:latin typeface="Consolas"/>
              </a:rPr>
              <a:t>            x = POP;</a:t>
            </a:r>
          </a:p>
          <a:p>
            <a:r>
              <a:rPr lang="en-US" altLang="zh-CN" sz="1400" dirty="0" smtClean="0">
                <a:solidFill>
                  <a:srgbClr val="000000"/>
                </a:solidFill>
                <a:latin typeface="Consolas"/>
              </a:rPr>
              <a:t>            PUSH(x + y);</a:t>
            </a:r>
          </a:p>
          <a:p>
            <a:r>
              <a:rPr lang="en-US" altLang="zh-CN" sz="1400" b="1" dirty="0" smtClean="0">
                <a:solidFill>
                  <a:srgbClr val="7F0055"/>
                </a:solidFill>
                <a:latin typeface="Consolas"/>
              </a:rPr>
              <a:t>            break</a:t>
            </a:r>
            <a:r>
              <a:rPr lang="en-US" altLang="zh-CN" sz="1400" dirty="0" smtClean="0">
                <a:solidFill>
                  <a:srgbClr val="000000"/>
                </a:solidFill>
                <a:latin typeface="Consolas"/>
              </a:rPr>
              <a:t>;</a:t>
            </a:r>
          </a:p>
          <a:p>
            <a:r>
              <a:rPr lang="en-US" altLang="zh-CN" sz="1400" dirty="0" smtClean="0">
                <a:solidFill>
                  <a:srgbClr val="3F7F5F"/>
                </a:solidFill>
                <a:latin typeface="Consolas"/>
              </a:rPr>
              <a:t>        // ...</a:t>
            </a:r>
          </a:p>
          <a:p>
            <a:r>
              <a:rPr lang="en-US" altLang="zh-CN" sz="1400" dirty="0" smtClean="0">
                <a:solidFill>
                  <a:srgbClr val="000000"/>
                </a:solidFill>
                <a:latin typeface="Consolas"/>
              </a:rPr>
              <a:t>        }</a:t>
            </a:r>
          </a:p>
          <a:p>
            <a:r>
              <a:rPr lang="en-US" altLang="zh-CN" sz="1400" dirty="0" smtClean="0">
                <a:solidFill>
                  <a:srgbClr val="000000"/>
                </a:solidFill>
                <a:latin typeface="Consolas"/>
              </a:rPr>
              <a:t>    }</a:t>
            </a:r>
          </a:p>
          <a:p>
            <a:r>
              <a:rPr lang="en-US" altLang="zh-CN" sz="1400" dirty="0" smtClean="0">
                <a:solidFill>
                  <a:srgbClr val="000000"/>
                </a:solidFill>
                <a:latin typeface="Consolas"/>
              </a:rPr>
              <a:t>}</a:t>
            </a:r>
          </a:p>
        </p:txBody>
      </p:sp>
      <p:sp>
        <p:nvSpPr>
          <p:cNvPr id="5" name="矩形标注 4"/>
          <p:cNvSpPr/>
          <p:nvPr/>
        </p:nvSpPr>
        <p:spPr>
          <a:xfrm>
            <a:off x="5572132" y="2143116"/>
            <a:ext cx="1143008" cy="428628"/>
          </a:xfrm>
          <a:prstGeom prst="wedgeRectCallout">
            <a:avLst>
              <a:gd name="adj1" fmla="val -167499"/>
              <a:gd name="adj2" fmla="val 200277"/>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fetch</a:t>
            </a:r>
            <a:endParaRPr lang="zh-CN" altLang="en-US" sz="1600" dirty="0">
              <a:solidFill>
                <a:schemeClr val="tx1"/>
              </a:solidFill>
              <a:latin typeface="微软雅黑" pitchFamily="34" charset="-122"/>
              <a:ea typeface="微软雅黑" pitchFamily="34" charset="-122"/>
            </a:endParaRPr>
          </a:p>
        </p:txBody>
      </p:sp>
      <p:sp>
        <p:nvSpPr>
          <p:cNvPr id="6" name="矩形标注 5"/>
          <p:cNvSpPr/>
          <p:nvPr/>
        </p:nvSpPr>
        <p:spPr>
          <a:xfrm>
            <a:off x="5572132" y="2786058"/>
            <a:ext cx="1143008" cy="428628"/>
          </a:xfrm>
          <a:prstGeom prst="wedgeRectCallout">
            <a:avLst>
              <a:gd name="adj1" fmla="val -149999"/>
              <a:gd name="adj2" fmla="val 93055"/>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dispatch</a:t>
            </a:r>
            <a:endParaRPr lang="zh-CN" altLang="en-US" sz="1600" dirty="0">
              <a:solidFill>
                <a:schemeClr val="tx1"/>
              </a:solidFill>
              <a:latin typeface="微软雅黑" pitchFamily="34" charset="-122"/>
              <a:ea typeface="微软雅黑" pitchFamily="34" charset="-122"/>
            </a:endParaRPr>
          </a:p>
        </p:txBody>
      </p:sp>
      <p:sp>
        <p:nvSpPr>
          <p:cNvPr id="7" name="矩形标注 6"/>
          <p:cNvSpPr/>
          <p:nvPr/>
        </p:nvSpPr>
        <p:spPr>
          <a:xfrm>
            <a:off x="5572132" y="3571876"/>
            <a:ext cx="1143008" cy="428628"/>
          </a:xfrm>
          <a:prstGeom prst="wedgeRectCallout">
            <a:avLst>
              <a:gd name="adj1" fmla="val -169999"/>
              <a:gd name="adj2" fmla="val 28611"/>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execute iconst_0</a:t>
            </a:r>
            <a:endParaRPr lang="zh-CN" altLang="en-US" sz="1600" dirty="0">
              <a:solidFill>
                <a:schemeClr val="tx1"/>
              </a:solidFill>
              <a:latin typeface="微软雅黑" pitchFamily="34" charset="-122"/>
              <a:ea typeface="微软雅黑" pitchFamily="34" charset="-122"/>
            </a:endParaRPr>
          </a:p>
        </p:txBody>
      </p:sp>
      <p:sp>
        <p:nvSpPr>
          <p:cNvPr id="8" name="右大括号 7"/>
          <p:cNvSpPr/>
          <p:nvPr/>
        </p:nvSpPr>
        <p:spPr>
          <a:xfrm>
            <a:off x="4500562" y="4429132"/>
            <a:ext cx="285752" cy="571504"/>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标注 8"/>
          <p:cNvSpPr/>
          <p:nvPr/>
        </p:nvSpPr>
        <p:spPr>
          <a:xfrm>
            <a:off x="5572132" y="4429132"/>
            <a:ext cx="1143008" cy="428628"/>
          </a:xfrm>
          <a:prstGeom prst="wedgeRectCallout">
            <a:avLst>
              <a:gd name="adj1" fmla="val -114999"/>
              <a:gd name="adj2" fmla="val 15278"/>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execute </a:t>
            </a:r>
            <a:r>
              <a:rPr lang="en-US" altLang="zh-CN" sz="1600" dirty="0" err="1" smtClean="0">
                <a:solidFill>
                  <a:schemeClr val="tx1"/>
                </a:solidFill>
                <a:latin typeface="微软雅黑" pitchFamily="34" charset="-122"/>
                <a:ea typeface="微软雅黑" pitchFamily="34" charset="-122"/>
              </a:rPr>
              <a:t>iadd</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latin typeface="Microsoft YaHei" pitchFamily="34" charset="-122"/>
                <a:ea typeface="Microsoft YaHei" pitchFamily="34" charset="-122"/>
              </a:rPr>
              <a:t>FDX</a:t>
            </a:r>
            <a:r>
              <a:rPr lang="zh-CN" altLang="en-US" sz="2800" dirty="0" smtClean="0">
                <a:latin typeface="Microsoft YaHei" pitchFamily="34" charset="-122"/>
                <a:ea typeface="Microsoft YaHei" pitchFamily="34" charset="-122"/>
              </a:rPr>
              <a:t>循环的直观实现</a:t>
            </a:r>
            <a:r>
              <a:rPr lang="en-US" altLang="zh-CN" sz="2800" dirty="0" smtClean="0">
                <a:latin typeface="Microsoft YaHei" pitchFamily="34" charset="-122"/>
                <a:ea typeface="Microsoft YaHei" pitchFamily="34" charset="-122"/>
              </a:rPr>
              <a:t>——switch threading</a:t>
            </a:r>
            <a:endParaRPr lang="zh-CN" altLang="en-US" sz="2800" dirty="0">
              <a:latin typeface="Microsoft YaHei" pitchFamily="34" charset="-122"/>
              <a:ea typeface="Microsoft YaHei"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Microsoft YaHei" pitchFamily="34" charset="-122"/>
                <a:ea typeface="Microsoft YaHei" pitchFamily="34" charset="-122"/>
              </a:rPr>
              <a:t>内存占用量：低</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启动性能：高</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稳定状态性能：低</a:t>
            </a:r>
            <a:endParaRPr lang="en-US" altLang="zh-CN" dirty="0" smtClean="0">
              <a:latin typeface="Microsoft YaHei" pitchFamily="34" charset="-122"/>
              <a:ea typeface="Microsoft YaHei" pitchFamily="34" charset="-122"/>
            </a:endParaRPr>
          </a:p>
          <a:p>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每轮</a:t>
            </a:r>
            <a:r>
              <a:rPr lang="en-US" altLang="zh-CN" dirty="0" smtClean="0">
                <a:latin typeface="Microsoft YaHei" pitchFamily="34" charset="-122"/>
                <a:ea typeface="Microsoft YaHei" pitchFamily="34" charset="-122"/>
              </a:rPr>
              <a:t>FDX</a:t>
            </a:r>
            <a:r>
              <a:rPr lang="zh-CN" altLang="en-US" dirty="0" smtClean="0">
                <a:latin typeface="Microsoft YaHei" pitchFamily="34" charset="-122"/>
                <a:ea typeface="Microsoft YaHei" pitchFamily="34" charset="-122"/>
              </a:rPr>
              <a:t>循环有多个直接</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间接跳转</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字节码指令在数据缓存（</a:t>
            </a:r>
            <a:r>
              <a:rPr lang="en-US" altLang="zh-CN" dirty="0" smtClean="0">
                <a:latin typeface="Microsoft YaHei" pitchFamily="34" charset="-122"/>
                <a:ea typeface="Microsoft YaHei" pitchFamily="34" charset="-122"/>
              </a:rPr>
              <a:t>d-cache</a:t>
            </a:r>
            <a:r>
              <a:rPr lang="zh-CN" altLang="en-US" dirty="0" smtClean="0">
                <a:latin typeface="Microsoft YaHei" pitchFamily="34" charset="-122"/>
                <a:ea typeface="Microsoft YaHei" pitchFamily="34" charset="-122"/>
              </a:rPr>
              <a:t>）中，而没有利用上</a:t>
            </a:r>
            <a:r>
              <a:rPr lang="en-US" altLang="zh-CN" dirty="0" smtClean="0">
                <a:latin typeface="Microsoft YaHei" pitchFamily="34" charset="-122"/>
                <a:ea typeface="Microsoft YaHei" pitchFamily="34" charset="-122"/>
              </a:rPr>
              <a:t>CPU</a:t>
            </a:r>
            <a:r>
              <a:rPr lang="zh-CN" altLang="en-US" dirty="0" smtClean="0">
                <a:latin typeface="Microsoft YaHei" pitchFamily="34" charset="-122"/>
                <a:ea typeface="Microsoft YaHei" pitchFamily="34" charset="-122"/>
              </a:rPr>
              <a:t>为处理指令而设计的指令缓存（</a:t>
            </a:r>
            <a:r>
              <a:rPr lang="en-US" altLang="zh-CN" dirty="0" err="1" smtClean="0">
                <a:latin typeface="Microsoft YaHei" pitchFamily="34" charset="-122"/>
                <a:ea typeface="Microsoft YaHei" pitchFamily="34" charset="-122"/>
              </a:rPr>
              <a:t>i</a:t>
            </a:r>
            <a:r>
              <a:rPr lang="en-US" altLang="zh-CN" dirty="0" smtClean="0">
                <a:latin typeface="Microsoft YaHei" pitchFamily="34" charset="-122"/>
                <a:ea typeface="Microsoft YaHei" pitchFamily="34" charset="-122"/>
              </a:rPr>
              <a:t>-cache</a:t>
            </a:r>
            <a:r>
              <a:rPr lang="zh-CN" altLang="en-US" dirty="0" smtClean="0">
                <a:latin typeface="Microsoft YaHei" pitchFamily="34" charset="-122"/>
                <a:ea typeface="Microsoft YaHei" pitchFamily="34" charset="-122"/>
              </a:rPr>
              <a:t>）</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可移植性：这种方式容易用高级语言实现，所以容易达到高可移植性</a:t>
            </a:r>
            <a:endParaRPr lang="zh-CN" altLang="en-US"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Microsoft YaHei" pitchFamily="34" charset="-122"/>
                <a:ea typeface="Microsoft YaHei" pitchFamily="34" charset="-122"/>
              </a:rPr>
              <a:t>token-threading</a:t>
            </a:r>
            <a:endParaRPr lang="zh-CN" altLang="en-US" dirty="0">
              <a:latin typeface="Microsoft YaHei" pitchFamily="34" charset="-122"/>
              <a:ea typeface="Microsoft YaHei" pitchFamily="34" charset="-122"/>
            </a:endParaRPr>
          </a:p>
        </p:txBody>
      </p:sp>
      <p:sp>
        <p:nvSpPr>
          <p:cNvPr id="4" name="TextBox 3"/>
          <p:cNvSpPr txBox="1"/>
          <p:nvPr/>
        </p:nvSpPr>
        <p:spPr>
          <a:xfrm>
            <a:off x="2000232" y="1571612"/>
            <a:ext cx="4714908" cy="4401205"/>
          </a:xfrm>
          <a:prstGeom prst="rect">
            <a:avLst/>
          </a:prstGeom>
          <a:noFill/>
        </p:spPr>
        <p:txBody>
          <a:bodyPr wrap="square" rtlCol="0">
            <a:spAutoFit/>
          </a:bodyPr>
          <a:lstStyle/>
          <a:p>
            <a:r>
              <a:rPr lang="en-US" altLang="zh-CN" sz="1400" b="1" dirty="0" smtClean="0">
                <a:solidFill>
                  <a:srgbClr val="7F0055"/>
                </a:solidFill>
                <a:latin typeface="Consolas"/>
              </a:rPr>
              <a:t>#define</a:t>
            </a:r>
            <a:r>
              <a:rPr lang="en-US" altLang="zh-CN" sz="1400" dirty="0" smtClean="0">
                <a:solidFill>
                  <a:srgbClr val="000000"/>
                </a:solidFill>
                <a:latin typeface="Consolas"/>
              </a:rPr>
              <a:t> FETCH_OPCODE (</a:t>
            </a:r>
            <a:r>
              <a:rPr lang="en-US" altLang="zh-CN" sz="1400" dirty="0" err="1" smtClean="0">
                <a:solidFill>
                  <a:srgbClr val="000000"/>
                </a:solidFill>
                <a:latin typeface="Consolas"/>
              </a:rPr>
              <a:t>opcode</a:t>
            </a:r>
            <a:r>
              <a:rPr lang="en-US" altLang="zh-CN" sz="1400" dirty="0" smtClean="0">
                <a:solidFill>
                  <a:srgbClr val="000000"/>
                </a:solidFill>
                <a:latin typeface="Consolas"/>
              </a:rPr>
              <a:t> = </a:t>
            </a:r>
            <a:r>
              <a:rPr lang="en-US" altLang="zh-CN" sz="1400" dirty="0" err="1" smtClean="0">
                <a:solidFill>
                  <a:srgbClr val="000000"/>
                </a:solidFill>
                <a:latin typeface="Consolas"/>
              </a:rPr>
              <a:t>bytecode</a:t>
            </a:r>
            <a:r>
              <a:rPr lang="en-US" altLang="zh-CN" sz="1400" dirty="0" smtClean="0">
                <a:solidFill>
                  <a:srgbClr val="000000"/>
                </a:solidFill>
                <a:latin typeface="Consolas"/>
              </a:rPr>
              <a:t>[pc++])</a:t>
            </a:r>
          </a:p>
          <a:p>
            <a:r>
              <a:rPr lang="en-US" altLang="zh-CN" sz="1400" b="1" dirty="0" smtClean="0">
                <a:solidFill>
                  <a:srgbClr val="7F0055"/>
                </a:solidFill>
                <a:latin typeface="Consolas"/>
              </a:rPr>
              <a:t>#define</a:t>
            </a:r>
            <a:r>
              <a:rPr lang="en-US" altLang="zh-CN" sz="1400" dirty="0" smtClean="0">
                <a:solidFill>
                  <a:srgbClr val="000000"/>
                </a:solidFill>
                <a:latin typeface="Consolas"/>
              </a:rPr>
              <a:t> DISPATCH     </a:t>
            </a:r>
            <a:r>
              <a:rPr lang="en-US" altLang="zh-CN" sz="1400" dirty="0" err="1" smtClean="0">
                <a:solidFill>
                  <a:srgbClr val="000000"/>
                </a:solidFill>
                <a:latin typeface="Consolas"/>
              </a:rPr>
              <a:t>goto</a:t>
            </a:r>
            <a:r>
              <a:rPr lang="en-US" altLang="zh-CN" sz="1400" dirty="0" smtClean="0">
                <a:solidFill>
                  <a:srgbClr val="000000"/>
                </a:solidFill>
                <a:latin typeface="Consolas"/>
              </a:rPr>
              <a:t> *handlers[</a:t>
            </a:r>
            <a:r>
              <a:rPr lang="en-US" altLang="zh-CN" sz="1400" dirty="0" err="1" smtClean="0">
                <a:solidFill>
                  <a:srgbClr val="000000"/>
                </a:solidFill>
                <a:latin typeface="Consolas"/>
              </a:rPr>
              <a:t>opcode</a:t>
            </a:r>
            <a:r>
              <a:rPr lang="en-US" altLang="zh-CN" sz="1400" dirty="0" smtClean="0">
                <a:solidFill>
                  <a:srgbClr val="000000"/>
                </a:solidFill>
                <a:latin typeface="Consolas"/>
              </a:rPr>
              <a:t>]</a:t>
            </a:r>
          </a:p>
          <a:p>
            <a:r>
              <a:rPr lang="en-US" altLang="zh-CN" sz="1400" b="1" dirty="0" smtClean="0">
                <a:solidFill>
                  <a:srgbClr val="7F0055"/>
                </a:solidFill>
                <a:latin typeface="Consolas"/>
              </a:rPr>
              <a:t>#define</a:t>
            </a:r>
            <a:r>
              <a:rPr lang="en-US" altLang="zh-CN" sz="1400" dirty="0" smtClean="0">
                <a:solidFill>
                  <a:srgbClr val="000000"/>
                </a:solidFill>
                <a:latin typeface="Consolas"/>
              </a:rPr>
              <a:t> PUSH(</a:t>
            </a:r>
            <a:r>
              <a:rPr lang="en-US" altLang="zh-CN" sz="1400" dirty="0" err="1" smtClean="0">
                <a:solidFill>
                  <a:srgbClr val="000000"/>
                </a:solidFill>
                <a:latin typeface="Consolas"/>
              </a:rPr>
              <a:t>val</a:t>
            </a:r>
            <a:r>
              <a:rPr lang="en-US" altLang="zh-CN" sz="1400" dirty="0" smtClean="0">
                <a:solidFill>
                  <a:srgbClr val="000000"/>
                </a:solidFill>
                <a:latin typeface="Consolas"/>
              </a:rPr>
              <a:t>)    (*++sp = (</a:t>
            </a:r>
            <a:r>
              <a:rPr lang="en-US" altLang="zh-CN" sz="1400" dirty="0" err="1" smtClean="0">
                <a:solidFill>
                  <a:srgbClr val="000000"/>
                </a:solidFill>
                <a:latin typeface="Consolas"/>
              </a:rPr>
              <a:t>val</a:t>
            </a:r>
            <a:r>
              <a:rPr lang="en-US" altLang="zh-CN" sz="1400" dirty="0" smtClean="0">
                <a:solidFill>
                  <a:srgbClr val="000000"/>
                </a:solidFill>
                <a:latin typeface="Consolas"/>
              </a:rPr>
              <a:t>))</a:t>
            </a:r>
          </a:p>
          <a:p>
            <a:r>
              <a:rPr lang="en-US" altLang="zh-CN" sz="1400" b="1" dirty="0" smtClean="0">
                <a:solidFill>
                  <a:srgbClr val="7F0055"/>
                </a:solidFill>
                <a:latin typeface="Consolas"/>
              </a:rPr>
              <a:t>#define</a:t>
            </a:r>
            <a:r>
              <a:rPr lang="en-US" altLang="zh-CN" sz="1400" dirty="0" smtClean="0">
                <a:solidFill>
                  <a:srgbClr val="000000"/>
                </a:solidFill>
                <a:latin typeface="Consolas"/>
              </a:rPr>
              <a:t> POP          (*sp--)</a:t>
            </a:r>
          </a:p>
          <a:p>
            <a:endParaRPr lang="zh-CN" altLang="en-US" sz="1400" dirty="0" smtClean="0">
              <a:latin typeface="Consolas"/>
            </a:endParaRPr>
          </a:p>
          <a:p>
            <a:r>
              <a:rPr lang="en-US" altLang="zh-CN" sz="1400" b="1" dirty="0" err="1" smtClean="0">
                <a:solidFill>
                  <a:srgbClr val="7F0055"/>
                </a:solidFill>
                <a:latin typeface="Consolas"/>
              </a:rPr>
              <a:t>int</a:t>
            </a:r>
            <a:r>
              <a:rPr lang="en-US" altLang="zh-CN" sz="1400" dirty="0" smtClean="0">
                <a:solidFill>
                  <a:srgbClr val="000000"/>
                </a:solidFill>
                <a:latin typeface="Consolas"/>
              </a:rPr>
              <a:t> execute() {</a:t>
            </a:r>
          </a:p>
          <a:p>
            <a:r>
              <a:rPr lang="en-US" altLang="zh-CN" sz="1400" dirty="0" smtClean="0">
                <a:solidFill>
                  <a:srgbClr val="3F7F5F"/>
                </a:solidFill>
                <a:latin typeface="Consolas"/>
              </a:rPr>
              <a:t>    // ... declarations</a:t>
            </a:r>
          </a:p>
          <a:p>
            <a:r>
              <a:rPr lang="en-US" altLang="zh-CN" sz="1400" dirty="0" smtClean="0">
                <a:solidFill>
                  <a:srgbClr val="000000"/>
                </a:solidFill>
                <a:latin typeface="Consolas"/>
              </a:rPr>
              <a:t>    ICONST_0: { </a:t>
            </a:r>
            <a:r>
              <a:rPr lang="en-US" altLang="zh-CN" sz="1400" smtClean="0">
                <a:solidFill>
                  <a:srgbClr val="3F7F5F"/>
                </a:solidFill>
                <a:latin typeface="Consolas"/>
              </a:rPr>
              <a:t>// first-class label</a:t>
            </a:r>
            <a:endParaRPr lang="en-US" altLang="zh-CN" sz="1400" dirty="0" smtClean="0">
              <a:solidFill>
                <a:srgbClr val="000000"/>
              </a:solidFill>
              <a:latin typeface="Consolas"/>
            </a:endParaRPr>
          </a:p>
          <a:p>
            <a:r>
              <a:rPr lang="en-US" altLang="zh-CN" sz="1400" dirty="0" smtClean="0">
                <a:solidFill>
                  <a:srgbClr val="000000"/>
                </a:solidFill>
                <a:latin typeface="Consolas"/>
              </a:rPr>
              <a:t>        PUSH(0);</a:t>
            </a:r>
          </a:p>
          <a:p>
            <a:r>
              <a:rPr lang="en-US" altLang="zh-CN" sz="1400" dirty="0" smtClean="0">
                <a:solidFill>
                  <a:srgbClr val="000000"/>
                </a:solidFill>
                <a:latin typeface="Consolas"/>
              </a:rPr>
              <a:t>        FETCH_OPCODE;</a:t>
            </a:r>
          </a:p>
          <a:p>
            <a:r>
              <a:rPr lang="en-US" altLang="zh-CN" sz="1400" dirty="0" smtClean="0">
                <a:solidFill>
                  <a:srgbClr val="000000"/>
                </a:solidFill>
                <a:latin typeface="Consolas"/>
              </a:rPr>
              <a:t>        DISPATCH;</a:t>
            </a:r>
          </a:p>
          <a:p>
            <a:r>
              <a:rPr lang="en-US" altLang="zh-CN" sz="1400" dirty="0" smtClean="0">
                <a:solidFill>
                  <a:srgbClr val="000000"/>
                </a:solidFill>
                <a:latin typeface="Consolas"/>
              </a:rPr>
              <a:t>    }</a:t>
            </a:r>
          </a:p>
          <a:p>
            <a:r>
              <a:rPr lang="en-US" altLang="zh-CN" sz="1400" dirty="0" smtClean="0">
                <a:solidFill>
                  <a:srgbClr val="000000"/>
                </a:solidFill>
                <a:latin typeface="Consolas"/>
              </a:rPr>
              <a:t>    IADD: {</a:t>
            </a:r>
          </a:p>
          <a:p>
            <a:r>
              <a:rPr lang="en-US" altLang="zh-CN" sz="1400" dirty="0" smtClean="0">
                <a:solidFill>
                  <a:srgbClr val="000000"/>
                </a:solidFill>
                <a:latin typeface="Consolas"/>
              </a:rPr>
              <a:t>        y = POP;</a:t>
            </a:r>
          </a:p>
          <a:p>
            <a:r>
              <a:rPr lang="en-US" altLang="zh-CN" sz="1400" dirty="0" smtClean="0">
                <a:solidFill>
                  <a:srgbClr val="000000"/>
                </a:solidFill>
                <a:latin typeface="Consolas"/>
              </a:rPr>
              <a:t>        x = POP;</a:t>
            </a:r>
          </a:p>
          <a:p>
            <a:r>
              <a:rPr lang="en-US" altLang="zh-CN" sz="1400" dirty="0" smtClean="0">
                <a:solidFill>
                  <a:srgbClr val="000000"/>
                </a:solidFill>
                <a:latin typeface="Consolas"/>
              </a:rPr>
              <a:t>        PUSH(x + y);</a:t>
            </a:r>
          </a:p>
          <a:p>
            <a:r>
              <a:rPr lang="en-US" altLang="zh-CN" sz="1400" dirty="0" smtClean="0">
                <a:solidFill>
                  <a:srgbClr val="000000"/>
                </a:solidFill>
                <a:latin typeface="Consolas"/>
              </a:rPr>
              <a:t>        FETCH_OPCODE;</a:t>
            </a:r>
          </a:p>
          <a:p>
            <a:r>
              <a:rPr lang="en-US" altLang="zh-CN" sz="1400" dirty="0" smtClean="0">
                <a:solidFill>
                  <a:srgbClr val="000000"/>
                </a:solidFill>
                <a:latin typeface="Consolas"/>
              </a:rPr>
              <a:t>        DISPATCH;</a:t>
            </a:r>
          </a:p>
          <a:p>
            <a:r>
              <a:rPr lang="en-US" altLang="zh-CN" sz="1400" dirty="0" smtClean="0">
                <a:solidFill>
                  <a:srgbClr val="000000"/>
                </a:solidFill>
                <a:latin typeface="Consolas"/>
              </a:rPr>
              <a:t>    }</a:t>
            </a:r>
          </a:p>
          <a:p>
            <a:r>
              <a:rPr lang="en-US" altLang="zh-CN" sz="14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语言与平台</a:t>
            </a:r>
            <a:endParaRPr lang="zh-CN" altLang="en-US" dirty="0">
              <a:latin typeface="微软雅黑" pitchFamily="34" charset="-122"/>
              <a:ea typeface="微软雅黑" pitchFamily="34" charset="-122"/>
            </a:endParaRPr>
          </a:p>
        </p:txBody>
      </p:sp>
      <p:sp>
        <p:nvSpPr>
          <p:cNvPr id="6" name="文本占位符 5"/>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Microsoft YaHei" pitchFamily="34" charset="-122"/>
                <a:ea typeface="Microsoft YaHei" pitchFamily="34" charset="-122"/>
              </a:rPr>
              <a:t>token-threading</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92500" lnSpcReduction="10000"/>
          </a:bodyPr>
          <a:lstStyle/>
          <a:p>
            <a:r>
              <a:rPr lang="zh-CN" altLang="en-US" dirty="0" smtClean="0">
                <a:latin typeface="微软雅黑" pitchFamily="34" charset="-122"/>
                <a:ea typeface="微软雅黑" pitchFamily="34" charset="-122"/>
              </a:rPr>
              <a:t>内存占用量比</a:t>
            </a:r>
            <a:r>
              <a:rPr lang="en-US" altLang="zh-CN" dirty="0" smtClean="0">
                <a:latin typeface="微软雅黑" pitchFamily="34" charset="-122"/>
                <a:ea typeface="微软雅黑" pitchFamily="34" charset="-122"/>
              </a:rPr>
              <a:t>switch</a:t>
            </a:r>
            <a:r>
              <a:rPr lang="zh-CN" altLang="en-US" dirty="0" smtClean="0">
                <a:latin typeface="微软雅黑" pitchFamily="34" charset="-122"/>
                <a:ea typeface="微软雅黑" pitchFamily="34" charset="-122"/>
              </a:rPr>
              <a:t>方式稍多（</a:t>
            </a:r>
            <a:r>
              <a:rPr lang="en-US" altLang="zh-CN" dirty="0" smtClean="0">
                <a:latin typeface="微软雅黑" pitchFamily="34" charset="-122"/>
                <a:ea typeface="微软雅黑" pitchFamily="34" charset="-122"/>
              </a:rPr>
              <a:t>fetch</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dispatch</a:t>
            </a:r>
            <a:r>
              <a:rPr lang="zh-CN" altLang="en-US" dirty="0" smtClean="0">
                <a:latin typeface="微软雅黑" pitchFamily="34" charset="-122"/>
                <a:ea typeface="微软雅黑" pitchFamily="34" charset="-122"/>
              </a:rPr>
              <a:t>代码冗余）</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启动性能：基本上与</a:t>
            </a:r>
            <a:r>
              <a:rPr lang="en-US" altLang="zh-CN" dirty="0" smtClean="0">
                <a:latin typeface="微软雅黑" pitchFamily="34" charset="-122"/>
                <a:ea typeface="微软雅黑" pitchFamily="34" charset="-122"/>
              </a:rPr>
              <a:t>switch</a:t>
            </a:r>
            <a:r>
              <a:rPr lang="zh-CN" altLang="en-US" dirty="0" smtClean="0">
                <a:latin typeface="微软雅黑" pitchFamily="34" charset="-122"/>
                <a:ea typeface="微软雅黑" pitchFamily="34" charset="-122"/>
              </a:rPr>
              <a:t>方式一样</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稳定状态性能：比</a:t>
            </a:r>
            <a:r>
              <a:rPr lang="en-US" altLang="zh-CN" dirty="0" smtClean="0">
                <a:latin typeface="微软雅黑" pitchFamily="34" charset="-122"/>
                <a:ea typeface="微软雅黑" pitchFamily="34" charset="-122"/>
              </a:rPr>
              <a:t>switch</a:t>
            </a:r>
            <a:r>
              <a:rPr lang="zh-CN" altLang="en-US" dirty="0" smtClean="0">
                <a:latin typeface="微软雅黑" pitchFamily="34" charset="-122"/>
                <a:ea typeface="微软雅黑" pitchFamily="34" charset="-122"/>
              </a:rPr>
              <a:t>方式稍好</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减少了跳转的次数</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跳转比</a:t>
            </a:r>
            <a:r>
              <a:rPr lang="en-US" altLang="zh-CN" dirty="0" smtClean="0">
                <a:latin typeface="微软雅黑" pitchFamily="34" charset="-122"/>
                <a:ea typeface="微软雅黑" pitchFamily="34" charset="-122"/>
              </a:rPr>
              <a:t>switch</a:t>
            </a:r>
            <a:r>
              <a:rPr lang="zh-CN" altLang="en-US" dirty="0" smtClean="0">
                <a:latin typeface="微软雅黑" pitchFamily="34" charset="-122"/>
                <a:ea typeface="微软雅黑" pitchFamily="34" charset="-122"/>
              </a:rPr>
              <a:t>方式的容易预测一些</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可移植性：易用</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实现，可达到高可移植</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latin typeface="Microsoft YaHei" pitchFamily="34" charset="-122"/>
                <a:ea typeface="Microsoft YaHei" pitchFamily="34" charset="-122"/>
              </a:rPr>
              <a:t>通过汇编精确控制寄存器的使用</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dirty="0" smtClean="0">
                <a:latin typeface="Microsoft YaHei" pitchFamily="34" charset="-122"/>
                <a:ea typeface="Microsoft YaHei" pitchFamily="34" charset="-122"/>
              </a:rPr>
              <a:t>栈顶缓存（</a:t>
            </a:r>
            <a:r>
              <a:rPr lang="en-US" altLang="zh-CN" sz="3600" dirty="0" smtClean="0">
                <a:latin typeface="Microsoft YaHei" pitchFamily="34" charset="-122"/>
                <a:ea typeface="Microsoft YaHei" pitchFamily="34" charset="-122"/>
              </a:rPr>
              <a:t>top-of-stack caching</a:t>
            </a:r>
            <a:r>
              <a:rPr lang="zh-CN" altLang="en-US" sz="3600" dirty="0" smtClean="0">
                <a:latin typeface="Microsoft YaHei" pitchFamily="34" charset="-122"/>
                <a:ea typeface="Microsoft YaHei" pitchFamily="34" charset="-122"/>
              </a:rPr>
              <a:t>）</a:t>
            </a:r>
            <a:endParaRPr lang="zh-CN" altLang="en-US" sz="3600" dirty="0">
              <a:latin typeface="Microsoft YaHei" pitchFamily="34" charset="-122"/>
              <a:ea typeface="Microsoft YaHei" pitchFamily="34" charset="-122"/>
            </a:endParaRPr>
          </a:p>
        </p:txBody>
      </p:sp>
      <p:sp>
        <p:nvSpPr>
          <p:cNvPr id="6" name="内容占位符 5"/>
          <p:cNvSpPr>
            <a:spLocks noGrp="1"/>
          </p:cNvSpPr>
          <p:nvPr>
            <p:ph idx="1"/>
          </p:nvPr>
        </p:nvSpPr>
        <p:spPr/>
        <p:txBody>
          <a:bodyPr/>
          <a:lstStyle/>
          <a:p>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8072462" y="6429396"/>
            <a:ext cx="928694"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hlinkClick r:id="rId2"/>
              </a:rPr>
              <a:t>参考资料</a:t>
            </a:r>
            <a:endParaRPr lang="zh-CN" altLang="en-US" sz="14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操作数栈的栈顶状态（</a:t>
            </a:r>
            <a:r>
              <a:rPr lang="en-US" altLang="zh-CN" sz="3600" dirty="0" err="1" smtClean="0">
                <a:latin typeface="微软雅黑" pitchFamily="34" charset="-122"/>
                <a:ea typeface="微软雅黑" pitchFamily="34" charset="-122"/>
              </a:rPr>
              <a:t>TosState</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en-US" altLang="zh-CN" dirty="0" err="1" smtClean="0">
                <a:latin typeface="微软雅黑" pitchFamily="34" charset="-122"/>
                <a:ea typeface="微软雅黑" pitchFamily="34" charset="-122"/>
              </a:rPr>
              <a:t>atos</a:t>
            </a:r>
            <a:r>
              <a:rPr lang="en-US" altLang="zh-CN" dirty="0" smtClean="0">
                <a:latin typeface="微软雅黑" pitchFamily="34" charset="-122"/>
                <a:ea typeface="微软雅黑" pitchFamily="34" charset="-122"/>
              </a:rPr>
              <a:t> – Object, Array</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btos</a:t>
            </a:r>
            <a:r>
              <a:rPr lang="en-US" altLang="zh-CN" dirty="0" smtClean="0">
                <a:latin typeface="微软雅黑" pitchFamily="34" charset="-122"/>
                <a:ea typeface="微软雅黑" pitchFamily="34" charset="-122"/>
              </a:rPr>
              <a:t> – byte, </a:t>
            </a:r>
            <a:r>
              <a:rPr lang="en-US" altLang="zh-CN" dirty="0" err="1" smtClean="0">
                <a:latin typeface="微软雅黑" pitchFamily="34" charset="-122"/>
                <a:ea typeface="微软雅黑" pitchFamily="34" charset="-122"/>
              </a:rPr>
              <a:t>boolean</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ctos</a:t>
            </a:r>
            <a:r>
              <a:rPr lang="en-US" altLang="zh-CN" dirty="0" smtClean="0">
                <a:latin typeface="微软雅黑" pitchFamily="34" charset="-122"/>
                <a:ea typeface="微软雅黑" pitchFamily="34" charset="-122"/>
              </a:rPr>
              <a:t> – char</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stos</a:t>
            </a:r>
            <a:r>
              <a:rPr lang="en-US" altLang="zh-CN" dirty="0" smtClean="0">
                <a:latin typeface="微软雅黑" pitchFamily="34" charset="-122"/>
                <a:ea typeface="微软雅黑" pitchFamily="34" charset="-122"/>
              </a:rPr>
              <a:t> – short</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itos</a:t>
            </a:r>
            <a:r>
              <a:rPr lang="en-US" altLang="zh-CN" dirty="0" smtClean="0">
                <a:latin typeface="微软雅黑" pitchFamily="34" charset="-122"/>
                <a:ea typeface="微软雅黑" pitchFamily="34" charset="-122"/>
              </a:rPr>
              <a:t> – int</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ltos</a:t>
            </a:r>
            <a:r>
              <a:rPr lang="en-US" altLang="zh-CN" dirty="0" smtClean="0">
                <a:latin typeface="微软雅黑" pitchFamily="34" charset="-122"/>
                <a:ea typeface="微软雅黑" pitchFamily="34" charset="-122"/>
              </a:rPr>
              <a:t> – long</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a:t>
            </a:r>
            <a:r>
              <a:rPr lang="en-US" altLang="zh-CN" sz="2600" dirty="0" smtClean="0">
                <a:latin typeface="微软雅黑" pitchFamily="34" charset="-122"/>
                <a:ea typeface="微软雅黑" pitchFamily="34" charset="-122"/>
              </a:rPr>
              <a:t>TOS</a:t>
            </a:r>
            <a:r>
              <a:rPr lang="zh-CN" altLang="en-US" sz="2600" dirty="0" smtClean="0">
                <a:latin typeface="微软雅黑" pitchFamily="34" charset="-122"/>
                <a:ea typeface="微软雅黑" pitchFamily="34" charset="-122"/>
              </a:rPr>
              <a:t>在</a:t>
            </a:r>
            <a:r>
              <a:rPr lang="en-US" altLang="zh-CN" sz="2600" dirty="0" smtClean="0">
                <a:latin typeface="微软雅黑" pitchFamily="34" charset="-122"/>
                <a:ea typeface="微软雅黑" pitchFamily="34" charset="-122"/>
              </a:rPr>
              <a:t>EDX/EAX</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ftos</a:t>
            </a:r>
            <a:r>
              <a:rPr lang="en-US" altLang="zh-CN" dirty="0" smtClean="0">
                <a:latin typeface="微软雅黑" pitchFamily="34" charset="-122"/>
                <a:ea typeface="微软雅黑" pitchFamily="34" charset="-122"/>
              </a:rPr>
              <a:t> – float</a:t>
            </a:r>
          </a:p>
          <a:p>
            <a:r>
              <a:rPr lang="en-US" altLang="zh-CN" dirty="0" err="1" smtClean="0">
                <a:latin typeface="微软雅黑" pitchFamily="34" charset="-122"/>
                <a:ea typeface="微软雅黑" pitchFamily="34" charset="-122"/>
              </a:rPr>
              <a:t>dtos</a:t>
            </a:r>
            <a:r>
              <a:rPr lang="en-US" altLang="zh-CN" dirty="0" smtClean="0">
                <a:latin typeface="微软雅黑" pitchFamily="34" charset="-122"/>
                <a:ea typeface="微软雅黑" pitchFamily="34" charset="-122"/>
              </a:rPr>
              <a:t> – double</a:t>
            </a:r>
          </a:p>
          <a:p>
            <a:r>
              <a:rPr lang="en-US" altLang="zh-CN" dirty="0" err="1" smtClean="0">
                <a:latin typeface="微软雅黑" pitchFamily="34" charset="-122"/>
                <a:ea typeface="微软雅黑" pitchFamily="34" charset="-122"/>
              </a:rPr>
              <a:t>vtos</a:t>
            </a:r>
            <a:r>
              <a:rPr lang="en-US" altLang="zh-CN" dirty="0" smtClean="0">
                <a:latin typeface="微软雅黑" pitchFamily="34" charset="-122"/>
                <a:ea typeface="微软雅黑" pitchFamily="34" charset="-122"/>
              </a:rPr>
              <a:t> – void</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（栈顶没有缓存在寄存器中）</a:t>
            </a:r>
            <a:endParaRPr lang="en-US" altLang="zh-CN" sz="26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2400" dirty="0" smtClean="0">
                <a:latin typeface="Microsoft YaHei" pitchFamily="34" charset="-122"/>
                <a:ea typeface="Microsoft YaHei" pitchFamily="34" charset="-122"/>
              </a:rPr>
              <a:t>基于模板的解释器（</a:t>
            </a:r>
            <a:r>
              <a:rPr lang="en-US" altLang="zh-CN" sz="2400" dirty="0" smtClean="0">
                <a:latin typeface="Microsoft YaHei" pitchFamily="34" charset="-122"/>
                <a:ea typeface="Microsoft YaHei" pitchFamily="34" charset="-122"/>
              </a:rPr>
              <a:t>template</a:t>
            </a:r>
            <a:r>
              <a:rPr lang="zh-CN" altLang="en-US" sz="2400" dirty="0" smtClean="0">
                <a:latin typeface="Microsoft YaHei" pitchFamily="34" charset="-122"/>
                <a:ea typeface="Microsoft YaHei" pitchFamily="34" charset="-122"/>
              </a:rPr>
              <a:t> </a:t>
            </a:r>
            <a:r>
              <a:rPr lang="en-US" altLang="zh-CN" sz="2400" dirty="0" smtClean="0">
                <a:latin typeface="Microsoft YaHei" pitchFamily="34" charset="-122"/>
                <a:ea typeface="Microsoft YaHei" pitchFamily="34" charset="-122"/>
              </a:rPr>
              <a:t>based interpreter</a:t>
            </a:r>
            <a:r>
              <a:rPr lang="zh-CN" altLang="en-US" sz="2400" dirty="0" smtClean="0">
                <a:latin typeface="Microsoft YaHei" pitchFamily="34" charset="-122"/>
                <a:ea typeface="Microsoft YaHei" pitchFamily="34" charset="-122"/>
              </a:rPr>
              <a:t>）</a:t>
            </a:r>
            <a:endParaRPr lang="zh-CN" altLang="en-US" sz="2400"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的解释器不是直接用汇编写的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内部有一个汇编库，用于在运行时生成机器码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通过其中的</a:t>
            </a:r>
            <a:r>
              <a:rPr lang="en-US" altLang="zh-CN" dirty="0" err="1" smtClean="0">
                <a:latin typeface="微软雅黑" pitchFamily="34" charset="-122"/>
                <a:ea typeface="微软雅黑" pitchFamily="34" charset="-122"/>
              </a:rPr>
              <a:t>InterpreterMacroAssembler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在启动时根据预置的汇编模板、</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启动参数以及硬件条件来生成解释器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x86</a:t>
            </a:r>
            <a:r>
              <a:rPr lang="zh-CN" altLang="en-US" dirty="0" smtClean="0">
                <a:latin typeface="微软雅黑" pitchFamily="34" charset="-122"/>
                <a:ea typeface="微软雅黑" pitchFamily="34" charset="-122"/>
              </a:rPr>
              <a:t>通用寄存器很少，在解释器的核心循环需要人工精确调优</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栈顶值缓存在</a:t>
            </a:r>
            <a:r>
              <a:rPr lang="en-US" altLang="zh-CN" dirty="0" smtClean="0">
                <a:latin typeface="微软雅黑" pitchFamily="34" charset="-122"/>
                <a:ea typeface="微软雅黑" pitchFamily="34" charset="-122"/>
              </a:rPr>
              <a:t>EAX</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EDX/EAX</a:t>
            </a:r>
            <a:r>
              <a:rPr lang="zh-CN" altLang="en-US" dirty="0" smtClean="0">
                <a:latin typeface="微软雅黑" pitchFamily="34" charset="-122"/>
                <a:ea typeface="微软雅黑" pitchFamily="34" charset="-122"/>
              </a:rPr>
              <a:t>对中，大大减少操作数栈操作开销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达到了近似条件编译的效果，只在需要解释器的某些功能时在为其生成代码，如</a:t>
            </a:r>
            <a:r>
              <a:rPr lang="en-US" altLang="zh-CN" dirty="0" smtClean="0">
                <a:latin typeface="微软雅黑" pitchFamily="34" charset="-122"/>
                <a:ea typeface="微软雅黑" pitchFamily="34" charset="-122"/>
              </a:rPr>
              <a:t>debug</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trace</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可以最大限度利用机器提供的新指令集，同时兼容老指令集</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方便</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将函数或变量的地址、偏移量等信息直接写入解释器中</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这样可以既可以精确控制生成的机器码，又不会受不同汇编器的语法和功能的差异的困扰，减少了外部依赖</a:t>
            </a:r>
            <a:endParaRPr lang="en-US" altLang="zh-CN" dirty="0" smtClean="0">
              <a:latin typeface="微软雅黑" pitchFamily="34" charset="-122"/>
              <a:ea typeface="微软雅黑" pitchFamily="34" charset="-122"/>
            </a:endParaRPr>
          </a:p>
        </p:txBody>
      </p:sp>
      <p:sp>
        <p:nvSpPr>
          <p:cNvPr id="4" name="TextBox 3"/>
          <p:cNvSpPr txBox="1"/>
          <p:nvPr/>
        </p:nvSpPr>
        <p:spPr>
          <a:xfrm>
            <a:off x="3857620" y="6429396"/>
            <a:ext cx="5143536"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参考论文：</a:t>
            </a:r>
            <a:r>
              <a:rPr lang="en-US" altLang="zh-CN"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hlinkClick r:id="rId2"/>
              </a:rPr>
              <a:t>Generation of Virtual Machine Code at Startup</a:t>
            </a:r>
            <a:endParaRPr lang="zh-CN" altLang="en-US" sz="1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一个简单的指令模板</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iconst</a:t>
            </a:r>
            <a:endParaRPr lang="zh-CN" altLang="en-US" dirty="0">
              <a:latin typeface="微软雅黑" pitchFamily="34" charset="-122"/>
              <a:ea typeface="微软雅黑" pitchFamily="34" charset="-122"/>
            </a:endParaRPr>
          </a:p>
        </p:txBody>
      </p:sp>
      <p:sp>
        <p:nvSpPr>
          <p:cNvPr id="4" name="TextBox 3"/>
          <p:cNvSpPr txBox="1"/>
          <p:nvPr/>
        </p:nvSpPr>
        <p:spPr>
          <a:xfrm>
            <a:off x="3214678" y="2143116"/>
            <a:ext cx="5143536" cy="2308324"/>
          </a:xfrm>
          <a:prstGeom prst="rect">
            <a:avLst/>
          </a:prstGeom>
          <a:noFill/>
        </p:spPr>
        <p:txBody>
          <a:bodyPr wrap="square" rtlCol="0">
            <a:spAutoFit/>
          </a:bodyPr>
          <a:lstStyle/>
          <a:p>
            <a:r>
              <a:rPr lang="en-US" altLang="zh-CN" b="1" dirty="0" smtClean="0">
                <a:solidFill>
                  <a:srgbClr val="7F0055"/>
                </a:solidFill>
                <a:latin typeface="Consolas"/>
              </a:rPr>
              <a:t>void</a:t>
            </a:r>
            <a:r>
              <a:rPr lang="en-US" altLang="zh-CN" dirty="0" smtClean="0">
                <a:solidFill>
                  <a:srgbClr val="000000"/>
                </a:solidFill>
                <a:latin typeface="Consolas"/>
              </a:rPr>
              <a:t> </a:t>
            </a:r>
            <a:r>
              <a:rPr lang="en-US" altLang="zh-CN" dirty="0" err="1" smtClean="0">
                <a:solidFill>
                  <a:srgbClr val="000000"/>
                </a:solidFill>
                <a:latin typeface="Consolas"/>
              </a:rPr>
              <a:t>TemplateTable</a:t>
            </a:r>
            <a:r>
              <a:rPr lang="en-US" altLang="zh-CN" dirty="0" smtClean="0">
                <a:solidFill>
                  <a:srgbClr val="000000"/>
                </a:solidFill>
                <a:latin typeface="Consolas"/>
              </a:rPr>
              <a:t>::</a:t>
            </a:r>
            <a:r>
              <a:rPr lang="en-US" altLang="zh-CN" b="1" dirty="0" err="1" smtClean="0">
                <a:solidFill>
                  <a:srgbClr val="000000"/>
                </a:solidFill>
                <a:latin typeface="Consolas"/>
              </a:rPr>
              <a:t>iconst</a:t>
            </a:r>
            <a:r>
              <a:rPr lang="en-US" altLang="zh-CN" dirty="0" smtClean="0">
                <a:solidFill>
                  <a:srgbClr val="000000"/>
                </a:solidFill>
                <a:latin typeface="Consolas"/>
              </a:rPr>
              <a:t>(</a:t>
            </a:r>
            <a:r>
              <a:rPr lang="en-US" altLang="zh-CN" b="1" dirty="0" smtClean="0">
                <a:solidFill>
                  <a:srgbClr val="7F0055"/>
                </a:solidFill>
                <a:latin typeface="Consolas"/>
              </a:rPr>
              <a:t>int</a:t>
            </a:r>
            <a:r>
              <a:rPr lang="en-US" altLang="zh-CN" dirty="0" smtClean="0">
                <a:solidFill>
                  <a:srgbClr val="000000"/>
                </a:solidFill>
                <a:latin typeface="Consolas"/>
              </a:rPr>
              <a:t> value) {</a:t>
            </a:r>
          </a:p>
          <a:p>
            <a:r>
              <a:rPr lang="en-US" altLang="zh-CN" dirty="0" smtClean="0">
                <a:solidFill>
                  <a:srgbClr val="000000"/>
                </a:solidFill>
                <a:latin typeface="Consolas"/>
              </a:rPr>
              <a:t>  transition(</a:t>
            </a:r>
            <a:r>
              <a:rPr lang="en-US" altLang="zh-CN" dirty="0" err="1" smtClean="0">
                <a:solidFill>
                  <a:srgbClr val="000000"/>
                </a:solidFill>
                <a:latin typeface="Consolas"/>
              </a:rPr>
              <a:t>vtos</a:t>
            </a:r>
            <a:r>
              <a:rPr lang="en-US" altLang="zh-CN" dirty="0" smtClean="0">
                <a:solidFill>
                  <a:srgbClr val="000000"/>
                </a:solidFill>
                <a:latin typeface="Consolas"/>
              </a:rPr>
              <a:t>, </a:t>
            </a:r>
            <a:r>
              <a:rPr lang="en-US" altLang="zh-CN" dirty="0" err="1" smtClean="0">
                <a:solidFill>
                  <a:srgbClr val="000000"/>
                </a:solidFill>
                <a:latin typeface="Consolas"/>
              </a:rPr>
              <a:t>itos</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b="1" dirty="0" smtClean="0">
                <a:solidFill>
                  <a:srgbClr val="7F0055"/>
                </a:solidFill>
                <a:latin typeface="Consolas"/>
              </a:rPr>
              <a:t>if</a:t>
            </a:r>
            <a:r>
              <a:rPr lang="en-US" altLang="zh-CN" dirty="0" smtClean="0">
                <a:solidFill>
                  <a:srgbClr val="000000"/>
                </a:solidFill>
                <a:latin typeface="Consolas"/>
              </a:rPr>
              <a:t> (value == 0) {</a:t>
            </a:r>
          </a:p>
          <a:p>
            <a:r>
              <a:rPr lang="en-US" altLang="zh-CN" dirty="0" smtClean="0">
                <a:solidFill>
                  <a:srgbClr val="000000"/>
                </a:solidFill>
                <a:latin typeface="Consolas"/>
              </a:rPr>
              <a:t>    __ </a:t>
            </a:r>
            <a:r>
              <a:rPr lang="en-US" altLang="zh-CN" dirty="0" err="1" smtClean="0">
                <a:solidFill>
                  <a:srgbClr val="000000"/>
                </a:solidFill>
                <a:latin typeface="Consolas"/>
              </a:rPr>
              <a:t>xorptr</a:t>
            </a:r>
            <a:r>
              <a:rPr lang="en-US" altLang="zh-CN" dirty="0" smtClean="0">
                <a:solidFill>
                  <a:srgbClr val="000000"/>
                </a:solidFill>
                <a:latin typeface="Consolas"/>
              </a:rPr>
              <a:t>(</a:t>
            </a:r>
            <a:r>
              <a:rPr lang="en-US" altLang="zh-CN" dirty="0" err="1" smtClean="0">
                <a:solidFill>
                  <a:srgbClr val="000000"/>
                </a:solidFill>
                <a:latin typeface="Consolas"/>
              </a:rPr>
              <a:t>rax</a:t>
            </a:r>
            <a:r>
              <a:rPr lang="en-US" altLang="zh-CN" dirty="0" smtClean="0">
                <a:solidFill>
                  <a:srgbClr val="000000"/>
                </a:solidFill>
                <a:latin typeface="Consolas"/>
              </a:rPr>
              <a:t>, </a:t>
            </a:r>
            <a:r>
              <a:rPr lang="en-US" altLang="zh-CN" dirty="0" err="1" smtClean="0">
                <a:solidFill>
                  <a:srgbClr val="000000"/>
                </a:solidFill>
                <a:latin typeface="Consolas"/>
              </a:rPr>
              <a:t>rax</a:t>
            </a:r>
            <a:r>
              <a:rPr lang="en-US" altLang="zh-CN" dirty="0" smtClean="0">
                <a:solidFill>
                  <a:srgbClr val="000000"/>
                </a:solidFill>
                <a:latin typeface="Consolas"/>
              </a:rPr>
              <a:t>);</a:t>
            </a:r>
          </a:p>
          <a:p>
            <a:r>
              <a:rPr lang="en-US" altLang="zh-CN" dirty="0" smtClean="0">
                <a:solidFill>
                  <a:srgbClr val="000000"/>
                </a:solidFill>
                <a:latin typeface="Consolas"/>
              </a:rPr>
              <a:t>  } </a:t>
            </a:r>
            <a:r>
              <a:rPr lang="en-US" altLang="zh-CN" b="1" dirty="0" smtClean="0">
                <a:solidFill>
                  <a:srgbClr val="7F0055"/>
                </a:solidFill>
                <a:latin typeface="Consolas"/>
              </a:rPr>
              <a:t>else</a:t>
            </a:r>
            <a:r>
              <a:rPr lang="en-US" altLang="zh-CN" b="1" dirty="0" smtClean="0">
                <a:solidFill>
                  <a:srgbClr val="000000"/>
                </a:solidFill>
                <a:latin typeface="Consolas"/>
              </a:rPr>
              <a:t> {</a:t>
            </a:r>
          </a:p>
          <a:p>
            <a:r>
              <a:rPr lang="en-US" altLang="zh-CN" dirty="0" smtClean="0">
                <a:solidFill>
                  <a:srgbClr val="000000"/>
                </a:solidFill>
                <a:latin typeface="Consolas"/>
              </a:rPr>
              <a:t>    __ </a:t>
            </a:r>
            <a:r>
              <a:rPr lang="en-US" altLang="zh-CN" dirty="0" err="1" smtClean="0">
                <a:solidFill>
                  <a:srgbClr val="000000"/>
                </a:solidFill>
                <a:latin typeface="Consolas"/>
              </a:rPr>
              <a:t>movptr</a:t>
            </a:r>
            <a:r>
              <a:rPr lang="en-US" altLang="zh-CN" dirty="0" smtClean="0">
                <a:solidFill>
                  <a:srgbClr val="000000"/>
                </a:solidFill>
                <a:latin typeface="Consolas"/>
              </a:rPr>
              <a:t>(</a:t>
            </a:r>
            <a:r>
              <a:rPr lang="en-US" altLang="zh-CN" dirty="0" err="1" smtClean="0">
                <a:solidFill>
                  <a:srgbClr val="000000"/>
                </a:solidFill>
                <a:latin typeface="Consolas"/>
              </a:rPr>
              <a:t>rax</a:t>
            </a:r>
            <a:r>
              <a:rPr lang="en-US" altLang="zh-CN" dirty="0" smtClean="0">
                <a:solidFill>
                  <a:srgbClr val="000000"/>
                </a:solidFill>
                <a:latin typeface="Consolas"/>
              </a:rPr>
              <a:t>, value);</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5" name="矩形标注 4"/>
          <p:cNvSpPr/>
          <p:nvPr/>
        </p:nvSpPr>
        <p:spPr>
          <a:xfrm>
            <a:off x="928662" y="2000240"/>
            <a:ext cx="2143140" cy="857256"/>
          </a:xfrm>
          <a:prstGeom prst="wedgeRectCallout">
            <a:avLst>
              <a:gd name="adj1" fmla="val 69429"/>
              <a:gd name="adj2" fmla="val 20278"/>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指定该指令预期的</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进入</a:t>
            </a:r>
            <a:r>
              <a:rPr lang="en-US" altLang="zh-CN" dirty="0" smtClean="0">
                <a:solidFill>
                  <a:schemeClr val="tx1"/>
                </a:solidFill>
                <a:latin typeface="微软雅黑" pitchFamily="34" charset="-122"/>
                <a:ea typeface="微软雅黑" pitchFamily="34" charset="-122"/>
              </a:rPr>
              <a:t>TOS</a:t>
            </a:r>
            <a:r>
              <a:rPr lang="zh-CN" altLang="en-US" dirty="0" smtClean="0">
                <a:solidFill>
                  <a:schemeClr val="tx1"/>
                </a:solidFill>
                <a:latin typeface="微软雅黑" pitchFamily="34" charset="-122"/>
                <a:ea typeface="微软雅黑" pitchFamily="34" charset="-122"/>
              </a:rPr>
              <a:t>状态</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与离开的</a:t>
            </a:r>
            <a:r>
              <a:rPr lang="en-US" altLang="zh-CN" dirty="0" smtClean="0">
                <a:solidFill>
                  <a:schemeClr val="tx1"/>
                </a:solidFill>
                <a:latin typeface="微软雅黑" pitchFamily="34" charset="-122"/>
                <a:ea typeface="微软雅黑" pitchFamily="34" charset="-122"/>
              </a:rPr>
              <a:t>TOS</a:t>
            </a:r>
            <a:r>
              <a:rPr lang="zh-CN" altLang="en-US" dirty="0" smtClean="0">
                <a:solidFill>
                  <a:schemeClr val="tx1"/>
                </a:solidFill>
                <a:latin typeface="微软雅黑" pitchFamily="34" charset="-122"/>
                <a:ea typeface="微软雅黑" pitchFamily="34" charset="-122"/>
              </a:rPr>
              <a:t>状态</a:t>
            </a:r>
            <a:endParaRPr lang="zh-CN" altLang="en-US" dirty="0">
              <a:solidFill>
                <a:schemeClr val="tx1"/>
              </a:solidFill>
              <a:latin typeface="微软雅黑" pitchFamily="34" charset="-122"/>
              <a:ea typeface="微软雅黑" pitchFamily="34" charset="-122"/>
            </a:endParaRPr>
          </a:p>
        </p:txBody>
      </p:sp>
      <p:sp>
        <p:nvSpPr>
          <p:cNvPr id="6" name="左大括号 5"/>
          <p:cNvSpPr/>
          <p:nvPr/>
        </p:nvSpPr>
        <p:spPr>
          <a:xfrm>
            <a:off x="3214678" y="2857496"/>
            <a:ext cx="214314" cy="1143008"/>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标注 6"/>
          <p:cNvSpPr/>
          <p:nvPr/>
        </p:nvSpPr>
        <p:spPr>
          <a:xfrm>
            <a:off x="1000100" y="3214686"/>
            <a:ext cx="2000264" cy="714380"/>
          </a:xfrm>
          <a:prstGeom prst="wedgeRectCallout">
            <a:avLst>
              <a:gd name="adj1" fmla="val 57874"/>
              <a:gd name="adj2" fmla="val -23055"/>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根据条件生成</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实际处理逻辑</a:t>
            </a:r>
            <a:endParaRPr lang="zh-CN" altLang="en-US" dirty="0">
              <a:solidFill>
                <a:schemeClr val="tx1"/>
              </a:solidFill>
              <a:latin typeface="微软雅黑" pitchFamily="34" charset="-122"/>
              <a:ea typeface="微软雅黑" pitchFamily="34" charset="-122"/>
            </a:endParaRPr>
          </a:p>
        </p:txBody>
      </p:sp>
      <p:sp>
        <p:nvSpPr>
          <p:cNvPr id="8" name="TextBox 7"/>
          <p:cNvSpPr txBox="1"/>
          <p:nvPr/>
        </p:nvSpPr>
        <p:spPr>
          <a:xfrm>
            <a:off x="2714612" y="4714884"/>
            <a:ext cx="4857784"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所谓指令模板，其实就是普通的</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方法而已</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一个简单的指令模板</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iconst</a:t>
            </a:r>
            <a:endParaRPr lang="zh-CN" altLang="en-US" dirty="0">
              <a:latin typeface="微软雅黑" pitchFamily="34" charset="-122"/>
              <a:ea typeface="微软雅黑" pitchFamily="34" charset="-122"/>
            </a:endParaRPr>
          </a:p>
        </p:txBody>
      </p:sp>
      <p:sp>
        <p:nvSpPr>
          <p:cNvPr id="4" name="TextBox 3"/>
          <p:cNvSpPr txBox="1"/>
          <p:nvPr/>
        </p:nvSpPr>
        <p:spPr>
          <a:xfrm>
            <a:off x="1214414" y="1428736"/>
            <a:ext cx="3071834" cy="369332"/>
          </a:xfrm>
          <a:prstGeom prst="rect">
            <a:avLst/>
          </a:prstGeom>
          <a:noFill/>
        </p:spPr>
        <p:txBody>
          <a:bodyPr wrap="square" rtlCol="0">
            <a:spAutoFit/>
          </a:bodyPr>
          <a:lstStyle/>
          <a:p>
            <a:r>
              <a:rPr lang="en-US" altLang="zh-CN" dirty="0" smtClean="0">
                <a:solidFill>
                  <a:srgbClr val="000000"/>
                </a:solidFill>
                <a:latin typeface="Consolas"/>
              </a:rPr>
              <a:t>transition(</a:t>
            </a:r>
            <a:r>
              <a:rPr lang="en-US" altLang="zh-CN" dirty="0" err="1" smtClean="0">
                <a:solidFill>
                  <a:srgbClr val="000000"/>
                </a:solidFill>
                <a:latin typeface="Consolas"/>
              </a:rPr>
              <a:t>vtos</a:t>
            </a:r>
            <a:r>
              <a:rPr lang="en-US" altLang="zh-CN" dirty="0" smtClean="0">
                <a:solidFill>
                  <a:srgbClr val="000000"/>
                </a:solidFill>
                <a:latin typeface="Consolas"/>
              </a:rPr>
              <a:t>, </a:t>
            </a:r>
            <a:r>
              <a:rPr lang="en-US" altLang="zh-CN" dirty="0" err="1" smtClean="0">
                <a:solidFill>
                  <a:srgbClr val="000000"/>
                </a:solidFill>
                <a:latin typeface="Consolas"/>
              </a:rPr>
              <a:t>itos</a:t>
            </a:r>
            <a:r>
              <a:rPr lang="en-US" altLang="zh-CN" dirty="0" smtClean="0">
                <a:solidFill>
                  <a:srgbClr val="000000"/>
                </a:solidFill>
                <a:latin typeface="Consolas"/>
              </a:rPr>
              <a:t>);</a:t>
            </a:r>
            <a:endParaRPr lang="zh-CN" altLang="en-US" dirty="0"/>
          </a:p>
        </p:txBody>
      </p:sp>
      <p:sp>
        <p:nvSpPr>
          <p:cNvPr id="5" name="圆角矩形 4"/>
          <p:cNvSpPr/>
          <p:nvPr/>
        </p:nvSpPr>
        <p:spPr>
          <a:xfrm>
            <a:off x="6286512" y="4500570"/>
            <a:ext cx="1928826" cy="857256"/>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微软雅黑" pitchFamily="34" charset="-122"/>
                <a:ea typeface="微软雅黑" pitchFamily="34" charset="-122"/>
              </a:rPr>
              <a:t>iconst</a:t>
            </a:r>
            <a:r>
              <a:rPr lang="zh-CN" altLang="en-US" sz="1400" dirty="0" smtClean="0">
                <a:solidFill>
                  <a:schemeClr val="tx1"/>
                </a:solidFill>
                <a:latin typeface="微软雅黑" pitchFamily="34" charset="-122"/>
                <a:ea typeface="微软雅黑" pitchFamily="34" charset="-122"/>
              </a:rPr>
              <a:t>指令处理程序的</a:t>
            </a:r>
            <a:r>
              <a:rPr lang="en-US" altLang="zh-CN" sz="1400" dirty="0" smtClean="0">
                <a:solidFill>
                  <a:schemeClr val="tx1"/>
                </a:solidFill>
                <a:latin typeface="微软雅黑" pitchFamily="34" charset="-122"/>
                <a:ea typeface="微软雅黑" pitchFamily="34" charset="-122"/>
              </a:rPr>
              <a:t>TOS</a:t>
            </a:r>
            <a:r>
              <a:rPr lang="zh-CN" altLang="en-US" sz="1400" dirty="0" smtClean="0">
                <a:solidFill>
                  <a:schemeClr val="tx1"/>
                </a:solidFill>
                <a:latin typeface="微软雅黑" pitchFamily="34" charset="-122"/>
                <a:ea typeface="微软雅黑" pitchFamily="34" charset="-122"/>
              </a:rPr>
              <a:t>状态转换：</a:t>
            </a:r>
            <a:endParaRPr lang="en-US" altLang="zh-CN" sz="1400" dirty="0" smtClean="0">
              <a:solidFill>
                <a:schemeClr val="tx1"/>
              </a:solidFill>
              <a:latin typeface="微软雅黑" pitchFamily="34" charset="-122"/>
              <a:ea typeface="微软雅黑" pitchFamily="34" charset="-122"/>
            </a:endParaRPr>
          </a:p>
          <a:p>
            <a:pPr algn="ctr"/>
            <a:r>
              <a:rPr lang="en-US" altLang="zh-CN" dirty="0" err="1" smtClean="0">
                <a:solidFill>
                  <a:schemeClr val="tx1"/>
                </a:solidFill>
                <a:latin typeface="微软雅黑" pitchFamily="34" charset="-122"/>
                <a:ea typeface="微软雅黑" pitchFamily="34" charset="-122"/>
              </a:rPr>
              <a:t>vtos</a:t>
            </a:r>
            <a:r>
              <a:rPr lang="en-US" altLang="zh-CN" dirty="0" smtClean="0">
                <a:solidFill>
                  <a:schemeClr val="tx1"/>
                </a:solidFill>
                <a:latin typeface="微软雅黑" pitchFamily="34" charset="-122"/>
                <a:ea typeface="微软雅黑" pitchFamily="34" charset="-122"/>
              </a:rPr>
              <a:t> -&gt; </a:t>
            </a:r>
            <a:r>
              <a:rPr lang="en-US" altLang="zh-CN" dirty="0" err="1" smtClean="0">
                <a:solidFill>
                  <a:schemeClr val="tx1"/>
                </a:solidFill>
                <a:latin typeface="微软雅黑" pitchFamily="34" charset="-122"/>
                <a:ea typeface="微软雅黑" pitchFamily="34" charset="-122"/>
              </a:rPr>
              <a:t>itos</a:t>
            </a:r>
            <a:endParaRPr lang="zh-CN" altLang="en-US" dirty="0">
              <a:solidFill>
                <a:schemeClr val="tx1"/>
              </a:solidFill>
              <a:latin typeface="微软雅黑" pitchFamily="34" charset="-122"/>
              <a:ea typeface="微软雅黑" pitchFamily="34" charset="-122"/>
            </a:endParaRPr>
          </a:p>
        </p:txBody>
      </p:sp>
      <p:sp>
        <p:nvSpPr>
          <p:cNvPr id="6" name="矩形 5"/>
          <p:cNvSpPr/>
          <p:nvPr/>
        </p:nvSpPr>
        <p:spPr>
          <a:xfrm>
            <a:off x="6429388" y="4000504"/>
            <a:ext cx="1643074" cy="28575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Consolas" pitchFamily="49" charset="0"/>
              </a:rPr>
              <a:t>vtos</a:t>
            </a:r>
            <a:endParaRPr lang="zh-CN" altLang="en-US" dirty="0">
              <a:solidFill>
                <a:schemeClr val="tx1"/>
              </a:solidFill>
              <a:latin typeface="Consolas" pitchFamily="49" charset="0"/>
            </a:endParaRPr>
          </a:p>
        </p:txBody>
      </p:sp>
      <p:cxnSp>
        <p:nvCxnSpPr>
          <p:cNvPr id="8" name="直接箭头连接符 7"/>
          <p:cNvCxnSpPr>
            <a:stCxn id="6" idx="2"/>
            <a:endCxn id="5" idx="0"/>
          </p:cNvCxnSpPr>
          <p:nvPr/>
        </p:nvCxnSpPr>
        <p:spPr>
          <a:xfrm rot="5400000">
            <a:off x="7143768" y="4393413"/>
            <a:ext cx="21431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29388" y="5572140"/>
            <a:ext cx="1643074" cy="28575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Consolas" pitchFamily="49" charset="0"/>
              </a:rPr>
              <a:t>itos</a:t>
            </a:r>
            <a:endParaRPr lang="zh-CN" altLang="en-US" dirty="0">
              <a:solidFill>
                <a:schemeClr val="tx1"/>
              </a:solidFill>
              <a:latin typeface="Consolas" pitchFamily="49" charset="0"/>
            </a:endParaRPr>
          </a:p>
        </p:txBody>
      </p:sp>
      <p:cxnSp>
        <p:nvCxnSpPr>
          <p:cNvPr id="10" name="直接箭头连接符 9"/>
          <p:cNvCxnSpPr>
            <a:stCxn id="5" idx="2"/>
            <a:endCxn id="9" idx="0"/>
          </p:cNvCxnSpPr>
          <p:nvPr/>
        </p:nvCxnSpPr>
        <p:spPr>
          <a:xfrm rot="5400000">
            <a:off x="7143768" y="5464983"/>
            <a:ext cx="21431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29388" y="2143116"/>
            <a:ext cx="1643074" cy="28575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Consolas" pitchFamily="49" charset="0"/>
              </a:rPr>
              <a:t>atos</a:t>
            </a:r>
            <a:endParaRPr lang="zh-CN" altLang="en-US" dirty="0">
              <a:solidFill>
                <a:schemeClr val="tx1"/>
              </a:solidFill>
              <a:latin typeface="Consolas" pitchFamily="49" charset="0"/>
            </a:endParaRPr>
          </a:p>
        </p:txBody>
      </p:sp>
      <p:sp>
        <p:nvSpPr>
          <p:cNvPr id="14" name="圆角矩形 13"/>
          <p:cNvSpPr/>
          <p:nvPr/>
        </p:nvSpPr>
        <p:spPr>
          <a:xfrm>
            <a:off x="6286512" y="2714620"/>
            <a:ext cx="1928826" cy="1000132"/>
          </a:xfrm>
          <a:prstGeom prst="round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6200000" scaled="1"/>
            <a:tileRect/>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为了正确进入</a:t>
            </a:r>
            <a:r>
              <a:rPr lang="en-US" altLang="zh-CN" sz="1400" dirty="0" err="1" smtClean="0">
                <a:solidFill>
                  <a:schemeClr val="tx1"/>
                </a:solidFill>
                <a:latin typeface="微软雅黑" pitchFamily="34" charset="-122"/>
                <a:ea typeface="微软雅黑" pitchFamily="34" charset="-122"/>
              </a:rPr>
              <a:t>iconst</a:t>
            </a:r>
            <a:r>
              <a:rPr lang="zh-CN" altLang="en-US" sz="1400" dirty="0" smtClean="0">
                <a:solidFill>
                  <a:schemeClr val="tx1"/>
                </a:solidFill>
                <a:latin typeface="微软雅黑" pitchFamily="34" charset="-122"/>
                <a:ea typeface="微软雅黑" pitchFamily="34" charset="-122"/>
              </a:rPr>
              <a:t>指令处理程序而进行</a:t>
            </a:r>
            <a:r>
              <a:rPr lang="en-US" altLang="zh-CN" sz="1400" dirty="0" smtClean="0">
                <a:solidFill>
                  <a:schemeClr val="tx1"/>
                </a:solidFill>
                <a:latin typeface="微软雅黑" pitchFamily="34" charset="-122"/>
                <a:ea typeface="微软雅黑" pitchFamily="34" charset="-122"/>
              </a:rPr>
              <a:t>TOS</a:t>
            </a:r>
            <a:r>
              <a:rPr lang="zh-CN" altLang="en-US" sz="1400" dirty="0" smtClean="0">
                <a:solidFill>
                  <a:schemeClr val="tx1"/>
                </a:solidFill>
                <a:latin typeface="微软雅黑" pitchFamily="34" charset="-122"/>
                <a:ea typeface="微软雅黑" pitchFamily="34" charset="-122"/>
              </a:rPr>
              <a:t>状态转换：</a:t>
            </a:r>
            <a:endParaRPr lang="en-US" altLang="zh-CN" sz="1400" dirty="0" smtClean="0">
              <a:solidFill>
                <a:schemeClr val="tx1"/>
              </a:solidFill>
              <a:latin typeface="微软雅黑" pitchFamily="34" charset="-122"/>
              <a:ea typeface="微软雅黑" pitchFamily="34" charset="-122"/>
            </a:endParaRPr>
          </a:p>
          <a:p>
            <a:pPr algn="ctr"/>
            <a:r>
              <a:rPr lang="en-US" altLang="zh-CN" dirty="0" err="1" smtClean="0">
                <a:solidFill>
                  <a:schemeClr val="tx1"/>
                </a:solidFill>
                <a:latin typeface="微软雅黑" pitchFamily="34" charset="-122"/>
                <a:ea typeface="微软雅黑" pitchFamily="34" charset="-122"/>
              </a:rPr>
              <a:t>atos</a:t>
            </a:r>
            <a:r>
              <a:rPr lang="en-US" altLang="zh-CN" dirty="0" smtClean="0">
                <a:solidFill>
                  <a:schemeClr val="tx1"/>
                </a:solidFill>
                <a:latin typeface="微软雅黑" pitchFamily="34" charset="-122"/>
                <a:ea typeface="微软雅黑" pitchFamily="34" charset="-122"/>
              </a:rPr>
              <a:t> -&gt; </a:t>
            </a:r>
            <a:r>
              <a:rPr lang="en-US" altLang="zh-CN" dirty="0" err="1" smtClean="0">
                <a:solidFill>
                  <a:schemeClr val="tx1"/>
                </a:solidFill>
                <a:latin typeface="微软雅黑" pitchFamily="34" charset="-122"/>
                <a:ea typeface="微软雅黑" pitchFamily="34" charset="-122"/>
              </a:rPr>
              <a:t>vtos</a:t>
            </a:r>
            <a:endParaRPr lang="zh-CN" altLang="en-US" dirty="0">
              <a:solidFill>
                <a:schemeClr val="tx1"/>
              </a:solidFill>
              <a:latin typeface="微软雅黑" pitchFamily="34" charset="-122"/>
              <a:ea typeface="微软雅黑" pitchFamily="34" charset="-122"/>
            </a:endParaRPr>
          </a:p>
        </p:txBody>
      </p:sp>
      <p:cxnSp>
        <p:nvCxnSpPr>
          <p:cNvPr id="16" name="直接箭头连接符 15"/>
          <p:cNvCxnSpPr>
            <a:stCxn id="13" idx="2"/>
            <a:endCxn id="14" idx="0"/>
          </p:cNvCxnSpPr>
          <p:nvPr/>
        </p:nvCxnSpPr>
        <p:spPr>
          <a:xfrm rot="5400000">
            <a:off x="7108049" y="2571744"/>
            <a:ext cx="285752" cy="1588"/>
          </a:xfrm>
          <a:prstGeom prst="straightConnector1">
            <a:avLst/>
          </a:prstGeom>
          <a:ln w="158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2"/>
            <a:endCxn id="6" idx="0"/>
          </p:cNvCxnSpPr>
          <p:nvPr/>
        </p:nvCxnSpPr>
        <p:spPr>
          <a:xfrm rot="5400000">
            <a:off x="7108049" y="3857628"/>
            <a:ext cx="285752" cy="1588"/>
          </a:xfrm>
          <a:prstGeom prst="straightConnector1">
            <a:avLst/>
          </a:prstGeom>
          <a:ln w="15875">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矩形标注 22"/>
          <p:cNvSpPr/>
          <p:nvPr/>
        </p:nvSpPr>
        <p:spPr>
          <a:xfrm>
            <a:off x="1071538" y="3857628"/>
            <a:ext cx="3714776" cy="928694"/>
          </a:xfrm>
          <a:prstGeom prst="wedgeRectCallout">
            <a:avLst>
              <a:gd name="adj1" fmla="val 92756"/>
              <a:gd name="adj2" fmla="val -20576"/>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如果前一条指令结束时</a:t>
            </a:r>
            <a:r>
              <a:rPr lang="en-US" altLang="zh-CN" dirty="0" smtClean="0">
                <a:solidFill>
                  <a:schemeClr val="tx1"/>
                </a:solidFill>
                <a:latin typeface="微软雅黑" pitchFamily="34" charset="-122"/>
                <a:ea typeface="微软雅黑" pitchFamily="34" charset="-122"/>
              </a:rPr>
              <a:t>TOS</a:t>
            </a:r>
            <a:r>
              <a:rPr lang="zh-CN" altLang="en-US" dirty="0" smtClean="0">
                <a:solidFill>
                  <a:schemeClr val="tx1"/>
                </a:solidFill>
                <a:latin typeface="微软雅黑" pitchFamily="34" charset="-122"/>
                <a:ea typeface="微软雅黑" pitchFamily="34" charset="-122"/>
              </a:rPr>
              <a:t>状态是</a:t>
            </a:r>
            <a:r>
              <a:rPr lang="en-US" altLang="zh-CN" b="1" dirty="0" err="1" smtClean="0">
                <a:solidFill>
                  <a:schemeClr val="accent3">
                    <a:lumMod val="75000"/>
                  </a:schemeClr>
                </a:solidFill>
                <a:latin typeface="微软雅黑" pitchFamily="34" charset="-122"/>
                <a:ea typeface="微软雅黑" pitchFamily="34" charset="-122"/>
              </a:rPr>
              <a:t>vtos</a:t>
            </a:r>
            <a:r>
              <a:rPr lang="zh-CN" altLang="en-US" dirty="0" smtClean="0">
                <a:solidFill>
                  <a:schemeClr val="tx1"/>
                </a:solidFill>
                <a:latin typeface="微软雅黑" pitchFamily="34" charset="-122"/>
                <a:ea typeface="微软雅黑" pitchFamily="34" charset="-122"/>
              </a:rPr>
              <a:t>，则从这里进入</a:t>
            </a:r>
            <a:r>
              <a:rPr lang="en-US" altLang="zh-CN" dirty="0" err="1" smtClean="0">
                <a:solidFill>
                  <a:schemeClr val="tx1"/>
                </a:solidFill>
                <a:latin typeface="微软雅黑" pitchFamily="34" charset="-122"/>
                <a:ea typeface="微软雅黑" pitchFamily="34" charset="-122"/>
              </a:rPr>
              <a:t>iconst</a:t>
            </a:r>
            <a:r>
              <a:rPr lang="zh-CN" altLang="en-US" dirty="0" smtClean="0">
                <a:solidFill>
                  <a:schemeClr val="tx1"/>
                </a:solidFill>
                <a:latin typeface="微软雅黑" pitchFamily="34" charset="-122"/>
                <a:ea typeface="微软雅黑" pitchFamily="34" charset="-122"/>
              </a:rPr>
              <a:t>的处理</a:t>
            </a:r>
            <a:endParaRPr lang="zh-CN" altLang="en-US" dirty="0">
              <a:solidFill>
                <a:schemeClr val="tx1"/>
              </a:solidFill>
              <a:latin typeface="微软雅黑" pitchFamily="34" charset="-122"/>
              <a:ea typeface="微软雅黑" pitchFamily="34" charset="-122"/>
            </a:endParaRPr>
          </a:p>
        </p:txBody>
      </p:sp>
      <p:sp>
        <p:nvSpPr>
          <p:cNvPr id="24" name="矩形标注 23"/>
          <p:cNvSpPr/>
          <p:nvPr/>
        </p:nvSpPr>
        <p:spPr>
          <a:xfrm>
            <a:off x="1071538" y="2000240"/>
            <a:ext cx="3714776" cy="928694"/>
          </a:xfrm>
          <a:prstGeom prst="wedgeRectCallout">
            <a:avLst>
              <a:gd name="adj1" fmla="val 92756"/>
              <a:gd name="adj2" fmla="val -20576"/>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如果前一条指令结束时</a:t>
            </a:r>
            <a:r>
              <a:rPr lang="en-US" altLang="zh-CN" dirty="0" smtClean="0">
                <a:solidFill>
                  <a:schemeClr val="tx1"/>
                </a:solidFill>
                <a:latin typeface="微软雅黑" pitchFamily="34" charset="-122"/>
                <a:ea typeface="微软雅黑" pitchFamily="34" charset="-122"/>
              </a:rPr>
              <a:t>TOS</a:t>
            </a:r>
            <a:r>
              <a:rPr lang="zh-CN" altLang="en-US" dirty="0" smtClean="0">
                <a:solidFill>
                  <a:schemeClr val="tx1"/>
                </a:solidFill>
                <a:latin typeface="微软雅黑" pitchFamily="34" charset="-122"/>
                <a:ea typeface="微软雅黑" pitchFamily="34" charset="-122"/>
              </a:rPr>
              <a:t>状态是</a:t>
            </a:r>
            <a:r>
              <a:rPr lang="en-US" altLang="zh-CN" b="1" dirty="0" err="1" smtClean="0">
                <a:solidFill>
                  <a:schemeClr val="accent3">
                    <a:lumMod val="75000"/>
                  </a:schemeClr>
                </a:solidFill>
                <a:latin typeface="微软雅黑" pitchFamily="34" charset="-122"/>
                <a:ea typeface="微软雅黑" pitchFamily="34" charset="-122"/>
              </a:rPr>
              <a:t>atos</a:t>
            </a:r>
            <a:r>
              <a:rPr lang="zh-CN" altLang="en-US" dirty="0" smtClean="0">
                <a:solidFill>
                  <a:schemeClr val="tx1"/>
                </a:solidFill>
                <a:latin typeface="微软雅黑" pitchFamily="34" charset="-122"/>
                <a:ea typeface="微软雅黑" pitchFamily="34" charset="-122"/>
              </a:rPr>
              <a:t>，则从这里进入</a:t>
            </a:r>
            <a:r>
              <a:rPr lang="en-US" altLang="zh-CN" dirty="0" err="1" smtClean="0">
                <a:solidFill>
                  <a:schemeClr val="tx1"/>
                </a:solidFill>
                <a:latin typeface="微软雅黑" pitchFamily="34" charset="-122"/>
                <a:ea typeface="微软雅黑" pitchFamily="34" charset="-122"/>
              </a:rPr>
              <a:t>iconst</a:t>
            </a:r>
            <a:r>
              <a:rPr lang="zh-CN" altLang="en-US" dirty="0" smtClean="0">
                <a:solidFill>
                  <a:schemeClr val="tx1"/>
                </a:solidFill>
                <a:latin typeface="微软雅黑" pitchFamily="34" charset="-122"/>
                <a:ea typeface="微软雅黑" pitchFamily="34" charset="-122"/>
              </a:rPr>
              <a:t>的处理</a:t>
            </a:r>
            <a:endParaRPr lang="zh-CN" altLang="en-US" dirty="0">
              <a:solidFill>
                <a:schemeClr val="tx1"/>
              </a:solidFill>
              <a:latin typeface="微软雅黑" pitchFamily="34" charset="-122"/>
              <a:ea typeface="微软雅黑" pitchFamily="34" charset="-122"/>
            </a:endParaRPr>
          </a:p>
        </p:txBody>
      </p:sp>
      <p:sp>
        <p:nvSpPr>
          <p:cNvPr id="25" name="圆角矩形 24"/>
          <p:cNvSpPr/>
          <p:nvPr/>
        </p:nvSpPr>
        <p:spPr>
          <a:xfrm>
            <a:off x="1500166" y="5286388"/>
            <a:ext cx="2786082" cy="857256"/>
          </a:xfrm>
          <a:prstGeom prst="round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其它指令、其它进入</a:t>
            </a:r>
            <a:r>
              <a:rPr lang="en-US" altLang="zh-CN" dirty="0" smtClean="0">
                <a:solidFill>
                  <a:schemeClr val="tx1"/>
                </a:solidFill>
                <a:latin typeface="微软雅黑" pitchFamily="34" charset="-122"/>
                <a:ea typeface="微软雅黑" pitchFamily="34" charset="-122"/>
              </a:rPr>
              <a:t>TOS</a:t>
            </a:r>
            <a:r>
              <a:rPr lang="zh-CN" altLang="en-US" dirty="0" smtClean="0">
                <a:solidFill>
                  <a:schemeClr val="tx1"/>
                </a:solidFill>
                <a:latin typeface="微软雅黑" pitchFamily="34" charset="-122"/>
                <a:ea typeface="微软雅黑" pitchFamily="34" charset="-122"/>
              </a:rPr>
              <a:t>状态的情况依次类推</a:t>
            </a:r>
            <a:endParaRPr lang="zh-CN" altLang="en-US"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14612" y="5286388"/>
            <a:ext cx="6143668" cy="28575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14612" y="5572140"/>
            <a:ext cx="6143668" cy="571504"/>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14612" y="6143644"/>
            <a:ext cx="6143668" cy="214314"/>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14612" y="5000636"/>
            <a:ext cx="6143668" cy="28575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14612" y="4429132"/>
            <a:ext cx="6143668" cy="571504"/>
          </a:xfrm>
          <a:prstGeom prst="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6200000" scaled="1"/>
            <a:tileRect/>
          </a:gra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4612" y="3643314"/>
            <a:ext cx="6143668" cy="785818"/>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14612" y="2857496"/>
            <a:ext cx="6143668" cy="785818"/>
          </a:xfrm>
          <a:prstGeom prst="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6200000" scaled="1"/>
            <a:tileRect/>
          </a:gra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4612" y="2000240"/>
            <a:ext cx="6143668" cy="857256"/>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643174" y="1928802"/>
            <a:ext cx="6357982" cy="4524315"/>
          </a:xfrm>
          <a:prstGeom prst="rect">
            <a:avLst/>
          </a:prstGeom>
          <a:noFill/>
        </p:spPr>
        <p:txBody>
          <a:bodyPr wrap="square" rtlCol="0">
            <a:spAutoFit/>
          </a:bodyPr>
          <a:lstStyle/>
          <a:p>
            <a:r>
              <a:rPr lang="en-US" altLang="zh-CN" dirty="0" smtClean="0">
                <a:latin typeface="Consolas" pitchFamily="49" charset="0"/>
              </a:rPr>
              <a:t>0x0097aa20: sub   </a:t>
            </a:r>
            <a:r>
              <a:rPr lang="en-US" altLang="zh-CN" dirty="0" err="1" smtClean="0">
                <a:latin typeface="Consolas" pitchFamily="49" charset="0"/>
              </a:rPr>
              <a:t>esp</a:t>
            </a:r>
            <a:r>
              <a:rPr lang="en-US" altLang="zh-CN" dirty="0" smtClean="0">
                <a:latin typeface="Consolas" pitchFamily="49" charset="0"/>
              </a:rPr>
              <a:t>, 4</a:t>
            </a:r>
          </a:p>
          <a:p>
            <a:r>
              <a:rPr lang="en-US" altLang="zh-CN" dirty="0" smtClean="0">
                <a:latin typeface="Consolas" pitchFamily="49" charset="0"/>
              </a:rPr>
              <a:t>0x0097aa23: </a:t>
            </a:r>
            <a:r>
              <a:rPr lang="en-US" altLang="zh-CN" dirty="0" err="1" smtClean="0">
                <a:latin typeface="Consolas" pitchFamily="49" charset="0"/>
              </a:rPr>
              <a:t>fstp</a:t>
            </a:r>
            <a:r>
              <a:rPr lang="en-US" altLang="zh-CN" dirty="0" smtClean="0">
                <a:latin typeface="Consolas" pitchFamily="49" charset="0"/>
              </a:rPr>
              <a:t>  </a:t>
            </a:r>
            <a:r>
              <a:rPr lang="en-US" altLang="zh-CN" dirty="0" err="1" smtClean="0">
                <a:latin typeface="Consolas" pitchFamily="49" charset="0"/>
              </a:rPr>
              <a:t>dword</a:t>
            </a:r>
            <a:r>
              <a:rPr lang="en-US" altLang="zh-CN" dirty="0" smtClean="0">
                <a:latin typeface="Consolas" pitchFamily="49" charset="0"/>
              </a:rPr>
              <a:t> </a:t>
            </a:r>
            <a:r>
              <a:rPr lang="en-US" altLang="zh-CN" dirty="0" err="1" smtClean="0">
                <a:latin typeface="Consolas" pitchFamily="49" charset="0"/>
              </a:rPr>
              <a:t>ptr</a:t>
            </a:r>
            <a:r>
              <a:rPr lang="en-US" altLang="zh-CN" dirty="0" smtClean="0">
                <a:latin typeface="Consolas" pitchFamily="49" charset="0"/>
              </a:rPr>
              <a:t> </a:t>
            </a:r>
            <a:r>
              <a:rPr lang="en-US" altLang="zh-CN" dirty="0" err="1" smtClean="0">
                <a:latin typeface="Consolas" pitchFamily="49" charset="0"/>
              </a:rPr>
              <a:t>ss</a:t>
            </a:r>
            <a:r>
              <a:rPr lang="en-US" altLang="zh-CN" dirty="0" smtClean="0">
                <a:latin typeface="Consolas" pitchFamily="49" charset="0"/>
              </a:rPr>
              <a:t>:[</a:t>
            </a:r>
            <a:r>
              <a:rPr lang="en-US" altLang="zh-CN" dirty="0" err="1" smtClean="0">
                <a:latin typeface="Consolas" pitchFamily="49" charset="0"/>
              </a:rPr>
              <a:t>esp</a:t>
            </a:r>
            <a:r>
              <a:rPr lang="en-US" altLang="zh-CN" dirty="0" smtClean="0">
                <a:latin typeface="Consolas" pitchFamily="49" charset="0"/>
              </a:rPr>
              <a:t>]</a:t>
            </a:r>
          </a:p>
          <a:p>
            <a:r>
              <a:rPr lang="en-US" altLang="zh-CN" dirty="0" smtClean="0">
                <a:latin typeface="Consolas" pitchFamily="49" charset="0"/>
              </a:rPr>
              <a:t>0x0097aa26: </a:t>
            </a:r>
            <a:r>
              <a:rPr lang="en-US" altLang="zh-CN" dirty="0" err="1" smtClean="0">
                <a:latin typeface="Consolas" pitchFamily="49" charset="0"/>
              </a:rPr>
              <a:t>jmp</a:t>
            </a:r>
            <a:r>
              <a:rPr lang="en-US" altLang="zh-CN" dirty="0" smtClean="0">
                <a:latin typeface="Consolas" pitchFamily="49" charset="0"/>
              </a:rPr>
              <a:t>   0x0097aa44</a:t>
            </a:r>
          </a:p>
          <a:p>
            <a:r>
              <a:rPr lang="en-US" altLang="zh-CN" dirty="0" smtClean="0">
                <a:latin typeface="Consolas" pitchFamily="49" charset="0"/>
              </a:rPr>
              <a:t>0x0097aa2b: sub   </a:t>
            </a:r>
            <a:r>
              <a:rPr lang="en-US" altLang="zh-CN" dirty="0" err="1" smtClean="0">
                <a:latin typeface="Consolas" pitchFamily="49" charset="0"/>
              </a:rPr>
              <a:t>esp</a:t>
            </a:r>
            <a:r>
              <a:rPr lang="en-US" altLang="zh-CN" dirty="0" smtClean="0">
                <a:latin typeface="Consolas" pitchFamily="49" charset="0"/>
              </a:rPr>
              <a:t>, 8</a:t>
            </a:r>
          </a:p>
          <a:p>
            <a:r>
              <a:rPr lang="en-US" altLang="zh-CN" dirty="0" smtClean="0">
                <a:latin typeface="Consolas" pitchFamily="49" charset="0"/>
              </a:rPr>
              <a:t>0x0097aa2e: </a:t>
            </a:r>
            <a:r>
              <a:rPr lang="en-US" altLang="zh-CN" dirty="0" err="1" smtClean="0">
                <a:latin typeface="Consolas" pitchFamily="49" charset="0"/>
              </a:rPr>
              <a:t>fstp</a:t>
            </a:r>
            <a:r>
              <a:rPr lang="en-US" altLang="zh-CN" dirty="0" smtClean="0">
                <a:latin typeface="Consolas" pitchFamily="49" charset="0"/>
              </a:rPr>
              <a:t>  qword </a:t>
            </a:r>
            <a:r>
              <a:rPr lang="en-US" altLang="zh-CN" dirty="0" err="1" smtClean="0">
                <a:latin typeface="Consolas" pitchFamily="49" charset="0"/>
              </a:rPr>
              <a:t>ptr</a:t>
            </a:r>
            <a:r>
              <a:rPr lang="en-US" altLang="zh-CN" dirty="0" smtClean="0">
                <a:latin typeface="Consolas" pitchFamily="49" charset="0"/>
              </a:rPr>
              <a:t> </a:t>
            </a:r>
            <a:r>
              <a:rPr lang="en-US" altLang="zh-CN" dirty="0" err="1" smtClean="0">
                <a:latin typeface="Consolas" pitchFamily="49" charset="0"/>
              </a:rPr>
              <a:t>ss</a:t>
            </a:r>
            <a:r>
              <a:rPr lang="en-US" altLang="zh-CN" dirty="0" smtClean="0">
                <a:latin typeface="Consolas" pitchFamily="49" charset="0"/>
              </a:rPr>
              <a:t>:[</a:t>
            </a:r>
            <a:r>
              <a:rPr lang="en-US" altLang="zh-CN" dirty="0" err="1" smtClean="0">
                <a:latin typeface="Consolas" pitchFamily="49" charset="0"/>
              </a:rPr>
              <a:t>esp</a:t>
            </a:r>
            <a:r>
              <a:rPr lang="en-US" altLang="zh-CN" dirty="0" smtClean="0">
                <a:latin typeface="Consolas" pitchFamily="49" charset="0"/>
              </a:rPr>
              <a:t>]</a:t>
            </a:r>
          </a:p>
          <a:p>
            <a:r>
              <a:rPr lang="en-US" altLang="zh-CN" dirty="0" smtClean="0">
                <a:latin typeface="Consolas" pitchFamily="49" charset="0"/>
              </a:rPr>
              <a:t>0x0097aa31: </a:t>
            </a:r>
            <a:r>
              <a:rPr lang="en-US" altLang="zh-CN" dirty="0" err="1" smtClean="0">
                <a:latin typeface="Consolas" pitchFamily="49" charset="0"/>
              </a:rPr>
              <a:t>jmp</a:t>
            </a:r>
            <a:r>
              <a:rPr lang="en-US" altLang="zh-CN" dirty="0" smtClean="0">
                <a:latin typeface="Consolas" pitchFamily="49" charset="0"/>
              </a:rPr>
              <a:t>   0x0097aa44</a:t>
            </a:r>
          </a:p>
          <a:p>
            <a:r>
              <a:rPr lang="en-US" altLang="zh-CN" dirty="0" smtClean="0">
                <a:latin typeface="Consolas" pitchFamily="49" charset="0"/>
              </a:rPr>
              <a:t>0x0097aa36: push  </a:t>
            </a:r>
            <a:r>
              <a:rPr lang="en-US" altLang="zh-CN" dirty="0" err="1" smtClean="0">
                <a:latin typeface="Consolas" pitchFamily="49" charset="0"/>
              </a:rPr>
              <a:t>edx</a:t>
            </a:r>
            <a:endParaRPr lang="en-US" altLang="zh-CN" dirty="0" smtClean="0">
              <a:latin typeface="Consolas" pitchFamily="49" charset="0"/>
            </a:endParaRPr>
          </a:p>
          <a:p>
            <a:r>
              <a:rPr lang="en-US" altLang="zh-CN" dirty="0" smtClean="0">
                <a:latin typeface="Consolas" pitchFamily="49" charset="0"/>
              </a:rPr>
              <a:t>0x0097aa37: push  </a:t>
            </a:r>
            <a:r>
              <a:rPr lang="en-US" altLang="zh-CN" dirty="0" err="1" smtClean="0">
                <a:latin typeface="Consolas" pitchFamily="49" charset="0"/>
              </a:rPr>
              <a:t>eax</a:t>
            </a:r>
            <a:endParaRPr lang="en-US" altLang="zh-CN" dirty="0" smtClean="0">
              <a:latin typeface="Consolas" pitchFamily="49" charset="0"/>
            </a:endParaRPr>
          </a:p>
          <a:p>
            <a:r>
              <a:rPr lang="en-US" altLang="zh-CN" dirty="0" smtClean="0">
                <a:latin typeface="Consolas" pitchFamily="49" charset="0"/>
              </a:rPr>
              <a:t>0x0097aa38: </a:t>
            </a:r>
            <a:r>
              <a:rPr lang="en-US" altLang="zh-CN" dirty="0" err="1" smtClean="0">
                <a:latin typeface="Consolas" pitchFamily="49" charset="0"/>
              </a:rPr>
              <a:t>jmp</a:t>
            </a:r>
            <a:r>
              <a:rPr lang="en-US" altLang="zh-CN" dirty="0" smtClean="0">
                <a:latin typeface="Consolas" pitchFamily="49" charset="0"/>
              </a:rPr>
              <a:t>   0x0097aa44</a:t>
            </a:r>
          </a:p>
          <a:p>
            <a:r>
              <a:rPr lang="en-US" altLang="zh-CN" dirty="0" smtClean="0">
                <a:latin typeface="Consolas" pitchFamily="49" charset="0"/>
              </a:rPr>
              <a:t>0x0097aa3d: push  </a:t>
            </a:r>
            <a:r>
              <a:rPr lang="en-US" altLang="zh-CN" dirty="0" err="1" smtClean="0">
                <a:latin typeface="Consolas" pitchFamily="49" charset="0"/>
              </a:rPr>
              <a:t>eax</a:t>
            </a:r>
            <a:endParaRPr lang="en-US" altLang="zh-CN" dirty="0" smtClean="0">
              <a:latin typeface="Consolas" pitchFamily="49" charset="0"/>
            </a:endParaRPr>
          </a:p>
          <a:p>
            <a:r>
              <a:rPr lang="en-US" altLang="zh-CN" dirty="0" smtClean="0">
                <a:latin typeface="Consolas" pitchFamily="49" charset="0"/>
              </a:rPr>
              <a:t>0x0097aa3e: </a:t>
            </a:r>
            <a:r>
              <a:rPr lang="en-US" altLang="zh-CN" dirty="0" err="1" smtClean="0">
                <a:latin typeface="Consolas" pitchFamily="49" charset="0"/>
              </a:rPr>
              <a:t>jmp</a:t>
            </a:r>
            <a:r>
              <a:rPr lang="en-US" altLang="zh-CN" dirty="0" smtClean="0">
                <a:latin typeface="Consolas" pitchFamily="49" charset="0"/>
              </a:rPr>
              <a:t>   0x0097aa44</a:t>
            </a:r>
          </a:p>
          <a:p>
            <a:r>
              <a:rPr lang="en-US" altLang="zh-CN" dirty="0" smtClean="0">
                <a:latin typeface="Consolas" pitchFamily="49" charset="0"/>
              </a:rPr>
              <a:t>0x0097aa43: push  </a:t>
            </a:r>
            <a:r>
              <a:rPr lang="en-US" altLang="zh-CN" dirty="0" err="1" smtClean="0">
                <a:latin typeface="Consolas" pitchFamily="49" charset="0"/>
              </a:rPr>
              <a:t>eax</a:t>
            </a:r>
            <a:endParaRPr lang="en-US" altLang="zh-CN" dirty="0" smtClean="0">
              <a:latin typeface="Consolas" pitchFamily="49" charset="0"/>
            </a:endParaRPr>
          </a:p>
          <a:p>
            <a:r>
              <a:rPr lang="en-US" altLang="zh-CN" dirty="0" smtClean="0">
                <a:latin typeface="Consolas" pitchFamily="49" charset="0"/>
              </a:rPr>
              <a:t>0x0097aa44: </a:t>
            </a:r>
            <a:r>
              <a:rPr lang="en-US" altLang="zh-CN" dirty="0" err="1" smtClean="0">
                <a:latin typeface="Consolas" pitchFamily="49" charset="0"/>
              </a:rPr>
              <a:t>mov</a:t>
            </a:r>
            <a:r>
              <a:rPr lang="en-US" altLang="zh-CN" dirty="0" smtClean="0">
                <a:latin typeface="Consolas" pitchFamily="49" charset="0"/>
              </a:rPr>
              <a:t>   </a:t>
            </a:r>
            <a:r>
              <a:rPr lang="en-US" altLang="zh-CN" dirty="0" err="1" smtClean="0">
                <a:latin typeface="Consolas" pitchFamily="49" charset="0"/>
              </a:rPr>
              <a:t>eax</a:t>
            </a:r>
            <a:r>
              <a:rPr lang="en-US" altLang="zh-CN" dirty="0" smtClean="0">
                <a:latin typeface="Consolas" pitchFamily="49" charset="0"/>
              </a:rPr>
              <a:t>, 1</a:t>
            </a:r>
          </a:p>
          <a:p>
            <a:r>
              <a:rPr lang="en-US" altLang="zh-CN" dirty="0" smtClean="0">
                <a:latin typeface="Consolas" pitchFamily="49" charset="0"/>
              </a:rPr>
              <a:t>0x0097aa49: </a:t>
            </a:r>
            <a:r>
              <a:rPr lang="en-US" altLang="zh-CN" dirty="0" err="1" smtClean="0">
                <a:latin typeface="Consolas" pitchFamily="49" charset="0"/>
              </a:rPr>
              <a:t>movzx</a:t>
            </a:r>
            <a:r>
              <a:rPr lang="en-US" altLang="zh-CN" dirty="0" smtClean="0">
                <a:latin typeface="Consolas" pitchFamily="49" charset="0"/>
              </a:rPr>
              <a:t> </a:t>
            </a:r>
            <a:r>
              <a:rPr lang="en-US" altLang="zh-CN" dirty="0" err="1" smtClean="0">
                <a:latin typeface="Consolas" pitchFamily="49" charset="0"/>
              </a:rPr>
              <a:t>ebx</a:t>
            </a:r>
            <a:r>
              <a:rPr lang="en-US" altLang="zh-CN" dirty="0" smtClean="0">
                <a:latin typeface="Consolas" pitchFamily="49" charset="0"/>
              </a:rPr>
              <a:t>, byte </a:t>
            </a:r>
            <a:r>
              <a:rPr lang="en-US" altLang="zh-CN" dirty="0" err="1" smtClean="0">
                <a:latin typeface="Consolas" pitchFamily="49" charset="0"/>
              </a:rPr>
              <a:t>ptr</a:t>
            </a:r>
            <a:r>
              <a:rPr lang="en-US" altLang="zh-CN" dirty="0" smtClean="0">
                <a:latin typeface="Consolas" pitchFamily="49" charset="0"/>
              </a:rPr>
              <a:t> </a:t>
            </a:r>
            <a:r>
              <a:rPr lang="en-US" altLang="zh-CN" dirty="0" err="1" smtClean="0">
                <a:latin typeface="Consolas" pitchFamily="49" charset="0"/>
              </a:rPr>
              <a:t>ds</a:t>
            </a:r>
            <a:r>
              <a:rPr lang="en-US" altLang="zh-CN" dirty="0" smtClean="0">
                <a:latin typeface="Consolas" pitchFamily="49" charset="0"/>
              </a:rPr>
              <a:t>:[esi+1]</a:t>
            </a:r>
          </a:p>
          <a:p>
            <a:r>
              <a:rPr lang="en-US" altLang="zh-CN" dirty="0" smtClean="0">
                <a:latin typeface="Consolas" pitchFamily="49" charset="0"/>
              </a:rPr>
              <a:t>0x0097aa4d: inc   </a:t>
            </a:r>
            <a:r>
              <a:rPr lang="en-US" altLang="zh-CN" dirty="0" err="1" smtClean="0">
                <a:latin typeface="Consolas" pitchFamily="49" charset="0"/>
              </a:rPr>
              <a:t>esi</a:t>
            </a:r>
            <a:endParaRPr lang="en-US" altLang="zh-CN" dirty="0" smtClean="0">
              <a:latin typeface="Consolas" pitchFamily="49" charset="0"/>
            </a:endParaRPr>
          </a:p>
          <a:p>
            <a:r>
              <a:rPr lang="en-US" altLang="zh-CN" dirty="0" smtClean="0">
                <a:latin typeface="Consolas" pitchFamily="49" charset="0"/>
              </a:rPr>
              <a:t>0x0097aa4e: </a:t>
            </a:r>
            <a:r>
              <a:rPr lang="en-US" altLang="zh-CN" dirty="0" err="1" smtClean="0">
                <a:latin typeface="Consolas" pitchFamily="49" charset="0"/>
              </a:rPr>
              <a:t>jmp</a:t>
            </a:r>
            <a:r>
              <a:rPr lang="en-US" altLang="zh-CN" dirty="0" smtClean="0">
                <a:latin typeface="Consolas" pitchFamily="49" charset="0"/>
              </a:rPr>
              <a:t>   </a:t>
            </a:r>
            <a:r>
              <a:rPr lang="en-US" altLang="zh-CN" dirty="0" err="1" smtClean="0">
                <a:latin typeface="Consolas" pitchFamily="49" charset="0"/>
              </a:rPr>
              <a:t>dword</a:t>
            </a:r>
            <a:r>
              <a:rPr lang="en-US" altLang="zh-CN" dirty="0" smtClean="0">
                <a:latin typeface="Consolas" pitchFamily="49" charset="0"/>
              </a:rPr>
              <a:t> </a:t>
            </a:r>
            <a:r>
              <a:rPr lang="en-US" altLang="zh-CN" dirty="0" err="1" smtClean="0">
                <a:latin typeface="Consolas" pitchFamily="49" charset="0"/>
              </a:rPr>
              <a:t>ptr</a:t>
            </a:r>
            <a:r>
              <a:rPr lang="en-US" altLang="zh-CN" dirty="0" smtClean="0">
                <a:latin typeface="Consolas" pitchFamily="49" charset="0"/>
              </a:rPr>
              <a:t> </a:t>
            </a:r>
            <a:r>
              <a:rPr lang="en-US" altLang="zh-CN" dirty="0" err="1" smtClean="0">
                <a:latin typeface="Consolas" pitchFamily="49" charset="0"/>
              </a:rPr>
              <a:t>ds</a:t>
            </a:r>
            <a:r>
              <a:rPr lang="en-US" altLang="zh-CN" dirty="0" smtClean="0">
                <a:latin typeface="Consolas" pitchFamily="49" charset="0"/>
              </a:rPr>
              <a:t>:[</a:t>
            </a:r>
            <a:r>
              <a:rPr lang="en-US" altLang="zh-CN" dirty="0" err="1" smtClean="0">
                <a:latin typeface="Consolas" pitchFamily="49" charset="0"/>
              </a:rPr>
              <a:t>ebx</a:t>
            </a:r>
            <a:r>
              <a:rPr lang="en-US" altLang="zh-CN" dirty="0" smtClean="0">
                <a:latin typeface="Consolas" pitchFamily="49" charset="0"/>
              </a:rPr>
              <a:t>*4+0x6db188c8]</a:t>
            </a:r>
            <a:endParaRPr lang="zh-CN" altLang="en-US" dirty="0">
              <a:latin typeface="Consolas" pitchFamily="49" charset="0"/>
            </a:endParaRPr>
          </a:p>
        </p:txBody>
      </p:sp>
      <p:sp>
        <p:nvSpPr>
          <p:cNvPr id="2" name="标题 1"/>
          <p:cNvSpPr>
            <a:spLocks noGrp="1"/>
          </p:cNvSpPr>
          <p:nvPr>
            <p:ph type="title"/>
          </p:nvPr>
        </p:nvSpPr>
        <p:spPr/>
        <p:txBody>
          <a:bodyPr>
            <a:normAutofit/>
          </a:bodyPr>
          <a:lstStyle/>
          <a:p>
            <a:r>
              <a:rPr lang="en-US" altLang="zh-CN" sz="3200" dirty="0" smtClean="0">
                <a:latin typeface="微软雅黑" pitchFamily="34" charset="-122"/>
                <a:ea typeface="微软雅黑" pitchFamily="34" charset="-122"/>
              </a:rPr>
              <a:t>iconst_1</a:t>
            </a:r>
            <a:r>
              <a:rPr lang="zh-CN" altLang="en-US" sz="3200" dirty="0" smtClean="0">
                <a:latin typeface="微软雅黑" pitchFamily="34" charset="-122"/>
                <a:ea typeface="微软雅黑" pitchFamily="34" charset="-122"/>
              </a:rPr>
              <a:t>在</a:t>
            </a:r>
            <a:r>
              <a:rPr lang="en-US" altLang="zh-CN" sz="3200" dirty="0" smtClean="0">
                <a:latin typeface="微软雅黑" pitchFamily="34" charset="-122"/>
                <a:ea typeface="微软雅黑" pitchFamily="34" charset="-122"/>
              </a:rPr>
              <a:t>client</a:t>
            </a:r>
            <a:r>
              <a:rPr lang="zh-CN" altLang="en-US" sz="3200" dirty="0" smtClean="0">
                <a:latin typeface="微软雅黑" pitchFamily="34" charset="-122"/>
                <a:ea typeface="微软雅黑" pitchFamily="34" charset="-122"/>
              </a:rPr>
              <a:t>模式默认生成的代码</a:t>
            </a:r>
            <a:endParaRPr lang="zh-CN" altLang="en-US" sz="3200" dirty="0">
              <a:latin typeface="微软雅黑" pitchFamily="34" charset="-122"/>
              <a:ea typeface="微软雅黑" pitchFamily="34" charset="-122"/>
            </a:endParaRPr>
          </a:p>
        </p:txBody>
      </p:sp>
      <p:sp>
        <p:nvSpPr>
          <p:cNvPr id="9" name="TextBox 8"/>
          <p:cNvSpPr txBox="1"/>
          <p:nvPr/>
        </p:nvSpPr>
        <p:spPr>
          <a:xfrm>
            <a:off x="1071538" y="1285860"/>
            <a:ext cx="7929586" cy="338554"/>
          </a:xfrm>
          <a:prstGeom prst="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65000"/>
              </a:schemeClr>
            </a:solidFill>
          </a:ln>
        </p:spPr>
        <p:txBody>
          <a:bodyPr wrap="square" rtlCol="0">
            <a:spAutoFit/>
          </a:bodyPr>
          <a:lstStyle/>
          <a:p>
            <a:r>
              <a:rPr lang="en-US" altLang="zh-CN" sz="1600" dirty="0" smtClean="0">
                <a:latin typeface="Consolas" pitchFamily="49" charset="0"/>
              </a:rPr>
              <a:t>def(</a:t>
            </a:r>
            <a:r>
              <a:rPr lang="en-US" altLang="zh-CN" sz="1600" dirty="0" err="1" smtClean="0">
                <a:latin typeface="Consolas" pitchFamily="49" charset="0"/>
              </a:rPr>
              <a:t>Bytecodes</a:t>
            </a:r>
            <a:r>
              <a:rPr lang="en-US" altLang="zh-CN" sz="1600" dirty="0" smtClean="0">
                <a:latin typeface="Consolas" pitchFamily="49" charset="0"/>
              </a:rPr>
              <a:t>::_iconst_1, ____|____|____|____, </a:t>
            </a:r>
            <a:r>
              <a:rPr lang="en-US" altLang="zh-CN" sz="1600" dirty="0" err="1" smtClean="0">
                <a:latin typeface="Consolas" pitchFamily="49" charset="0"/>
              </a:rPr>
              <a:t>vtos</a:t>
            </a:r>
            <a:r>
              <a:rPr lang="en-US" altLang="zh-CN" sz="1600" dirty="0" smtClean="0">
                <a:latin typeface="Consolas" pitchFamily="49" charset="0"/>
              </a:rPr>
              <a:t>, </a:t>
            </a:r>
            <a:r>
              <a:rPr lang="en-US" altLang="zh-CN" sz="1600" dirty="0" err="1" smtClean="0">
                <a:latin typeface="Consolas" pitchFamily="49" charset="0"/>
              </a:rPr>
              <a:t>itos</a:t>
            </a:r>
            <a:r>
              <a:rPr lang="en-US" altLang="zh-CN" sz="1600" dirty="0" smtClean="0">
                <a:latin typeface="Consolas" pitchFamily="49" charset="0"/>
              </a:rPr>
              <a:t>, </a:t>
            </a:r>
            <a:r>
              <a:rPr lang="en-US" altLang="zh-CN" sz="1600" dirty="0" err="1" smtClean="0">
                <a:latin typeface="Consolas" pitchFamily="49" charset="0"/>
              </a:rPr>
              <a:t>iconst</a:t>
            </a:r>
            <a:r>
              <a:rPr lang="en-US" altLang="zh-CN" sz="1600" dirty="0" smtClean="0">
                <a:latin typeface="Consolas" pitchFamily="49" charset="0"/>
              </a:rPr>
              <a:t>, 1);</a:t>
            </a:r>
            <a:endParaRPr lang="zh-CN" altLang="en-US" sz="1600" dirty="0">
              <a:latin typeface="Consolas" pitchFamily="49" charset="0"/>
            </a:endParaRPr>
          </a:p>
        </p:txBody>
      </p:sp>
      <p:sp>
        <p:nvSpPr>
          <p:cNvPr id="19" name="矩形标注 18"/>
          <p:cNvSpPr/>
          <p:nvPr/>
        </p:nvSpPr>
        <p:spPr>
          <a:xfrm>
            <a:off x="1285852" y="2143116"/>
            <a:ext cx="1071570" cy="357190"/>
          </a:xfrm>
          <a:prstGeom prst="wedgeRectCallout">
            <a:avLst>
              <a:gd name="adj1" fmla="val 78774"/>
              <a:gd name="adj2" fmla="val 22761"/>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ftos</a:t>
            </a:r>
            <a:r>
              <a:rPr lang="zh-CN" altLang="en-US" sz="1600" dirty="0" smtClean="0">
                <a:solidFill>
                  <a:schemeClr val="tx1"/>
                </a:solidFill>
                <a:latin typeface="微软雅黑" pitchFamily="34" charset="-122"/>
                <a:ea typeface="微软雅黑" pitchFamily="34" charset="-122"/>
              </a:rPr>
              <a:t>入口</a:t>
            </a:r>
            <a:endParaRPr lang="zh-CN" altLang="en-US" sz="1600" dirty="0">
              <a:solidFill>
                <a:schemeClr val="tx1"/>
              </a:solidFill>
              <a:latin typeface="微软雅黑" pitchFamily="34" charset="-122"/>
              <a:ea typeface="微软雅黑" pitchFamily="34" charset="-122"/>
            </a:endParaRPr>
          </a:p>
        </p:txBody>
      </p:sp>
      <p:sp>
        <p:nvSpPr>
          <p:cNvPr id="20" name="矩形标注 19"/>
          <p:cNvSpPr/>
          <p:nvPr/>
        </p:nvSpPr>
        <p:spPr>
          <a:xfrm>
            <a:off x="1285852" y="3786190"/>
            <a:ext cx="1071570" cy="357190"/>
          </a:xfrm>
          <a:prstGeom prst="wedgeRectCallout">
            <a:avLst>
              <a:gd name="adj1" fmla="val 78774"/>
              <a:gd name="adj2" fmla="val 22761"/>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ltos</a:t>
            </a:r>
            <a:r>
              <a:rPr lang="zh-CN" altLang="en-US" sz="1600" dirty="0" smtClean="0">
                <a:solidFill>
                  <a:schemeClr val="tx1"/>
                </a:solidFill>
                <a:latin typeface="微软雅黑" pitchFamily="34" charset="-122"/>
                <a:ea typeface="微软雅黑" pitchFamily="34" charset="-122"/>
              </a:rPr>
              <a:t>入口</a:t>
            </a:r>
            <a:endParaRPr lang="zh-CN" altLang="en-US" sz="1600" dirty="0">
              <a:solidFill>
                <a:schemeClr val="tx1"/>
              </a:solidFill>
              <a:latin typeface="微软雅黑" pitchFamily="34" charset="-122"/>
              <a:ea typeface="微软雅黑" pitchFamily="34" charset="-122"/>
            </a:endParaRPr>
          </a:p>
        </p:txBody>
      </p:sp>
      <p:sp>
        <p:nvSpPr>
          <p:cNvPr id="21" name="矩形标注 20"/>
          <p:cNvSpPr/>
          <p:nvPr/>
        </p:nvSpPr>
        <p:spPr>
          <a:xfrm>
            <a:off x="1285852" y="4786322"/>
            <a:ext cx="1071570" cy="357190"/>
          </a:xfrm>
          <a:prstGeom prst="wedgeRectCallout">
            <a:avLst>
              <a:gd name="adj1" fmla="val 77938"/>
              <a:gd name="adj2" fmla="val 40330"/>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itos</a:t>
            </a:r>
            <a:r>
              <a:rPr lang="zh-CN" altLang="en-US" sz="1600" dirty="0" smtClean="0">
                <a:solidFill>
                  <a:schemeClr val="tx1"/>
                </a:solidFill>
                <a:latin typeface="微软雅黑" pitchFamily="34" charset="-122"/>
                <a:ea typeface="微软雅黑" pitchFamily="34" charset="-122"/>
              </a:rPr>
              <a:t>入口</a:t>
            </a:r>
            <a:endParaRPr lang="zh-CN" altLang="en-US" sz="1600" dirty="0">
              <a:solidFill>
                <a:schemeClr val="tx1"/>
              </a:solidFill>
              <a:latin typeface="微软雅黑" pitchFamily="34" charset="-122"/>
              <a:ea typeface="微软雅黑" pitchFamily="34" charset="-122"/>
            </a:endParaRPr>
          </a:p>
        </p:txBody>
      </p:sp>
      <p:sp>
        <p:nvSpPr>
          <p:cNvPr id="22" name="矩形标注 21"/>
          <p:cNvSpPr/>
          <p:nvPr/>
        </p:nvSpPr>
        <p:spPr>
          <a:xfrm>
            <a:off x="1285852" y="3000372"/>
            <a:ext cx="1071570" cy="357190"/>
          </a:xfrm>
          <a:prstGeom prst="wedgeRectCallout">
            <a:avLst>
              <a:gd name="adj1" fmla="val 78774"/>
              <a:gd name="adj2" fmla="val 22761"/>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6200000" scaled="1"/>
            <a:tileRect/>
          </a:gra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dtos</a:t>
            </a:r>
            <a:r>
              <a:rPr lang="zh-CN" altLang="en-US" sz="1600" dirty="0" smtClean="0">
                <a:solidFill>
                  <a:schemeClr val="tx1"/>
                </a:solidFill>
                <a:latin typeface="微软雅黑" pitchFamily="34" charset="-122"/>
                <a:ea typeface="微软雅黑" pitchFamily="34" charset="-122"/>
              </a:rPr>
              <a:t>入口</a:t>
            </a:r>
            <a:endParaRPr lang="zh-CN" altLang="en-US" sz="1600" dirty="0">
              <a:solidFill>
                <a:schemeClr val="tx1"/>
              </a:solidFill>
              <a:latin typeface="微软雅黑" pitchFamily="34" charset="-122"/>
              <a:ea typeface="微软雅黑" pitchFamily="34" charset="-122"/>
            </a:endParaRPr>
          </a:p>
        </p:txBody>
      </p:sp>
      <p:sp>
        <p:nvSpPr>
          <p:cNvPr id="23" name="矩形标注 22"/>
          <p:cNvSpPr/>
          <p:nvPr/>
        </p:nvSpPr>
        <p:spPr>
          <a:xfrm>
            <a:off x="1285852" y="4357694"/>
            <a:ext cx="1071570" cy="357190"/>
          </a:xfrm>
          <a:prstGeom prst="wedgeRectCallout">
            <a:avLst>
              <a:gd name="adj1" fmla="val 78774"/>
              <a:gd name="adj2" fmla="val 22761"/>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6200000" scaled="1"/>
            <a:tileRect/>
          </a:gra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atos</a:t>
            </a:r>
            <a:r>
              <a:rPr lang="zh-CN" altLang="en-US" sz="1600" dirty="0" smtClean="0">
                <a:solidFill>
                  <a:schemeClr val="tx1"/>
                </a:solidFill>
                <a:latin typeface="微软雅黑" pitchFamily="34" charset="-122"/>
                <a:ea typeface="微软雅黑" pitchFamily="34" charset="-122"/>
              </a:rPr>
              <a:t>入口</a:t>
            </a:r>
            <a:endParaRPr lang="zh-CN" altLang="en-US" sz="1600" dirty="0">
              <a:solidFill>
                <a:schemeClr val="tx1"/>
              </a:solidFill>
              <a:latin typeface="微软雅黑" pitchFamily="34" charset="-122"/>
              <a:ea typeface="微软雅黑" pitchFamily="34" charset="-122"/>
            </a:endParaRPr>
          </a:p>
        </p:txBody>
      </p:sp>
      <p:sp>
        <p:nvSpPr>
          <p:cNvPr id="24" name="矩形标注 23"/>
          <p:cNvSpPr/>
          <p:nvPr/>
        </p:nvSpPr>
        <p:spPr>
          <a:xfrm>
            <a:off x="1285852" y="6286520"/>
            <a:ext cx="1071570" cy="357190"/>
          </a:xfrm>
          <a:prstGeom prst="wedgeRectCallout">
            <a:avLst>
              <a:gd name="adj1" fmla="val 80447"/>
              <a:gd name="adj2" fmla="val -55042"/>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16200000" scaled="1"/>
            <a:tileRect/>
          </a:gra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分派指令</a:t>
            </a:r>
            <a:endParaRPr lang="zh-CN" altLang="en-US" sz="1600" dirty="0">
              <a:solidFill>
                <a:schemeClr val="tx1"/>
              </a:solidFill>
              <a:latin typeface="微软雅黑" pitchFamily="34" charset="-122"/>
              <a:ea typeface="微软雅黑" pitchFamily="34" charset="-122"/>
            </a:endParaRPr>
          </a:p>
        </p:txBody>
      </p:sp>
      <p:sp>
        <p:nvSpPr>
          <p:cNvPr id="25" name="矩形标注 24"/>
          <p:cNvSpPr/>
          <p:nvPr/>
        </p:nvSpPr>
        <p:spPr>
          <a:xfrm>
            <a:off x="1285852" y="5857892"/>
            <a:ext cx="1071570" cy="357190"/>
          </a:xfrm>
          <a:prstGeom prst="wedgeRectCallout">
            <a:avLst>
              <a:gd name="adj1" fmla="val 76264"/>
              <a:gd name="adj2" fmla="val -34964"/>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取指令</a:t>
            </a:r>
            <a:endParaRPr lang="zh-CN" altLang="en-US" sz="1600" dirty="0">
              <a:solidFill>
                <a:schemeClr val="tx1"/>
              </a:solidFill>
              <a:latin typeface="微软雅黑" pitchFamily="34" charset="-122"/>
              <a:ea typeface="微软雅黑" pitchFamily="34" charset="-122"/>
            </a:endParaRPr>
          </a:p>
        </p:txBody>
      </p:sp>
      <p:sp>
        <p:nvSpPr>
          <p:cNvPr id="26" name="矩形标注 25"/>
          <p:cNvSpPr/>
          <p:nvPr/>
        </p:nvSpPr>
        <p:spPr>
          <a:xfrm>
            <a:off x="1285852" y="5214950"/>
            <a:ext cx="1071570" cy="571504"/>
          </a:xfrm>
          <a:prstGeom prst="wedgeRectCallout">
            <a:avLst>
              <a:gd name="adj1" fmla="val 77937"/>
              <a:gd name="adj2" fmla="val 2683"/>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vtos</a:t>
            </a:r>
            <a:r>
              <a:rPr lang="zh-CN" altLang="en-US" sz="1600" dirty="0" smtClean="0">
                <a:solidFill>
                  <a:schemeClr val="tx1"/>
                </a:solidFill>
                <a:latin typeface="微软雅黑" pitchFamily="34" charset="-122"/>
                <a:ea typeface="微软雅黑" pitchFamily="34" charset="-122"/>
              </a:rPr>
              <a:t>入口</a:t>
            </a:r>
            <a:endParaRPr lang="en-US" altLang="zh-CN" sz="1600" dirty="0" smtClean="0">
              <a:solidFill>
                <a:schemeClr val="tx1"/>
              </a:solidFill>
              <a:latin typeface="微软雅黑" pitchFamily="34" charset="-122"/>
              <a:ea typeface="微软雅黑" pitchFamily="34" charset="-122"/>
            </a:endParaRPr>
          </a:p>
          <a:p>
            <a:pPr algn="ctr"/>
            <a:r>
              <a:rPr lang="en-US" altLang="zh-CN" sz="1000" dirty="0" smtClean="0">
                <a:solidFill>
                  <a:schemeClr val="tx1"/>
                </a:solidFill>
                <a:latin typeface="微软雅黑" pitchFamily="34" charset="-122"/>
                <a:ea typeface="微软雅黑" pitchFamily="34" charset="-122"/>
              </a:rPr>
              <a:t>iconst_1</a:t>
            </a:r>
            <a:r>
              <a:rPr lang="zh-CN" altLang="en-US" sz="1000" dirty="0" smtClean="0">
                <a:solidFill>
                  <a:schemeClr val="tx1"/>
                </a:solidFill>
                <a:latin typeface="微软雅黑" pitchFamily="34" charset="-122"/>
                <a:ea typeface="微软雅黑" pitchFamily="34" charset="-122"/>
              </a:rPr>
              <a:t>的实际处理逻辑</a:t>
            </a:r>
            <a:endParaRPr lang="zh-CN" altLang="en-US" sz="10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smtClean="0">
                <a:latin typeface="Microsoft YaHei" pitchFamily="34" charset="-122"/>
                <a:ea typeface="Microsoft YaHei" pitchFamily="34" charset="-122"/>
              </a:rPr>
              <a:t>超级指令（</a:t>
            </a:r>
            <a:r>
              <a:rPr lang="en-US" altLang="zh-CN" dirty="0" err="1" smtClean="0">
                <a:latin typeface="Microsoft YaHei" pitchFamily="34" charset="-122"/>
                <a:ea typeface="Microsoft YaHei" pitchFamily="34" charset="-122"/>
              </a:rPr>
              <a:t>superinstruction</a:t>
            </a:r>
            <a:r>
              <a:rPr lang="zh-CN" altLang="en-US" dirty="0" smtClean="0">
                <a:latin typeface="Microsoft YaHei" pitchFamily="34" charset="-122"/>
                <a:ea typeface="Microsoft YaHei" pitchFamily="34" charset="-122"/>
              </a:rPr>
              <a:t>）</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lnSpcReduction="10000"/>
          </a:bodyPr>
          <a:lstStyle/>
          <a:p>
            <a:r>
              <a:rPr lang="zh-CN" altLang="en-US" dirty="0" smtClean="0">
                <a:latin typeface="微软雅黑" pitchFamily="34" charset="-122"/>
                <a:ea typeface="微软雅黑" pitchFamily="34" charset="-122"/>
              </a:rPr>
              <a:t>将多条字节码指令融合为一条</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节省取指令和指令分派的开销</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解释器占用的空间会稍微增加</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解释器中有所应用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由</a:t>
            </a:r>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RewriteFrequentPairs</a:t>
            </a:r>
            <a:r>
              <a:rPr lang="zh-CN" altLang="en-US" dirty="0" smtClean="0">
                <a:latin typeface="微软雅黑" pitchFamily="34" charset="-122"/>
                <a:ea typeface="微软雅黑" pitchFamily="34" charset="-122"/>
              </a:rPr>
              <a:t>参数控制</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client</a:t>
            </a:r>
            <a:r>
              <a:rPr lang="zh-CN" altLang="en-US" dirty="0" smtClean="0">
                <a:latin typeface="微软雅黑" pitchFamily="34" charset="-122"/>
                <a:ea typeface="微软雅黑" pitchFamily="34" charset="-122"/>
              </a:rPr>
              <a:t>模式默认关闭，</a:t>
            </a:r>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模式默认开启</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某些模式的字节码被首次执行时会被改写为对应的超级指令</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例如将两个连续的</a:t>
            </a:r>
            <a:r>
              <a:rPr lang="en-US" altLang="zh-CN" dirty="0" err="1" smtClean="0">
                <a:latin typeface="微软雅黑" pitchFamily="34" charset="-122"/>
                <a:ea typeface="微软雅黑" pitchFamily="34" charset="-122"/>
              </a:rPr>
              <a:t>iload</a:t>
            </a:r>
            <a:r>
              <a:rPr lang="zh-CN" altLang="en-US" dirty="0" smtClean="0">
                <a:latin typeface="微软雅黑" pitchFamily="34" charset="-122"/>
                <a:ea typeface="微软雅黑" pitchFamily="34" charset="-122"/>
              </a:rPr>
              <a:t>改写为一个</a:t>
            </a:r>
            <a:r>
              <a:rPr lang="en-US" altLang="zh-CN" dirty="0" smtClean="0">
                <a:latin typeface="微软雅黑" pitchFamily="34" charset="-122"/>
                <a:ea typeface="微软雅黑" pitchFamily="34" charset="-122"/>
              </a:rPr>
              <a:t>fast_iload2</a:t>
            </a:r>
            <a:endParaRPr lang="zh-CN" altLang="en-US"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后续执行则使用超级指令版本处理</a:t>
            </a:r>
            <a:endParaRPr lang="en-US" altLang="zh-CN" dirty="0" smtClean="0">
              <a:latin typeface="微软雅黑" pitchFamily="34" charset="-122"/>
              <a:ea typeface="微软雅黑" pitchFamily="34" charset="-122"/>
            </a:endParaRPr>
          </a:p>
        </p:txBody>
      </p:sp>
      <p:sp>
        <p:nvSpPr>
          <p:cNvPr id="4" name="TextBox 3"/>
          <p:cNvSpPr txBox="1"/>
          <p:nvPr/>
        </p:nvSpPr>
        <p:spPr>
          <a:xfrm>
            <a:off x="2285984" y="6429396"/>
            <a:ext cx="6715172"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参考论文：</a:t>
            </a:r>
            <a:r>
              <a:rPr lang="en-US" altLang="zh-CN"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hlinkClick r:id="rId2"/>
              </a:rPr>
              <a:t>Superinstructions and replication in the Cacao JVM interpreter</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latin typeface="微软雅黑" pitchFamily="34" charset="-122"/>
                <a:ea typeface="微软雅黑" pitchFamily="34" charset="-122"/>
              </a:rPr>
              <a:t>HotSpot</a:t>
            </a:r>
            <a:r>
              <a:rPr lang="zh-CN" altLang="en-US" sz="2800" dirty="0" smtClean="0">
                <a:latin typeface="微软雅黑" pitchFamily="34" charset="-122"/>
                <a:ea typeface="微软雅黑" pitchFamily="34" charset="-122"/>
              </a:rPr>
              <a:t>中一条超级指令</a:t>
            </a:r>
            <a:r>
              <a:rPr lang="en-US" altLang="zh-CN" sz="2800" dirty="0" smtClean="0">
                <a:latin typeface="微软雅黑" pitchFamily="34" charset="-122"/>
                <a:ea typeface="微软雅黑" pitchFamily="34" charset="-122"/>
              </a:rPr>
              <a:t>——fast_iload2</a:t>
            </a:r>
            <a:endParaRPr lang="zh-CN" altLang="en-US" sz="2800" dirty="0">
              <a:latin typeface="微软雅黑" pitchFamily="34" charset="-122"/>
              <a:ea typeface="微软雅黑" pitchFamily="34" charset="-122"/>
            </a:endParaRPr>
          </a:p>
        </p:txBody>
      </p:sp>
      <p:sp>
        <p:nvSpPr>
          <p:cNvPr id="4" name="TextBox 3"/>
          <p:cNvSpPr txBox="1"/>
          <p:nvPr/>
        </p:nvSpPr>
        <p:spPr>
          <a:xfrm>
            <a:off x="1928762" y="2000240"/>
            <a:ext cx="7215238" cy="2862322"/>
          </a:xfrm>
          <a:prstGeom prst="rect">
            <a:avLst/>
          </a:prstGeom>
          <a:noFill/>
        </p:spPr>
        <p:txBody>
          <a:bodyPr wrap="square" rtlCol="0">
            <a:spAutoFit/>
          </a:bodyPr>
          <a:lstStyle/>
          <a:p>
            <a:r>
              <a:rPr lang="en-US" altLang="zh-CN" b="1" dirty="0" smtClean="0">
                <a:solidFill>
                  <a:srgbClr val="7F0055"/>
                </a:solidFill>
                <a:latin typeface="Consolas"/>
              </a:rPr>
              <a:t>void</a:t>
            </a:r>
            <a:r>
              <a:rPr lang="en-US" altLang="zh-CN" dirty="0" smtClean="0">
                <a:solidFill>
                  <a:srgbClr val="000000"/>
                </a:solidFill>
                <a:latin typeface="Consolas"/>
              </a:rPr>
              <a:t> </a:t>
            </a:r>
            <a:r>
              <a:rPr lang="en-US" altLang="zh-CN" dirty="0" err="1" smtClean="0">
                <a:solidFill>
                  <a:srgbClr val="000000"/>
                </a:solidFill>
                <a:latin typeface="Consolas"/>
              </a:rPr>
              <a:t>TemplateTable</a:t>
            </a:r>
            <a:r>
              <a:rPr lang="en-US" altLang="zh-CN" dirty="0" smtClean="0">
                <a:solidFill>
                  <a:srgbClr val="000000"/>
                </a:solidFill>
                <a:latin typeface="Consolas"/>
              </a:rPr>
              <a:t>::</a:t>
            </a:r>
            <a:r>
              <a:rPr lang="en-US" altLang="zh-CN" b="1" dirty="0" smtClean="0">
                <a:solidFill>
                  <a:srgbClr val="000000"/>
                </a:solidFill>
                <a:latin typeface="Consolas"/>
              </a:rPr>
              <a:t>fast_iload2</a:t>
            </a:r>
            <a:r>
              <a:rPr lang="en-US" altLang="zh-CN" dirty="0" smtClean="0">
                <a:solidFill>
                  <a:srgbClr val="000000"/>
                </a:solidFill>
                <a:latin typeface="Consolas"/>
              </a:rPr>
              <a:t>() {</a:t>
            </a:r>
          </a:p>
          <a:p>
            <a:r>
              <a:rPr lang="en-US" altLang="zh-CN" dirty="0" smtClean="0">
                <a:solidFill>
                  <a:srgbClr val="000000"/>
                </a:solidFill>
                <a:latin typeface="Consolas"/>
              </a:rPr>
              <a:t>  transition(</a:t>
            </a:r>
            <a:r>
              <a:rPr lang="en-US" altLang="zh-CN" dirty="0" err="1" smtClean="0">
                <a:solidFill>
                  <a:srgbClr val="000000"/>
                </a:solidFill>
                <a:latin typeface="Consolas"/>
              </a:rPr>
              <a:t>vtos</a:t>
            </a:r>
            <a:r>
              <a:rPr lang="en-US" altLang="zh-CN" dirty="0" smtClean="0">
                <a:solidFill>
                  <a:srgbClr val="000000"/>
                </a:solidFill>
                <a:latin typeface="Consolas"/>
              </a:rPr>
              <a:t>, </a:t>
            </a:r>
            <a:r>
              <a:rPr lang="en-US" altLang="zh-CN" dirty="0" err="1" smtClean="0">
                <a:solidFill>
                  <a:srgbClr val="000000"/>
                </a:solidFill>
                <a:latin typeface="Consolas"/>
              </a:rPr>
              <a:t>itos</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dirty="0" err="1" smtClean="0">
                <a:solidFill>
                  <a:srgbClr val="000000"/>
                </a:solidFill>
                <a:latin typeface="Consolas"/>
              </a:rPr>
              <a:t>locals_index</a:t>
            </a:r>
            <a:r>
              <a:rPr lang="en-US" altLang="zh-CN" dirty="0" smtClean="0">
                <a:solidFill>
                  <a:srgbClr val="000000"/>
                </a:solidFill>
                <a:latin typeface="Consolas"/>
              </a:rPr>
              <a:t>(</a:t>
            </a:r>
            <a:r>
              <a:rPr lang="en-US" altLang="zh-CN" dirty="0" err="1" smtClean="0">
                <a:solidFill>
                  <a:srgbClr val="000000"/>
                </a:solidFill>
                <a:latin typeface="Consolas"/>
              </a:rPr>
              <a:t>rbx</a:t>
            </a:r>
            <a:r>
              <a:rPr lang="en-US" altLang="zh-CN" dirty="0" smtClean="0">
                <a:solidFill>
                  <a:srgbClr val="000000"/>
                </a:solidFill>
                <a:latin typeface="Consolas"/>
              </a:rPr>
              <a:t>);</a:t>
            </a:r>
          </a:p>
          <a:p>
            <a:r>
              <a:rPr lang="en-US" altLang="zh-CN" dirty="0" smtClean="0">
                <a:solidFill>
                  <a:srgbClr val="000000"/>
                </a:solidFill>
                <a:latin typeface="Consolas"/>
              </a:rPr>
              <a:t>  __ </a:t>
            </a:r>
            <a:r>
              <a:rPr lang="en-US" altLang="zh-CN" dirty="0" err="1" smtClean="0">
                <a:solidFill>
                  <a:srgbClr val="000000"/>
                </a:solidFill>
                <a:latin typeface="Consolas"/>
              </a:rPr>
              <a:t>movl</a:t>
            </a:r>
            <a:r>
              <a:rPr lang="en-US" altLang="zh-CN" dirty="0" smtClean="0">
                <a:solidFill>
                  <a:srgbClr val="000000"/>
                </a:solidFill>
                <a:latin typeface="Consolas"/>
              </a:rPr>
              <a:t>(</a:t>
            </a:r>
            <a:r>
              <a:rPr lang="en-US" altLang="zh-CN" dirty="0" err="1" smtClean="0">
                <a:solidFill>
                  <a:srgbClr val="000000"/>
                </a:solidFill>
                <a:latin typeface="Consolas"/>
              </a:rPr>
              <a:t>rax</a:t>
            </a:r>
            <a:r>
              <a:rPr lang="en-US" altLang="zh-CN" dirty="0" smtClean="0">
                <a:solidFill>
                  <a:srgbClr val="000000"/>
                </a:solidFill>
                <a:latin typeface="Consolas"/>
              </a:rPr>
              <a:t>, </a:t>
            </a:r>
            <a:r>
              <a:rPr lang="en-US" altLang="zh-CN" dirty="0" err="1" smtClean="0">
                <a:solidFill>
                  <a:srgbClr val="000000"/>
                </a:solidFill>
                <a:latin typeface="Consolas"/>
              </a:rPr>
              <a:t>iaddress</a:t>
            </a:r>
            <a:r>
              <a:rPr lang="en-US" altLang="zh-CN" dirty="0" smtClean="0">
                <a:solidFill>
                  <a:srgbClr val="000000"/>
                </a:solidFill>
                <a:latin typeface="Consolas"/>
              </a:rPr>
              <a:t>(</a:t>
            </a:r>
            <a:r>
              <a:rPr lang="en-US" altLang="zh-CN" dirty="0" err="1" smtClean="0">
                <a:solidFill>
                  <a:srgbClr val="000000"/>
                </a:solidFill>
                <a:latin typeface="Consolas"/>
              </a:rPr>
              <a:t>rbx</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dirty="0" err="1" smtClean="0">
                <a:solidFill>
                  <a:schemeClr val="bg1">
                    <a:lumMod val="75000"/>
                  </a:schemeClr>
                </a:solidFill>
                <a:latin typeface="Consolas"/>
              </a:rPr>
              <a:t>debug_only</a:t>
            </a:r>
            <a:r>
              <a:rPr lang="en-US" altLang="zh-CN" dirty="0" smtClean="0">
                <a:solidFill>
                  <a:schemeClr val="bg1">
                    <a:lumMod val="75000"/>
                  </a:schemeClr>
                </a:solidFill>
                <a:latin typeface="Consolas"/>
              </a:rPr>
              <a:t>(__ </a:t>
            </a:r>
            <a:r>
              <a:rPr lang="en-US" altLang="zh-CN" dirty="0" err="1" smtClean="0">
                <a:solidFill>
                  <a:schemeClr val="bg1">
                    <a:lumMod val="75000"/>
                  </a:schemeClr>
                </a:solidFill>
                <a:latin typeface="Consolas"/>
              </a:rPr>
              <a:t>verify_local_tag</a:t>
            </a:r>
            <a:r>
              <a:rPr lang="en-US" altLang="zh-CN" dirty="0" smtClean="0">
                <a:solidFill>
                  <a:schemeClr val="bg1">
                    <a:lumMod val="75000"/>
                  </a:schemeClr>
                </a:solidFill>
                <a:latin typeface="Consolas"/>
              </a:rPr>
              <a:t>(frame::</a:t>
            </a:r>
            <a:r>
              <a:rPr lang="en-US" altLang="zh-CN" dirty="0" err="1" smtClean="0">
                <a:solidFill>
                  <a:schemeClr val="bg1">
                    <a:lumMod val="75000"/>
                  </a:schemeClr>
                </a:solidFill>
                <a:latin typeface="Consolas"/>
              </a:rPr>
              <a:t>TagValue</a:t>
            </a:r>
            <a:r>
              <a:rPr lang="en-US" altLang="zh-CN" dirty="0" smtClean="0">
                <a:solidFill>
                  <a:schemeClr val="bg1">
                    <a:lumMod val="75000"/>
                  </a:schemeClr>
                </a:solidFill>
                <a:latin typeface="Consolas"/>
              </a:rPr>
              <a:t>, </a:t>
            </a:r>
            <a:r>
              <a:rPr lang="en-US" altLang="zh-CN" dirty="0" err="1" smtClean="0">
                <a:solidFill>
                  <a:schemeClr val="bg1">
                    <a:lumMod val="75000"/>
                  </a:schemeClr>
                </a:solidFill>
                <a:latin typeface="Consolas"/>
              </a:rPr>
              <a:t>rbx</a:t>
            </a:r>
            <a:r>
              <a:rPr lang="en-US" altLang="zh-CN" dirty="0" smtClean="0">
                <a:solidFill>
                  <a:schemeClr val="bg1">
                    <a:lumMod val="75000"/>
                  </a:schemeClr>
                </a:solidFill>
                <a:latin typeface="Consolas"/>
              </a:rPr>
              <a:t>));</a:t>
            </a:r>
          </a:p>
          <a:p>
            <a:r>
              <a:rPr lang="en-US" altLang="zh-CN" dirty="0" smtClean="0">
                <a:solidFill>
                  <a:srgbClr val="000000"/>
                </a:solidFill>
                <a:latin typeface="Consolas"/>
              </a:rPr>
              <a:t>  __ push(</a:t>
            </a:r>
            <a:r>
              <a:rPr lang="en-US" altLang="zh-CN" dirty="0" err="1" smtClean="0">
                <a:solidFill>
                  <a:srgbClr val="000000"/>
                </a:solidFill>
                <a:latin typeface="Consolas"/>
              </a:rPr>
              <a:t>itos</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dirty="0" err="1" smtClean="0">
                <a:solidFill>
                  <a:srgbClr val="000000"/>
                </a:solidFill>
                <a:latin typeface="Consolas"/>
              </a:rPr>
              <a:t>locals_index</a:t>
            </a:r>
            <a:r>
              <a:rPr lang="en-US" altLang="zh-CN" dirty="0" smtClean="0">
                <a:solidFill>
                  <a:srgbClr val="000000"/>
                </a:solidFill>
                <a:latin typeface="Consolas"/>
              </a:rPr>
              <a:t>(</a:t>
            </a:r>
            <a:r>
              <a:rPr lang="en-US" altLang="zh-CN" dirty="0" err="1" smtClean="0">
                <a:solidFill>
                  <a:srgbClr val="000000"/>
                </a:solidFill>
                <a:latin typeface="Consolas"/>
              </a:rPr>
              <a:t>rbx</a:t>
            </a:r>
            <a:r>
              <a:rPr lang="en-US" altLang="zh-CN" dirty="0" smtClean="0">
                <a:solidFill>
                  <a:srgbClr val="000000"/>
                </a:solidFill>
                <a:latin typeface="Consolas"/>
              </a:rPr>
              <a:t>, 3);</a:t>
            </a:r>
          </a:p>
          <a:p>
            <a:r>
              <a:rPr lang="en-US" altLang="zh-CN" dirty="0" smtClean="0">
                <a:solidFill>
                  <a:srgbClr val="000000"/>
                </a:solidFill>
                <a:latin typeface="Consolas"/>
              </a:rPr>
              <a:t>  __ </a:t>
            </a:r>
            <a:r>
              <a:rPr lang="en-US" altLang="zh-CN" dirty="0" err="1" smtClean="0">
                <a:solidFill>
                  <a:srgbClr val="000000"/>
                </a:solidFill>
                <a:latin typeface="Consolas"/>
              </a:rPr>
              <a:t>movl</a:t>
            </a:r>
            <a:r>
              <a:rPr lang="en-US" altLang="zh-CN" dirty="0" smtClean="0">
                <a:solidFill>
                  <a:srgbClr val="000000"/>
                </a:solidFill>
                <a:latin typeface="Consolas"/>
              </a:rPr>
              <a:t>(</a:t>
            </a:r>
            <a:r>
              <a:rPr lang="en-US" altLang="zh-CN" dirty="0" err="1" smtClean="0">
                <a:solidFill>
                  <a:srgbClr val="000000"/>
                </a:solidFill>
                <a:latin typeface="Consolas"/>
              </a:rPr>
              <a:t>rax</a:t>
            </a:r>
            <a:r>
              <a:rPr lang="en-US" altLang="zh-CN" dirty="0" smtClean="0">
                <a:solidFill>
                  <a:srgbClr val="000000"/>
                </a:solidFill>
                <a:latin typeface="Consolas"/>
              </a:rPr>
              <a:t>, </a:t>
            </a:r>
            <a:r>
              <a:rPr lang="en-US" altLang="zh-CN" dirty="0" err="1" smtClean="0">
                <a:solidFill>
                  <a:srgbClr val="000000"/>
                </a:solidFill>
                <a:latin typeface="Consolas"/>
              </a:rPr>
              <a:t>iaddress</a:t>
            </a:r>
            <a:r>
              <a:rPr lang="en-US" altLang="zh-CN" dirty="0" smtClean="0">
                <a:solidFill>
                  <a:srgbClr val="000000"/>
                </a:solidFill>
                <a:latin typeface="Consolas"/>
              </a:rPr>
              <a:t>(</a:t>
            </a:r>
            <a:r>
              <a:rPr lang="en-US" altLang="zh-CN" dirty="0" err="1" smtClean="0">
                <a:solidFill>
                  <a:srgbClr val="000000"/>
                </a:solidFill>
                <a:latin typeface="Consolas"/>
              </a:rPr>
              <a:t>rbx</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dirty="0" err="1" smtClean="0">
                <a:solidFill>
                  <a:schemeClr val="bg1">
                    <a:lumMod val="75000"/>
                  </a:schemeClr>
                </a:solidFill>
                <a:latin typeface="Consolas"/>
              </a:rPr>
              <a:t>debug_only</a:t>
            </a:r>
            <a:r>
              <a:rPr lang="en-US" altLang="zh-CN" dirty="0" smtClean="0">
                <a:solidFill>
                  <a:schemeClr val="bg1">
                    <a:lumMod val="75000"/>
                  </a:schemeClr>
                </a:solidFill>
                <a:latin typeface="Consolas"/>
              </a:rPr>
              <a:t>(__ </a:t>
            </a:r>
            <a:r>
              <a:rPr lang="en-US" altLang="zh-CN" dirty="0" err="1" smtClean="0">
                <a:solidFill>
                  <a:schemeClr val="bg1">
                    <a:lumMod val="75000"/>
                  </a:schemeClr>
                </a:solidFill>
                <a:latin typeface="Consolas"/>
              </a:rPr>
              <a:t>verify_local_tag</a:t>
            </a:r>
            <a:r>
              <a:rPr lang="en-US" altLang="zh-CN" dirty="0" smtClean="0">
                <a:solidFill>
                  <a:schemeClr val="bg1">
                    <a:lumMod val="75000"/>
                  </a:schemeClr>
                </a:solidFill>
                <a:latin typeface="Consolas"/>
              </a:rPr>
              <a:t>(frame::</a:t>
            </a:r>
            <a:r>
              <a:rPr lang="en-US" altLang="zh-CN" dirty="0" err="1" smtClean="0">
                <a:solidFill>
                  <a:schemeClr val="bg1">
                    <a:lumMod val="75000"/>
                  </a:schemeClr>
                </a:solidFill>
                <a:latin typeface="Consolas"/>
              </a:rPr>
              <a:t>TagValue</a:t>
            </a:r>
            <a:r>
              <a:rPr lang="en-US" altLang="zh-CN" dirty="0" smtClean="0">
                <a:solidFill>
                  <a:schemeClr val="bg1">
                    <a:lumMod val="75000"/>
                  </a:schemeClr>
                </a:solidFill>
                <a:latin typeface="Consolas"/>
              </a:rPr>
              <a:t>, </a:t>
            </a:r>
            <a:r>
              <a:rPr lang="en-US" altLang="zh-CN" dirty="0" err="1" smtClean="0">
                <a:solidFill>
                  <a:schemeClr val="bg1">
                    <a:lumMod val="75000"/>
                  </a:schemeClr>
                </a:solidFill>
                <a:latin typeface="Consolas"/>
              </a:rPr>
              <a:t>rbx</a:t>
            </a:r>
            <a:r>
              <a:rPr lang="en-US" altLang="zh-CN" dirty="0" smtClean="0">
                <a:solidFill>
                  <a:schemeClr val="bg1">
                    <a:lumMod val="75000"/>
                  </a:schemeClr>
                </a:solidFill>
                <a:latin typeface="Consolas"/>
              </a:rPr>
              <a:t>));</a:t>
            </a:r>
          </a:p>
          <a:p>
            <a:r>
              <a:rPr lang="en-US" altLang="zh-CN" dirty="0" smtClean="0">
                <a:solidFill>
                  <a:srgbClr val="000000"/>
                </a:solidFill>
                <a:latin typeface="Consolas"/>
              </a:rPr>
              <a:t>}</a:t>
            </a:r>
            <a:endParaRPr lang="zh-CN" altLang="en-US" dirty="0"/>
          </a:p>
        </p:txBody>
      </p:sp>
      <p:sp>
        <p:nvSpPr>
          <p:cNvPr id="5" name="左大括号 4"/>
          <p:cNvSpPr/>
          <p:nvPr/>
        </p:nvSpPr>
        <p:spPr>
          <a:xfrm>
            <a:off x="1928762" y="2714620"/>
            <a:ext cx="214314" cy="571504"/>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p:cNvSpPr/>
          <p:nvPr/>
        </p:nvSpPr>
        <p:spPr>
          <a:xfrm>
            <a:off x="1928762" y="3571876"/>
            <a:ext cx="214314" cy="85725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标注 6"/>
          <p:cNvSpPr/>
          <p:nvPr/>
        </p:nvSpPr>
        <p:spPr>
          <a:xfrm>
            <a:off x="571472" y="2285992"/>
            <a:ext cx="1000132" cy="785818"/>
          </a:xfrm>
          <a:prstGeom prst="wedgeRectCallout">
            <a:avLst>
              <a:gd name="adj1" fmla="val 79558"/>
              <a:gd name="adj2" fmla="val 37402"/>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第一条</a:t>
            </a:r>
            <a:r>
              <a:rPr lang="en-US" altLang="zh-CN" sz="1600" dirty="0" err="1" smtClean="0">
                <a:solidFill>
                  <a:schemeClr val="tx1"/>
                </a:solidFill>
                <a:latin typeface="微软雅黑" pitchFamily="34" charset="-122"/>
                <a:ea typeface="微软雅黑" pitchFamily="34" charset="-122"/>
              </a:rPr>
              <a:t>iload</a:t>
            </a:r>
            <a:r>
              <a:rPr lang="zh-CN" altLang="en-US" sz="1600" dirty="0" smtClean="0">
                <a:solidFill>
                  <a:schemeClr val="tx1"/>
                </a:solidFill>
                <a:latin typeface="微软雅黑" pitchFamily="34" charset="-122"/>
                <a:ea typeface="微软雅黑" pitchFamily="34" charset="-122"/>
              </a:rPr>
              <a:t>的处理</a:t>
            </a:r>
            <a:endParaRPr lang="zh-CN" altLang="en-US" sz="1600" dirty="0">
              <a:solidFill>
                <a:schemeClr val="tx1"/>
              </a:solidFill>
              <a:latin typeface="微软雅黑" pitchFamily="34" charset="-122"/>
              <a:ea typeface="微软雅黑" pitchFamily="34" charset="-122"/>
            </a:endParaRPr>
          </a:p>
        </p:txBody>
      </p:sp>
      <p:sp>
        <p:nvSpPr>
          <p:cNvPr id="8" name="矩形标注 7"/>
          <p:cNvSpPr/>
          <p:nvPr/>
        </p:nvSpPr>
        <p:spPr>
          <a:xfrm>
            <a:off x="571472" y="3786190"/>
            <a:ext cx="1000132" cy="785818"/>
          </a:xfrm>
          <a:prstGeom prst="wedgeRectCallout">
            <a:avLst>
              <a:gd name="adj1" fmla="val 83143"/>
              <a:gd name="adj2" fmla="val -23061"/>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第二条</a:t>
            </a:r>
            <a:r>
              <a:rPr lang="en-US" altLang="zh-CN" sz="1600" dirty="0" err="1" smtClean="0">
                <a:solidFill>
                  <a:schemeClr val="tx1"/>
                </a:solidFill>
                <a:latin typeface="微软雅黑" pitchFamily="34" charset="-122"/>
                <a:ea typeface="微软雅黑" pitchFamily="34" charset="-122"/>
              </a:rPr>
              <a:t>iload</a:t>
            </a:r>
            <a:r>
              <a:rPr lang="zh-CN" altLang="en-US" sz="1600" dirty="0" smtClean="0">
                <a:solidFill>
                  <a:schemeClr val="tx1"/>
                </a:solidFill>
                <a:latin typeface="微软雅黑" pitchFamily="34" charset="-122"/>
                <a:ea typeface="微软雅黑" pitchFamily="34" charset="-122"/>
              </a:rPr>
              <a:t>的处理</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语言的基本特征</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类似</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的语法</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但是去掉了指针运算</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带有面向对象特征的静态类型系统</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单继承，但可以有多个超类型</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运行时一个类型的超类型关系不可变</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意味着继承深度不变</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早绑定与迟绑定的方法分派</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反射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自动内存管理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多线程</a:t>
            </a:r>
          </a:p>
          <a:p>
            <a:r>
              <a:rPr lang="zh-CN" altLang="en-US" dirty="0" smtClean="0">
                <a:latin typeface="微软雅黑" pitchFamily="34" charset="-122"/>
                <a:ea typeface="微软雅黑" pitchFamily="34" charset="-122"/>
              </a:rPr>
              <a:t>泛型编程</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hlinkClick r:id="rId3"/>
              </a:rPr>
              <a:t>JSR 14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5</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用户自定义的注解及其处理</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hlinkClick r:id="rId4"/>
              </a:rPr>
              <a:t>JSR 175</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5</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hlinkClick r:id="rId5"/>
              </a:rPr>
              <a:t>JSR</a:t>
            </a:r>
            <a:r>
              <a:rPr lang="zh-CN" altLang="en-US" dirty="0" smtClean="0">
                <a:latin typeface="微软雅黑" pitchFamily="34" charset="-122"/>
                <a:ea typeface="微软雅黑" pitchFamily="34" charset="-122"/>
                <a:hlinkClick r:id="rId5"/>
              </a:rPr>
              <a:t> </a:t>
            </a:r>
            <a:r>
              <a:rPr lang="en-US" altLang="zh-CN" dirty="0" smtClean="0">
                <a:latin typeface="微软雅黑" pitchFamily="34" charset="-122"/>
                <a:ea typeface="微软雅黑" pitchFamily="34" charset="-122"/>
                <a:hlinkClick r:id="rId5"/>
              </a:rPr>
              <a:t>269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6</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的解释器与</a:t>
            </a:r>
            <a:r>
              <a:rPr lang="en-US" altLang="zh-CN" dirty="0" err="1" smtClean="0">
                <a:latin typeface="微软雅黑" pitchFamily="34" charset="-122"/>
                <a:ea typeface="微软雅黑" pitchFamily="34" charset="-122"/>
              </a:rPr>
              <a:t>safepoint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435608" y="1447800"/>
            <a:ext cx="7498080" cy="4624406"/>
          </a:xfrm>
        </p:spPr>
        <p:txBody>
          <a:bodyPr>
            <a:normAutofit fontScale="92500" lnSpcReduction="20000"/>
          </a:bodyPr>
          <a:lstStyle/>
          <a:p>
            <a:r>
              <a:rPr lang="zh-CN" altLang="en-US" dirty="0" smtClean="0">
                <a:latin typeface="微软雅黑" pitchFamily="34" charset="-122"/>
                <a:ea typeface="微软雅黑" pitchFamily="34" charset="-122"/>
              </a:rPr>
              <a:t>在正常执行状态中的解释器不包含检查</a:t>
            </a:r>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的代码，减少执行开销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需要进入</a:t>
            </a:r>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的时候，解释器的指令分派表（</a:t>
            </a:r>
            <a:r>
              <a:rPr lang="en-US" altLang="zh-CN" dirty="0" err="1" smtClean="0">
                <a:latin typeface="微软雅黑" pitchFamily="34" charset="-122"/>
                <a:ea typeface="微软雅黑" pitchFamily="34" charset="-122"/>
              </a:rPr>
              <a:t>dispatchTable</a:t>
            </a:r>
            <a:r>
              <a:rPr lang="zh-CN" altLang="en-US" dirty="0" smtClean="0">
                <a:latin typeface="微软雅黑" pitchFamily="34" charset="-122"/>
                <a:ea typeface="微软雅黑" pitchFamily="34" charset="-122"/>
              </a:rPr>
              <a:t>）会从正常版切换到</a:t>
            </a:r>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版</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也就是说解释器中有两套</a:t>
            </a:r>
            <a:r>
              <a:rPr lang="en-US" altLang="zh-CN" dirty="0" err="1" smtClean="0">
                <a:latin typeface="微软雅黑" pitchFamily="34" charset="-122"/>
                <a:ea typeface="微软雅黑" pitchFamily="34" charset="-122"/>
              </a:rPr>
              <a:t>dispatchTable</a:t>
            </a:r>
            <a:endParaRPr lang="en-US" altLang="zh-CN" dirty="0" smtClean="0">
              <a:latin typeface="微软雅黑" pitchFamily="34" charset="-122"/>
              <a:ea typeface="微软雅黑" pitchFamily="34" charset="-122"/>
            </a:endParaRPr>
          </a:p>
          <a:p>
            <a:pPr lvl="2"/>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版</a:t>
            </a:r>
            <a:r>
              <a:rPr lang="en-US" altLang="zh-CN" dirty="0" err="1" smtClean="0">
                <a:latin typeface="微软雅黑" pitchFamily="34" charset="-122"/>
                <a:ea typeface="微软雅黑" pitchFamily="34" charset="-122"/>
              </a:rPr>
              <a:t>dispatchTable</a:t>
            </a:r>
            <a:r>
              <a:rPr lang="zh-CN" altLang="en-US" dirty="0" smtClean="0">
                <a:latin typeface="微软雅黑" pitchFamily="34" charset="-122"/>
                <a:ea typeface="微软雅黑" pitchFamily="34" charset="-122"/>
              </a:rPr>
              <a:t>指向的指令处理程序有检查</a:t>
            </a:r>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的逻辑</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过后再切换回正常版</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解释器到编译器构成一个连续体</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从解释器到编译器</a:t>
            </a:r>
            <a:endParaRPr lang="zh-CN" altLang="en-US" dirty="0">
              <a:latin typeface="Microsoft YaHei" pitchFamily="34" charset="-122"/>
              <a:ea typeface="Microsoft YaHei" pitchFamily="34" charset="-122"/>
            </a:endParaRPr>
          </a:p>
        </p:txBody>
      </p:sp>
      <p:sp>
        <p:nvSpPr>
          <p:cNvPr id="7" name="内容占位符 6"/>
          <p:cNvSpPr>
            <a:spLocks noGrp="1"/>
          </p:cNvSpPr>
          <p:nvPr>
            <p:ph sz="half" idx="1"/>
          </p:nvPr>
        </p:nvSpPr>
        <p:spPr/>
        <p:txBody>
          <a:bodyPr>
            <a:normAutofit fontScale="92500" lnSpcReduction="20000"/>
          </a:bodyPr>
          <a:lstStyle/>
          <a:p>
            <a:r>
              <a:rPr lang="zh-CN" altLang="en-US" dirty="0" smtClean="0">
                <a:latin typeface="Microsoft YaHei" pitchFamily="34" charset="-122"/>
                <a:ea typeface="Microsoft YaHei" pitchFamily="34" charset="-122"/>
              </a:rPr>
              <a:t>源码级解释器</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树遍历解释器</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虚拟指令（字节码）解释器</a:t>
            </a:r>
            <a:endParaRPr lang="en-US" altLang="zh-CN" dirty="0" smtClean="0">
              <a:latin typeface="Microsoft YaHei" pitchFamily="34" charset="-122"/>
              <a:ea typeface="Microsoft YaHei" pitchFamily="34" charset="-122"/>
            </a:endParaRPr>
          </a:p>
          <a:p>
            <a:pPr lvl="1"/>
            <a:r>
              <a:rPr lang="en-US" altLang="zh-CN" dirty="0" smtClean="0">
                <a:latin typeface="Microsoft YaHei" pitchFamily="34" charset="-122"/>
                <a:ea typeface="Microsoft YaHei" pitchFamily="34" charset="-122"/>
              </a:rPr>
              <a:t>switch-threading</a:t>
            </a:r>
          </a:p>
          <a:p>
            <a:pPr lvl="1"/>
            <a:r>
              <a:rPr lang="en-US" altLang="zh-CN" dirty="0" smtClean="0">
                <a:latin typeface="Microsoft YaHei" pitchFamily="34" charset="-122"/>
                <a:ea typeface="Microsoft YaHei" pitchFamily="34" charset="-122"/>
              </a:rPr>
              <a:t>indirect-threading</a:t>
            </a:r>
          </a:p>
          <a:p>
            <a:pPr lvl="1"/>
            <a:r>
              <a:rPr lang="en-US" altLang="zh-CN" dirty="0" smtClean="0">
                <a:latin typeface="Microsoft YaHei" pitchFamily="34" charset="-122"/>
                <a:ea typeface="Microsoft YaHei" pitchFamily="34" charset="-122"/>
              </a:rPr>
              <a:t>token-threading</a:t>
            </a:r>
          </a:p>
          <a:p>
            <a:pPr lvl="1"/>
            <a:r>
              <a:rPr lang="en-US" altLang="zh-CN" dirty="0" smtClean="0">
                <a:latin typeface="Microsoft YaHei" pitchFamily="34" charset="-122"/>
                <a:ea typeface="Microsoft YaHei" pitchFamily="34" charset="-122"/>
              </a:rPr>
              <a:t>direct-threading</a:t>
            </a:r>
          </a:p>
          <a:p>
            <a:pPr lvl="1"/>
            <a:r>
              <a:rPr lang="en-US" altLang="zh-CN" dirty="0" smtClean="0">
                <a:latin typeface="Microsoft YaHei" pitchFamily="34" charset="-122"/>
                <a:ea typeface="Microsoft YaHei" pitchFamily="34" charset="-122"/>
              </a:rPr>
              <a:t>subroutine-threading</a:t>
            </a:r>
          </a:p>
          <a:p>
            <a:pPr lvl="1"/>
            <a:r>
              <a:rPr lang="en-US" altLang="zh-CN" dirty="0" smtClean="0">
                <a:latin typeface="Microsoft YaHei" pitchFamily="34" charset="-122"/>
                <a:ea typeface="Microsoft YaHei" pitchFamily="34" charset="-122"/>
              </a:rPr>
              <a:t>inline-threading</a:t>
            </a:r>
          </a:p>
          <a:p>
            <a:pPr lvl="1"/>
            <a:r>
              <a:rPr lang="en-US" altLang="zh-CN" dirty="0" smtClean="0">
                <a:latin typeface="Microsoft YaHei" pitchFamily="34" charset="-122"/>
                <a:ea typeface="Microsoft YaHei" pitchFamily="34" charset="-122"/>
              </a:rPr>
              <a:t>context-threading</a:t>
            </a:r>
          </a:p>
          <a:p>
            <a:pPr lvl="1"/>
            <a:r>
              <a:rPr lang="en-US" altLang="zh-CN" dirty="0" smtClean="0">
                <a:latin typeface="Microsoft YaHei" pitchFamily="34" charset="-122"/>
                <a:ea typeface="Microsoft YaHei" pitchFamily="34" charset="-122"/>
              </a:rPr>
              <a:t>…</a:t>
            </a:r>
            <a:endParaRPr lang="zh-CN" altLang="en-US" dirty="0">
              <a:latin typeface="Microsoft YaHei" pitchFamily="34" charset="-122"/>
              <a:ea typeface="Microsoft YaHei" pitchFamily="34" charset="-122"/>
            </a:endParaRPr>
          </a:p>
        </p:txBody>
      </p:sp>
      <p:sp>
        <p:nvSpPr>
          <p:cNvPr id="8" name="内容占位符 7"/>
          <p:cNvSpPr>
            <a:spLocks noGrp="1"/>
          </p:cNvSpPr>
          <p:nvPr>
            <p:ph sz="half" idx="2"/>
          </p:nvPr>
        </p:nvSpPr>
        <p:spPr/>
        <p:txBody>
          <a:bodyPr>
            <a:normAutofit fontScale="92500" lnSpcReduction="20000"/>
          </a:bodyPr>
          <a:lstStyle/>
          <a:p>
            <a:r>
              <a:rPr lang="zh-CN" altLang="en-US" dirty="0" smtClean="0">
                <a:latin typeface="Microsoft YaHei" pitchFamily="34" charset="-122"/>
                <a:ea typeface="Microsoft YaHei" pitchFamily="34" charset="-122"/>
              </a:rPr>
              <a:t>基准编译器</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静态优化编译器</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基于代码模式</a:t>
            </a:r>
            <a:endParaRPr lang="en-US" altLang="zh-CN" dirty="0" smtClean="0">
              <a:latin typeface="Microsoft YaHei" pitchFamily="34" charset="-122"/>
              <a:ea typeface="Microsoft YaHei" pitchFamily="34" charset="-122"/>
            </a:endParaRPr>
          </a:p>
          <a:p>
            <a:r>
              <a:rPr lang="zh-CN" altLang="en-US" dirty="0" smtClean="0">
                <a:latin typeface="Microsoft YaHei" pitchFamily="34" charset="-122"/>
                <a:ea typeface="Microsoft YaHei" pitchFamily="34" charset="-122"/>
              </a:rPr>
              <a:t>动态优化编译器</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基于硬件和操作系统</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基于执行频率</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基于类型反馈</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基于整程序分析</a:t>
            </a:r>
            <a:endParaRPr lang="en-US" altLang="zh-CN" dirty="0" smtClean="0">
              <a:latin typeface="Microsoft YaHei" pitchFamily="34" charset="-122"/>
              <a:ea typeface="Microsoft YaHei" pitchFamily="34" charset="-122"/>
            </a:endParaRPr>
          </a:p>
          <a:p>
            <a:pPr lvl="1"/>
            <a:r>
              <a:rPr lang="en-US" altLang="zh-CN" dirty="0" smtClean="0">
                <a:latin typeface="Microsoft YaHei" pitchFamily="34" charset="-122"/>
                <a:ea typeface="Microsoft YaHei" pitchFamily="34" charset="-122"/>
              </a:rPr>
              <a:t>…</a:t>
            </a:r>
            <a:endParaRPr lang="zh-CN" altLang="en-US" dirty="0">
              <a:latin typeface="Microsoft YaHei" pitchFamily="34" charset="-122"/>
              <a:ea typeface="Microsoft YaHei" pitchFamily="34" charset="-122"/>
            </a:endParaRPr>
          </a:p>
        </p:txBody>
      </p:sp>
      <p:cxnSp>
        <p:nvCxnSpPr>
          <p:cNvPr id="9" name="直接箭头连接符 8"/>
          <p:cNvCxnSpPr/>
          <p:nvPr/>
        </p:nvCxnSpPr>
        <p:spPr>
          <a:xfrm rot="5400000">
            <a:off x="-606858" y="3750074"/>
            <a:ext cx="4357718" cy="794"/>
          </a:xfrm>
          <a:prstGeom prst="straightConnector1">
            <a:avLst/>
          </a:prstGeom>
          <a:ln w="15875">
            <a:gradFill flip="none" rotWithShape="1">
              <a:gsLst>
                <a:gs pos="0">
                  <a:srgbClr val="FF3399"/>
                </a:gs>
                <a:gs pos="25000">
                  <a:srgbClr val="FF6633"/>
                </a:gs>
                <a:gs pos="50000">
                  <a:srgbClr val="FFFF00"/>
                </a:gs>
                <a:gs pos="75000">
                  <a:srgbClr val="01A78F"/>
                </a:gs>
                <a:gs pos="100000">
                  <a:srgbClr val="3366FF"/>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3250794" y="3750074"/>
            <a:ext cx="4357718" cy="794"/>
          </a:xfrm>
          <a:prstGeom prst="straightConnector1">
            <a:avLst/>
          </a:prstGeom>
          <a:ln w="15875">
            <a:gradFill flip="none" rotWithShape="1">
              <a:gsLst>
                <a:gs pos="0">
                  <a:srgbClr val="FF3399"/>
                </a:gs>
                <a:gs pos="25000">
                  <a:srgbClr val="FF6633"/>
                </a:gs>
                <a:gs pos="50000">
                  <a:srgbClr val="FFFF00"/>
                </a:gs>
                <a:gs pos="75000">
                  <a:srgbClr val="01A78F"/>
                </a:gs>
                <a:gs pos="100000">
                  <a:srgbClr val="3366FF"/>
                </a:gs>
              </a:gsLst>
              <a:lin ang="0" scaled="1"/>
              <a:tileRect/>
            </a:gradFill>
            <a:tailEnd type="arrow"/>
          </a:ln>
        </p:spPr>
        <p:style>
          <a:lnRef idx="1">
            <a:schemeClr val="accent1"/>
          </a:lnRef>
          <a:fillRef idx="0">
            <a:schemeClr val="accent1"/>
          </a:fillRef>
          <a:effectRef idx="0">
            <a:schemeClr val="accent1"/>
          </a:effectRef>
          <a:fontRef idx="minor">
            <a:schemeClr val="tx1"/>
          </a:fontRef>
        </p:style>
      </p:cxnSp>
      <p:sp>
        <p:nvSpPr>
          <p:cNvPr id="14" name="矩形标注 13"/>
          <p:cNvSpPr/>
          <p:nvPr/>
        </p:nvSpPr>
        <p:spPr>
          <a:xfrm>
            <a:off x="4071934" y="1214422"/>
            <a:ext cx="1214446" cy="357190"/>
          </a:xfrm>
          <a:prstGeom prst="wedgeRectCallout">
            <a:avLst>
              <a:gd name="adj1" fmla="val 63167"/>
              <a:gd name="adj2" fmla="val 22500"/>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简单编译器</a:t>
            </a:r>
            <a:endParaRPr lang="zh-CN" altLang="en-US" sz="1600" dirty="0">
              <a:solidFill>
                <a:schemeClr val="tx1"/>
              </a:solidFill>
              <a:latin typeface="Microsoft YaHei" pitchFamily="34" charset="-122"/>
              <a:ea typeface="Microsoft YaHei" pitchFamily="34" charset="-122"/>
            </a:endParaRPr>
          </a:p>
        </p:txBody>
      </p:sp>
      <p:sp>
        <p:nvSpPr>
          <p:cNvPr id="15" name="矩形标注 14"/>
          <p:cNvSpPr/>
          <p:nvPr/>
        </p:nvSpPr>
        <p:spPr>
          <a:xfrm>
            <a:off x="214282" y="1214422"/>
            <a:ext cx="1214446" cy="357190"/>
          </a:xfrm>
          <a:prstGeom prst="wedgeRectCallout">
            <a:avLst>
              <a:gd name="adj1" fmla="val 63167"/>
              <a:gd name="adj2" fmla="val 22500"/>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纯解释器</a:t>
            </a:r>
            <a:endParaRPr lang="zh-CN" altLang="en-US" sz="1600" dirty="0">
              <a:solidFill>
                <a:schemeClr val="tx1"/>
              </a:solidFill>
              <a:latin typeface="Microsoft YaHei" pitchFamily="34" charset="-122"/>
              <a:ea typeface="Microsoft YaHei" pitchFamily="34" charset="-122"/>
            </a:endParaRPr>
          </a:p>
        </p:txBody>
      </p:sp>
      <p:sp>
        <p:nvSpPr>
          <p:cNvPr id="16" name="矩形标注 15"/>
          <p:cNvSpPr/>
          <p:nvPr/>
        </p:nvSpPr>
        <p:spPr>
          <a:xfrm>
            <a:off x="214282" y="5715016"/>
            <a:ext cx="1214446" cy="357190"/>
          </a:xfrm>
          <a:prstGeom prst="wedgeRectCallout">
            <a:avLst>
              <a:gd name="adj1" fmla="val 63167"/>
              <a:gd name="adj2" fmla="val 22500"/>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简单编译器</a:t>
            </a:r>
            <a:endParaRPr lang="zh-CN" altLang="en-US" sz="1600" dirty="0">
              <a:solidFill>
                <a:schemeClr val="tx1"/>
              </a:solidFill>
              <a:latin typeface="Microsoft YaHei" pitchFamily="34" charset="-122"/>
              <a:ea typeface="Microsoft YaHei" pitchFamily="34" charset="-122"/>
            </a:endParaRPr>
          </a:p>
        </p:txBody>
      </p:sp>
      <p:sp>
        <p:nvSpPr>
          <p:cNvPr id="17" name="矩形标注 16"/>
          <p:cNvSpPr/>
          <p:nvPr/>
        </p:nvSpPr>
        <p:spPr>
          <a:xfrm>
            <a:off x="4071934" y="5715016"/>
            <a:ext cx="1214446" cy="357190"/>
          </a:xfrm>
          <a:prstGeom prst="wedgeRectCallout">
            <a:avLst>
              <a:gd name="adj1" fmla="val 63167"/>
              <a:gd name="adj2" fmla="val 22500"/>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优化编译器</a:t>
            </a:r>
            <a:endParaRPr lang="zh-CN" altLang="en-US" sz="1600" dirty="0">
              <a:solidFill>
                <a:schemeClr val="tx1"/>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从解释器到编译器</a:t>
            </a:r>
            <a:endParaRPr lang="zh-CN" altLang="en-US" dirty="0">
              <a:latin typeface="Microsoft YaHei" pitchFamily="34" charset="-122"/>
              <a:ea typeface="Microsoft YaHei" pitchFamily="34" charset="-122"/>
            </a:endParaRPr>
          </a:p>
        </p:txBody>
      </p:sp>
      <p:sp>
        <p:nvSpPr>
          <p:cNvPr id="7" name="内容占位符 6"/>
          <p:cNvSpPr>
            <a:spLocks noGrp="1"/>
          </p:cNvSpPr>
          <p:nvPr>
            <p:ph sz="half" idx="1"/>
          </p:nvPr>
        </p:nvSpPr>
        <p:spPr/>
        <p:txBody>
          <a:bodyPr>
            <a:normAutofit fontScale="92500" lnSpcReduction="20000"/>
          </a:bodyPr>
          <a:lstStyle/>
          <a:p>
            <a:r>
              <a:rPr lang="zh-CN" altLang="en-US" dirty="0" smtClean="0">
                <a:solidFill>
                  <a:schemeClr val="bg1">
                    <a:lumMod val="50000"/>
                  </a:schemeClr>
                </a:solidFill>
                <a:latin typeface="Microsoft YaHei" pitchFamily="34" charset="-122"/>
                <a:ea typeface="Microsoft YaHei" pitchFamily="34" charset="-122"/>
              </a:rPr>
              <a:t>源码级解释器</a:t>
            </a:r>
            <a:endParaRPr lang="en-US" altLang="zh-CN" dirty="0" smtClean="0">
              <a:solidFill>
                <a:schemeClr val="bg1">
                  <a:lumMod val="50000"/>
                </a:schemeClr>
              </a:solidFill>
              <a:latin typeface="Microsoft YaHei" pitchFamily="34" charset="-122"/>
              <a:ea typeface="Microsoft YaHei" pitchFamily="34" charset="-122"/>
            </a:endParaRPr>
          </a:p>
          <a:p>
            <a:r>
              <a:rPr lang="zh-CN" altLang="en-US" dirty="0" smtClean="0">
                <a:solidFill>
                  <a:schemeClr val="bg1">
                    <a:lumMod val="50000"/>
                  </a:schemeClr>
                </a:solidFill>
                <a:latin typeface="Microsoft YaHei" pitchFamily="34" charset="-122"/>
                <a:ea typeface="Microsoft YaHei" pitchFamily="34" charset="-122"/>
              </a:rPr>
              <a:t>树遍历解释器</a:t>
            </a:r>
            <a:endParaRPr lang="en-US" altLang="zh-CN" dirty="0" smtClean="0">
              <a:solidFill>
                <a:schemeClr val="bg1">
                  <a:lumMod val="50000"/>
                </a:schemeClr>
              </a:solidFill>
              <a:latin typeface="Microsoft YaHei" pitchFamily="34" charset="-122"/>
              <a:ea typeface="Microsoft YaHei" pitchFamily="34" charset="-122"/>
            </a:endParaRPr>
          </a:p>
          <a:p>
            <a:r>
              <a:rPr lang="zh-CN" altLang="en-US" dirty="0" smtClean="0">
                <a:solidFill>
                  <a:schemeClr val="bg1">
                    <a:lumMod val="50000"/>
                  </a:schemeClr>
                </a:solidFill>
                <a:latin typeface="Microsoft YaHei" pitchFamily="34" charset="-122"/>
                <a:ea typeface="Microsoft YaHei" pitchFamily="34" charset="-122"/>
              </a:rPr>
              <a:t>虚拟指令（字节码）解释器</a:t>
            </a:r>
            <a:endParaRPr lang="en-US" altLang="zh-CN" dirty="0" smtClean="0">
              <a:solidFill>
                <a:schemeClr val="bg1">
                  <a:lumMod val="50000"/>
                </a:schemeClr>
              </a:solidFill>
              <a:latin typeface="Microsoft YaHei" pitchFamily="34" charset="-122"/>
              <a:ea typeface="Microsoft YaHei" pitchFamily="34" charset="-122"/>
            </a:endParaRPr>
          </a:p>
          <a:p>
            <a:pPr lvl="1"/>
            <a:r>
              <a:rPr lang="en-US" altLang="zh-CN" dirty="0" smtClean="0">
                <a:solidFill>
                  <a:schemeClr val="bg1">
                    <a:lumMod val="50000"/>
                  </a:schemeClr>
                </a:solidFill>
                <a:latin typeface="Microsoft YaHei" pitchFamily="34" charset="-122"/>
                <a:ea typeface="Microsoft YaHei" pitchFamily="34" charset="-122"/>
              </a:rPr>
              <a:t>switch-threading</a:t>
            </a:r>
          </a:p>
          <a:p>
            <a:pPr lvl="1"/>
            <a:r>
              <a:rPr lang="en-US" altLang="zh-CN" dirty="0" smtClean="0">
                <a:solidFill>
                  <a:schemeClr val="bg1">
                    <a:lumMod val="50000"/>
                  </a:schemeClr>
                </a:solidFill>
                <a:latin typeface="Microsoft YaHei" pitchFamily="34" charset="-122"/>
                <a:ea typeface="Microsoft YaHei" pitchFamily="34" charset="-122"/>
              </a:rPr>
              <a:t>indirect-threading</a:t>
            </a:r>
          </a:p>
          <a:p>
            <a:pPr lvl="1"/>
            <a:r>
              <a:rPr lang="en-US" altLang="zh-CN" dirty="0" smtClean="0">
                <a:solidFill>
                  <a:schemeClr val="bg1">
                    <a:lumMod val="50000"/>
                  </a:schemeClr>
                </a:solidFill>
                <a:latin typeface="Microsoft YaHei" pitchFamily="34" charset="-122"/>
                <a:ea typeface="Microsoft YaHei" pitchFamily="34" charset="-122"/>
              </a:rPr>
              <a:t>token-threading</a:t>
            </a:r>
          </a:p>
          <a:p>
            <a:pPr lvl="1"/>
            <a:r>
              <a:rPr lang="en-US" altLang="zh-CN" dirty="0" smtClean="0">
                <a:solidFill>
                  <a:schemeClr val="bg1">
                    <a:lumMod val="50000"/>
                  </a:schemeClr>
                </a:solidFill>
                <a:latin typeface="Microsoft YaHei" pitchFamily="34" charset="-122"/>
                <a:ea typeface="Microsoft YaHei" pitchFamily="34" charset="-122"/>
              </a:rPr>
              <a:t>direct-threading</a:t>
            </a:r>
          </a:p>
          <a:p>
            <a:pPr lvl="1"/>
            <a:r>
              <a:rPr lang="en-US" altLang="zh-CN" dirty="0" smtClean="0">
                <a:solidFill>
                  <a:schemeClr val="bg1">
                    <a:lumMod val="50000"/>
                  </a:schemeClr>
                </a:solidFill>
                <a:latin typeface="Microsoft YaHei" pitchFamily="34" charset="-122"/>
                <a:ea typeface="Microsoft YaHei" pitchFamily="34" charset="-122"/>
              </a:rPr>
              <a:t>subroutine-threading</a:t>
            </a:r>
          </a:p>
          <a:p>
            <a:pPr lvl="1"/>
            <a:r>
              <a:rPr lang="en-US" altLang="zh-CN" dirty="0" smtClean="0">
                <a:solidFill>
                  <a:schemeClr val="bg1">
                    <a:lumMod val="50000"/>
                  </a:schemeClr>
                </a:solidFill>
                <a:latin typeface="Microsoft YaHei" pitchFamily="34" charset="-122"/>
                <a:ea typeface="Microsoft YaHei" pitchFamily="34" charset="-122"/>
              </a:rPr>
              <a:t>inline-threading</a:t>
            </a:r>
          </a:p>
          <a:p>
            <a:pPr lvl="1"/>
            <a:r>
              <a:rPr lang="en-US" altLang="zh-CN" dirty="0" smtClean="0">
                <a:solidFill>
                  <a:schemeClr val="bg1">
                    <a:lumMod val="50000"/>
                  </a:schemeClr>
                </a:solidFill>
                <a:latin typeface="Microsoft YaHei" pitchFamily="34" charset="-122"/>
                <a:ea typeface="Microsoft YaHei" pitchFamily="34" charset="-122"/>
              </a:rPr>
              <a:t>context-threading</a:t>
            </a:r>
          </a:p>
          <a:p>
            <a:pPr lvl="1"/>
            <a:r>
              <a:rPr lang="en-US" altLang="zh-CN" dirty="0" smtClean="0">
                <a:solidFill>
                  <a:schemeClr val="bg1">
                    <a:lumMod val="50000"/>
                  </a:schemeClr>
                </a:solidFill>
                <a:latin typeface="Microsoft YaHei" pitchFamily="34" charset="-122"/>
                <a:ea typeface="Microsoft YaHei" pitchFamily="34" charset="-122"/>
              </a:rPr>
              <a:t>…</a:t>
            </a:r>
            <a:endParaRPr lang="zh-CN" altLang="en-US" dirty="0">
              <a:solidFill>
                <a:schemeClr val="bg1">
                  <a:lumMod val="50000"/>
                </a:schemeClr>
              </a:solidFill>
              <a:latin typeface="Microsoft YaHei" pitchFamily="34" charset="-122"/>
              <a:ea typeface="Microsoft YaHei" pitchFamily="34" charset="-122"/>
            </a:endParaRPr>
          </a:p>
        </p:txBody>
      </p:sp>
      <p:sp>
        <p:nvSpPr>
          <p:cNvPr id="8" name="内容占位符 7"/>
          <p:cNvSpPr>
            <a:spLocks noGrp="1"/>
          </p:cNvSpPr>
          <p:nvPr>
            <p:ph sz="half" idx="2"/>
          </p:nvPr>
        </p:nvSpPr>
        <p:spPr/>
        <p:txBody>
          <a:bodyPr>
            <a:normAutofit fontScale="92500" lnSpcReduction="20000"/>
          </a:bodyPr>
          <a:lstStyle/>
          <a:p>
            <a:r>
              <a:rPr lang="zh-CN" altLang="en-US" dirty="0" smtClean="0">
                <a:solidFill>
                  <a:schemeClr val="bg1">
                    <a:lumMod val="50000"/>
                  </a:schemeClr>
                </a:solidFill>
                <a:latin typeface="Microsoft YaHei" pitchFamily="34" charset="-122"/>
                <a:ea typeface="Microsoft YaHei" pitchFamily="34" charset="-122"/>
              </a:rPr>
              <a:t>基准编译器</a:t>
            </a:r>
            <a:endParaRPr lang="en-US" altLang="zh-CN" dirty="0" smtClean="0">
              <a:solidFill>
                <a:schemeClr val="bg1">
                  <a:lumMod val="50000"/>
                </a:schemeClr>
              </a:solidFill>
              <a:latin typeface="Microsoft YaHei" pitchFamily="34" charset="-122"/>
              <a:ea typeface="Microsoft YaHei" pitchFamily="34" charset="-122"/>
            </a:endParaRPr>
          </a:p>
          <a:p>
            <a:r>
              <a:rPr lang="zh-CN" altLang="en-US" dirty="0" smtClean="0">
                <a:solidFill>
                  <a:schemeClr val="bg1">
                    <a:lumMod val="50000"/>
                  </a:schemeClr>
                </a:solidFill>
                <a:latin typeface="Microsoft YaHei" pitchFamily="34" charset="-122"/>
                <a:ea typeface="Microsoft YaHei" pitchFamily="34" charset="-122"/>
              </a:rPr>
              <a:t>静态优化编译器</a:t>
            </a:r>
            <a:endParaRPr lang="en-US" altLang="zh-CN" dirty="0" smtClean="0">
              <a:solidFill>
                <a:schemeClr val="bg1">
                  <a:lumMod val="50000"/>
                </a:schemeClr>
              </a:solidFill>
              <a:latin typeface="Microsoft YaHei" pitchFamily="34" charset="-122"/>
              <a:ea typeface="Microsoft YaHei" pitchFamily="34" charset="-122"/>
            </a:endParaRPr>
          </a:p>
          <a:p>
            <a:pPr lvl="1"/>
            <a:r>
              <a:rPr lang="zh-CN" altLang="en-US" dirty="0" smtClean="0">
                <a:solidFill>
                  <a:schemeClr val="bg1">
                    <a:lumMod val="50000"/>
                  </a:schemeClr>
                </a:solidFill>
                <a:latin typeface="Microsoft YaHei" pitchFamily="34" charset="-122"/>
                <a:ea typeface="Microsoft YaHei" pitchFamily="34" charset="-122"/>
              </a:rPr>
              <a:t>基于代码模式</a:t>
            </a:r>
            <a:endParaRPr lang="en-US" altLang="zh-CN" dirty="0" smtClean="0">
              <a:solidFill>
                <a:schemeClr val="bg1">
                  <a:lumMod val="50000"/>
                </a:schemeClr>
              </a:solidFill>
              <a:latin typeface="Microsoft YaHei" pitchFamily="34" charset="-122"/>
              <a:ea typeface="Microsoft YaHei" pitchFamily="34" charset="-122"/>
            </a:endParaRPr>
          </a:p>
          <a:p>
            <a:r>
              <a:rPr lang="zh-CN" altLang="en-US" dirty="0" smtClean="0">
                <a:solidFill>
                  <a:schemeClr val="bg1">
                    <a:lumMod val="50000"/>
                  </a:schemeClr>
                </a:solidFill>
                <a:latin typeface="Microsoft YaHei" pitchFamily="34" charset="-122"/>
                <a:ea typeface="Microsoft YaHei" pitchFamily="34" charset="-122"/>
              </a:rPr>
              <a:t>动态优化编译器</a:t>
            </a:r>
            <a:endParaRPr lang="en-US" altLang="zh-CN" dirty="0" smtClean="0">
              <a:solidFill>
                <a:schemeClr val="bg1">
                  <a:lumMod val="50000"/>
                </a:schemeClr>
              </a:solidFill>
              <a:latin typeface="Microsoft YaHei" pitchFamily="34" charset="-122"/>
              <a:ea typeface="Microsoft YaHei" pitchFamily="34" charset="-122"/>
            </a:endParaRPr>
          </a:p>
          <a:p>
            <a:pPr lvl="1"/>
            <a:r>
              <a:rPr lang="zh-CN" altLang="en-US" dirty="0" smtClean="0">
                <a:solidFill>
                  <a:schemeClr val="bg1">
                    <a:lumMod val="50000"/>
                  </a:schemeClr>
                </a:solidFill>
                <a:latin typeface="Microsoft YaHei" pitchFamily="34" charset="-122"/>
                <a:ea typeface="Microsoft YaHei" pitchFamily="34" charset="-122"/>
              </a:rPr>
              <a:t>基于硬件和操作系统</a:t>
            </a:r>
            <a:endParaRPr lang="en-US" altLang="zh-CN" dirty="0" smtClean="0">
              <a:solidFill>
                <a:schemeClr val="bg1">
                  <a:lumMod val="50000"/>
                </a:schemeClr>
              </a:solidFill>
              <a:latin typeface="Microsoft YaHei" pitchFamily="34" charset="-122"/>
              <a:ea typeface="Microsoft YaHei" pitchFamily="34" charset="-122"/>
            </a:endParaRPr>
          </a:p>
          <a:p>
            <a:pPr lvl="1"/>
            <a:r>
              <a:rPr lang="zh-CN" altLang="en-US" dirty="0" smtClean="0">
                <a:solidFill>
                  <a:schemeClr val="bg1">
                    <a:lumMod val="50000"/>
                  </a:schemeClr>
                </a:solidFill>
                <a:latin typeface="Microsoft YaHei" pitchFamily="34" charset="-122"/>
                <a:ea typeface="Microsoft YaHei" pitchFamily="34" charset="-122"/>
              </a:rPr>
              <a:t>基于执行频率</a:t>
            </a:r>
            <a:endParaRPr lang="en-US" altLang="zh-CN" dirty="0" smtClean="0">
              <a:solidFill>
                <a:schemeClr val="bg1">
                  <a:lumMod val="50000"/>
                </a:schemeClr>
              </a:solidFill>
              <a:latin typeface="Microsoft YaHei" pitchFamily="34" charset="-122"/>
              <a:ea typeface="Microsoft YaHei" pitchFamily="34" charset="-122"/>
            </a:endParaRPr>
          </a:p>
          <a:p>
            <a:pPr lvl="1"/>
            <a:r>
              <a:rPr lang="zh-CN" altLang="en-US" dirty="0" smtClean="0">
                <a:solidFill>
                  <a:schemeClr val="bg1">
                    <a:lumMod val="50000"/>
                  </a:schemeClr>
                </a:solidFill>
                <a:latin typeface="Microsoft YaHei" pitchFamily="34" charset="-122"/>
                <a:ea typeface="Microsoft YaHei" pitchFamily="34" charset="-122"/>
              </a:rPr>
              <a:t>基于类型反馈</a:t>
            </a:r>
            <a:endParaRPr lang="en-US" altLang="zh-CN" dirty="0" smtClean="0">
              <a:solidFill>
                <a:schemeClr val="bg1">
                  <a:lumMod val="50000"/>
                </a:schemeClr>
              </a:solidFill>
              <a:latin typeface="Microsoft YaHei" pitchFamily="34" charset="-122"/>
              <a:ea typeface="Microsoft YaHei" pitchFamily="34" charset="-122"/>
            </a:endParaRPr>
          </a:p>
          <a:p>
            <a:pPr lvl="1"/>
            <a:r>
              <a:rPr lang="zh-CN" altLang="en-US" dirty="0" smtClean="0">
                <a:solidFill>
                  <a:schemeClr val="bg1">
                    <a:lumMod val="50000"/>
                  </a:schemeClr>
                </a:solidFill>
                <a:latin typeface="Microsoft YaHei" pitchFamily="34" charset="-122"/>
                <a:ea typeface="Microsoft YaHei" pitchFamily="34" charset="-122"/>
              </a:rPr>
              <a:t>基于全程序分析</a:t>
            </a:r>
            <a:endParaRPr lang="en-US" altLang="zh-CN" dirty="0" smtClean="0">
              <a:solidFill>
                <a:schemeClr val="bg1">
                  <a:lumMod val="50000"/>
                </a:schemeClr>
              </a:solidFill>
              <a:latin typeface="Microsoft YaHei" pitchFamily="34" charset="-122"/>
              <a:ea typeface="Microsoft YaHei" pitchFamily="34" charset="-122"/>
            </a:endParaRPr>
          </a:p>
          <a:p>
            <a:pPr lvl="1"/>
            <a:r>
              <a:rPr lang="en-US" altLang="zh-CN" dirty="0" smtClean="0">
                <a:solidFill>
                  <a:schemeClr val="bg1">
                    <a:lumMod val="50000"/>
                  </a:schemeClr>
                </a:solidFill>
                <a:latin typeface="Microsoft YaHei" pitchFamily="34" charset="-122"/>
                <a:ea typeface="Microsoft YaHei" pitchFamily="34" charset="-122"/>
              </a:rPr>
              <a:t>…</a:t>
            </a:r>
            <a:endParaRPr lang="zh-CN" altLang="en-US" dirty="0">
              <a:solidFill>
                <a:schemeClr val="bg1">
                  <a:lumMod val="50000"/>
                </a:schemeClr>
              </a:solidFill>
              <a:latin typeface="Microsoft YaHei" pitchFamily="34" charset="-122"/>
              <a:ea typeface="Microsoft YaHei" pitchFamily="34" charset="-122"/>
            </a:endParaRPr>
          </a:p>
        </p:txBody>
      </p:sp>
      <p:cxnSp>
        <p:nvCxnSpPr>
          <p:cNvPr id="9" name="直接箭头连接符 8"/>
          <p:cNvCxnSpPr/>
          <p:nvPr/>
        </p:nvCxnSpPr>
        <p:spPr>
          <a:xfrm rot="5400000">
            <a:off x="-606858" y="3750074"/>
            <a:ext cx="4357718" cy="794"/>
          </a:xfrm>
          <a:prstGeom prst="straightConnector1">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3250794" y="3750074"/>
            <a:ext cx="4357718" cy="794"/>
          </a:xfrm>
          <a:prstGeom prst="straightConnector1">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矩形标注 13"/>
          <p:cNvSpPr/>
          <p:nvPr/>
        </p:nvSpPr>
        <p:spPr>
          <a:xfrm>
            <a:off x="4071934" y="1214422"/>
            <a:ext cx="1214446" cy="357190"/>
          </a:xfrm>
          <a:prstGeom prst="wedgeRectCallout">
            <a:avLst>
              <a:gd name="adj1" fmla="val 63167"/>
              <a:gd name="adj2" fmla="val 22500"/>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简单编译器</a:t>
            </a:r>
            <a:endParaRPr lang="zh-CN" altLang="en-US" sz="1600" dirty="0">
              <a:solidFill>
                <a:schemeClr val="tx1"/>
              </a:solidFill>
              <a:latin typeface="Microsoft YaHei" pitchFamily="34" charset="-122"/>
              <a:ea typeface="Microsoft YaHei" pitchFamily="34" charset="-122"/>
            </a:endParaRPr>
          </a:p>
        </p:txBody>
      </p:sp>
      <p:sp>
        <p:nvSpPr>
          <p:cNvPr id="15" name="矩形标注 14"/>
          <p:cNvSpPr/>
          <p:nvPr/>
        </p:nvSpPr>
        <p:spPr>
          <a:xfrm>
            <a:off x="214282" y="1214422"/>
            <a:ext cx="1214446" cy="357190"/>
          </a:xfrm>
          <a:prstGeom prst="wedgeRectCallout">
            <a:avLst>
              <a:gd name="adj1" fmla="val 63167"/>
              <a:gd name="adj2" fmla="val 22500"/>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纯解释器</a:t>
            </a:r>
            <a:endParaRPr lang="zh-CN" altLang="en-US" sz="1600" dirty="0">
              <a:solidFill>
                <a:schemeClr val="tx1"/>
              </a:solidFill>
              <a:latin typeface="Microsoft YaHei" pitchFamily="34" charset="-122"/>
              <a:ea typeface="Microsoft YaHei" pitchFamily="34" charset="-122"/>
            </a:endParaRPr>
          </a:p>
        </p:txBody>
      </p:sp>
      <p:sp>
        <p:nvSpPr>
          <p:cNvPr id="16" name="矩形标注 15"/>
          <p:cNvSpPr/>
          <p:nvPr/>
        </p:nvSpPr>
        <p:spPr>
          <a:xfrm>
            <a:off x="214282" y="5715016"/>
            <a:ext cx="1214446" cy="357190"/>
          </a:xfrm>
          <a:prstGeom prst="wedgeRectCallout">
            <a:avLst>
              <a:gd name="adj1" fmla="val 63167"/>
              <a:gd name="adj2" fmla="val 22500"/>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简单编译器</a:t>
            </a:r>
            <a:endParaRPr lang="zh-CN" altLang="en-US" sz="1600" dirty="0">
              <a:solidFill>
                <a:schemeClr val="tx1"/>
              </a:solidFill>
              <a:latin typeface="Microsoft YaHei" pitchFamily="34" charset="-122"/>
              <a:ea typeface="Microsoft YaHei" pitchFamily="34" charset="-122"/>
            </a:endParaRPr>
          </a:p>
        </p:txBody>
      </p:sp>
      <p:sp>
        <p:nvSpPr>
          <p:cNvPr id="17" name="矩形标注 16"/>
          <p:cNvSpPr/>
          <p:nvPr/>
        </p:nvSpPr>
        <p:spPr>
          <a:xfrm>
            <a:off x="4071934" y="5715016"/>
            <a:ext cx="1214446" cy="357190"/>
          </a:xfrm>
          <a:prstGeom prst="wedgeRectCallout">
            <a:avLst>
              <a:gd name="adj1" fmla="val 63167"/>
              <a:gd name="adj2" fmla="val 22500"/>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优化编译器</a:t>
            </a:r>
            <a:endParaRPr lang="zh-CN" altLang="en-US" sz="1600" dirty="0">
              <a:solidFill>
                <a:schemeClr val="tx1"/>
              </a:solidFill>
              <a:latin typeface="Microsoft YaHei" pitchFamily="34" charset="-122"/>
              <a:ea typeface="Microsoft YaHei" pitchFamily="34" charset="-122"/>
            </a:endParaRPr>
          </a:p>
        </p:txBody>
      </p:sp>
      <p:sp>
        <p:nvSpPr>
          <p:cNvPr id="11" name="下箭头 10"/>
          <p:cNvSpPr/>
          <p:nvPr/>
        </p:nvSpPr>
        <p:spPr>
          <a:xfrm>
            <a:off x="2714612" y="1214422"/>
            <a:ext cx="3571900" cy="5357850"/>
          </a:xfrm>
          <a:prstGeom prst="downArrow">
            <a:avLst>
              <a:gd name="adj1" fmla="val 79802"/>
              <a:gd name="adj2" fmla="val 50000"/>
            </a:avLst>
          </a:prstGeom>
          <a:gradFill flip="none" rotWithShape="1">
            <a:gsLst>
              <a:gs pos="0">
                <a:srgbClr val="FF3399">
                  <a:alpha val="80000"/>
                </a:srgbClr>
              </a:gs>
              <a:gs pos="25000">
                <a:srgbClr val="FF6633">
                  <a:alpha val="80000"/>
                </a:srgbClr>
              </a:gs>
              <a:gs pos="50000">
                <a:srgbClr val="FFFF00">
                  <a:alpha val="80000"/>
                </a:srgbClr>
              </a:gs>
              <a:gs pos="75000">
                <a:srgbClr val="01A78F">
                  <a:alpha val="80000"/>
                </a:srgbClr>
              </a:gs>
              <a:gs pos="100000">
                <a:srgbClr val="3366FF">
                  <a:alpha val="8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itchFamily="34" charset="-122"/>
              <a:ea typeface="Microsoft YaHei" pitchFamily="34" charset="-122"/>
            </a:endParaRPr>
          </a:p>
        </p:txBody>
      </p:sp>
      <p:sp>
        <p:nvSpPr>
          <p:cNvPr id="13" name="TextBox 12"/>
          <p:cNvSpPr txBox="1"/>
          <p:nvPr/>
        </p:nvSpPr>
        <p:spPr>
          <a:xfrm>
            <a:off x="3214678" y="1285860"/>
            <a:ext cx="2500330" cy="1631216"/>
          </a:xfrm>
          <a:prstGeom prst="rect">
            <a:avLst/>
          </a:prstGeom>
          <a:noFill/>
        </p:spPr>
        <p:txBody>
          <a:bodyPr wrap="square" rtlCol="0">
            <a:spAutoFit/>
          </a:bodyPr>
          <a:lstStyle/>
          <a:p>
            <a:r>
              <a:rPr lang="zh-CN" altLang="en-US" sz="2000" b="1" dirty="0" smtClean="0">
                <a:latin typeface="Microsoft YaHei" pitchFamily="34" charset="-122"/>
                <a:ea typeface="Microsoft YaHei" pitchFamily="34" charset="-122"/>
              </a:rPr>
              <a:t>启动成本低</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平台依赖性低</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可移植性高</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实现简单</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用户代码执行速度低</a:t>
            </a:r>
            <a:endParaRPr lang="zh-CN" altLang="en-US" sz="2000" b="1" dirty="0">
              <a:latin typeface="Microsoft YaHei" pitchFamily="34" charset="-122"/>
              <a:ea typeface="Microsoft YaHei" pitchFamily="34" charset="-122"/>
            </a:endParaRPr>
          </a:p>
        </p:txBody>
      </p:sp>
      <p:sp>
        <p:nvSpPr>
          <p:cNvPr id="18" name="TextBox 17"/>
          <p:cNvSpPr txBox="1"/>
          <p:nvPr/>
        </p:nvSpPr>
        <p:spPr>
          <a:xfrm>
            <a:off x="3286116" y="4357694"/>
            <a:ext cx="2500330" cy="1631216"/>
          </a:xfrm>
          <a:prstGeom prst="rect">
            <a:avLst/>
          </a:prstGeom>
          <a:noFill/>
        </p:spPr>
        <p:txBody>
          <a:bodyPr wrap="square" rtlCol="0">
            <a:spAutoFit/>
          </a:bodyPr>
          <a:lstStyle/>
          <a:p>
            <a:r>
              <a:rPr lang="zh-CN" altLang="en-US" sz="2000" b="1" dirty="0" smtClean="0">
                <a:latin typeface="Microsoft YaHei" pitchFamily="34" charset="-122"/>
                <a:ea typeface="Microsoft YaHei" pitchFamily="34" charset="-122"/>
              </a:rPr>
              <a:t>启动成本高</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平台依赖性高</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可移植性低</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实现复杂</a:t>
            </a:r>
            <a:endParaRPr lang="en-US" altLang="zh-CN" sz="2000" b="1" dirty="0" smtClean="0">
              <a:latin typeface="Microsoft YaHei" pitchFamily="34" charset="-122"/>
              <a:ea typeface="Microsoft YaHei" pitchFamily="34" charset="-122"/>
            </a:endParaRPr>
          </a:p>
          <a:p>
            <a:r>
              <a:rPr lang="zh-CN" altLang="en-US" sz="2000" b="1" dirty="0" smtClean="0">
                <a:latin typeface="Microsoft YaHei" pitchFamily="34" charset="-122"/>
                <a:ea typeface="Microsoft YaHei" pitchFamily="34" charset="-122"/>
              </a:rPr>
              <a:t>用户代码执行速度高</a:t>
            </a:r>
            <a:endParaRPr lang="zh-CN" altLang="en-US" sz="2000" b="1"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解释执行的开销</a:t>
            </a:r>
            <a:endParaRPr lang="zh-CN" altLang="en-US" dirty="0">
              <a:latin typeface="Microsoft YaHei" pitchFamily="34" charset="-122"/>
              <a:ea typeface="Microsoft YaHei" pitchFamily="34" charset="-122"/>
            </a:endParaRPr>
          </a:p>
        </p:txBody>
      </p:sp>
      <p:graphicFrame>
        <p:nvGraphicFramePr>
          <p:cNvPr id="4" name="内容占位符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latin typeface="微软雅黑" pitchFamily="34" charset="-122"/>
                <a:ea typeface="微软雅黑" pitchFamily="34" charset="-122"/>
              </a:rPr>
              <a:t>解释执行的开销</a:t>
            </a:r>
            <a:endParaRPr lang="zh-CN" altLang="en-US" dirty="0">
              <a:latin typeface="微软雅黑" pitchFamily="34" charset="-122"/>
              <a:ea typeface="微软雅黑" pitchFamily="34" charset="-122"/>
            </a:endParaRPr>
          </a:p>
        </p:txBody>
      </p:sp>
      <p:sp>
        <p:nvSpPr>
          <p:cNvPr id="10" name="TextBox 9"/>
          <p:cNvSpPr txBox="1"/>
          <p:nvPr/>
        </p:nvSpPr>
        <p:spPr>
          <a:xfrm>
            <a:off x="7715272" y="214290"/>
            <a:ext cx="1214446" cy="95410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txBody>
          <a:bodyPr wrap="square" rtlCol="0">
            <a:spAutoFit/>
          </a:bodyPr>
          <a:lstStyle/>
          <a:p>
            <a:r>
              <a:rPr lang="en-US" altLang="zh-CN" sz="1400" dirty="0" smtClean="0">
                <a:latin typeface="Consolas" pitchFamily="49" charset="0"/>
              </a:rPr>
              <a:t>iconst_1</a:t>
            </a:r>
          </a:p>
          <a:p>
            <a:r>
              <a:rPr lang="en-US" altLang="zh-CN" sz="1400" dirty="0" smtClean="0">
                <a:latin typeface="Consolas" pitchFamily="49" charset="0"/>
              </a:rPr>
              <a:t>iconst_2</a:t>
            </a:r>
          </a:p>
          <a:p>
            <a:r>
              <a:rPr lang="en-US" altLang="zh-CN" sz="1400" dirty="0" err="1" smtClean="0">
                <a:latin typeface="Consolas" pitchFamily="49" charset="0"/>
              </a:rPr>
              <a:t>iadd</a:t>
            </a:r>
            <a:endParaRPr lang="en-US" altLang="zh-CN" sz="1400" dirty="0" smtClean="0">
              <a:latin typeface="Consolas" pitchFamily="49" charset="0"/>
            </a:endParaRPr>
          </a:p>
          <a:p>
            <a:r>
              <a:rPr lang="en-US" altLang="zh-CN" sz="1400" dirty="0" smtClean="0">
                <a:latin typeface="Consolas" pitchFamily="49" charset="0"/>
              </a:rPr>
              <a:t>istore_0</a:t>
            </a:r>
            <a:endParaRPr lang="zh-CN" altLang="en-US" sz="1400" dirty="0"/>
          </a:p>
        </p:txBody>
      </p:sp>
      <p:sp>
        <p:nvSpPr>
          <p:cNvPr id="11" name="TextBox 10"/>
          <p:cNvSpPr txBox="1"/>
          <p:nvPr/>
        </p:nvSpPr>
        <p:spPr>
          <a:xfrm>
            <a:off x="5072066" y="1811618"/>
            <a:ext cx="3857652" cy="4832092"/>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20000"/>
                <a:lumOff val="80000"/>
              </a:schemeClr>
            </a:solidFill>
          </a:ln>
        </p:spPr>
        <p:txBody>
          <a:bodyPr wrap="square" rtlCol="0">
            <a:spAutoFit/>
          </a:bodyPr>
          <a:lstStyle/>
          <a:p>
            <a:r>
              <a:rPr lang="en-US" altLang="zh-CN" sz="1400" dirty="0" smtClean="0">
                <a:solidFill>
                  <a:schemeClr val="bg1">
                    <a:lumMod val="50000"/>
                  </a:schemeClr>
                </a:solidFill>
                <a:latin typeface="Consolas" pitchFamily="49" charset="0"/>
              </a:rPr>
              <a:t>;;----------- iconst_1 --------------</a:t>
            </a: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eax</a:t>
            </a:r>
            <a:r>
              <a:rPr lang="en-US" altLang="zh-CN" sz="1400" dirty="0" smtClean="0">
                <a:latin typeface="Consolas" pitchFamily="49" charset="0"/>
              </a:rPr>
              <a:t>, 1</a:t>
            </a:r>
          </a:p>
          <a:p>
            <a:r>
              <a:rPr lang="en-US" altLang="zh-CN" sz="1400" dirty="0" err="1" smtClean="0">
                <a:latin typeface="Consolas" pitchFamily="49" charset="0"/>
              </a:rPr>
              <a:t>movzx</a:t>
            </a:r>
            <a:r>
              <a:rPr lang="en-US" altLang="zh-CN" sz="1400" dirty="0" smtClean="0">
                <a:latin typeface="Consolas" pitchFamily="49" charset="0"/>
              </a:rPr>
              <a:t> </a:t>
            </a:r>
            <a:r>
              <a:rPr lang="en-US" altLang="zh-CN" sz="1400" dirty="0" err="1" smtClean="0">
                <a:latin typeface="Consolas" pitchFamily="49" charset="0"/>
              </a:rPr>
              <a:t>ebx</a:t>
            </a:r>
            <a:r>
              <a:rPr lang="en-US" altLang="zh-CN" sz="1400" dirty="0" smtClean="0">
                <a:latin typeface="Consolas" pitchFamily="49" charset="0"/>
              </a:rPr>
              <a:t>, byte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:[esi+1]</a:t>
            </a:r>
          </a:p>
          <a:p>
            <a:r>
              <a:rPr lang="en-US" altLang="zh-CN" sz="1400" dirty="0" smtClean="0">
                <a:latin typeface="Consolas" pitchFamily="49" charset="0"/>
              </a:rPr>
              <a:t>inc   </a:t>
            </a:r>
            <a:r>
              <a:rPr lang="en-US" altLang="zh-CN" sz="1400" dirty="0" err="1" smtClean="0">
                <a:latin typeface="Consolas" pitchFamily="49" charset="0"/>
              </a:rPr>
              <a:t>esi</a:t>
            </a:r>
            <a:endParaRPr lang="en-US" altLang="zh-CN" sz="1400" dirty="0" smtClean="0">
              <a:latin typeface="Consolas" pitchFamily="49" charset="0"/>
            </a:endParaRPr>
          </a:p>
          <a:p>
            <a:r>
              <a:rPr lang="en-US" altLang="zh-CN" sz="1400" dirty="0" err="1" smtClean="0">
                <a:latin typeface="Consolas" pitchFamily="49" charset="0"/>
              </a:rPr>
              <a:t>jmp</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ebx</a:t>
            </a:r>
            <a:r>
              <a:rPr lang="en-US" altLang="zh-CN" sz="1400" dirty="0" smtClean="0">
                <a:latin typeface="Consolas" pitchFamily="49" charset="0"/>
              </a:rPr>
              <a:t>*4+0x6db188c8]</a:t>
            </a:r>
          </a:p>
          <a:p>
            <a:r>
              <a:rPr lang="en-US" altLang="zh-CN" sz="1400" dirty="0" smtClean="0">
                <a:solidFill>
                  <a:schemeClr val="bg1">
                    <a:lumMod val="50000"/>
                  </a:schemeClr>
                </a:solidFill>
                <a:latin typeface="Consolas" pitchFamily="49" charset="0"/>
              </a:rPr>
              <a:t>;;----------- iconst_2 --------------</a:t>
            </a:r>
          </a:p>
          <a:p>
            <a:r>
              <a:rPr lang="en-US" altLang="zh-CN" sz="1400" dirty="0" smtClean="0">
                <a:latin typeface="Consolas" pitchFamily="49" charset="0"/>
              </a:rPr>
              <a:t>push  </a:t>
            </a:r>
            <a:r>
              <a:rPr lang="en-US" altLang="zh-CN" sz="1400" dirty="0" err="1" smtClean="0">
                <a:latin typeface="Consolas" pitchFamily="49" charset="0"/>
              </a:rPr>
              <a:t>eax</a:t>
            </a:r>
            <a:endParaRPr lang="en-US" altLang="zh-CN" sz="1400" dirty="0" smtClean="0">
              <a:latin typeface="Consolas" pitchFamily="49" charset="0"/>
            </a:endParaRP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eax</a:t>
            </a:r>
            <a:r>
              <a:rPr lang="en-US" altLang="zh-CN" sz="1400" dirty="0" smtClean="0">
                <a:latin typeface="Consolas" pitchFamily="49" charset="0"/>
              </a:rPr>
              <a:t>, 2</a:t>
            </a:r>
          </a:p>
          <a:p>
            <a:r>
              <a:rPr lang="en-US" altLang="zh-CN" sz="1400" dirty="0" err="1" smtClean="0">
                <a:latin typeface="Consolas" pitchFamily="49" charset="0"/>
              </a:rPr>
              <a:t>movzx</a:t>
            </a:r>
            <a:r>
              <a:rPr lang="en-US" altLang="zh-CN" sz="1400" dirty="0" smtClean="0">
                <a:latin typeface="Consolas" pitchFamily="49" charset="0"/>
              </a:rPr>
              <a:t> </a:t>
            </a:r>
            <a:r>
              <a:rPr lang="en-US" altLang="zh-CN" sz="1400" dirty="0" err="1" smtClean="0">
                <a:latin typeface="Consolas" pitchFamily="49" charset="0"/>
              </a:rPr>
              <a:t>ebx</a:t>
            </a:r>
            <a:r>
              <a:rPr lang="en-US" altLang="zh-CN" sz="1400" dirty="0" smtClean="0">
                <a:latin typeface="Consolas" pitchFamily="49" charset="0"/>
              </a:rPr>
              <a:t>, byte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:[esi+1]</a:t>
            </a:r>
          </a:p>
          <a:p>
            <a:r>
              <a:rPr lang="en-US" altLang="zh-CN" sz="1400" dirty="0" smtClean="0">
                <a:latin typeface="Consolas" pitchFamily="49" charset="0"/>
              </a:rPr>
              <a:t>inc   </a:t>
            </a:r>
            <a:r>
              <a:rPr lang="en-US" altLang="zh-CN" sz="1400" dirty="0" err="1" smtClean="0">
                <a:latin typeface="Consolas" pitchFamily="49" charset="0"/>
              </a:rPr>
              <a:t>esi</a:t>
            </a:r>
            <a:endParaRPr lang="en-US" altLang="zh-CN" sz="1400" dirty="0" smtClean="0">
              <a:latin typeface="Consolas" pitchFamily="49" charset="0"/>
            </a:endParaRPr>
          </a:p>
          <a:p>
            <a:r>
              <a:rPr lang="en-US" altLang="zh-CN" sz="1400" dirty="0" err="1" smtClean="0">
                <a:latin typeface="Consolas" pitchFamily="49" charset="0"/>
              </a:rPr>
              <a:t>jmp</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ebx</a:t>
            </a:r>
            <a:r>
              <a:rPr lang="en-US" altLang="zh-CN" sz="1400" dirty="0" smtClean="0">
                <a:latin typeface="Consolas" pitchFamily="49" charset="0"/>
              </a:rPr>
              <a:t>*4+0x6db188c8]</a:t>
            </a:r>
          </a:p>
          <a:p>
            <a:r>
              <a:rPr lang="en-US" altLang="zh-CN" sz="1400" dirty="0" smtClean="0">
                <a:solidFill>
                  <a:schemeClr val="bg1">
                    <a:lumMod val="50000"/>
                  </a:schemeClr>
                </a:solidFill>
                <a:latin typeface="Consolas" pitchFamily="49" charset="0"/>
              </a:rPr>
              <a:t>;;------------- </a:t>
            </a:r>
            <a:r>
              <a:rPr lang="en-US" altLang="zh-CN" sz="1400" dirty="0" err="1" smtClean="0">
                <a:solidFill>
                  <a:schemeClr val="bg1">
                    <a:lumMod val="50000"/>
                  </a:schemeClr>
                </a:solidFill>
                <a:latin typeface="Consolas" pitchFamily="49" charset="0"/>
              </a:rPr>
              <a:t>iadd</a:t>
            </a:r>
            <a:r>
              <a:rPr lang="en-US" altLang="zh-CN" sz="1400" dirty="0" smtClean="0">
                <a:solidFill>
                  <a:schemeClr val="bg1">
                    <a:lumMod val="50000"/>
                  </a:schemeClr>
                </a:solidFill>
                <a:latin typeface="Consolas" pitchFamily="49" charset="0"/>
              </a:rPr>
              <a:t> ----------------</a:t>
            </a:r>
          </a:p>
          <a:p>
            <a:r>
              <a:rPr lang="en-US" altLang="zh-CN" sz="1400" dirty="0" smtClean="0">
                <a:latin typeface="Consolas" pitchFamily="49" charset="0"/>
              </a:rPr>
              <a:t>pop   </a:t>
            </a:r>
            <a:r>
              <a:rPr lang="en-US" altLang="zh-CN" sz="1400" dirty="0" err="1" smtClean="0">
                <a:latin typeface="Consolas" pitchFamily="49" charset="0"/>
              </a:rPr>
              <a:t>edx</a:t>
            </a:r>
            <a:endParaRPr lang="en-US" altLang="zh-CN" sz="1400" dirty="0" smtClean="0">
              <a:latin typeface="Consolas" pitchFamily="49" charset="0"/>
            </a:endParaRPr>
          </a:p>
          <a:p>
            <a:r>
              <a:rPr lang="en-US" altLang="zh-CN" sz="1400" dirty="0" smtClean="0">
                <a:latin typeface="Consolas" pitchFamily="49" charset="0"/>
              </a:rPr>
              <a:t>add   </a:t>
            </a:r>
            <a:r>
              <a:rPr lang="en-US" altLang="zh-CN" sz="1400" dirty="0" err="1" smtClean="0">
                <a:latin typeface="Consolas" pitchFamily="49" charset="0"/>
              </a:rPr>
              <a:t>eax</a:t>
            </a:r>
            <a:r>
              <a:rPr lang="en-US" altLang="zh-CN" sz="1400" dirty="0" smtClean="0">
                <a:latin typeface="Consolas" pitchFamily="49" charset="0"/>
              </a:rPr>
              <a:t>, </a:t>
            </a:r>
            <a:r>
              <a:rPr lang="en-US" altLang="zh-CN" sz="1400" dirty="0" err="1" smtClean="0">
                <a:latin typeface="Consolas" pitchFamily="49" charset="0"/>
              </a:rPr>
              <a:t>edx</a:t>
            </a:r>
            <a:endParaRPr lang="en-US" altLang="zh-CN" sz="1400" dirty="0" smtClean="0">
              <a:latin typeface="Consolas" pitchFamily="49" charset="0"/>
            </a:endParaRPr>
          </a:p>
          <a:p>
            <a:r>
              <a:rPr lang="en-US" altLang="zh-CN" sz="1400" dirty="0" err="1" smtClean="0">
                <a:latin typeface="Consolas" pitchFamily="49" charset="0"/>
              </a:rPr>
              <a:t>movzx</a:t>
            </a:r>
            <a:r>
              <a:rPr lang="en-US" altLang="zh-CN" sz="1400" dirty="0" smtClean="0">
                <a:latin typeface="Consolas" pitchFamily="49" charset="0"/>
              </a:rPr>
              <a:t> </a:t>
            </a:r>
            <a:r>
              <a:rPr lang="en-US" altLang="zh-CN" sz="1400" dirty="0" err="1" smtClean="0">
                <a:latin typeface="Consolas" pitchFamily="49" charset="0"/>
              </a:rPr>
              <a:t>ebx</a:t>
            </a:r>
            <a:r>
              <a:rPr lang="en-US" altLang="zh-CN" sz="1400" dirty="0" smtClean="0">
                <a:latin typeface="Consolas" pitchFamily="49" charset="0"/>
              </a:rPr>
              <a:t>, byte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:[esi+1]</a:t>
            </a:r>
          </a:p>
          <a:p>
            <a:r>
              <a:rPr lang="en-US" altLang="zh-CN" sz="1400" dirty="0" smtClean="0">
                <a:latin typeface="Consolas" pitchFamily="49" charset="0"/>
              </a:rPr>
              <a:t>inc   </a:t>
            </a:r>
            <a:r>
              <a:rPr lang="en-US" altLang="zh-CN" sz="1400" dirty="0" err="1" smtClean="0">
                <a:latin typeface="Consolas" pitchFamily="49" charset="0"/>
              </a:rPr>
              <a:t>esi</a:t>
            </a:r>
            <a:endParaRPr lang="en-US" altLang="zh-CN" sz="1400" dirty="0" smtClean="0">
              <a:latin typeface="Consolas" pitchFamily="49" charset="0"/>
            </a:endParaRPr>
          </a:p>
          <a:p>
            <a:r>
              <a:rPr lang="en-US" altLang="zh-CN" sz="1400" dirty="0" err="1" smtClean="0">
                <a:latin typeface="Consolas" pitchFamily="49" charset="0"/>
              </a:rPr>
              <a:t>jmp</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ebx</a:t>
            </a:r>
            <a:r>
              <a:rPr lang="en-US" altLang="zh-CN" sz="1400" dirty="0" smtClean="0">
                <a:latin typeface="Consolas" pitchFamily="49" charset="0"/>
              </a:rPr>
              <a:t>*4+0x6db188c8]</a:t>
            </a:r>
          </a:p>
          <a:p>
            <a:r>
              <a:rPr lang="en-US" altLang="zh-CN" sz="1400" dirty="0" smtClean="0">
                <a:solidFill>
                  <a:schemeClr val="bg1">
                    <a:lumMod val="50000"/>
                  </a:schemeClr>
                </a:solidFill>
                <a:latin typeface="Consolas" pitchFamily="49" charset="0"/>
              </a:rPr>
              <a:t>;;----------- istore_0 --------------</a:t>
            </a: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edi</a:t>
            </a:r>
            <a:r>
              <a:rPr lang="en-US" altLang="zh-CN" sz="1400" dirty="0" smtClean="0">
                <a:latin typeface="Consolas" pitchFamily="49" charset="0"/>
              </a:rPr>
              <a:t>], </a:t>
            </a:r>
            <a:r>
              <a:rPr lang="en-US" altLang="zh-CN" sz="1400" dirty="0" err="1" smtClean="0">
                <a:latin typeface="Consolas" pitchFamily="49" charset="0"/>
              </a:rPr>
              <a:t>eax</a:t>
            </a:r>
            <a:endParaRPr lang="en-US" altLang="zh-CN" sz="1400" dirty="0" smtClean="0">
              <a:latin typeface="Consolas" pitchFamily="49" charset="0"/>
            </a:endParaRPr>
          </a:p>
          <a:p>
            <a:r>
              <a:rPr lang="en-US" altLang="zh-CN" sz="1400" dirty="0" err="1" smtClean="0">
                <a:latin typeface="Consolas" pitchFamily="49" charset="0"/>
              </a:rPr>
              <a:t>movzx</a:t>
            </a:r>
            <a:r>
              <a:rPr lang="en-US" altLang="zh-CN" sz="1400" dirty="0" smtClean="0">
                <a:latin typeface="Consolas" pitchFamily="49" charset="0"/>
              </a:rPr>
              <a:t> </a:t>
            </a:r>
            <a:r>
              <a:rPr lang="en-US" altLang="zh-CN" sz="1400" dirty="0" err="1" smtClean="0">
                <a:latin typeface="Consolas" pitchFamily="49" charset="0"/>
              </a:rPr>
              <a:t>ebx</a:t>
            </a:r>
            <a:r>
              <a:rPr lang="en-US" altLang="zh-CN" sz="1400" dirty="0" smtClean="0">
                <a:latin typeface="Consolas" pitchFamily="49" charset="0"/>
              </a:rPr>
              <a:t>, byte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:[esi+1]</a:t>
            </a:r>
          </a:p>
          <a:p>
            <a:r>
              <a:rPr lang="en-US" altLang="zh-CN" sz="1400" dirty="0" smtClean="0">
                <a:latin typeface="Consolas" pitchFamily="49" charset="0"/>
              </a:rPr>
              <a:t>inc   </a:t>
            </a:r>
            <a:r>
              <a:rPr lang="en-US" altLang="zh-CN" sz="1400" dirty="0" err="1" smtClean="0">
                <a:latin typeface="Consolas" pitchFamily="49" charset="0"/>
              </a:rPr>
              <a:t>esi</a:t>
            </a:r>
            <a:endParaRPr lang="en-US" altLang="zh-CN" sz="1400" dirty="0" smtClean="0">
              <a:latin typeface="Consolas" pitchFamily="49" charset="0"/>
            </a:endParaRPr>
          </a:p>
          <a:p>
            <a:r>
              <a:rPr lang="en-US" altLang="zh-CN" sz="1400" dirty="0" err="1" smtClean="0">
                <a:latin typeface="Consolas" pitchFamily="49" charset="0"/>
              </a:rPr>
              <a:t>jmp</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ebx</a:t>
            </a:r>
            <a:r>
              <a:rPr lang="en-US" altLang="zh-CN" sz="1400" dirty="0" smtClean="0">
                <a:latin typeface="Consolas" pitchFamily="49" charset="0"/>
              </a:rPr>
              <a:t>*4+0x6db19cc8]</a:t>
            </a:r>
            <a:endParaRPr lang="zh-CN" altLang="en-US" sz="1400" dirty="0">
              <a:latin typeface="Consolas" pitchFamily="49" charset="0"/>
            </a:endParaRPr>
          </a:p>
        </p:txBody>
      </p:sp>
      <p:sp>
        <p:nvSpPr>
          <p:cNvPr id="12" name="TextBox 11"/>
          <p:cNvSpPr txBox="1"/>
          <p:nvPr/>
        </p:nvSpPr>
        <p:spPr>
          <a:xfrm>
            <a:off x="357158" y="1428736"/>
            <a:ext cx="3071834" cy="2246769"/>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6200000" scaled="1"/>
            <a:tileRect/>
          </a:gradFill>
          <a:ln>
            <a:solidFill>
              <a:schemeClr val="accent2">
                <a:lumMod val="40000"/>
                <a:lumOff val="60000"/>
              </a:schemeClr>
            </a:solidFill>
          </a:ln>
        </p:spPr>
        <p:txBody>
          <a:bodyPr wrap="square" rtlCol="0">
            <a:spAutoFit/>
          </a:bodyPr>
          <a:lstStyle/>
          <a:p>
            <a:r>
              <a:rPr lang="en-US" altLang="zh-CN" sz="1400" dirty="0" smtClean="0">
                <a:solidFill>
                  <a:schemeClr val="bg1">
                    <a:lumMod val="50000"/>
                  </a:schemeClr>
                </a:solidFill>
                <a:latin typeface="Consolas" pitchFamily="49" charset="0"/>
              </a:rPr>
              <a:t>;;------- iconst_1 ----------</a:t>
            </a: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eax</a:t>
            </a:r>
            <a:r>
              <a:rPr lang="en-US" altLang="zh-CN" sz="1400" dirty="0" smtClean="0">
                <a:latin typeface="Consolas" pitchFamily="49" charset="0"/>
              </a:rPr>
              <a:t>, 1</a:t>
            </a:r>
          </a:p>
          <a:p>
            <a:r>
              <a:rPr lang="en-US" altLang="zh-CN" sz="1400" dirty="0" smtClean="0">
                <a:solidFill>
                  <a:schemeClr val="bg1">
                    <a:lumMod val="50000"/>
                  </a:schemeClr>
                </a:solidFill>
                <a:latin typeface="Consolas" pitchFamily="49" charset="0"/>
              </a:rPr>
              <a:t>;;------- iconst_2 ----------</a:t>
            </a:r>
          </a:p>
          <a:p>
            <a:r>
              <a:rPr lang="en-US" altLang="zh-CN" sz="1400" dirty="0" smtClean="0">
                <a:latin typeface="Consolas" pitchFamily="49" charset="0"/>
              </a:rPr>
              <a:t>push  </a:t>
            </a:r>
            <a:r>
              <a:rPr lang="en-US" altLang="zh-CN" sz="1400" dirty="0" err="1" smtClean="0">
                <a:latin typeface="Consolas" pitchFamily="49" charset="0"/>
              </a:rPr>
              <a:t>eax</a:t>
            </a:r>
            <a:endParaRPr lang="en-US" altLang="zh-CN" sz="1400" dirty="0" smtClean="0">
              <a:latin typeface="Consolas" pitchFamily="49" charset="0"/>
            </a:endParaRP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eax</a:t>
            </a:r>
            <a:r>
              <a:rPr lang="en-US" altLang="zh-CN" sz="1400" dirty="0" smtClean="0">
                <a:latin typeface="Consolas" pitchFamily="49" charset="0"/>
              </a:rPr>
              <a:t>, 2</a:t>
            </a:r>
          </a:p>
          <a:p>
            <a:r>
              <a:rPr lang="en-US" altLang="zh-CN" sz="1400" dirty="0" smtClean="0">
                <a:solidFill>
                  <a:schemeClr val="bg1">
                    <a:lumMod val="50000"/>
                  </a:schemeClr>
                </a:solidFill>
                <a:latin typeface="Consolas" pitchFamily="49" charset="0"/>
              </a:rPr>
              <a:t>;;--------- </a:t>
            </a:r>
            <a:r>
              <a:rPr lang="en-US" altLang="zh-CN" sz="1400" dirty="0" err="1" smtClean="0">
                <a:solidFill>
                  <a:schemeClr val="bg1">
                    <a:lumMod val="50000"/>
                  </a:schemeClr>
                </a:solidFill>
                <a:latin typeface="Consolas" pitchFamily="49" charset="0"/>
              </a:rPr>
              <a:t>iadd</a:t>
            </a:r>
            <a:r>
              <a:rPr lang="en-US" altLang="zh-CN" sz="1400" dirty="0" smtClean="0">
                <a:solidFill>
                  <a:schemeClr val="bg1">
                    <a:lumMod val="50000"/>
                  </a:schemeClr>
                </a:solidFill>
                <a:latin typeface="Consolas" pitchFamily="49" charset="0"/>
              </a:rPr>
              <a:t> ------------</a:t>
            </a:r>
          </a:p>
          <a:p>
            <a:r>
              <a:rPr lang="en-US" altLang="zh-CN" sz="1400" dirty="0" smtClean="0">
                <a:latin typeface="Consolas" pitchFamily="49" charset="0"/>
              </a:rPr>
              <a:t>pop   </a:t>
            </a:r>
            <a:r>
              <a:rPr lang="en-US" altLang="zh-CN" sz="1400" dirty="0" err="1" smtClean="0">
                <a:latin typeface="Consolas" pitchFamily="49" charset="0"/>
              </a:rPr>
              <a:t>edx</a:t>
            </a:r>
            <a:endParaRPr lang="en-US" altLang="zh-CN" sz="1400" dirty="0" smtClean="0">
              <a:latin typeface="Consolas" pitchFamily="49" charset="0"/>
            </a:endParaRPr>
          </a:p>
          <a:p>
            <a:r>
              <a:rPr lang="en-US" altLang="zh-CN" sz="1400" dirty="0" smtClean="0">
                <a:latin typeface="Consolas" pitchFamily="49" charset="0"/>
              </a:rPr>
              <a:t>add   </a:t>
            </a:r>
            <a:r>
              <a:rPr lang="en-US" altLang="zh-CN" sz="1400" dirty="0" err="1" smtClean="0">
                <a:latin typeface="Consolas" pitchFamily="49" charset="0"/>
              </a:rPr>
              <a:t>eax</a:t>
            </a:r>
            <a:r>
              <a:rPr lang="en-US" altLang="zh-CN" sz="1400" dirty="0" smtClean="0">
                <a:latin typeface="Consolas" pitchFamily="49" charset="0"/>
              </a:rPr>
              <a:t>, </a:t>
            </a:r>
            <a:r>
              <a:rPr lang="en-US" altLang="zh-CN" sz="1400" dirty="0" err="1" smtClean="0">
                <a:latin typeface="Consolas" pitchFamily="49" charset="0"/>
              </a:rPr>
              <a:t>edx</a:t>
            </a:r>
            <a:endParaRPr lang="en-US" altLang="zh-CN" sz="1400" dirty="0" smtClean="0">
              <a:latin typeface="Consolas" pitchFamily="49" charset="0"/>
            </a:endParaRPr>
          </a:p>
          <a:p>
            <a:r>
              <a:rPr lang="en-US" altLang="zh-CN" sz="1400" dirty="0" smtClean="0">
                <a:solidFill>
                  <a:schemeClr val="bg1">
                    <a:lumMod val="50000"/>
                  </a:schemeClr>
                </a:solidFill>
                <a:latin typeface="Consolas" pitchFamily="49" charset="0"/>
              </a:rPr>
              <a:t>;;------- istore_0 ----------</a:t>
            </a:r>
          </a:p>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dword</a:t>
            </a:r>
            <a:r>
              <a:rPr lang="en-US" altLang="zh-CN" sz="1400" dirty="0" smtClean="0">
                <a:latin typeface="Consolas" pitchFamily="49" charset="0"/>
              </a:rPr>
              <a:t> </a:t>
            </a:r>
            <a:r>
              <a:rPr lang="en-US" altLang="zh-CN" sz="1400" dirty="0" err="1" smtClean="0">
                <a:latin typeface="Consolas" pitchFamily="49" charset="0"/>
              </a:rPr>
              <a:t>ptr</a:t>
            </a:r>
            <a:r>
              <a:rPr lang="en-US" altLang="zh-CN" sz="1400" dirty="0" smtClean="0">
                <a:latin typeface="Consolas" pitchFamily="49" charset="0"/>
              </a:rPr>
              <a:t> </a:t>
            </a:r>
            <a:r>
              <a:rPr lang="en-US" altLang="zh-CN" sz="1400" dirty="0" err="1" smtClean="0">
                <a:latin typeface="Consolas" pitchFamily="49" charset="0"/>
              </a:rPr>
              <a:t>ds</a:t>
            </a:r>
            <a:r>
              <a:rPr lang="en-US" altLang="zh-CN" sz="1400" dirty="0" smtClean="0">
                <a:latin typeface="Consolas" pitchFamily="49" charset="0"/>
              </a:rPr>
              <a:t>:[</a:t>
            </a:r>
            <a:r>
              <a:rPr lang="en-US" altLang="zh-CN" sz="1400" dirty="0" err="1" smtClean="0">
                <a:latin typeface="Consolas" pitchFamily="49" charset="0"/>
              </a:rPr>
              <a:t>edi</a:t>
            </a:r>
            <a:r>
              <a:rPr lang="en-US" altLang="zh-CN" sz="1400" dirty="0" smtClean="0">
                <a:latin typeface="Consolas" pitchFamily="49" charset="0"/>
              </a:rPr>
              <a:t>], </a:t>
            </a:r>
            <a:r>
              <a:rPr lang="en-US" altLang="zh-CN" sz="1400" dirty="0" err="1" smtClean="0">
                <a:latin typeface="Consolas" pitchFamily="49" charset="0"/>
              </a:rPr>
              <a:t>eax</a:t>
            </a:r>
            <a:endParaRPr lang="zh-CN" altLang="en-US" sz="1400" dirty="0">
              <a:latin typeface="Consolas" pitchFamily="49" charset="0"/>
            </a:endParaRPr>
          </a:p>
        </p:txBody>
      </p:sp>
      <p:sp>
        <p:nvSpPr>
          <p:cNvPr id="13" name="TextBox 12"/>
          <p:cNvSpPr txBox="1"/>
          <p:nvPr/>
        </p:nvSpPr>
        <p:spPr>
          <a:xfrm>
            <a:off x="2857488" y="5929330"/>
            <a:ext cx="1285884" cy="307777"/>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6200000" scaled="1"/>
            <a:tileRect/>
          </a:gradFill>
          <a:ln>
            <a:solidFill>
              <a:schemeClr val="accent4">
                <a:lumMod val="40000"/>
                <a:lumOff val="60000"/>
              </a:schemeClr>
            </a:solidFill>
          </a:ln>
        </p:spPr>
        <p:txBody>
          <a:bodyPr wrap="square" rtlCol="0">
            <a:spAutoFit/>
          </a:bodyPr>
          <a:lstStyle/>
          <a:p>
            <a:r>
              <a:rPr lang="en-US" altLang="zh-CN" sz="1400" dirty="0" err="1" smtClean="0">
                <a:latin typeface="Consolas" pitchFamily="49" charset="0"/>
              </a:rPr>
              <a:t>mov</a:t>
            </a:r>
            <a:r>
              <a:rPr lang="en-US" altLang="zh-CN" sz="1400" dirty="0" smtClean="0">
                <a:latin typeface="Consolas" pitchFamily="49" charset="0"/>
              </a:rPr>
              <a:t>  </a:t>
            </a:r>
            <a:r>
              <a:rPr lang="en-US" altLang="zh-CN" sz="1400" dirty="0" err="1" smtClean="0">
                <a:latin typeface="Consolas" pitchFamily="49" charset="0"/>
              </a:rPr>
              <a:t>eax</a:t>
            </a:r>
            <a:r>
              <a:rPr lang="en-US" altLang="zh-CN" sz="1400" dirty="0" smtClean="0">
                <a:latin typeface="Consolas" pitchFamily="49" charset="0"/>
              </a:rPr>
              <a:t>, 3</a:t>
            </a:r>
            <a:endParaRPr lang="zh-CN" altLang="en-US" sz="1400" dirty="0">
              <a:latin typeface="Consolas" pitchFamily="49" charset="0"/>
            </a:endParaRPr>
          </a:p>
        </p:txBody>
      </p:sp>
      <p:cxnSp>
        <p:nvCxnSpPr>
          <p:cNvPr id="15" name="直接箭头连接符 14"/>
          <p:cNvCxnSpPr>
            <a:stCxn id="10" idx="2"/>
            <a:endCxn id="11" idx="0"/>
          </p:cNvCxnSpPr>
          <p:nvPr/>
        </p:nvCxnSpPr>
        <p:spPr>
          <a:xfrm rot="5400000">
            <a:off x="7340084" y="829206"/>
            <a:ext cx="643221" cy="1321603"/>
          </a:xfrm>
          <a:prstGeom prst="straightConnector1">
            <a:avLst/>
          </a:prstGeom>
          <a:ln w="254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12" idx="3"/>
          </p:cNvCxnSpPr>
          <p:nvPr/>
        </p:nvCxnSpPr>
        <p:spPr>
          <a:xfrm rot="10800000">
            <a:off x="3428992" y="2552122"/>
            <a:ext cx="1643074" cy="1675543"/>
          </a:xfrm>
          <a:prstGeom prst="straightConnector1">
            <a:avLst/>
          </a:prstGeom>
          <a:ln w="254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a:endCxn id="13" idx="0"/>
          </p:cNvCxnSpPr>
          <p:nvPr/>
        </p:nvCxnSpPr>
        <p:spPr>
          <a:xfrm rot="16200000" flipH="1">
            <a:off x="1569840" y="3998739"/>
            <a:ext cx="2253825" cy="1607355"/>
          </a:xfrm>
          <a:prstGeom prst="straightConnector1">
            <a:avLst/>
          </a:prstGeom>
          <a:ln w="254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15008" y="1214422"/>
            <a:ext cx="2143140"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由</a:t>
            </a:r>
            <a:r>
              <a:rPr lang="en-US" altLang="zh-CN" sz="1600" dirty="0" smtClean="0">
                <a:latin typeface="微软雅黑" pitchFamily="34" charset="-122"/>
                <a:ea typeface="微软雅黑" pitchFamily="34" charset="-122"/>
              </a:rPr>
              <a:t>HotSpot</a:t>
            </a:r>
            <a:r>
              <a:rPr lang="zh-CN" altLang="en-US" sz="1600" dirty="0" smtClean="0">
                <a:latin typeface="微软雅黑" pitchFamily="34" charset="-122"/>
                <a:ea typeface="微软雅黑" pitchFamily="34" charset="-122"/>
              </a:rPr>
              <a:t>解释执行</a:t>
            </a:r>
            <a:endParaRPr lang="zh-CN" altLang="en-US" sz="1600" dirty="0">
              <a:latin typeface="微软雅黑" pitchFamily="34" charset="-122"/>
              <a:ea typeface="微软雅黑" pitchFamily="34" charset="-122"/>
            </a:endParaRPr>
          </a:p>
        </p:txBody>
      </p:sp>
      <p:sp>
        <p:nvSpPr>
          <p:cNvPr id="21" name="TextBox 20"/>
          <p:cNvSpPr txBox="1"/>
          <p:nvPr/>
        </p:nvSpPr>
        <p:spPr>
          <a:xfrm>
            <a:off x="3071802" y="3786190"/>
            <a:ext cx="2000264" cy="1077218"/>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假想：</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消除指令分派开销</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inline-threading</a:t>
            </a:r>
            <a:r>
              <a:rPr lang="zh-CN" altLang="en-US" sz="1600" dirty="0" smtClean="0">
                <a:latin typeface="微软雅黑" pitchFamily="34" charset="-122"/>
                <a:ea typeface="微软雅黑" pitchFamily="34" charset="-122"/>
              </a:rPr>
              <a:t>可达到此效果）</a:t>
            </a:r>
            <a:endParaRPr lang="zh-CN" altLang="en-US" sz="1600" dirty="0">
              <a:latin typeface="微软雅黑" pitchFamily="34" charset="-122"/>
              <a:ea typeface="微软雅黑" pitchFamily="34" charset="-122"/>
            </a:endParaRPr>
          </a:p>
        </p:txBody>
      </p:sp>
      <p:sp>
        <p:nvSpPr>
          <p:cNvPr id="29" name="TextBox 28"/>
          <p:cNvSpPr txBox="1"/>
          <p:nvPr/>
        </p:nvSpPr>
        <p:spPr>
          <a:xfrm>
            <a:off x="1000100" y="4929198"/>
            <a:ext cx="2143140" cy="830997"/>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假想：</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进行常量传播</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折叠、</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寄存器分配等优化</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inline-threading</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除了</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的解释器用的</a:t>
            </a:r>
            <a:r>
              <a:rPr lang="en-US" altLang="zh-CN" dirty="0" smtClean="0">
                <a:latin typeface="微软雅黑" pitchFamily="34" charset="-122"/>
                <a:ea typeface="微软雅黑" pitchFamily="34" charset="-122"/>
              </a:rPr>
              <a:t>token-threading</a:t>
            </a:r>
            <a:r>
              <a:rPr lang="zh-CN" altLang="en-US" dirty="0" smtClean="0">
                <a:latin typeface="微软雅黑" pitchFamily="34" charset="-122"/>
                <a:ea typeface="微软雅黑" pitchFamily="34" charset="-122"/>
              </a:rPr>
              <a:t>外，还有许多种“</a:t>
            </a:r>
            <a:r>
              <a:rPr lang="en-US" altLang="zh-CN" dirty="0" smtClean="0">
                <a:latin typeface="微软雅黑" pitchFamily="34" charset="-122"/>
                <a:ea typeface="微软雅黑" pitchFamily="34" charset="-122"/>
              </a:rPr>
              <a:t>threading</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由于</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本身含有优化</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编译器，解释器就不追求高的稳定执行速度，而追求高启动速度、低内存占用，因而不采用</a:t>
            </a:r>
            <a:r>
              <a:rPr lang="en-US" altLang="zh-CN" dirty="0" smtClean="0">
                <a:latin typeface="微软雅黑" pitchFamily="34" charset="-122"/>
                <a:ea typeface="微软雅黑" pitchFamily="34" charset="-122"/>
              </a:rPr>
              <a:t>direct-threading</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subroutine-threading</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inline-threading</a:t>
            </a:r>
            <a:r>
              <a:rPr lang="zh-CN" altLang="en-US" dirty="0" smtClean="0">
                <a:latin typeface="微软雅黑" pitchFamily="34" charset="-122"/>
                <a:ea typeface="微软雅黑" pitchFamily="34" charset="-122"/>
              </a:rPr>
              <a:t>等解释器优化技巧</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inline-threading/context-threading</a:t>
            </a:r>
            <a:r>
              <a:rPr lang="zh-CN" altLang="en-US" dirty="0" smtClean="0">
                <a:latin typeface="微软雅黑" pitchFamily="34" charset="-122"/>
                <a:ea typeface="微软雅黑" pitchFamily="34" charset="-122"/>
              </a:rPr>
              <a:t>都通过复制、融合字节码的处理程序来消除字节码指令分派的开销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也被称为</a:t>
            </a:r>
            <a:r>
              <a:rPr lang="en-US" altLang="zh-CN" dirty="0" smtClean="0">
                <a:latin typeface="微软雅黑" pitchFamily="34" charset="-122"/>
                <a:ea typeface="微软雅黑" pitchFamily="34" charset="-122"/>
              </a:rPr>
              <a:t>code-copying JIT compiler</a:t>
            </a: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性能与简单的</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编译器相似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都消除了软件实现取指令与指令分派的开销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2"/>
              </a:rPr>
              <a:t>SableVM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3"/>
              </a:rPr>
              <a:t>JamVM</a:t>
            </a:r>
            <a:r>
              <a:rPr lang="zh-CN" altLang="en-US" dirty="0" smtClean="0">
                <a:latin typeface="微软雅黑" pitchFamily="34" charset="-122"/>
                <a:ea typeface="微软雅黑" pitchFamily="34" charset="-122"/>
              </a:rPr>
              <a:t>等一些</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使用了该技巧</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诸如</a:t>
            </a:r>
            <a:r>
              <a:rPr lang="en-US" altLang="zh-CN" dirty="0" smtClean="0">
                <a:latin typeface="微软雅黑" pitchFamily="34" charset="-122"/>
                <a:ea typeface="微软雅黑" pitchFamily="34" charset="-122"/>
                <a:hlinkClick r:id="rId4"/>
              </a:rPr>
              <a:t>Nitro</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5"/>
              </a:rPr>
              <a:t>JaegerMonkey</a:t>
            </a:r>
            <a:r>
              <a:rPr lang="zh-CN" altLang="en-US" dirty="0" smtClean="0">
                <a:latin typeface="微软雅黑" pitchFamily="34" charset="-122"/>
                <a:ea typeface="微软雅黑" pitchFamily="34" charset="-122"/>
              </a:rPr>
              <a:t>等</a:t>
            </a:r>
            <a:r>
              <a:rPr lang="en-US" altLang="zh-CN" dirty="0" smtClean="0">
                <a:latin typeface="微软雅黑" pitchFamily="34" charset="-122"/>
                <a:ea typeface="微软雅黑" pitchFamily="34" charset="-122"/>
              </a:rPr>
              <a:t>JavaScript</a:t>
            </a:r>
            <a:r>
              <a:rPr lang="zh-CN" altLang="en-US" dirty="0" smtClean="0">
                <a:latin typeface="微软雅黑" pitchFamily="34" charset="-122"/>
                <a:ea typeface="微软雅黑" pitchFamily="34" charset="-122"/>
              </a:rPr>
              <a:t>引擎也使用了该技巧</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使用解释器的好处</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70000" lnSpcReduction="20000"/>
          </a:bodyPr>
          <a:lstStyle/>
          <a:p>
            <a:r>
              <a:rPr lang="zh-CN" altLang="en-US" dirty="0" smtClean="0">
                <a:latin typeface="微软雅黑" pitchFamily="34" charset="-122"/>
                <a:ea typeface="微软雅黑" pitchFamily="34" charset="-122"/>
              </a:rPr>
              <a:t>启动速度快</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启动阶段占用内存空间小</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保持程序的高响应度</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编译可以在后台进行，同时解释器在前台继续执行程序，不会因编译而停顿</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这样也为</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编译提供了更多时间，使其不必过分为了追求生成代码的速度而放弃生成的代码的质量</a:t>
            </a: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易于处理带状态的指令</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触发类加载</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触发类初始化</a:t>
            </a:r>
            <a:endParaRPr lang="en-US" altLang="zh-CN" dirty="0" smtClean="0">
              <a:latin typeface="微软雅黑" pitchFamily="34" charset="-122"/>
              <a:ea typeface="微软雅黑" pitchFamily="34" charset="-122"/>
            </a:endParaRPr>
          </a:p>
          <a:p>
            <a:pPr lvl="2"/>
            <a:r>
              <a:rPr lang="en-US" altLang="zh-CN" dirty="0" err="1" smtClean="0">
                <a:latin typeface="微软雅黑" pitchFamily="34" charset="-122"/>
                <a:ea typeface="微软雅黑" pitchFamily="34" charset="-122"/>
              </a:rPr>
              <a:t>getstatic</a:t>
            </a:r>
            <a:r>
              <a:rPr lang="en-US" altLang="zh-CN" dirty="0" smtClean="0">
                <a:latin typeface="微软雅黑" pitchFamily="34" charset="-122"/>
                <a:ea typeface="微软雅黑" pitchFamily="34" charset="-122"/>
              </a:rPr>
              <a:t> / </a:t>
            </a:r>
            <a:r>
              <a:rPr lang="en-US" altLang="zh-CN" dirty="0" err="1" smtClean="0">
                <a:latin typeface="微软雅黑" pitchFamily="34" charset="-122"/>
                <a:ea typeface="微软雅黑" pitchFamily="34" charset="-122"/>
              </a:rPr>
              <a:t>putstatic</a:t>
            </a:r>
            <a:r>
              <a:rPr lang="en-US" altLang="zh-CN" dirty="0" smtClean="0">
                <a:latin typeface="微软雅黑" pitchFamily="34" charset="-122"/>
                <a:ea typeface="微软雅黑" pitchFamily="34" charset="-122"/>
              </a:rPr>
              <a:t> / </a:t>
            </a:r>
            <a:r>
              <a:rPr lang="en-US" altLang="zh-CN" dirty="0" err="1" smtClean="0">
                <a:latin typeface="微软雅黑" pitchFamily="34" charset="-122"/>
                <a:ea typeface="微软雅黑" pitchFamily="34" charset="-122"/>
              </a:rPr>
              <a:t>invokestatic</a:t>
            </a:r>
            <a:r>
              <a:rPr lang="en-US" altLang="zh-CN" dirty="0" smtClean="0">
                <a:latin typeface="微软雅黑" pitchFamily="34" charset="-122"/>
                <a:ea typeface="微软雅黑" pitchFamily="34" charset="-122"/>
              </a:rPr>
              <a:t> / new </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易于跟踪和收集程序行为（</a:t>
            </a:r>
            <a:r>
              <a:rPr lang="en-US" altLang="zh-CN" dirty="0" smtClean="0">
                <a:latin typeface="微软雅黑" pitchFamily="34" charset="-122"/>
                <a:ea typeface="微软雅黑" pitchFamily="34" charset="-122"/>
              </a:rPr>
              <a:t>trace</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&amp; profile</a:t>
            </a:r>
            <a:r>
              <a:rPr lang="zh-CN" altLang="en-US"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解释器的栈帧布局</a:t>
            </a:r>
            <a:endParaRPr lang="zh-CN" altLang="en-US" dirty="0">
              <a:latin typeface="微软雅黑" pitchFamily="34" charset="-122"/>
              <a:ea typeface="微软雅黑" pitchFamily="34" charset="-122"/>
            </a:endParaRPr>
          </a:p>
        </p:txBody>
      </p:sp>
      <p:sp>
        <p:nvSpPr>
          <p:cNvPr id="4" name="TextBox 3"/>
          <p:cNvSpPr txBox="1"/>
          <p:nvPr/>
        </p:nvSpPr>
        <p:spPr>
          <a:xfrm>
            <a:off x="142876" y="1308163"/>
            <a:ext cx="9001156" cy="5478423"/>
          </a:xfrm>
          <a:prstGeom prst="rect">
            <a:avLst/>
          </a:prstGeom>
          <a:solidFill>
            <a:schemeClr val="bg1"/>
          </a:solidFill>
        </p:spPr>
        <p:txBody>
          <a:bodyPr wrap="square" rtlCol="0">
            <a:spAutoFit/>
          </a:bodyPr>
          <a:lstStyle/>
          <a:p>
            <a:r>
              <a:rPr lang="en-US" altLang="zh-CN" sz="1400" dirty="0" smtClean="0">
                <a:solidFill>
                  <a:srgbClr val="3F7F5F"/>
                </a:solidFill>
                <a:latin typeface="Consolas"/>
              </a:rPr>
              <a:t>// A frame represents a physical stack frame (an activation).  Frames can be</a:t>
            </a:r>
          </a:p>
          <a:p>
            <a:r>
              <a:rPr lang="en-US" altLang="zh-CN" sz="1400" dirty="0" smtClean="0">
                <a:solidFill>
                  <a:srgbClr val="3F7F5F"/>
                </a:solidFill>
                <a:latin typeface="Consolas"/>
              </a:rPr>
              <a:t>// C or Java frames, and the Java frames can be interpreted or compiled.</a:t>
            </a:r>
          </a:p>
          <a:p>
            <a:r>
              <a:rPr lang="en-US" altLang="zh-CN" sz="1400" dirty="0" smtClean="0">
                <a:solidFill>
                  <a:srgbClr val="3F7F5F"/>
                </a:solidFill>
                <a:latin typeface="Consolas"/>
              </a:rPr>
              <a:t>// In contrast, </a:t>
            </a:r>
            <a:r>
              <a:rPr lang="en-US" altLang="zh-CN" sz="1400" dirty="0" err="1" smtClean="0">
                <a:solidFill>
                  <a:srgbClr val="3F7F5F"/>
                </a:solidFill>
                <a:latin typeface="Consolas"/>
              </a:rPr>
              <a:t>vframes</a:t>
            </a:r>
            <a:r>
              <a:rPr lang="en-US" altLang="zh-CN" sz="1400" dirty="0" smtClean="0">
                <a:solidFill>
                  <a:srgbClr val="3F7F5F"/>
                </a:solidFill>
                <a:latin typeface="Consolas"/>
              </a:rPr>
              <a:t> represent source-level activations, so that one physical frame</a:t>
            </a:r>
          </a:p>
          <a:p>
            <a:r>
              <a:rPr lang="en-US" altLang="zh-CN" sz="1400" dirty="0" smtClean="0">
                <a:solidFill>
                  <a:srgbClr val="3F7F5F"/>
                </a:solidFill>
                <a:latin typeface="Consolas"/>
              </a:rPr>
              <a:t>// can correspond to multiple source level frames because of inlining.</a:t>
            </a:r>
          </a:p>
          <a:p>
            <a:r>
              <a:rPr lang="en-US" altLang="zh-CN" sz="1400" dirty="0" smtClean="0">
                <a:solidFill>
                  <a:srgbClr val="3F7F5F"/>
                </a:solidFill>
                <a:latin typeface="Consolas"/>
              </a:rPr>
              <a:t>// A frame is comprised of {pc, </a:t>
            </a:r>
            <a:r>
              <a:rPr lang="en-US" altLang="zh-CN" sz="1400" dirty="0" err="1" smtClean="0">
                <a:solidFill>
                  <a:srgbClr val="3F7F5F"/>
                </a:solidFill>
                <a:latin typeface="Consolas"/>
              </a:rPr>
              <a:t>fp</a:t>
            </a:r>
            <a:r>
              <a:rPr lang="en-US" altLang="zh-CN" sz="1400" dirty="0" smtClean="0">
                <a:solidFill>
                  <a:srgbClr val="3F7F5F"/>
                </a:solidFill>
                <a:latin typeface="Consolas"/>
              </a:rPr>
              <a:t>, sp}</a:t>
            </a:r>
          </a:p>
          <a:p>
            <a:r>
              <a:rPr lang="en-US" altLang="zh-CN" sz="1400" dirty="0" smtClean="0">
                <a:solidFill>
                  <a:srgbClr val="3F7F5F"/>
                </a:solidFill>
                <a:latin typeface="Consolas"/>
              </a:rPr>
              <a:t>// ------------------------------ </a:t>
            </a:r>
            <a:r>
              <a:rPr lang="en-US" altLang="zh-CN" sz="1400" dirty="0" err="1" smtClean="0">
                <a:solidFill>
                  <a:srgbClr val="3F7F5F"/>
                </a:solidFill>
                <a:latin typeface="Consolas"/>
              </a:rPr>
              <a:t>Asm</a:t>
            </a:r>
            <a:r>
              <a:rPr lang="en-US" altLang="zh-CN" sz="1400" dirty="0" smtClean="0">
                <a:solidFill>
                  <a:srgbClr val="3F7F5F"/>
                </a:solidFill>
                <a:latin typeface="Consolas"/>
              </a:rPr>
              <a:t> interpreter ---------------------------------------</a:t>
            </a:r>
          </a:p>
          <a:p>
            <a:r>
              <a:rPr lang="en-US" altLang="zh-CN" sz="1400" dirty="0" smtClean="0">
                <a:solidFill>
                  <a:srgbClr val="3F7F5F"/>
                </a:solidFill>
                <a:latin typeface="Consolas"/>
              </a:rPr>
              <a:t>// Layout of </a:t>
            </a:r>
            <a:r>
              <a:rPr lang="en-US" altLang="zh-CN" sz="1400" dirty="0" err="1" smtClean="0">
                <a:solidFill>
                  <a:srgbClr val="3F7F5F"/>
                </a:solidFill>
                <a:latin typeface="Consolas"/>
              </a:rPr>
              <a:t>asm</a:t>
            </a:r>
            <a:r>
              <a:rPr lang="en-US" altLang="zh-CN" sz="1400" dirty="0" smtClean="0">
                <a:solidFill>
                  <a:srgbClr val="3F7F5F"/>
                </a:solidFill>
                <a:latin typeface="Consolas"/>
              </a:rPr>
              <a:t> interpreter frame:</a:t>
            </a:r>
          </a:p>
          <a:p>
            <a:r>
              <a:rPr lang="en-US" altLang="zh-CN" sz="1400" dirty="0" smtClean="0">
                <a:solidFill>
                  <a:srgbClr val="3F7F5F"/>
                </a:solidFill>
                <a:latin typeface="Consolas"/>
              </a:rPr>
              <a:t>//    [expression stack      ] * &lt;- sp</a:t>
            </a:r>
          </a:p>
          <a:p>
            <a:r>
              <a:rPr lang="en-US" altLang="zh-CN" sz="1400" dirty="0" smtClean="0">
                <a:solidFill>
                  <a:srgbClr val="3F7F5F"/>
                </a:solidFill>
                <a:latin typeface="Consolas"/>
              </a:rPr>
              <a:t>//    [monitors              ]   \</a:t>
            </a:r>
          </a:p>
          <a:p>
            <a:r>
              <a:rPr lang="en-US" altLang="zh-CN" sz="1400" dirty="0" smtClean="0">
                <a:solidFill>
                  <a:srgbClr val="3F7F5F"/>
                </a:solidFill>
                <a:latin typeface="Consolas"/>
              </a:rPr>
              <a:t>//     ...                        | monitor block size</a:t>
            </a:r>
          </a:p>
          <a:p>
            <a:r>
              <a:rPr lang="en-US" altLang="zh-CN" sz="1400" dirty="0" smtClean="0">
                <a:solidFill>
                  <a:srgbClr val="3F7F5F"/>
                </a:solidFill>
                <a:latin typeface="Consolas"/>
              </a:rPr>
              <a:t>//    [monitors              ]   /</a:t>
            </a:r>
          </a:p>
          <a:p>
            <a:r>
              <a:rPr lang="en-US" altLang="zh-CN" sz="1400" dirty="0" smtClean="0">
                <a:solidFill>
                  <a:srgbClr val="3F7F5F"/>
                </a:solidFill>
                <a:latin typeface="Consolas"/>
              </a:rPr>
              <a:t>//    [monitor block size    ]</a:t>
            </a:r>
          </a:p>
          <a:p>
            <a:r>
              <a:rPr lang="en-US" altLang="zh-CN" sz="1400" dirty="0" smtClean="0">
                <a:solidFill>
                  <a:srgbClr val="3F7F5F"/>
                </a:solidFill>
                <a:latin typeface="Consolas"/>
              </a:rPr>
              <a:t>//    [byte code index/</a:t>
            </a:r>
            <a:r>
              <a:rPr lang="en-US" altLang="zh-CN" sz="1400" dirty="0" err="1" smtClean="0">
                <a:solidFill>
                  <a:srgbClr val="3F7F5F"/>
                </a:solidFill>
                <a:latin typeface="Consolas"/>
              </a:rPr>
              <a:t>pointr</a:t>
            </a:r>
            <a:r>
              <a:rPr lang="en-US" altLang="zh-CN" sz="1400" dirty="0" smtClean="0">
                <a:solidFill>
                  <a:srgbClr val="3F7F5F"/>
                </a:solidFill>
                <a:latin typeface="Consolas"/>
              </a:rPr>
              <a:t>]                   = </a:t>
            </a:r>
            <a:r>
              <a:rPr lang="en-US" altLang="zh-CN" sz="1400" dirty="0" err="1" smtClean="0">
                <a:solidFill>
                  <a:srgbClr val="3F7F5F"/>
                </a:solidFill>
                <a:latin typeface="Consolas"/>
              </a:rPr>
              <a:t>bcx</a:t>
            </a:r>
            <a:r>
              <a:rPr lang="en-US" altLang="zh-CN" sz="1400" dirty="0" smtClean="0">
                <a:solidFill>
                  <a:srgbClr val="3F7F5F"/>
                </a:solidFill>
                <a:latin typeface="Consolas"/>
              </a:rPr>
              <a:t>()                </a:t>
            </a:r>
            <a:r>
              <a:rPr lang="en-US" altLang="zh-CN" sz="1400" dirty="0" err="1" smtClean="0">
                <a:solidFill>
                  <a:srgbClr val="3F7F5F"/>
                </a:solidFill>
                <a:latin typeface="Consolas"/>
              </a:rPr>
              <a:t>bcx_offset</a:t>
            </a:r>
            <a:endParaRPr lang="en-US" altLang="zh-CN" sz="1400" dirty="0" smtClean="0">
              <a:solidFill>
                <a:srgbClr val="3F7F5F"/>
              </a:solidFill>
              <a:latin typeface="Consolas"/>
            </a:endParaRPr>
          </a:p>
          <a:p>
            <a:r>
              <a:rPr lang="en-US" altLang="zh-CN" sz="1400" dirty="0" smtClean="0">
                <a:solidFill>
                  <a:srgbClr val="3F7F5F"/>
                </a:solidFill>
                <a:latin typeface="Consolas"/>
              </a:rPr>
              <a:t>//    [pointer to locals     ]                   = locals()             </a:t>
            </a:r>
            <a:r>
              <a:rPr lang="en-US" altLang="zh-CN" sz="1400" dirty="0" err="1" smtClean="0">
                <a:solidFill>
                  <a:srgbClr val="3F7F5F"/>
                </a:solidFill>
                <a:latin typeface="Consolas"/>
              </a:rPr>
              <a:t>locals_offset</a:t>
            </a:r>
            <a:endParaRPr lang="en-US" altLang="zh-CN" sz="1400" dirty="0" smtClean="0">
              <a:solidFill>
                <a:srgbClr val="3F7F5F"/>
              </a:solidFill>
              <a:latin typeface="Consolas"/>
            </a:endParaRPr>
          </a:p>
          <a:p>
            <a:r>
              <a:rPr lang="en-US" altLang="zh-CN" sz="1400" dirty="0" smtClean="0">
                <a:solidFill>
                  <a:srgbClr val="3F7F5F"/>
                </a:solidFill>
                <a:latin typeface="Consolas"/>
              </a:rPr>
              <a:t>//    [constant pool cache   ]                   = cache()              </a:t>
            </a:r>
            <a:r>
              <a:rPr lang="en-US" altLang="zh-CN" sz="1400" dirty="0" err="1" smtClean="0">
                <a:solidFill>
                  <a:srgbClr val="3F7F5F"/>
                </a:solidFill>
                <a:latin typeface="Consolas"/>
              </a:rPr>
              <a:t>cache_offset</a:t>
            </a:r>
            <a:endParaRPr lang="en-US" altLang="zh-CN" sz="1400" dirty="0" smtClean="0">
              <a:solidFill>
                <a:srgbClr val="3F7F5F"/>
              </a:solidFill>
              <a:latin typeface="Consolas"/>
            </a:endParaRPr>
          </a:p>
          <a:p>
            <a:r>
              <a:rPr lang="en-US" altLang="zh-CN" sz="1400" dirty="0" smtClean="0">
                <a:solidFill>
                  <a:srgbClr val="3F7F5F"/>
                </a:solidFill>
                <a:latin typeface="Consolas"/>
              </a:rPr>
              <a:t>//    [</a:t>
            </a:r>
            <a:r>
              <a:rPr lang="en-US" altLang="zh-CN" sz="1400" dirty="0" err="1" smtClean="0">
                <a:solidFill>
                  <a:srgbClr val="3F7F5F"/>
                </a:solidFill>
                <a:latin typeface="Consolas"/>
              </a:rPr>
              <a:t>methodData</a:t>
            </a:r>
            <a:r>
              <a:rPr lang="en-US" altLang="zh-CN" sz="1400" dirty="0" smtClean="0">
                <a:solidFill>
                  <a:srgbClr val="3F7F5F"/>
                </a:solidFill>
                <a:latin typeface="Consolas"/>
              </a:rPr>
              <a:t>            ]                   = </a:t>
            </a:r>
            <a:r>
              <a:rPr lang="en-US" altLang="zh-CN" sz="1400" dirty="0" err="1" smtClean="0">
                <a:solidFill>
                  <a:srgbClr val="3F7F5F"/>
                </a:solidFill>
                <a:latin typeface="Consolas"/>
              </a:rPr>
              <a:t>mdp</a:t>
            </a:r>
            <a:r>
              <a:rPr lang="en-US" altLang="zh-CN" sz="1400" dirty="0" smtClean="0">
                <a:solidFill>
                  <a:srgbClr val="3F7F5F"/>
                </a:solidFill>
                <a:latin typeface="Consolas"/>
              </a:rPr>
              <a:t>()                </a:t>
            </a:r>
            <a:r>
              <a:rPr lang="en-US" altLang="zh-CN" sz="1400" dirty="0" err="1" smtClean="0">
                <a:solidFill>
                  <a:srgbClr val="3F7F5F"/>
                </a:solidFill>
                <a:latin typeface="Consolas"/>
              </a:rPr>
              <a:t>mdx_offset</a:t>
            </a:r>
            <a:endParaRPr lang="en-US" altLang="zh-CN" sz="1400" dirty="0" smtClean="0">
              <a:solidFill>
                <a:srgbClr val="3F7F5F"/>
              </a:solidFill>
              <a:latin typeface="Consolas"/>
            </a:endParaRPr>
          </a:p>
          <a:p>
            <a:r>
              <a:rPr lang="en-US" altLang="zh-CN" sz="1400" dirty="0" smtClean="0">
                <a:solidFill>
                  <a:srgbClr val="3F7F5F"/>
                </a:solidFill>
                <a:latin typeface="Consolas"/>
              </a:rPr>
              <a:t>//    [</a:t>
            </a:r>
            <a:r>
              <a:rPr lang="en-US" altLang="zh-CN" sz="1400" dirty="0" err="1" smtClean="0">
                <a:solidFill>
                  <a:srgbClr val="3F7F5F"/>
                </a:solidFill>
                <a:latin typeface="Consolas"/>
              </a:rPr>
              <a:t>methodOop</a:t>
            </a:r>
            <a:r>
              <a:rPr lang="en-US" altLang="zh-CN" sz="1400" dirty="0" smtClean="0">
                <a:solidFill>
                  <a:srgbClr val="3F7F5F"/>
                </a:solidFill>
                <a:latin typeface="Consolas"/>
              </a:rPr>
              <a:t>             ]                   = method()             </a:t>
            </a:r>
            <a:r>
              <a:rPr lang="en-US" altLang="zh-CN" sz="1400" dirty="0" err="1" smtClean="0">
                <a:solidFill>
                  <a:srgbClr val="3F7F5F"/>
                </a:solidFill>
                <a:latin typeface="Consolas"/>
              </a:rPr>
              <a:t>method_offset</a:t>
            </a:r>
            <a:endParaRPr lang="en-US" altLang="zh-CN" sz="1400" dirty="0" smtClean="0">
              <a:solidFill>
                <a:srgbClr val="3F7F5F"/>
              </a:solidFill>
              <a:latin typeface="Consolas"/>
            </a:endParaRPr>
          </a:p>
          <a:p>
            <a:r>
              <a:rPr lang="en-US" altLang="zh-CN" sz="1400" dirty="0" smtClean="0">
                <a:solidFill>
                  <a:srgbClr val="3F7F5F"/>
                </a:solidFill>
                <a:latin typeface="Consolas"/>
              </a:rPr>
              <a:t>//    [last sp               ]                   = </a:t>
            </a:r>
            <a:r>
              <a:rPr lang="en-US" altLang="zh-CN" sz="1400" dirty="0" err="1" smtClean="0">
                <a:solidFill>
                  <a:srgbClr val="3F7F5F"/>
                </a:solidFill>
                <a:latin typeface="Consolas"/>
              </a:rPr>
              <a:t>last_sp</a:t>
            </a:r>
            <a:r>
              <a:rPr lang="en-US" altLang="zh-CN" sz="1400" dirty="0" smtClean="0">
                <a:solidFill>
                  <a:srgbClr val="3F7F5F"/>
                </a:solidFill>
                <a:latin typeface="Consolas"/>
              </a:rPr>
              <a:t>()            </a:t>
            </a:r>
            <a:r>
              <a:rPr lang="en-US" altLang="zh-CN" sz="1400" dirty="0" err="1" smtClean="0">
                <a:solidFill>
                  <a:srgbClr val="3F7F5F"/>
                </a:solidFill>
                <a:latin typeface="Consolas"/>
              </a:rPr>
              <a:t>last_sp_offset</a:t>
            </a:r>
            <a:endParaRPr lang="en-US" altLang="zh-CN" sz="1400" dirty="0" smtClean="0">
              <a:solidFill>
                <a:srgbClr val="3F7F5F"/>
              </a:solidFill>
              <a:latin typeface="Consolas"/>
            </a:endParaRPr>
          </a:p>
          <a:p>
            <a:r>
              <a:rPr lang="en-US" altLang="zh-CN" sz="1400" dirty="0" smtClean="0">
                <a:solidFill>
                  <a:srgbClr val="3F7F5F"/>
                </a:solidFill>
                <a:latin typeface="Consolas"/>
              </a:rPr>
              <a:t>//    [old stack pointer     ]                     (</a:t>
            </a:r>
            <a:r>
              <a:rPr lang="en-US" altLang="zh-CN" sz="1400" dirty="0" err="1" smtClean="0">
                <a:solidFill>
                  <a:srgbClr val="3F7F5F"/>
                </a:solidFill>
                <a:latin typeface="Consolas"/>
              </a:rPr>
              <a:t>sender_sp</a:t>
            </a:r>
            <a:r>
              <a:rPr lang="en-US" altLang="zh-CN" sz="1400" dirty="0" smtClean="0">
                <a:solidFill>
                  <a:srgbClr val="3F7F5F"/>
                </a:solidFill>
                <a:latin typeface="Consolas"/>
              </a:rPr>
              <a:t>)          </a:t>
            </a:r>
            <a:r>
              <a:rPr lang="en-US" altLang="zh-CN" sz="1400" dirty="0" err="1" smtClean="0">
                <a:solidFill>
                  <a:srgbClr val="3F7F5F"/>
                </a:solidFill>
                <a:latin typeface="Consolas"/>
              </a:rPr>
              <a:t>sender_sp_offset</a:t>
            </a:r>
            <a:endParaRPr lang="en-US" altLang="zh-CN" sz="1400" dirty="0" smtClean="0">
              <a:solidFill>
                <a:srgbClr val="3F7F5F"/>
              </a:solidFill>
              <a:latin typeface="Consolas"/>
            </a:endParaRPr>
          </a:p>
          <a:p>
            <a:r>
              <a:rPr lang="en-US" altLang="zh-CN" sz="1400" dirty="0" smtClean="0">
                <a:solidFill>
                  <a:srgbClr val="3F7F5F"/>
                </a:solidFill>
                <a:latin typeface="Consolas"/>
              </a:rPr>
              <a:t>//    [old frame pointer     ]   &lt;- </a:t>
            </a:r>
            <a:r>
              <a:rPr lang="en-US" altLang="zh-CN" sz="1400" dirty="0" err="1" smtClean="0">
                <a:solidFill>
                  <a:srgbClr val="3F7F5F"/>
                </a:solidFill>
                <a:latin typeface="Consolas"/>
              </a:rPr>
              <a:t>fp</a:t>
            </a:r>
            <a:r>
              <a:rPr lang="en-US" altLang="zh-CN" sz="1400" dirty="0" smtClean="0">
                <a:solidFill>
                  <a:srgbClr val="3F7F5F"/>
                </a:solidFill>
                <a:latin typeface="Consolas"/>
              </a:rPr>
              <a:t>           = link()</a:t>
            </a:r>
          </a:p>
          <a:p>
            <a:r>
              <a:rPr lang="en-US" altLang="zh-CN" sz="1400" dirty="0" smtClean="0">
                <a:solidFill>
                  <a:srgbClr val="3F7F5F"/>
                </a:solidFill>
                <a:latin typeface="Consolas"/>
              </a:rPr>
              <a:t>//    [return pc             ]</a:t>
            </a:r>
          </a:p>
          <a:p>
            <a:r>
              <a:rPr lang="en-US" altLang="zh-CN" sz="1400" dirty="0" smtClean="0">
                <a:solidFill>
                  <a:srgbClr val="3F7F5F"/>
                </a:solidFill>
                <a:latin typeface="Consolas"/>
              </a:rPr>
              <a:t>//    [</a:t>
            </a:r>
            <a:r>
              <a:rPr lang="en-US" altLang="zh-CN" sz="1400" dirty="0" err="1" smtClean="0">
                <a:solidFill>
                  <a:srgbClr val="3F7F5F"/>
                </a:solidFill>
                <a:latin typeface="Consolas"/>
              </a:rPr>
              <a:t>oop</a:t>
            </a:r>
            <a:r>
              <a:rPr lang="en-US" altLang="zh-CN" sz="1400" dirty="0" smtClean="0">
                <a:solidFill>
                  <a:srgbClr val="3F7F5F"/>
                </a:solidFill>
                <a:latin typeface="Consolas"/>
              </a:rPr>
              <a:t> temp              ]                     (only for native calls)</a:t>
            </a:r>
          </a:p>
          <a:p>
            <a:r>
              <a:rPr lang="en-US" altLang="zh-CN" sz="1400" dirty="0" smtClean="0">
                <a:solidFill>
                  <a:srgbClr val="3F7F5F"/>
                </a:solidFill>
                <a:latin typeface="Consolas"/>
              </a:rPr>
              <a:t>//    [locals and parameters ]</a:t>
            </a:r>
          </a:p>
          <a:p>
            <a:r>
              <a:rPr lang="en-US" altLang="zh-CN" sz="1400" dirty="0" smtClean="0">
                <a:solidFill>
                  <a:srgbClr val="3F7F5F"/>
                </a:solidFill>
                <a:latin typeface="Consolas"/>
              </a:rPr>
              <a:t>//                               &lt;- sender sp</a:t>
            </a:r>
          </a:p>
          <a:p>
            <a:r>
              <a:rPr lang="en-US" altLang="zh-CN" sz="1400" dirty="0" smtClean="0">
                <a:solidFill>
                  <a:srgbClr val="3F7F5F"/>
                </a:solidFill>
                <a:latin typeface="Consolas"/>
              </a:rPr>
              <a:t>// ------------------------------ </a:t>
            </a:r>
            <a:r>
              <a:rPr lang="en-US" altLang="zh-CN" sz="1400" dirty="0" err="1" smtClean="0">
                <a:solidFill>
                  <a:srgbClr val="3F7F5F"/>
                </a:solidFill>
                <a:latin typeface="Consolas"/>
              </a:rPr>
              <a:t>Asm</a:t>
            </a:r>
            <a:r>
              <a:rPr lang="en-US" altLang="zh-CN" sz="1400" dirty="0" smtClean="0">
                <a:solidFill>
                  <a:srgbClr val="3F7F5F"/>
                </a:solidFill>
                <a:latin typeface="Consolas"/>
              </a:rPr>
              <a:t> interpreter ---------------------------------------</a:t>
            </a:r>
            <a:endParaRPr lang="zh-CN" altLang="en-US" sz="1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latin typeface="微软雅黑" pitchFamily="34" charset="-122"/>
                <a:ea typeface="微软雅黑" pitchFamily="34" charset="-122"/>
              </a:rPr>
              <a:t>概念上与</a:t>
            </a:r>
            <a:r>
              <a:rPr lang="en-US" altLang="zh-CN" sz="3200" dirty="0" smtClean="0">
                <a:latin typeface="微软雅黑" pitchFamily="34" charset="-122"/>
                <a:ea typeface="微软雅黑" pitchFamily="34" charset="-122"/>
              </a:rPr>
              <a:t>HotSpot</a:t>
            </a:r>
            <a:r>
              <a:rPr lang="zh-CN" altLang="en-US" sz="3200" dirty="0" smtClean="0">
                <a:latin typeface="微软雅黑" pitchFamily="34" charset="-122"/>
                <a:ea typeface="微软雅黑" pitchFamily="34" charset="-122"/>
              </a:rPr>
              <a:t>解释器中栈帧的关系</a:t>
            </a:r>
            <a:endParaRPr lang="zh-CN" altLang="en-US" sz="32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栈帧布局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传参方式</a:t>
            </a:r>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参考文章</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语言的基本特征</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r>
              <a:rPr lang="zh-CN" altLang="en-US" dirty="0" smtClean="0">
                <a:latin typeface="微软雅黑" pitchFamily="34" charset="-122"/>
                <a:ea typeface="微软雅黑" pitchFamily="34" charset="-122"/>
              </a:rPr>
              <a:t>解释型语言？虚拟机语言？</a:t>
            </a:r>
            <a:endParaRPr lang="en-US" altLang="zh-CN"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并非一定要在“</a:t>
            </a:r>
            <a:r>
              <a:rPr lang="en-US" altLang="zh-CN" sz="2000" dirty="0" smtClean="0">
                <a:latin typeface="微软雅黑" pitchFamily="34" charset="-122"/>
                <a:ea typeface="微软雅黑" pitchFamily="34" charset="-122"/>
              </a:rPr>
              <a:t>JVM</a:t>
            </a:r>
            <a:r>
              <a:rPr lang="zh-CN" altLang="en-US" sz="2000" dirty="0" smtClean="0">
                <a:latin typeface="微软雅黑" pitchFamily="34" charset="-122"/>
                <a:ea typeface="微软雅黑" pitchFamily="34" charset="-122"/>
              </a:rPr>
              <a:t>”上运行，只要程序能满足</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语言规范中定义的语法和语义即可</a:t>
            </a:r>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从</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源码直接编译到本地代码的编译器</a:t>
            </a:r>
            <a:endParaRPr lang="en-US" altLang="zh-CN" sz="2000" dirty="0" smtClean="0">
              <a:latin typeface="微软雅黑" pitchFamily="34" charset="-122"/>
              <a:ea typeface="微软雅黑" pitchFamily="34" charset="-122"/>
            </a:endParaRPr>
          </a:p>
          <a:p>
            <a:pPr lvl="2"/>
            <a:r>
              <a:rPr lang="zh-CN" altLang="en-US" sz="1600" dirty="0" smtClean="0">
                <a:latin typeface="微软雅黑" pitchFamily="34" charset="-122"/>
                <a:ea typeface="微软雅黑" pitchFamily="34" charset="-122"/>
              </a:rPr>
              <a:t>如</a:t>
            </a:r>
            <a:r>
              <a:rPr lang="en-US" altLang="zh-CN"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hlinkClick r:id="rId2"/>
              </a:rPr>
              <a:t>GCJ</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hlinkClick r:id="rId3"/>
              </a:rPr>
              <a:t>Excelsior JET</a:t>
            </a:r>
            <a:r>
              <a:rPr lang="zh-CN" altLang="en-US" sz="1600" dirty="0" smtClean="0">
                <a:latin typeface="微软雅黑" pitchFamily="34" charset="-122"/>
                <a:ea typeface="微软雅黑" pitchFamily="34" charset="-122"/>
              </a:rPr>
              <a:t>等</a:t>
            </a:r>
            <a:endParaRPr lang="en-US" altLang="zh-CN" sz="1600" dirty="0" smtClean="0">
              <a:latin typeface="微软雅黑" pitchFamily="34" charset="-122"/>
              <a:ea typeface="微软雅黑" pitchFamily="34" charset="-122"/>
            </a:endParaRPr>
          </a:p>
          <a:p>
            <a:pPr lvl="2"/>
            <a:r>
              <a:rPr lang="zh-CN" altLang="en-US" sz="1600" dirty="0" smtClean="0">
                <a:latin typeface="微软雅黑" pitchFamily="34" charset="-122"/>
                <a:ea typeface="微软雅黑" pitchFamily="34" charset="-122"/>
              </a:rPr>
              <a:t>本次分享接下来的部分将不涉及这类编译器</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解释器中的方法调用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解释器中的</a:t>
            </a:r>
            <a:r>
              <a:rPr lang="en-US" altLang="zh-CN" dirty="0" err="1" smtClean="0">
                <a:latin typeface="微软雅黑" pitchFamily="34" charset="-122"/>
                <a:ea typeface="微软雅黑" pitchFamily="34" charset="-122"/>
              </a:rPr>
              <a:t>invokestatic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解释器中的</a:t>
            </a:r>
            <a:r>
              <a:rPr lang="en-US" altLang="zh-CN" dirty="0" err="1" smtClean="0">
                <a:latin typeface="微软雅黑" pitchFamily="34" charset="-122"/>
                <a:ea typeface="微软雅黑" pitchFamily="34" charset="-122"/>
              </a:rPr>
              <a:t>invokespecial</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解释器中的</a:t>
            </a:r>
            <a:r>
              <a:rPr lang="en-US" altLang="zh-CN" dirty="0" err="1" smtClean="0">
                <a:latin typeface="微软雅黑" pitchFamily="34" charset="-122"/>
                <a:ea typeface="微软雅黑" pitchFamily="34" charset="-122"/>
              </a:rPr>
              <a:t>invokevirtual</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次间接</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从对象找到</a:t>
            </a:r>
            <a:r>
              <a:rPr lang="en-US" altLang="zh-CN" dirty="0" err="1" smtClean="0">
                <a:latin typeface="微软雅黑" pitchFamily="34" charset="-122"/>
                <a:ea typeface="微软雅黑" pitchFamily="34" charset="-122"/>
              </a:rPr>
              <a:t>klass</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a:t>
            </a:r>
            <a:r>
              <a:rPr lang="en-US" altLang="zh-CN" dirty="0" err="1" smtClean="0">
                <a:latin typeface="微软雅黑" pitchFamily="34" charset="-122"/>
                <a:ea typeface="微软雅黑" pitchFamily="34" charset="-122"/>
              </a:rPr>
              <a:t>klass</a:t>
            </a:r>
            <a:r>
              <a:rPr lang="zh-CN" altLang="en-US" dirty="0" smtClean="0">
                <a:latin typeface="微软雅黑" pitchFamily="34" charset="-122"/>
                <a:ea typeface="微软雅黑" pitchFamily="34" charset="-122"/>
              </a:rPr>
              <a:t>找到</a:t>
            </a:r>
            <a:r>
              <a:rPr lang="en-US" altLang="zh-CN" dirty="0" err="1" smtClean="0">
                <a:latin typeface="微软雅黑" pitchFamily="34" charset="-122"/>
                <a:ea typeface="微软雅黑" pitchFamily="34" charset="-122"/>
              </a:rPr>
              <a:t>vtable</a:t>
            </a:r>
            <a:r>
              <a:rPr lang="zh-CN" altLang="en-US" dirty="0" smtClean="0">
                <a:latin typeface="微软雅黑" pitchFamily="34" charset="-122"/>
                <a:ea typeface="微软雅黑" pitchFamily="34" charset="-122"/>
              </a:rPr>
              <a:t>里的</a:t>
            </a:r>
            <a:r>
              <a:rPr lang="en-US" altLang="zh-CN" dirty="0" err="1" smtClean="0">
                <a:latin typeface="微软雅黑" pitchFamily="34" charset="-122"/>
                <a:ea typeface="微软雅黑" pitchFamily="34" charset="-122"/>
              </a:rPr>
              <a:t>methodOop</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a:t>
            </a:r>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里找到</a:t>
            </a:r>
            <a:r>
              <a:rPr lang="en-US" altLang="zh-CN" smtClean="0">
                <a:latin typeface="微软雅黑" pitchFamily="34" charset="-122"/>
                <a:ea typeface="微软雅黑" pitchFamily="34" charset="-122"/>
              </a:rPr>
              <a:t>from_interpreted_entry</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final</a:t>
            </a:r>
            <a:r>
              <a:rPr lang="zh-CN" altLang="en-US" dirty="0" smtClean="0">
                <a:latin typeface="微软雅黑" pitchFamily="34" charset="-122"/>
                <a:ea typeface="微软雅黑" pitchFamily="34" charset="-122"/>
              </a:rPr>
              <a:t>的处理！</a:t>
            </a:r>
            <a:endParaRPr lang="zh-CN" altLang="en-US" dirty="0">
              <a:latin typeface="微软雅黑" pitchFamily="34" charset="-122"/>
              <a:ea typeface="微软雅黑" pitchFamily="34"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解释器中的</a:t>
            </a:r>
            <a:r>
              <a:rPr lang="en-US" altLang="zh-CN" dirty="0" err="1" smtClean="0">
                <a:latin typeface="微软雅黑" pitchFamily="34" charset="-122"/>
                <a:ea typeface="微软雅黑" pitchFamily="34" charset="-122"/>
              </a:rPr>
              <a:t>invokeinterface</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演示：</a:t>
            </a:r>
            <a:endPar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HotSpot interpreter in action!</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defRPr/>
            </a:pPr>
            <a:r>
              <a:rPr lang="en-US" altLang="zh-CN" sz="4400" dirty="0" smtClean="0">
                <a:latin typeface="微软雅黑" pitchFamily="34" charset="-122"/>
                <a:ea typeface="微软雅黑" pitchFamily="34" charset="-122"/>
              </a:rPr>
              <a:t>HotSpot interpreter in action!</a:t>
            </a:r>
            <a:endParaRPr lang="zh-CN" altLang="en-US" sz="4400" dirty="0">
              <a:latin typeface="微软雅黑" pitchFamily="34" charset="-122"/>
              <a:ea typeface="微软雅黑" pitchFamily="34" charset="-122"/>
            </a:endParaRPr>
          </a:p>
        </p:txBody>
      </p:sp>
      <p:pic>
        <p:nvPicPr>
          <p:cNvPr id="4" name="内容占位符 3" descr="20100209_debug_java6u18_ExecutionDemo_01_aload_0.PNG"/>
          <p:cNvPicPr>
            <a:picLocks noGrp="1" noChangeAspect="1"/>
          </p:cNvPicPr>
          <p:nvPr>
            <p:ph idx="1"/>
          </p:nvPr>
        </p:nvPicPr>
        <p:blipFill>
          <a:blip r:embed="rId2" cstate="print"/>
          <a:stretch>
            <a:fillRect/>
          </a:stretch>
        </p:blipFill>
        <p:spPr>
          <a:xfrm>
            <a:off x="2184400" y="1447800"/>
            <a:ext cx="6000750" cy="4800600"/>
          </a:xfrm>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a:t>
            </a:r>
            <a:endParaRPr lang="zh-CN" altLang="en-US"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a:p>
        </p:txBody>
      </p:sp>
      <p:sp>
        <p:nvSpPr>
          <p:cNvPr id="6" name="矩形 5"/>
          <p:cNvSpPr/>
          <p:nvPr/>
        </p:nvSpPr>
        <p:spPr>
          <a:xfrm>
            <a:off x="3786182" y="3500438"/>
            <a:ext cx="4929222" cy="3000396"/>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14844" y="3643314"/>
            <a:ext cx="3857684" cy="1928826"/>
          </a:xfrm>
          <a:prstGeom prst="roundRect">
            <a:avLst>
              <a:gd name="adj" fmla="val 9524"/>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857720"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机器无关优化</a:t>
            </a:r>
            <a:endParaRPr lang="zh-CN" altLang="en-US" sz="1400" dirty="0">
              <a:solidFill>
                <a:schemeClr val="tx1"/>
              </a:solidFill>
              <a:latin typeface="微软雅黑" pitchFamily="34" charset="-122"/>
              <a:ea typeface="微软雅黑" pitchFamily="34" charset="-122"/>
            </a:endParaRPr>
          </a:p>
        </p:txBody>
      </p:sp>
      <p:sp>
        <p:nvSpPr>
          <p:cNvPr id="9" name="对角圆角矩形 8"/>
          <p:cNvSpPr/>
          <p:nvPr/>
        </p:nvSpPr>
        <p:spPr>
          <a:xfrm>
            <a:off x="5357818"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0" name="右箭头 9"/>
          <p:cNvSpPr/>
          <p:nvPr/>
        </p:nvSpPr>
        <p:spPr>
          <a:xfrm>
            <a:off x="5214942"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786446"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机器相关优化</a:t>
            </a:r>
            <a:endParaRPr lang="zh-CN" altLang="en-US" sz="1400" dirty="0">
              <a:solidFill>
                <a:schemeClr val="tx1"/>
              </a:solidFill>
              <a:latin typeface="微软雅黑" pitchFamily="34" charset="-122"/>
              <a:ea typeface="微软雅黑" pitchFamily="34" charset="-122"/>
            </a:endParaRPr>
          </a:p>
        </p:txBody>
      </p:sp>
      <p:sp>
        <p:nvSpPr>
          <p:cNvPr id="12" name="对角圆角矩形 11"/>
          <p:cNvSpPr/>
          <p:nvPr/>
        </p:nvSpPr>
        <p:spPr>
          <a:xfrm>
            <a:off x="6286512"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3" name="圆角矩形 12"/>
          <p:cNvSpPr/>
          <p:nvPr/>
        </p:nvSpPr>
        <p:spPr>
          <a:xfrm>
            <a:off x="6715140"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寄存器分配器</a:t>
            </a:r>
            <a:endParaRPr lang="zh-CN" altLang="en-US" sz="1400" dirty="0">
              <a:solidFill>
                <a:schemeClr val="tx1"/>
              </a:solidFill>
              <a:latin typeface="微软雅黑" pitchFamily="34" charset="-122"/>
              <a:ea typeface="微软雅黑" pitchFamily="34" charset="-122"/>
            </a:endParaRPr>
          </a:p>
        </p:txBody>
      </p:sp>
      <p:sp>
        <p:nvSpPr>
          <p:cNvPr id="14" name="对角圆角矩形 13"/>
          <p:cNvSpPr/>
          <p:nvPr/>
        </p:nvSpPr>
        <p:spPr>
          <a:xfrm>
            <a:off x="7215206"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5" name="右箭头 14"/>
          <p:cNvSpPr/>
          <p:nvPr/>
        </p:nvSpPr>
        <p:spPr>
          <a:xfrm>
            <a:off x="5643570"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6143636"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6572264"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7072330"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7500958"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7643834"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目标代码生成器</a:t>
            </a:r>
            <a:endParaRPr lang="zh-CN" altLang="en-US" sz="1400" dirty="0">
              <a:solidFill>
                <a:schemeClr val="tx1"/>
              </a:solidFill>
              <a:latin typeface="微软雅黑" pitchFamily="34" charset="-122"/>
              <a:ea typeface="微软雅黑" pitchFamily="34" charset="-122"/>
            </a:endParaRPr>
          </a:p>
        </p:txBody>
      </p:sp>
      <p:sp>
        <p:nvSpPr>
          <p:cNvPr id="21" name="对角圆角矩形 20"/>
          <p:cNvSpPr/>
          <p:nvPr/>
        </p:nvSpPr>
        <p:spPr>
          <a:xfrm>
            <a:off x="8143900"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目标代码</a:t>
            </a:r>
            <a:endParaRPr lang="zh-CN" altLang="en-US" sz="1400" dirty="0">
              <a:solidFill>
                <a:schemeClr val="tx1"/>
              </a:solidFill>
              <a:latin typeface="微软雅黑" pitchFamily="34" charset="-122"/>
              <a:ea typeface="微软雅黑" pitchFamily="34" charset="-122"/>
            </a:endParaRPr>
          </a:p>
        </p:txBody>
      </p:sp>
      <p:sp>
        <p:nvSpPr>
          <p:cNvPr id="22" name="右箭头 21"/>
          <p:cNvSpPr/>
          <p:nvPr/>
        </p:nvSpPr>
        <p:spPr>
          <a:xfrm>
            <a:off x="8001024"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4429124" y="4500570"/>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对角圆角矩形 23"/>
          <p:cNvSpPr/>
          <p:nvPr/>
        </p:nvSpPr>
        <p:spPr>
          <a:xfrm>
            <a:off x="3929058" y="4214818"/>
            <a:ext cx="500066" cy="1857388"/>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latin typeface="微软雅黑" pitchFamily="34" charset="-122"/>
                <a:ea typeface="微软雅黑" pitchFamily="34" charset="-122"/>
              </a:rPr>
              <a:t>JVM</a:t>
            </a: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
        <p:nvSpPr>
          <p:cNvPr id="25" name="TextBox 24"/>
          <p:cNvSpPr txBox="1"/>
          <p:nvPr/>
        </p:nvSpPr>
        <p:spPr>
          <a:xfrm>
            <a:off x="6143636" y="6143644"/>
            <a:ext cx="2428892"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虚拟机</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执行引擎</a:t>
            </a:r>
            <a:endParaRPr lang="zh-CN" altLang="en-US" sz="1600" dirty="0">
              <a:latin typeface="微软雅黑" pitchFamily="34" charset="-122"/>
              <a:ea typeface="微软雅黑" pitchFamily="34" charset="-122"/>
            </a:endParaRPr>
          </a:p>
        </p:txBody>
      </p:sp>
      <p:sp>
        <p:nvSpPr>
          <p:cNvPr id="26" name="圆角矩形 25"/>
          <p:cNvSpPr/>
          <p:nvPr/>
        </p:nvSpPr>
        <p:spPr>
          <a:xfrm>
            <a:off x="4786314" y="5643578"/>
            <a:ext cx="3786214" cy="500066"/>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1600" dirty="0" smtClean="0">
                <a:solidFill>
                  <a:schemeClr val="bg1">
                    <a:lumMod val="50000"/>
                  </a:schemeClr>
                </a:solidFill>
                <a:latin typeface="微软雅黑" pitchFamily="34" charset="-122"/>
                <a:ea typeface="微软雅黑" pitchFamily="34" charset="-122"/>
              </a:rPr>
              <a:t>字节码解释器</a:t>
            </a:r>
            <a:endParaRPr lang="zh-CN" altLang="en-US" sz="1600" dirty="0">
              <a:solidFill>
                <a:schemeClr val="bg1">
                  <a:lumMod val="50000"/>
                </a:schemeClr>
              </a:solidFill>
              <a:latin typeface="微软雅黑" pitchFamily="34" charset="-122"/>
              <a:ea typeface="微软雅黑" pitchFamily="34" charset="-122"/>
            </a:endParaRPr>
          </a:p>
        </p:txBody>
      </p:sp>
      <p:sp>
        <p:nvSpPr>
          <p:cNvPr id="27" name="剪去对角的矩形 26"/>
          <p:cNvSpPr/>
          <p:nvPr/>
        </p:nvSpPr>
        <p:spPr>
          <a:xfrm>
            <a:off x="3857620" y="3643314"/>
            <a:ext cx="785818" cy="42862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ea typeface="微软雅黑" pitchFamily="34" charset="-122"/>
              </a:rPr>
              <a:t>符号表</a:t>
            </a:r>
            <a:endParaRPr lang="zh-CN" altLang="en-US" sz="1200" dirty="0">
              <a:solidFill>
                <a:schemeClr val="tx1"/>
              </a:solidFill>
              <a:latin typeface="微软雅黑" pitchFamily="34" charset="-122"/>
              <a:ea typeface="微软雅黑" pitchFamily="34" charset="-122"/>
            </a:endParaRPr>
          </a:p>
        </p:txBody>
      </p:sp>
      <p:sp>
        <p:nvSpPr>
          <p:cNvPr id="28" name="右箭头 27"/>
          <p:cNvSpPr/>
          <p:nvPr/>
        </p:nvSpPr>
        <p:spPr>
          <a:xfrm>
            <a:off x="4429124" y="571501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143636" y="5214950"/>
            <a:ext cx="1071602"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JIT</a:t>
            </a:r>
            <a:r>
              <a:rPr lang="zh-CN" altLang="en-US" sz="1600" dirty="0" smtClean="0">
                <a:latin typeface="微软雅黑" pitchFamily="34" charset="-122"/>
                <a:ea typeface="微软雅黑" pitchFamily="34" charset="-122"/>
              </a:rPr>
              <a:t>编译器</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的常见优化</a:t>
            </a:r>
            <a:endParaRPr lang="zh-CN" altLang="en-US" dirty="0">
              <a:latin typeface="微软雅黑" pitchFamily="34" charset="-122"/>
              <a:ea typeface="微软雅黑" pitchFamily="34" charset="-122"/>
            </a:endParaRPr>
          </a:p>
        </p:txBody>
      </p:sp>
      <p:pic>
        <p:nvPicPr>
          <p:cNvPr id="6" name="内容占位符 5" descr="compiler_optimizations.png"/>
          <p:cNvPicPr>
            <a:picLocks noGrp="1" noChangeAspect="1"/>
          </p:cNvPicPr>
          <p:nvPr>
            <p:ph idx="1"/>
          </p:nvPr>
        </p:nvPicPr>
        <p:blipFill>
          <a:blip r:embed="rId2" cstate="print"/>
          <a:stretch>
            <a:fillRect/>
          </a:stretch>
        </p:blipFill>
        <p:spPr>
          <a:xfrm>
            <a:off x="1518262" y="1447800"/>
            <a:ext cx="7333026" cy="4800600"/>
          </a:xfrm>
        </p:spPr>
      </p:pic>
      <p:sp>
        <p:nvSpPr>
          <p:cNvPr id="7" name="TextBox 6"/>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参考资料</a:t>
            </a:r>
            <a:endParaRPr lang="zh-CN" altLang="en-US" sz="1600" dirty="0">
              <a:latin typeface="微软雅黑" pitchFamily="34" charset="-122"/>
              <a:ea typeface="微软雅黑" pitchFamily="34"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编译器的优化思路</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r>
              <a:rPr lang="zh-CN" altLang="en-US" dirty="0" smtClean="0">
                <a:latin typeface="微软雅黑" pitchFamily="34" charset="-122"/>
                <a:ea typeface="微软雅黑" pitchFamily="34" charset="-122"/>
              </a:rPr>
              <a:t>有选择性的优化</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选择要优化的代码</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其中，选择要优化的代码路径</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选择优化的程度</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追求交互性的时候只选用效费比高的优化算法</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追求顶峰性能时选择合适的代码进行高度优化</a:t>
            </a:r>
            <a:endParaRPr lang="en-US" altLang="zh-CN" dirty="0" smtClean="0">
              <a:latin typeface="微软雅黑" pitchFamily="34" charset="-122"/>
              <a:ea typeface="微软雅黑" pitchFamily="34" charset="-122"/>
            </a:endParaRPr>
          </a:p>
          <a:p>
            <a:pPr lvl="3"/>
            <a:r>
              <a:rPr lang="zh-CN" altLang="en-US" dirty="0" smtClean="0">
                <a:latin typeface="微软雅黑" pitchFamily="34" charset="-122"/>
                <a:ea typeface="微软雅黑" pitchFamily="34" charset="-122"/>
              </a:rPr>
              <a:t>传统的编译器优化算法都可以有选择性得到应用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为常见情况而优化</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避开非常见情况，留下“逃生门”</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平台</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pic>
        <p:nvPicPr>
          <p:cNvPr id="5" name="图片 4" descr="Java architechture.PNG"/>
          <p:cNvPicPr>
            <a:picLocks noChangeAspect="1"/>
          </p:cNvPicPr>
          <p:nvPr/>
        </p:nvPicPr>
        <p:blipFill>
          <a:blip r:embed="rId2" cstate="print"/>
          <a:stretch>
            <a:fillRect/>
          </a:stretch>
        </p:blipFill>
        <p:spPr>
          <a:xfrm>
            <a:off x="1214413" y="1643050"/>
            <a:ext cx="7685623" cy="4429156"/>
          </a:xfrm>
          <a:prstGeom prst="rect">
            <a:avLst/>
          </a:prstGeo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从解释转入编译</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编译默认在后台的编译器线程进行</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主要由</a:t>
            </a:r>
            <a:r>
              <a:rPr lang="en-US" altLang="zh-CN" dirty="0" err="1" smtClean="0">
                <a:latin typeface="微软雅黑" pitchFamily="34" charset="-122"/>
                <a:ea typeface="微软雅黑" pitchFamily="34" charset="-122"/>
              </a:rPr>
              <a:t>BackgroundCompilation</a:t>
            </a:r>
            <a:r>
              <a:rPr lang="zh-CN" altLang="en-US" dirty="0" smtClean="0">
                <a:latin typeface="微软雅黑" pitchFamily="34" charset="-122"/>
                <a:ea typeface="微软雅黑" pitchFamily="34" charset="-122"/>
              </a:rPr>
              <a:t>参数控制</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由方法调用计数器溢出触发的编译后代码会在下次该方法被调用时投入使用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这样触发的编译称为标准编译，其入口位于方法的开头</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编译完成后，对应的</a:t>
            </a:r>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的方法入口会对应修改</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由回边计数器溢出触发的编译后代码会在编译完成后某次再到回边检查的时候投入使用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这样触发的编译称为</a:t>
            </a:r>
            <a:r>
              <a:rPr lang="en-US" altLang="zh-CN" dirty="0" smtClean="0">
                <a:latin typeface="微软雅黑" pitchFamily="34" charset="-122"/>
                <a:ea typeface="微软雅黑" pitchFamily="34" charset="-122"/>
              </a:rPr>
              <a:t>OSR</a:t>
            </a:r>
            <a:r>
              <a:rPr lang="zh-CN" altLang="en-US" dirty="0" smtClean="0">
                <a:latin typeface="微软雅黑" pitchFamily="34" charset="-122"/>
                <a:ea typeface="微软雅黑" pitchFamily="34" charset="-122"/>
              </a:rPr>
              <a:t>编译，其入口位于某个回边处</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编译完成后，对应的</a:t>
            </a:r>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的入口不变</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回边计数器溢出后，如果是后台编译的话，会调用计数器调整到溢出状态；同时把把回边计数器的值降低一些，让循环继续执行若干轮之后再次溢出，然后检查编译是否完成；若未完成则再次将计数器值降低然后重复上述步骤直到编译完成后转入编译后代码（或者循环结束了就不在本次调用转入编译后代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根据计数器触发编译的条件</a:t>
            </a:r>
            <a:endParaRPr lang="zh-CN" altLang="en-US" dirty="0">
              <a:latin typeface="微软雅黑" pitchFamily="34" charset="-122"/>
              <a:ea typeface="微软雅黑" pitchFamily="34" charset="-122"/>
            </a:endParaRPr>
          </a:p>
        </p:txBody>
      </p:sp>
      <p:sp>
        <p:nvSpPr>
          <p:cNvPr id="4" name="TextBox 3"/>
          <p:cNvSpPr txBox="1"/>
          <p:nvPr/>
        </p:nvSpPr>
        <p:spPr>
          <a:xfrm>
            <a:off x="1142976" y="1500174"/>
            <a:ext cx="7786742" cy="5078313"/>
          </a:xfrm>
          <a:prstGeom prst="rect">
            <a:avLst/>
          </a:prstGeom>
          <a:noFill/>
        </p:spPr>
        <p:txBody>
          <a:bodyPr wrap="square" rtlCol="0">
            <a:spAutoFit/>
          </a:bodyPr>
          <a:lstStyle/>
          <a:p>
            <a:r>
              <a:rPr lang="en-US" altLang="zh-CN" sz="1200" b="1" dirty="0" smtClean="0">
                <a:solidFill>
                  <a:srgbClr val="7F0055"/>
                </a:solidFill>
                <a:latin typeface="Consolas"/>
              </a:rPr>
              <a:t>class</a:t>
            </a:r>
            <a:r>
              <a:rPr lang="en-US" altLang="zh-CN" sz="1200" dirty="0" smtClean="0">
                <a:solidFill>
                  <a:srgbClr val="000000"/>
                </a:solidFill>
                <a:latin typeface="Consolas"/>
              </a:rPr>
              <a:t> </a:t>
            </a:r>
            <a:r>
              <a:rPr lang="en-US" altLang="zh-CN" sz="1200" dirty="0" err="1" smtClean="0">
                <a:solidFill>
                  <a:srgbClr val="005032"/>
                </a:solidFill>
                <a:latin typeface="Consolas"/>
              </a:rPr>
              <a:t>InvocationCounter</a:t>
            </a:r>
            <a:r>
              <a:rPr lang="en-US" altLang="zh-CN" sz="1200" dirty="0" smtClean="0">
                <a:solidFill>
                  <a:srgbClr val="000000"/>
                </a:solidFill>
                <a:latin typeface="Consolas"/>
              </a:rPr>
              <a:t> {</a:t>
            </a:r>
          </a:p>
          <a:p>
            <a:r>
              <a:rPr lang="nn-NO" altLang="zh-CN" sz="1200" dirty="0" smtClean="0">
                <a:solidFill>
                  <a:srgbClr val="000000"/>
                </a:solidFill>
                <a:latin typeface="Consolas"/>
              </a:rPr>
              <a:t> </a:t>
            </a:r>
            <a:r>
              <a:rPr lang="nn-NO" altLang="zh-CN" sz="1200" b="1" dirty="0" smtClean="0">
                <a:solidFill>
                  <a:srgbClr val="7F0055"/>
                </a:solidFill>
                <a:latin typeface="Consolas"/>
              </a:rPr>
              <a:t>private</a:t>
            </a:r>
            <a:r>
              <a:rPr lang="nn-NO" altLang="zh-CN" sz="1200" dirty="0" smtClean="0">
                <a:solidFill>
                  <a:srgbClr val="000000"/>
                </a:solidFill>
                <a:latin typeface="Consolas"/>
              </a:rPr>
              <a:t>:                             </a:t>
            </a:r>
            <a:r>
              <a:rPr lang="nn-NO" altLang="zh-CN" sz="1200" dirty="0" smtClean="0">
                <a:solidFill>
                  <a:srgbClr val="3F7F5F"/>
                </a:solidFill>
                <a:latin typeface="Consolas"/>
              </a:rPr>
              <a:t>// bit no: |31  3|  2  | 1 0 |</a:t>
            </a:r>
          </a:p>
          <a:p>
            <a:r>
              <a:rPr lang="en-US" altLang="zh-CN" sz="1200" dirty="0" smtClean="0">
                <a:solidFill>
                  <a:srgbClr val="000000"/>
                </a:solidFill>
                <a:latin typeface="Consolas"/>
              </a:rPr>
              <a:t>  </a:t>
            </a:r>
            <a:r>
              <a:rPr lang="en-US" altLang="zh-CN" sz="1200" b="1" dirty="0" smtClean="0">
                <a:solidFill>
                  <a:srgbClr val="7F0055"/>
                </a:solidFill>
                <a:latin typeface="Consolas"/>
              </a:rPr>
              <a:t>unsigned</a:t>
            </a:r>
            <a:r>
              <a:rPr lang="en-US" altLang="zh-CN" sz="1200" b="1" dirty="0" smtClean="0">
                <a:solidFill>
                  <a:srgbClr val="000000"/>
                </a:solidFill>
                <a:latin typeface="Consolas"/>
              </a:rPr>
              <a:t> </a:t>
            </a:r>
            <a:r>
              <a:rPr lang="en-US" altLang="zh-CN" sz="1200" b="1" dirty="0" err="1" smtClean="0">
                <a:solidFill>
                  <a:srgbClr val="7F0055"/>
                </a:solidFill>
                <a:latin typeface="Consolas"/>
              </a:rPr>
              <a:t>int</a:t>
            </a:r>
            <a:r>
              <a:rPr lang="en-US" altLang="zh-CN" sz="1200" dirty="0" smtClean="0">
                <a:solidFill>
                  <a:srgbClr val="000000"/>
                </a:solidFill>
                <a:latin typeface="Consolas"/>
              </a:rPr>
              <a:t> </a:t>
            </a:r>
            <a:r>
              <a:rPr lang="en-US" altLang="zh-CN" sz="1200" dirty="0" smtClean="0">
                <a:solidFill>
                  <a:srgbClr val="0000C0"/>
                </a:solidFill>
                <a:latin typeface="Consolas"/>
              </a:rPr>
              <a:t>_counter</a:t>
            </a:r>
            <a:r>
              <a:rPr lang="en-US" altLang="zh-CN" sz="1200" dirty="0" smtClean="0">
                <a:solidFill>
                  <a:srgbClr val="000000"/>
                </a:solidFill>
                <a:latin typeface="Consolas"/>
              </a:rPr>
              <a:t>;              </a:t>
            </a:r>
            <a:r>
              <a:rPr lang="en-US" altLang="zh-CN" sz="1200" dirty="0" smtClean="0">
                <a:solidFill>
                  <a:srgbClr val="3F7F5F"/>
                </a:solidFill>
                <a:latin typeface="Consolas"/>
              </a:rPr>
              <a:t>// format: [</a:t>
            </a:r>
            <a:r>
              <a:rPr lang="en-US" altLang="zh-CN" sz="1200" dirty="0" err="1" smtClean="0">
                <a:solidFill>
                  <a:srgbClr val="3F7F5F"/>
                </a:solidFill>
                <a:latin typeface="Consolas"/>
              </a:rPr>
              <a:t>count|carry|state</a:t>
            </a:r>
            <a:r>
              <a:rPr lang="en-US" altLang="zh-CN" sz="1200" dirty="0" smtClean="0">
                <a:solidFill>
                  <a:srgbClr val="3F7F5F"/>
                </a:solidFill>
                <a:latin typeface="Consolas"/>
              </a:rPr>
              <a:t>]</a:t>
            </a:r>
          </a:p>
          <a:p>
            <a:r>
              <a:rPr lang="en-US" altLang="zh-CN" sz="1200" dirty="0" smtClean="0">
                <a:solidFill>
                  <a:srgbClr val="000000"/>
                </a:solidFill>
                <a:latin typeface="Consolas"/>
              </a:rPr>
              <a:t>  </a:t>
            </a:r>
            <a:r>
              <a:rPr lang="en-US" altLang="zh-CN" sz="1200" b="1" dirty="0" err="1" smtClean="0">
                <a:solidFill>
                  <a:srgbClr val="7F0055"/>
                </a:solidFill>
                <a:latin typeface="Consolas"/>
              </a:rPr>
              <a:t>enum</a:t>
            </a:r>
            <a:r>
              <a:rPr lang="en-US" altLang="zh-CN" sz="1200" dirty="0" smtClean="0">
                <a:solidFill>
                  <a:srgbClr val="000000"/>
                </a:solidFill>
                <a:latin typeface="Consolas"/>
              </a:rPr>
              <a:t> </a:t>
            </a:r>
            <a:r>
              <a:rPr lang="en-US" altLang="zh-CN" sz="1200" dirty="0" err="1" smtClean="0">
                <a:solidFill>
                  <a:srgbClr val="000000"/>
                </a:solidFill>
                <a:latin typeface="Consolas"/>
              </a:rPr>
              <a:t>PrivateConstants</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i="1" dirty="0" err="1" smtClean="0">
                <a:solidFill>
                  <a:srgbClr val="0000C0"/>
                </a:solidFill>
                <a:latin typeface="Consolas"/>
              </a:rPr>
              <a:t>number_of_state_bits</a:t>
            </a:r>
            <a:r>
              <a:rPr lang="en-US" altLang="zh-CN" sz="1200" i="1" dirty="0" smtClean="0">
                <a:solidFill>
                  <a:srgbClr val="000000"/>
                </a:solidFill>
                <a:latin typeface="Consolas"/>
              </a:rPr>
              <a:t> = 2,</a:t>
            </a:r>
          </a:p>
          <a:p>
            <a:r>
              <a:rPr lang="en-US" altLang="zh-CN" sz="1200" dirty="0" smtClean="0">
                <a:solidFill>
                  <a:srgbClr val="000000"/>
                </a:solidFill>
                <a:latin typeface="Consolas"/>
              </a:rPr>
              <a:t>    </a:t>
            </a:r>
            <a:r>
              <a:rPr lang="en-US" altLang="zh-CN" sz="1200" i="1" dirty="0" err="1" smtClean="0">
                <a:solidFill>
                  <a:srgbClr val="0000C0"/>
                </a:solidFill>
                <a:latin typeface="Consolas"/>
              </a:rPr>
              <a:t>number_of_carry_bits</a:t>
            </a:r>
            <a:r>
              <a:rPr lang="en-US" altLang="zh-CN" sz="1200" i="1" dirty="0" smtClean="0">
                <a:solidFill>
                  <a:srgbClr val="000000"/>
                </a:solidFill>
                <a:latin typeface="Consolas"/>
              </a:rPr>
              <a:t> = 1,</a:t>
            </a:r>
          </a:p>
          <a:p>
            <a:r>
              <a:rPr lang="en-US" altLang="zh-CN" sz="1200" dirty="0" smtClean="0">
                <a:solidFill>
                  <a:srgbClr val="000000"/>
                </a:solidFill>
                <a:latin typeface="Consolas"/>
              </a:rPr>
              <a:t>    </a:t>
            </a:r>
            <a:r>
              <a:rPr lang="en-US" altLang="zh-CN" sz="1200" i="1" dirty="0" err="1" smtClean="0">
                <a:solidFill>
                  <a:srgbClr val="0000C0"/>
                </a:solidFill>
                <a:latin typeface="Consolas"/>
              </a:rPr>
              <a:t>number_of_noncount_bits</a:t>
            </a:r>
            <a:r>
              <a:rPr lang="en-US" altLang="zh-CN" sz="1200" i="1" dirty="0" smtClean="0">
                <a:solidFill>
                  <a:srgbClr val="000000"/>
                </a:solidFill>
                <a:latin typeface="Consolas"/>
              </a:rPr>
              <a:t> = </a:t>
            </a:r>
            <a:r>
              <a:rPr lang="en-US" altLang="zh-CN" sz="1200" i="1" dirty="0" err="1" smtClean="0">
                <a:solidFill>
                  <a:srgbClr val="0000C0"/>
                </a:solidFill>
                <a:latin typeface="Consolas"/>
              </a:rPr>
              <a:t>number_of_state_bits</a:t>
            </a:r>
            <a:r>
              <a:rPr lang="en-US" altLang="zh-CN" sz="1200" i="1" dirty="0" smtClean="0">
                <a:solidFill>
                  <a:srgbClr val="000000"/>
                </a:solidFill>
                <a:latin typeface="Consolas"/>
              </a:rPr>
              <a:t> + </a:t>
            </a:r>
            <a:r>
              <a:rPr lang="en-US" altLang="zh-CN" sz="1200" i="1" dirty="0" err="1" smtClean="0">
                <a:solidFill>
                  <a:srgbClr val="0000C0"/>
                </a:solidFill>
                <a:latin typeface="Consolas"/>
              </a:rPr>
              <a:t>number_of_carry_bits</a:t>
            </a:r>
            <a:r>
              <a:rPr lang="en-US" altLang="zh-CN" sz="1200" i="1" dirty="0" smtClean="0">
                <a:solidFill>
                  <a:srgbClr val="000000"/>
                </a:solidFill>
                <a:latin typeface="Consolas"/>
              </a:rPr>
              <a:t>,</a:t>
            </a:r>
          </a:p>
          <a:p>
            <a:r>
              <a:rPr lang="en-US" altLang="zh-CN" sz="1200" dirty="0" smtClean="0">
                <a:solidFill>
                  <a:srgbClr val="000000"/>
                </a:solidFill>
                <a:latin typeface="Consolas"/>
              </a:rPr>
              <a:t>    </a:t>
            </a:r>
            <a:r>
              <a:rPr lang="en-US" altLang="zh-CN" sz="1200" i="1" dirty="0" err="1" smtClean="0">
                <a:solidFill>
                  <a:srgbClr val="0000C0"/>
                </a:solidFill>
                <a:latin typeface="Consolas"/>
              </a:rPr>
              <a:t>number_of_count_bits</a:t>
            </a:r>
            <a:r>
              <a:rPr lang="en-US" altLang="zh-CN" sz="1200" i="1" dirty="0" smtClean="0">
                <a:solidFill>
                  <a:srgbClr val="000000"/>
                </a:solidFill>
                <a:latin typeface="Consolas"/>
              </a:rPr>
              <a:t> = </a:t>
            </a:r>
            <a:r>
              <a:rPr lang="en-US" altLang="zh-CN" sz="1200" i="1" dirty="0" err="1" smtClean="0">
                <a:solidFill>
                  <a:srgbClr val="000000"/>
                </a:solidFill>
                <a:latin typeface="Consolas"/>
              </a:rPr>
              <a:t>BitsPerInt</a:t>
            </a:r>
            <a:r>
              <a:rPr lang="en-US" altLang="zh-CN" sz="1200" i="1" dirty="0" smtClean="0">
                <a:solidFill>
                  <a:srgbClr val="000000"/>
                </a:solidFill>
                <a:latin typeface="Consolas"/>
              </a:rPr>
              <a:t> - </a:t>
            </a:r>
            <a:r>
              <a:rPr lang="en-US" altLang="zh-CN" sz="1200" i="1" dirty="0" err="1" smtClean="0">
                <a:solidFill>
                  <a:srgbClr val="0000C0"/>
                </a:solidFill>
                <a:latin typeface="Consolas"/>
              </a:rPr>
              <a:t>number_of_noncount_bits</a:t>
            </a:r>
            <a:r>
              <a:rPr lang="en-US" altLang="zh-CN" sz="1200" i="1" dirty="0" smtClean="0">
                <a:solidFill>
                  <a:srgbClr val="000000"/>
                </a:solidFill>
                <a:latin typeface="Consolas"/>
              </a:rPr>
              <a:t>,</a:t>
            </a:r>
          </a:p>
          <a:p>
            <a:r>
              <a:rPr lang="zh-CN" altLang="en-US" sz="1200" dirty="0" smtClean="0">
                <a:solidFill>
                  <a:srgbClr val="000000"/>
                </a:solidFill>
                <a:latin typeface="Consolas"/>
              </a:rPr>
              <a:t>    </a:t>
            </a:r>
            <a:r>
              <a:rPr lang="en-US" altLang="zh-CN" sz="1200" dirty="0" smtClean="0">
                <a:solidFill>
                  <a:srgbClr val="3F7F5F"/>
                </a:solidFill>
                <a:latin typeface="Consolas"/>
              </a:rPr>
              <a:t>// ...</a:t>
            </a:r>
          </a:p>
          <a:p>
            <a:r>
              <a:rPr lang="zh-CN" altLang="en-US" sz="1200" dirty="0" smtClean="0">
                <a:solidFill>
                  <a:srgbClr val="000000"/>
                </a:solidFill>
                <a:latin typeface="Consolas"/>
              </a:rPr>
              <a:t>  </a:t>
            </a:r>
            <a:r>
              <a:rPr lang="en-US" altLang="zh-CN" sz="1200" dirty="0" smtClean="0">
                <a:solidFill>
                  <a:srgbClr val="000000"/>
                </a:solidFill>
                <a:latin typeface="Consolas"/>
              </a:rPr>
              <a:t>};</a:t>
            </a:r>
          </a:p>
          <a:p>
            <a:r>
              <a:rPr lang="zh-CN" altLang="en-US" sz="1200" dirty="0" smtClean="0">
                <a:solidFill>
                  <a:srgbClr val="000000"/>
                </a:solidFill>
                <a:latin typeface="Consolas"/>
              </a:rPr>
              <a:t>  </a:t>
            </a:r>
            <a:r>
              <a:rPr lang="en-US" altLang="zh-CN" sz="1200" dirty="0" smtClean="0">
                <a:solidFill>
                  <a:srgbClr val="3F7F5F"/>
                </a:solidFill>
                <a:latin typeface="Consolas"/>
              </a:rPr>
              <a:t>// ...</a:t>
            </a:r>
          </a:p>
          <a:p>
            <a:r>
              <a:rPr lang="en-US" altLang="zh-CN" sz="1200" dirty="0" smtClean="0">
                <a:solidFill>
                  <a:srgbClr val="000000"/>
                </a:solidFill>
                <a:latin typeface="Consolas"/>
              </a:rPr>
              <a:t>};</a:t>
            </a:r>
          </a:p>
          <a:p>
            <a:endParaRPr lang="zh-CN" altLang="en-US" sz="1200" dirty="0" smtClean="0">
              <a:latin typeface="Consolas"/>
            </a:endParaRPr>
          </a:p>
          <a:p>
            <a:r>
              <a:rPr lang="en-US" altLang="zh-CN" sz="1200" b="1" dirty="0" smtClean="0">
                <a:solidFill>
                  <a:srgbClr val="7F0055"/>
                </a:solidFill>
                <a:latin typeface="Consolas"/>
              </a:rPr>
              <a:t>void</a:t>
            </a:r>
            <a:r>
              <a:rPr lang="en-US" altLang="zh-CN" sz="1200" dirty="0" smtClean="0">
                <a:solidFill>
                  <a:srgbClr val="000000"/>
                </a:solidFill>
                <a:latin typeface="Consolas"/>
              </a:rPr>
              <a:t> </a:t>
            </a:r>
            <a:r>
              <a:rPr lang="en-US" altLang="zh-CN" sz="1200" dirty="0" err="1" smtClean="0">
                <a:solidFill>
                  <a:srgbClr val="000000"/>
                </a:solidFill>
                <a:latin typeface="Consolas"/>
              </a:rPr>
              <a:t>InvocationCounter</a:t>
            </a:r>
            <a:r>
              <a:rPr lang="en-US" altLang="zh-CN" sz="1200" dirty="0" smtClean="0">
                <a:solidFill>
                  <a:srgbClr val="000000"/>
                </a:solidFill>
                <a:latin typeface="Consolas"/>
              </a:rPr>
              <a:t>::reinitialize(</a:t>
            </a:r>
            <a:r>
              <a:rPr lang="en-US" altLang="zh-CN" sz="1200" b="1" dirty="0" err="1" smtClean="0">
                <a:solidFill>
                  <a:srgbClr val="7F0055"/>
                </a:solidFill>
                <a:latin typeface="Consolas"/>
              </a:rPr>
              <a:t>bool</a:t>
            </a:r>
            <a:r>
              <a:rPr lang="en-US" altLang="zh-CN" sz="1200" dirty="0" smtClean="0">
                <a:solidFill>
                  <a:srgbClr val="000000"/>
                </a:solidFill>
                <a:latin typeface="Consolas"/>
              </a:rPr>
              <a:t> </a:t>
            </a:r>
            <a:r>
              <a:rPr lang="en-US" altLang="zh-CN" sz="1200" dirty="0" err="1" smtClean="0">
                <a:solidFill>
                  <a:srgbClr val="000000"/>
                </a:solidFill>
                <a:latin typeface="Consolas"/>
              </a:rPr>
              <a:t>delay_overflow</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InterpreterInvocationLimit</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CompileThreshold</a:t>
            </a:r>
            <a:r>
              <a:rPr lang="en-US" altLang="zh-CN" sz="1200" dirty="0" smtClean="0">
                <a:solidFill>
                  <a:srgbClr val="000000"/>
                </a:solidFill>
                <a:latin typeface="Consolas"/>
              </a:rPr>
              <a:t> &lt;&lt; </a:t>
            </a:r>
            <a:r>
              <a:rPr lang="en-US" altLang="zh-CN" sz="1200" i="1" dirty="0" err="1" smtClean="0">
                <a:solidFill>
                  <a:srgbClr val="0000C0"/>
                </a:solidFill>
                <a:latin typeface="Consolas"/>
              </a:rPr>
              <a:t>number_of_noncount_bits</a:t>
            </a:r>
            <a:r>
              <a:rPr lang="en-US" altLang="zh-CN" sz="1200" i="1" dirty="0" smtClean="0">
                <a:solidFill>
                  <a:srgbClr val="000000"/>
                </a:solidFill>
                <a:latin typeface="Consolas"/>
              </a:rPr>
              <a:t>;</a:t>
            </a:r>
          </a:p>
          <a:p>
            <a:r>
              <a:rPr lang="en-US" altLang="zh-CN" sz="1200" dirty="0" smtClean="0">
                <a:solidFill>
                  <a:srgbClr val="000000"/>
                </a:solidFill>
                <a:latin typeface="Consolas"/>
              </a:rPr>
              <a:t>  </a:t>
            </a:r>
            <a:r>
              <a:rPr lang="en-US" altLang="zh-CN" sz="1200" dirty="0" err="1" smtClean="0">
                <a:solidFill>
                  <a:srgbClr val="000000"/>
                </a:solidFill>
                <a:latin typeface="Consolas"/>
              </a:rPr>
              <a:t>InterpreterProfileLimit</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CompileThreshold</a:t>
            </a:r>
            <a:r>
              <a:rPr lang="en-US" altLang="zh-CN" sz="1200" dirty="0" smtClean="0">
                <a:solidFill>
                  <a:srgbClr val="000000"/>
                </a:solidFill>
                <a:latin typeface="Consolas"/>
              </a:rPr>
              <a:t> * </a:t>
            </a:r>
            <a:r>
              <a:rPr lang="en-US" altLang="zh-CN" sz="1200" dirty="0" err="1" smtClean="0">
                <a:solidFill>
                  <a:srgbClr val="000000"/>
                </a:solidFill>
                <a:latin typeface="Consolas"/>
              </a:rPr>
              <a:t>InterpreterProfilePercentage</a:t>
            </a:r>
            <a:r>
              <a:rPr lang="en-US" altLang="zh-CN" sz="1200" dirty="0" smtClean="0">
                <a:solidFill>
                  <a:srgbClr val="000000"/>
                </a:solidFill>
                <a:latin typeface="Consolas"/>
              </a:rPr>
              <a:t>) / 100)&lt;&lt; </a:t>
            </a:r>
            <a:r>
              <a:rPr lang="en-US" altLang="zh-CN" sz="1200" i="1" dirty="0" err="1" smtClean="0">
                <a:solidFill>
                  <a:srgbClr val="0000C0"/>
                </a:solidFill>
                <a:latin typeface="Consolas"/>
              </a:rPr>
              <a:t>number_of_noncount_bits</a:t>
            </a:r>
            <a:r>
              <a:rPr lang="en-US" altLang="zh-CN" sz="1200" i="1" dirty="0" smtClean="0">
                <a:solidFill>
                  <a:srgbClr val="000000"/>
                </a:solidFill>
                <a:latin typeface="Consolas"/>
              </a:rPr>
              <a:t>;</a:t>
            </a:r>
          </a:p>
          <a:p>
            <a:r>
              <a:rPr lang="zh-CN" altLang="en-US" sz="1200" dirty="0" smtClean="0">
                <a:solidFill>
                  <a:srgbClr val="000000"/>
                </a:solidFill>
                <a:latin typeface="Consolas"/>
              </a:rPr>
              <a:t>  </a:t>
            </a:r>
            <a:r>
              <a:rPr lang="en-US" altLang="zh-CN" sz="1200" dirty="0" smtClean="0">
                <a:solidFill>
                  <a:srgbClr val="3F7F5F"/>
                </a:solidFill>
                <a:latin typeface="Consolas"/>
              </a:rPr>
              <a:t>// ...</a:t>
            </a:r>
          </a:p>
          <a:p>
            <a:r>
              <a:rPr lang="en-US" altLang="zh-CN" sz="1200" dirty="0" smtClean="0">
                <a:solidFill>
                  <a:srgbClr val="000000"/>
                </a:solidFill>
                <a:latin typeface="Consolas"/>
              </a:rPr>
              <a:t>  </a:t>
            </a:r>
            <a:r>
              <a:rPr lang="en-US" altLang="zh-CN" sz="1200" b="1" dirty="0" smtClean="0">
                <a:solidFill>
                  <a:srgbClr val="7F0055"/>
                </a:solidFill>
                <a:latin typeface="Consolas"/>
              </a:rPr>
              <a:t>if</a:t>
            </a:r>
            <a:r>
              <a:rPr lang="en-US" altLang="zh-CN" sz="1200" dirty="0" smtClean="0">
                <a:solidFill>
                  <a:srgbClr val="000000"/>
                </a:solidFill>
                <a:latin typeface="Consolas"/>
              </a:rPr>
              <a:t> (</a:t>
            </a:r>
            <a:r>
              <a:rPr lang="en-US" altLang="zh-CN" sz="1200" dirty="0" err="1" smtClean="0">
                <a:solidFill>
                  <a:srgbClr val="000000"/>
                </a:solidFill>
                <a:latin typeface="Consolas"/>
              </a:rPr>
              <a:t>ProfileInterpreter</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InterpreterBackwardBranchLimit</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CompileThreshold</a:t>
            </a:r>
            <a:r>
              <a:rPr lang="en-US" altLang="zh-CN" sz="1200" dirty="0" smtClean="0">
                <a:solidFill>
                  <a:srgbClr val="000000"/>
                </a:solidFill>
                <a:latin typeface="Consolas"/>
              </a:rPr>
              <a:t> * (</a:t>
            </a:r>
            <a:r>
              <a:rPr lang="en-US" altLang="zh-CN" sz="1200" dirty="0" err="1" smtClean="0">
                <a:solidFill>
                  <a:srgbClr val="000000"/>
                </a:solidFill>
                <a:latin typeface="Consolas"/>
              </a:rPr>
              <a:t>OnStackReplacePercentage</a:t>
            </a:r>
            <a:r>
              <a:rPr lang="en-US" altLang="zh-CN" sz="1200" dirty="0" smtClean="0">
                <a:solidFill>
                  <a:srgbClr val="000000"/>
                </a:solidFill>
                <a:latin typeface="Consolas"/>
              </a:rPr>
              <a:t> - </a:t>
            </a:r>
            <a:r>
              <a:rPr lang="en-US" altLang="zh-CN" sz="1200" dirty="0" err="1" smtClean="0">
                <a:solidFill>
                  <a:srgbClr val="000000"/>
                </a:solidFill>
                <a:latin typeface="Consolas"/>
              </a:rPr>
              <a:t>InterpreterProfilePercentage</a:t>
            </a:r>
            <a:r>
              <a:rPr lang="en-US" altLang="zh-CN" sz="1200" dirty="0" smtClean="0">
                <a:solidFill>
                  <a:srgbClr val="000000"/>
                </a:solidFill>
                <a:latin typeface="Consolas"/>
              </a:rPr>
              <a:t>)) / 100;</a:t>
            </a:r>
          </a:p>
          <a:p>
            <a:r>
              <a:rPr lang="en-US" altLang="zh-CN" sz="1200" dirty="0" smtClean="0">
                <a:solidFill>
                  <a:srgbClr val="000000"/>
                </a:solidFill>
                <a:latin typeface="Consolas"/>
              </a:rPr>
              <a:t>  } </a:t>
            </a:r>
            <a:r>
              <a:rPr lang="en-US" altLang="zh-CN" sz="1200" b="1" dirty="0" smtClean="0">
                <a:solidFill>
                  <a:srgbClr val="7F0055"/>
                </a:solidFill>
                <a:latin typeface="Consolas"/>
              </a:rPr>
              <a:t>else</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InterpreterBackwardBranchLimit</a:t>
            </a:r>
            <a:r>
              <a:rPr lang="en-US" altLang="zh-CN" sz="1200" dirty="0" smtClean="0">
                <a:solidFill>
                  <a:srgbClr val="000000"/>
                </a:solidFill>
                <a:latin typeface="Consolas"/>
              </a:rPr>
              <a:t> =</a:t>
            </a:r>
          </a:p>
          <a:p>
            <a:r>
              <a:rPr lang="en-US" altLang="zh-CN" sz="1200" dirty="0" smtClean="0">
                <a:solidFill>
                  <a:srgbClr val="000000"/>
                </a:solidFill>
                <a:latin typeface="Consolas"/>
              </a:rPr>
              <a:t>      ((</a:t>
            </a:r>
            <a:r>
              <a:rPr lang="en-US" altLang="zh-CN" sz="1200" dirty="0" err="1" smtClean="0">
                <a:solidFill>
                  <a:srgbClr val="000000"/>
                </a:solidFill>
                <a:latin typeface="Consolas"/>
              </a:rPr>
              <a:t>CompileThreshold</a:t>
            </a:r>
            <a:r>
              <a:rPr lang="en-US" altLang="zh-CN" sz="1200" dirty="0" smtClean="0">
                <a:solidFill>
                  <a:srgbClr val="000000"/>
                </a:solidFill>
                <a:latin typeface="Consolas"/>
              </a:rPr>
              <a:t> * </a:t>
            </a:r>
            <a:r>
              <a:rPr lang="en-US" altLang="zh-CN" sz="1200" dirty="0" err="1" smtClean="0">
                <a:solidFill>
                  <a:srgbClr val="000000"/>
                </a:solidFill>
                <a:latin typeface="Consolas"/>
              </a:rPr>
              <a:t>OnStackReplacePercentage</a:t>
            </a:r>
            <a:r>
              <a:rPr lang="en-US" altLang="zh-CN" sz="1200" dirty="0" smtClean="0">
                <a:solidFill>
                  <a:srgbClr val="000000"/>
                </a:solidFill>
                <a:latin typeface="Consolas"/>
              </a:rPr>
              <a:t>) / 100) &lt;&lt; </a:t>
            </a:r>
            <a:r>
              <a:rPr lang="en-US" altLang="zh-CN" sz="1200" i="1" dirty="0" err="1" smtClean="0">
                <a:solidFill>
                  <a:srgbClr val="0000C0"/>
                </a:solidFill>
                <a:latin typeface="Consolas"/>
              </a:rPr>
              <a:t>number_of_noncount_bits</a:t>
            </a:r>
            <a:r>
              <a:rPr lang="en-US" altLang="zh-CN" sz="1200" i="1" dirty="0" smtClean="0">
                <a:solidFill>
                  <a:srgbClr val="000000"/>
                </a:solidFill>
                <a:latin typeface="Consolas"/>
              </a:rPr>
              <a:t>;</a:t>
            </a:r>
          </a:p>
          <a:p>
            <a:r>
              <a:rPr lang="zh-CN" altLang="en-US" sz="1200" dirty="0" smtClean="0">
                <a:solidFill>
                  <a:srgbClr val="000000"/>
                </a:solidFill>
                <a:latin typeface="Consolas"/>
              </a:rPr>
              <a:t>  </a:t>
            </a:r>
            <a:r>
              <a:rPr lang="en-US" altLang="zh-CN" sz="1200" dirty="0" smtClean="0">
                <a:solidFill>
                  <a:srgbClr val="000000"/>
                </a:solidFill>
                <a:latin typeface="Consolas"/>
              </a:rPr>
              <a:t>}</a:t>
            </a:r>
          </a:p>
          <a:p>
            <a:r>
              <a:rPr lang="en-US" altLang="zh-CN" sz="1200" dirty="0" smtClean="0">
                <a:solidFill>
                  <a:srgbClr val="000000"/>
                </a:solidFill>
                <a:latin typeface="Consolas"/>
              </a:rPr>
              <a:t>}</a:t>
            </a:r>
            <a:endParaRPr lang="zh-CN" altLang="en-US" sz="12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latin typeface="Microsoft YaHei" pitchFamily="34" charset="-122"/>
                <a:ea typeface="Microsoft YaHei" pitchFamily="34" charset="-122"/>
              </a:rPr>
              <a:t>由计数器触发的</a:t>
            </a:r>
            <a:r>
              <a:rPr lang="en-US" altLang="zh-CN" dirty="0" smtClean="0">
                <a:latin typeface="Microsoft YaHei" pitchFamily="34" charset="-122"/>
                <a:ea typeface="Microsoft YaHei" pitchFamily="34" charset="-122"/>
              </a:rPr>
              <a:t>JIT</a:t>
            </a:r>
            <a:r>
              <a:rPr lang="zh-CN" altLang="en-US" dirty="0" smtClean="0">
                <a:latin typeface="Microsoft YaHei" pitchFamily="34" charset="-122"/>
                <a:ea typeface="Microsoft YaHei" pitchFamily="34" charset="-122"/>
              </a:rPr>
              <a:t>编译</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方法调用计数器（</a:t>
            </a:r>
            <a:r>
              <a:rPr lang="en-US" altLang="zh-CN" dirty="0" smtClean="0">
                <a:latin typeface="微软雅黑" pitchFamily="34" charset="-122"/>
                <a:ea typeface="微软雅黑" pitchFamily="34" charset="-122"/>
              </a:rPr>
              <a:t> &gt;= </a:t>
            </a:r>
            <a:r>
              <a:rPr lang="en-US" altLang="zh-CN" dirty="0" err="1" smtClean="0">
                <a:latin typeface="微软雅黑" pitchFamily="34" charset="-122"/>
                <a:ea typeface="微软雅黑" pitchFamily="34" charset="-122"/>
              </a:rPr>
              <a:t>CompileThreshold</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CompileThreshold</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client: 1500</a:t>
            </a:r>
          </a:p>
          <a:p>
            <a:pPr lvl="2"/>
            <a:r>
              <a:rPr lang="en-US" altLang="zh-CN" dirty="0" smtClean="0">
                <a:latin typeface="微软雅黑" pitchFamily="34" charset="-122"/>
                <a:ea typeface="微软雅黑" pitchFamily="34" charset="-122"/>
              </a:rPr>
              <a:t>server: 10000</a:t>
            </a:r>
          </a:p>
          <a:p>
            <a:pPr lvl="2"/>
            <a:endParaRPr lang="en-US" altLang="zh-CN" dirty="0" smtClean="0">
              <a:latin typeface="微软雅黑" pitchFamily="34" charset="-122"/>
              <a:ea typeface="微软雅黑" pitchFamily="34" charset="-122"/>
            </a:endParaRPr>
          </a:p>
          <a:p>
            <a:r>
              <a:rPr lang="zh-CN" altLang="en-US" dirty="0" smtClean="0">
                <a:solidFill>
                  <a:schemeClr val="bg1">
                    <a:lumMod val="65000"/>
                  </a:schemeClr>
                </a:solidFill>
                <a:latin typeface="微软雅黑" pitchFamily="34" charset="-122"/>
                <a:ea typeface="微软雅黑" pitchFamily="34" charset="-122"/>
              </a:rPr>
              <a:t>回边计数器</a:t>
            </a:r>
            <a:endParaRPr lang="en-US" altLang="zh-CN" dirty="0" smtClean="0">
              <a:solidFill>
                <a:schemeClr val="bg1">
                  <a:lumMod val="65000"/>
                </a:schemeClr>
              </a:solidFill>
              <a:latin typeface="微软雅黑" pitchFamily="34" charset="-122"/>
              <a:ea typeface="微软雅黑" pitchFamily="34" charset="-122"/>
            </a:endParaRPr>
          </a:p>
          <a:p>
            <a:pPr lvl="1"/>
            <a:r>
              <a:rPr lang="en-US" altLang="zh-CN" dirty="0" err="1" smtClean="0">
                <a:solidFill>
                  <a:schemeClr val="bg1">
                    <a:lumMod val="65000"/>
                  </a:schemeClr>
                </a:solidFill>
                <a:latin typeface="微软雅黑" pitchFamily="34" charset="-122"/>
                <a:ea typeface="微软雅黑" pitchFamily="34" charset="-122"/>
              </a:rPr>
              <a:t>BackEdgeThreshold</a:t>
            </a:r>
            <a:endParaRPr lang="en-US" altLang="zh-CN" dirty="0" smtClean="0">
              <a:solidFill>
                <a:schemeClr val="bg1">
                  <a:lumMod val="65000"/>
                </a:schemeClr>
              </a:solidFill>
              <a:latin typeface="微软雅黑" pitchFamily="34" charset="-122"/>
              <a:ea typeface="微软雅黑" pitchFamily="34" charset="-122"/>
            </a:endParaRPr>
          </a:p>
          <a:p>
            <a:pPr lvl="2"/>
            <a:r>
              <a:rPr lang="en-US" altLang="zh-CN" dirty="0" smtClean="0">
                <a:solidFill>
                  <a:schemeClr val="bg1">
                    <a:lumMod val="65000"/>
                  </a:schemeClr>
                </a:solidFill>
                <a:latin typeface="微软雅黑" pitchFamily="34" charset="-122"/>
                <a:ea typeface="微软雅黑" pitchFamily="34" charset="-122"/>
              </a:rPr>
              <a:t>client: 100000</a:t>
            </a:r>
          </a:p>
          <a:p>
            <a:pPr lvl="2"/>
            <a:r>
              <a:rPr lang="en-US" altLang="zh-CN" dirty="0" smtClean="0">
                <a:solidFill>
                  <a:schemeClr val="bg1">
                    <a:lumMod val="65000"/>
                  </a:schemeClr>
                </a:solidFill>
                <a:latin typeface="微软雅黑" pitchFamily="34" charset="-122"/>
                <a:ea typeface="微软雅黑" pitchFamily="34" charset="-122"/>
              </a:rPr>
              <a:t>server: 100000</a:t>
            </a:r>
          </a:p>
          <a:p>
            <a:pPr lvl="2"/>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触发</a:t>
            </a:r>
            <a:r>
              <a:rPr lang="en-US" altLang="zh-CN" dirty="0" smtClean="0">
                <a:latin typeface="微软雅黑" pitchFamily="34" charset="-122"/>
                <a:ea typeface="微软雅黑" pitchFamily="34" charset="-122"/>
              </a:rPr>
              <a:t>OSR</a:t>
            </a:r>
            <a:r>
              <a:rPr lang="zh-CN" altLang="en-US" dirty="0" smtClean="0">
                <a:latin typeface="微软雅黑" pitchFamily="34" charset="-122"/>
                <a:ea typeface="微软雅黑" pitchFamily="34" charset="-122"/>
              </a:rPr>
              <a:t>编译（</a:t>
            </a:r>
            <a:r>
              <a:rPr lang="en-US" altLang="zh-CN" dirty="0" smtClean="0">
                <a:latin typeface="微软雅黑" pitchFamily="34" charset="-122"/>
                <a:ea typeface="微软雅黑" pitchFamily="34" charset="-122"/>
              </a:rPr>
              <a:t>&gt;= </a:t>
            </a:r>
            <a:r>
              <a:rPr lang="en-US" altLang="zh-CN" dirty="0" err="1" smtClean="0">
                <a:latin typeface="微软雅黑" pitchFamily="34" charset="-122"/>
                <a:ea typeface="微软雅黑" pitchFamily="34" charset="-122"/>
              </a:rPr>
              <a:t>InterpreterBackwardBranchLimit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OnStackReplacePercentage</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client: 933</a:t>
            </a:r>
          </a:p>
          <a:p>
            <a:pPr lvl="2"/>
            <a:r>
              <a:rPr lang="en-US" altLang="zh-CN" dirty="0" smtClean="0">
                <a:latin typeface="微软雅黑" pitchFamily="34" charset="-122"/>
                <a:ea typeface="微软雅黑" pitchFamily="34" charset="-122"/>
              </a:rPr>
              <a:t>server: 140</a:t>
            </a:r>
          </a:p>
          <a:p>
            <a:pPr lvl="1"/>
            <a:r>
              <a:rPr lang="en-US" altLang="zh-CN" dirty="0" err="1" smtClean="0">
                <a:latin typeface="微软雅黑" pitchFamily="34" charset="-122"/>
                <a:ea typeface="微软雅黑" pitchFamily="34" charset="-122"/>
              </a:rPr>
              <a:t>InterpreterProfilePercentage</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server: 33</a:t>
            </a:r>
          </a:p>
        </p:txBody>
      </p:sp>
      <p:sp>
        <p:nvSpPr>
          <p:cNvPr id="4" name="矩形标注 3"/>
          <p:cNvSpPr/>
          <p:nvPr/>
        </p:nvSpPr>
        <p:spPr>
          <a:xfrm>
            <a:off x="5500694" y="3071810"/>
            <a:ext cx="2071702" cy="785818"/>
          </a:xfrm>
          <a:prstGeom prst="wedgeRectCallout">
            <a:avLst>
              <a:gd name="adj1" fmla="val -96101"/>
              <a:gd name="adj2" fmla="val 21288"/>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目前</a:t>
            </a:r>
            <a:r>
              <a:rPr lang="en-US" altLang="zh-CN" sz="1600" dirty="0" smtClean="0">
                <a:solidFill>
                  <a:schemeClr val="tx1"/>
                </a:solidFill>
                <a:latin typeface="微软雅黑" pitchFamily="34" charset="-122"/>
                <a:ea typeface="微软雅黑" pitchFamily="34" charset="-122"/>
              </a:rPr>
              <a:t>HotSpot</a:t>
            </a:r>
            <a:r>
              <a:rPr lang="zh-CN" altLang="en-US" sz="1600" dirty="0" smtClean="0">
                <a:solidFill>
                  <a:schemeClr val="tx1"/>
                </a:solidFill>
                <a:latin typeface="微软雅黑" pitchFamily="34" charset="-122"/>
                <a:ea typeface="微软雅黑" pitchFamily="34" charset="-122"/>
              </a:rPr>
              <a:t>中并没有实际使用该参数</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latin typeface="Microsoft YaHei" pitchFamily="34" charset="-122"/>
                <a:ea typeface="Microsoft YaHei" pitchFamily="34" charset="-122"/>
              </a:rPr>
              <a:t>由计数器触发的</a:t>
            </a:r>
            <a:r>
              <a:rPr lang="en-US" altLang="zh-CN" dirty="0" smtClean="0">
                <a:latin typeface="Microsoft YaHei" pitchFamily="34" charset="-122"/>
                <a:ea typeface="Microsoft YaHei" pitchFamily="34" charset="-122"/>
              </a:rPr>
              <a:t>JIT</a:t>
            </a:r>
            <a:r>
              <a:rPr lang="zh-CN" altLang="en-US" dirty="0" smtClean="0">
                <a:latin typeface="Microsoft YaHei" pitchFamily="34" charset="-122"/>
                <a:ea typeface="Microsoft YaHei" pitchFamily="34" charset="-122"/>
              </a:rPr>
              <a:t>编译</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62500" lnSpcReduction="20000"/>
          </a:bodyPr>
          <a:lstStyle/>
          <a:p>
            <a:r>
              <a:rPr lang="zh-CN" altLang="en-US" dirty="0" smtClean="0">
                <a:solidFill>
                  <a:schemeClr val="bg1">
                    <a:lumMod val="65000"/>
                  </a:schemeClr>
                </a:solidFill>
                <a:latin typeface="微软雅黑" pitchFamily="34" charset="-122"/>
                <a:ea typeface="微软雅黑" pitchFamily="34" charset="-122"/>
              </a:rPr>
              <a:t>方法调用计数器（ </a:t>
            </a:r>
            <a:r>
              <a:rPr lang="en-US" altLang="zh-CN" dirty="0" smtClean="0">
                <a:solidFill>
                  <a:schemeClr val="bg1">
                    <a:lumMod val="65000"/>
                  </a:schemeClr>
                </a:solidFill>
                <a:latin typeface="微软雅黑" pitchFamily="34" charset="-122"/>
                <a:ea typeface="微软雅黑" pitchFamily="34" charset="-122"/>
              </a:rPr>
              <a:t>&gt;= </a:t>
            </a:r>
            <a:r>
              <a:rPr lang="en-US" altLang="zh-CN" dirty="0" err="1" smtClean="0">
                <a:solidFill>
                  <a:schemeClr val="bg1">
                    <a:lumMod val="65000"/>
                  </a:schemeClr>
                </a:solidFill>
                <a:latin typeface="微软雅黑" pitchFamily="34" charset="-122"/>
                <a:ea typeface="微软雅黑" pitchFamily="34" charset="-122"/>
              </a:rPr>
              <a:t>CompileThreshold</a:t>
            </a:r>
            <a:r>
              <a:rPr lang="zh-CN" altLang="en-US" dirty="0" smtClean="0">
                <a:solidFill>
                  <a:schemeClr val="bg1">
                    <a:lumMod val="65000"/>
                  </a:schemeClr>
                </a:solidFill>
                <a:latin typeface="微软雅黑" pitchFamily="34" charset="-122"/>
                <a:ea typeface="微软雅黑" pitchFamily="34" charset="-122"/>
              </a:rPr>
              <a:t>）</a:t>
            </a:r>
            <a:endParaRPr lang="en-US" altLang="zh-CN" dirty="0" smtClean="0">
              <a:solidFill>
                <a:schemeClr val="bg1">
                  <a:lumMod val="65000"/>
                </a:schemeClr>
              </a:solidFill>
              <a:latin typeface="微软雅黑" pitchFamily="34" charset="-122"/>
              <a:ea typeface="微软雅黑" pitchFamily="34" charset="-122"/>
            </a:endParaRPr>
          </a:p>
          <a:p>
            <a:pPr lvl="1"/>
            <a:r>
              <a:rPr lang="en-US" altLang="zh-CN" dirty="0" err="1" smtClean="0">
                <a:solidFill>
                  <a:schemeClr val="bg1">
                    <a:lumMod val="65000"/>
                  </a:schemeClr>
                </a:solidFill>
                <a:latin typeface="微软雅黑" pitchFamily="34" charset="-122"/>
                <a:ea typeface="微软雅黑" pitchFamily="34" charset="-122"/>
              </a:rPr>
              <a:t>CompileThreshold</a:t>
            </a:r>
            <a:endParaRPr lang="en-US" altLang="zh-CN" dirty="0" smtClean="0">
              <a:solidFill>
                <a:schemeClr val="bg1">
                  <a:lumMod val="65000"/>
                </a:schemeClr>
              </a:solidFill>
              <a:latin typeface="微软雅黑" pitchFamily="34" charset="-122"/>
              <a:ea typeface="微软雅黑" pitchFamily="34" charset="-122"/>
            </a:endParaRPr>
          </a:p>
          <a:p>
            <a:pPr lvl="2"/>
            <a:r>
              <a:rPr lang="en-US" altLang="zh-CN" dirty="0" smtClean="0">
                <a:solidFill>
                  <a:schemeClr val="bg1">
                    <a:lumMod val="65000"/>
                  </a:schemeClr>
                </a:solidFill>
                <a:latin typeface="微软雅黑" pitchFamily="34" charset="-122"/>
                <a:ea typeface="微软雅黑" pitchFamily="34" charset="-122"/>
              </a:rPr>
              <a:t>client: 1500</a:t>
            </a:r>
          </a:p>
          <a:p>
            <a:pPr lvl="2"/>
            <a:r>
              <a:rPr lang="en-US" altLang="zh-CN" dirty="0" smtClean="0">
                <a:solidFill>
                  <a:schemeClr val="bg1">
                    <a:lumMod val="65000"/>
                  </a:schemeClr>
                </a:solidFill>
                <a:latin typeface="微软雅黑" pitchFamily="34" charset="-122"/>
                <a:ea typeface="微软雅黑" pitchFamily="34" charset="-122"/>
              </a:rPr>
              <a:t>server: 10000</a:t>
            </a:r>
          </a:p>
          <a:p>
            <a:pPr lvl="2"/>
            <a:endParaRPr lang="en-US" altLang="zh-CN" dirty="0" smtClean="0">
              <a:solidFill>
                <a:schemeClr val="bg1">
                  <a:lumMod val="65000"/>
                </a:schemeClr>
              </a:solidFill>
              <a:latin typeface="微软雅黑" pitchFamily="34" charset="-122"/>
              <a:ea typeface="微软雅黑" pitchFamily="34" charset="-122"/>
            </a:endParaRPr>
          </a:p>
          <a:p>
            <a:r>
              <a:rPr lang="zh-CN" altLang="en-US" dirty="0" smtClean="0">
                <a:solidFill>
                  <a:schemeClr val="bg1">
                    <a:lumMod val="65000"/>
                  </a:schemeClr>
                </a:solidFill>
                <a:latin typeface="微软雅黑" pitchFamily="34" charset="-122"/>
                <a:ea typeface="微软雅黑" pitchFamily="34" charset="-122"/>
              </a:rPr>
              <a:t>回边计数器</a:t>
            </a:r>
            <a:endParaRPr lang="en-US" altLang="zh-CN" dirty="0" smtClean="0">
              <a:solidFill>
                <a:schemeClr val="bg1">
                  <a:lumMod val="65000"/>
                </a:schemeClr>
              </a:solidFill>
              <a:latin typeface="微软雅黑" pitchFamily="34" charset="-122"/>
              <a:ea typeface="微软雅黑" pitchFamily="34" charset="-122"/>
            </a:endParaRPr>
          </a:p>
          <a:p>
            <a:pPr lvl="1"/>
            <a:r>
              <a:rPr lang="en-US" altLang="zh-CN" dirty="0" err="1" smtClean="0">
                <a:solidFill>
                  <a:schemeClr val="bg1">
                    <a:lumMod val="65000"/>
                  </a:schemeClr>
                </a:solidFill>
                <a:latin typeface="微软雅黑" pitchFamily="34" charset="-122"/>
                <a:ea typeface="微软雅黑" pitchFamily="34" charset="-122"/>
              </a:rPr>
              <a:t>BackEdgeThreshold</a:t>
            </a:r>
            <a:endParaRPr lang="en-US" altLang="zh-CN" dirty="0" smtClean="0">
              <a:solidFill>
                <a:schemeClr val="bg1">
                  <a:lumMod val="65000"/>
                </a:schemeClr>
              </a:solidFill>
              <a:latin typeface="微软雅黑" pitchFamily="34" charset="-122"/>
              <a:ea typeface="微软雅黑" pitchFamily="34" charset="-122"/>
            </a:endParaRPr>
          </a:p>
          <a:p>
            <a:pPr lvl="2"/>
            <a:r>
              <a:rPr lang="en-US" altLang="zh-CN" dirty="0" smtClean="0">
                <a:solidFill>
                  <a:schemeClr val="bg1">
                    <a:lumMod val="65000"/>
                  </a:schemeClr>
                </a:solidFill>
                <a:latin typeface="微软雅黑" pitchFamily="34" charset="-122"/>
                <a:ea typeface="微软雅黑" pitchFamily="34" charset="-122"/>
              </a:rPr>
              <a:t>client: 100000</a:t>
            </a:r>
          </a:p>
          <a:p>
            <a:pPr lvl="2"/>
            <a:r>
              <a:rPr lang="en-US" altLang="zh-CN" dirty="0" smtClean="0">
                <a:solidFill>
                  <a:schemeClr val="bg1">
                    <a:lumMod val="65000"/>
                  </a:schemeClr>
                </a:solidFill>
                <a:latin typeface="微软雅黑" pitchFamily="34" charset="-122"/>
                <a:ea typeface="微软雅黑" pitchFamily="34" charset="-122"/>
              </a:rPr>
              <a:t>server: 100000</a:t>
            </a:r>
          </a:p>
          <a:p>
            <a:pPr lvl="2"/>
            <a:endParaRPr lang="en-US" altLang="zh-CN" dirty="0" smtClean="0">
              <a:solidFill>
                <a:schemeClr val="bg1">
                  <a:lumMod val="65000"/>
                </a:schemeClr>
              </a:solidFill>
              <a:latin typeface="微软雅黑" pitchFamily="34" charset="-122"/>
              <a:ea typeface="微软雅黑" pitchFamily="34" charset="-122"/>
            </a:endParaRPr>
          </a:p>
          <a:p>
            <a:r>
              <a:rPr lang="zh-CN" altLang="en-US" dirty="0" smtClean="0">
                <a:solidFill>
                  <a:schemeClr val="bg1">
                    <a:lumMod val="65000"/>
                  </a:schemeClr>
                </a:solidFill>
                <a:latin typeface="微软雅黑" pitchFamily="34" charset="-122"/>
                <a:ea typeface="微软雅黑" pitchFamily="34" charset="-122"/>
              </a:rPr>
              <a:t>触发</a:t>
            </a:r>
            <a:r>
              <a:rPr lang="en-US" altLang="zh-CN" dirty="0" smtClean="0">
                <a:solidFill>
                  <a:schemeClr val="bg1">
                    <a:lumMod val="65000"/>
                  </a:schemeClr>
                </a:solidFill>
                <a:latin typeface="微软雅黑" pitchFamily="34" charset="-122"/>
                <a:ea typeface="微软雅黑" pitchFamily="34" charset="-122"/>
              </a:rPr>
              <a:t>OSR</a:t>
            </a:r>
            <a:r>
              <a:rPr lang="zh-CN" altLang="en-US" dirty="0" smtClean="0">
                <a:solidFill>
                  <a:schemeClr val="bg1">
                    <a:lumMod val="65000"/>
                  </a:schemeClr>
                </a:solidFill>
                <a:latin typeface="微软雅黑" pitchFamily="34" charset="-122"/>
                <a:ea typeface="微软雅黑" pitchFamily="34" charset="-122"/>
              </a:rPr>
              <a:t>编译（</a:t>
            </a:r>
            <a:r>
              <a:rPr lang="en-US" altLang="zh-CN" dirty="0" smtClean="0">
                <a:solidFill>
                  <a:schemeClr val="bg1">
                    <a:lumMod val="65000"/>
                  </a:schemeClr>
                </a:solidFill>
                <a:latin typeface="微软雅黑" pitchFamily="34" charset="-122"/>
                <a:ea typeface="微软雅黑" pitchFamily="34" charset="-122"/>
              </a:rPr>
              <a:t>&gt;= </a:t>
            </a:r>
            <a:r>
              <a:rPr lang="en-US" altLang="zh-CN" dirty="0" err="1" smtClean="0">
                <a:solidFill>
                  <a:schemeClr val="bg1">
                    <a:lumMod val="65000"/>
                  </a:schemeClr>
                </a:solidFill>
                <a:latin typeface="微软雅黑" pitchFamily="34" charset="-122"/>
                <a:ea typeface="微软雅黑" pitchFamily="34" charset="-122"/>
              </a:rPr>
              <a:t>InterpreterBackwardBranchLimit</a:t>
            </a:r>
            <a:r>
              <a:rPr lang="zh-CN" altLang="en-US" dirty="0" smtClean="0">
                <a:solidFill>
                  <a:schemeClr val="bg1">
                    <a:lumMod val="65000"/>
                  </a:schemeClr>
                </a:solidFill>
                <a:latin typeface="微软雅黑" pitchFamily="34" charset="-122"/>
                <a:ea typeface="微软雅黑" pitchFamily="34" charset="-122"/>
              </a:rPr>
              <a:t>）</a:t>
            </a:r>
            <a:endParaRPr lang="en-US" altLang="zh-CN" dirty="0" smtClean="0">
              <a:solidFill>
                <a:schemeClr val="bg1">
                  <a:lumMod val="65000"/>
                </a:schemeClr>
              </a:solidFill>
              <a:latin typeface="微软雅黑" pitchFamily="34" charset="-122"/>
              <a:ea typeface="微软雅黑" pitchFamily="34" charset="-122"/>
            </a:endParaRPr>
          </a:p>
          <a:p>
            <a:pPr lvl="1"/>
            <a:r>
              <a:rPr lang="en-US" altLang="zh-CN" dirty="0" err="1" smtClean="0">
                <a:solidFill>
                  <a:schemeClr val="bg1">
                    <a:lumMod val="65000"/>
                  </a:schemeClr>
                </a:solidFill>
                <a:latin typeface="微软雅黑" pitchFamily="34" charset="-122"/>
                <a:ea typeface="微软雅黑" pitchFamily="34" charset="-122"/>
              </a:rPr>
              <a:t>OnStackReplacePercentage</a:t>
            </a:r>
            <a:endParaRPr lang="en-US" altLang="zh-CN" dirty="0" smtClean="0">
              <a:solidFill>
                <a:schemeClr val="bg1">
                  <a:lumMod val="65000"/>
                </a:schemeClr>
              </a:solidFill>
              <a:latin typeface="微软雅黑" pitchFamily="34" charset="-122"/>
              <a:ea typeface="微软雅黑" pitchFamily="34" charset="-122"/>
            </a:endParaRPr>
          </a:p>
          <a:p>
            <a:pPr lvl="2"/>
            <a:r>
              <a:rPr lang="en-US" altLang="zh-CN" dirty="0" smtClean="0">
                <a:solidFill>
                  <a:schemeClr val="bg1">
                    <a:lumMod val="65000"/>
                  </a:schemeClr>
                </a:solidFill>
                <a:latin typeface="微软雅黑" pitchFamily="34" charset="-122"/>
                <a:ea typeface="微软雅黑" pitchFamily="34" charset="-122"/>
              </a:rPr>
              <a:t>client: 933</a:t>
            </a:r>
          </a:p>
          <a:p>
            <a:pPr lvl="2"/>
            <a:r>
              <a:rPr lang="en-US" altLang="zh-CN" dirty="0" smtClean="0">
                <a:solidFill>
                  <a:schemeClr val="bg1">
                    <a:lumMod val="65000"/>
                  </a:schemeClr>
                </a:solidFill>
                <a:latin typeface="微软雅黑" pitchFamily="34" charset="-122"/>
                <a:ea typeface="微软雅黑" pitchFamily="34" charset="-122"/>
              </a:rPr>
              <a:t>server: 140</a:t>
            </a:r>
          </a:p>
          <a:p>
            <a:pPr lvl="1"/>
            <a:r>
              <a:rPr lang="en-US" altLang="zh-CN" dirty="0" err="1" smtClean="0">
                <a:solidFill>
                  <a:schemeClr val="bg1">
                    <a:lumMod val="65000"/>
                  </a:schemeClr>
                </a:solidFill>
                <a:latin typeface="微软雅黑" pitchFamily="34" charset="-122"/>
                <a:ea typeface="微软雅黑" pitchFamily="34" charset="-122"/>
              </a:rPr>
              <a:t>InterpreterProfilePercentage</a:t>
            </a:r>
            <a:endParaRPr lang="en-US" altLang="zh-CN" dirty="0" smtClean="0">
              <a:solidFill>
                <a:schemeClr val="bg1">
                  <a:lumMod val="65000"/>
                </a:schemeClr>
              </a:solidFill>
              <a:latin typeface="微软雅黑" pitchFamily="34" charset="-122"/>
              <a:ea typeface="微软雅黑" pitchFamily="34" charset="-122"/>
            </a:endParaRPr>
          </a:p>
          <a:p>
            <a:pPr lvl="2"/>
            <a:r>
              <a:rPr lang="en-US" altLang="zh-CN" dirty="0" smtClean="0">
                <a:solidFill>
                  <a:schemeClr val="bg1">
                    <a:lumMod val="65000"/>
                  </a:schemeClr>
                </a:solidFill>
                <a:latin typeface="微软雅黑" pitchFamily="34" charset="-122"/>
                <a:ea typeface="微软雅黑" pitchFamily="34" charset="-122"/>
              </a:rPr>
              <a:t>server: 33</a:t>
            </a:r>
          </a:p>
        </p:txBody>
      </p:sp>
      <p:sp>
        <p:nvSpPr>
          <p:cNvPr id="7" name="TextBox 6"/>
          <p:cNvSpPr txBox="1"/>
          <p:nvPr/>
        </p:nvSpPr>
        <p:spPr>
          <a:xfrm rot="19788411">
            <a:off x="1258138" y="3346371"/>
            <a:ext cx="7251843" cy="584775"/>
          </a:xfrm>
          <a:prstGeom prst="rect">
            <a:avLst/>
          </a:prstGeom>
          <a:noFill/>
        </p:spPr>
        <p:txBody>
          <a:bodyPr wrap="square" rtlCol="0">
            <a:spAutoFit/>
          </a:bodyPr>
          <a:lstStyle/>
          <a:p>
            <a:r>
              <a:rPr lang="zh-CN" altLang="en-US" sz="3200" dirty="0" smtClean="0">
                <a:solidFill>
                  <a:srgbClr val="C00000"/>
                </a:solidFill>
                <a:latin typeface="微软雅黑" pitchFamily="34" charset="-122"/>
                <a:ea typeface="微软雅黑" pitchFamily="34" charset="-122"/>
              </a:rPr>
              <a:t>您的</a:t>
            </a:r>
            <a:r>
              <a:rPr lang="en-US" altLang="zh-CN" sz="3200" dirty="0" smtClean="0">
                <a:solidFill>
                  <a:srgbClr val="C00000"/>
                </a:solidFill>
                <a:latin typeface="微软雅黑" pitchFamily="34" charset="-122"/>
                <a:ea typeface="微软雅黑" pitchFamily="34" charset="-122"/>
              </a:rPr>
              <a:t>Java</a:t>
            </a:r>
            <a:r>
              <a:rPr lang="zh-CN" altLang="en-US" sz="3200" dirty="0" smtClean="0">
                <a:solidFill>
                  <a:srgbClr val="C00000"/>
                </a:solidFill>
                <a:latin typeface="微软雅黑" pitchFamily="34" charset="-122"/>
                <a:ea typeface="微软雅黑" pitchFamily="34" charset="-122"/>
              </a:rPr>
              <a:t>性能测试程序是否预热不足？</a:t>
            </a:r>
            <a:endParaRPr lang="zh-CN" altLang="en-US" sz="3200"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计数器的“衰减”（</a:t>
            </a:r>
            <a:r>
              <a:rPr lang="en-US" altLang="zh-CN" dirty="0" smtClean="0">
                <a:latin typeface="微软雅黑" pitchFamily="34" charset="-122"/>
                <a:ea typeface="微软雅黑" pitchFamily="34" charset="-122"/>
              </a:rPr>
              <a:t>decay</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解释器可以收集性能剖析信息（</a:t>
            </a:r>
            <a:r>
              <a:rPr lang="en-US" altLang="zh-CN" sz="2800" dirty="0" smtClean="0">
                <a:latin typeface="微软雅黑" pitchFamily="34" charset="-122"/>
                <a:ea typeface="微软雅黑" pitchFamily="34" charset="-122"/>
              </a:rPr>
              <a:t>profiling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-client</a:t>
            </a:r>
            <a:r>
              <a:rPr lang="zh-CN" altLang="en-US" dirty="0" smtClean="0">
                <a:latin typeface="微软雅黑" pitchFamily="34" charset="-122"/>
                <a:ea typeface="微软雅黑" pitchFamily="34" charset="-122"/>
              </a:rPr>
              <a:t>模式中解释器默认不收集</a:t>
            </a:r>
            <a:r>
              <a:rPr lang="en-US" altLang="zh-CN" dirty="0" smtClean="0">
                <a:latin typeface="微软雅黑" pitchFamily="34" charset="-122"/>
                <a:ea typeface="微软雅黑" pitchFamily="34" charset="-122"/>
              </a:rPr>
              <a:t>profile</a:t>
            </a:r>
          </a:p>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模式中，解释器会包含有</a:t>
            </a:r>
            <a:r>
              <a:rPr lang="en-US" altLang="zh-CN" dirty="0" smtClean="0">
                <a:latin typeface="微软雅黑" pitchFamily="34" charset="-122"/>
                <a:ea typeface="微软雅黑" pitchFamily="34" charset="-122"/>
              </a:rPr>
              <a:t>profiling</a:t>
            </a:r>
            <a:r>
              <a:rPr lang="zh-CN" altLang="en-US" dirty="0" smtClean="0">
                <a:latin typeface="微软雅黑" pitchFamily="34" charset="-122"/>
                <a:ea typeface="微软雅黑" pitchFamily="34" charset="-122"/>
              </a:rPr>
              <a:t>逻辑，供</a:t>
            </a:r>
            <a:r>
              <a:rPr lang="en-US" altLang="zh-CN" dirty="0" smtClean="0">
                <a:latin typeface="微软雅黑" pitchFamily="34" charset="-122"/>
                <a:ea typeface="微软雅黑" pitchFamily="34" charset="-122"/>
              </a:rPr>
              <a:t>C2</a:t>
            </a:r>
            <a:r>
              <a:rPr lang="zh-CN" altLang="en-US" dirty="0" smtClean="0">
                <a:latin typeface="微软雅黑" pitchFamily="34" charset="-122"/>
                <a:ea typeface="微软雅黑" pitchFamily="34" charset="-122"/>
              </a:rPr>
              <a:t>用作优化依据</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分支的跳转</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不跳转的频率</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某条指令上出现过的类型</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是否出现过空值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是否出现过异常</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etc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latin typeface="微软雅黑" pitchFamily="34" charset="-122"/>
                <a:ea typeface="微软雅黑" pitchFamily="34" charset="-122"/>
              </a:rPr>
              <a:t>解释器可以收集性能剖析信息（</a:t>
            </a:r>
            <a:r>
              <a:rPr lang="en-US" altLang="zh-CN" sz="2800" dirty="0" smtClean="0">
                <a:latin typeface="微软雅黑" pitchFamily="34" charset="-122"/>
                <a:ea typeface="微软雅黑" pitchFamily="34" charset="-122"/>
              </a:rPr>
              <a:t>profiling</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收集</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时间越长越能精确了解程序行为特性，让</a:t>
            </a:r>
            <a:r>
              <a:rPr lang="en-US" altLang="zh-CN" dirty="0" smtClean="0">
                <a:latin typeface="微软雅黑" pitchFamily="34" charset="-122"/>
                <a:ea typeface="微软雅黑" pitchFamily="34" charset="-122"/>
              </a:rPr>
              <a:t>C2</a:t>
            </a:r>
            <a:r>
              <a:rPr lang="zh-CN" altLang="en-US" dirty="0" smtClean="0">
                <a:latin typeface="微软雅黑" pitchFamily="34" charset="-122"/>
                <a:ea typeface="微软雅黑" pitchFamily="34" charset="-122"/>
              </a:rPr>
              <a:t>编译器可以生成更优质的代码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例如将执行频率高的代码路径安排在连续的直线上</a:t>
            </a:r>
            <a:r>
              <a:rPr lang="zh-CN" altLang="en-US" smtClean="0">
                <a:latin typeface="微软雅黑" pitchFamily="34" charset="-122"/>
                <a:ea typeface="微软雅黑" pitchFamily="34" charset="-122"/>
              </a:rPr>
              <a:t>，将其它代码</a:t>
            </a:r>
            <a:r>
              <a:rPr lang="zh-CN" altLang="en-US" dirty="0" smtClean="0">
                <a:latin typeface="微软雅黑" pitchFamily="34" charset="-122"/>
                <a:ea typeface="微软雅黑" pitchFamily="34" charset="-122"/>
              </a:rPr>
              <a:t>安排在后面</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但收集</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过程中解释速度较慢，在这个模式停留太久反而得不偿失</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权衡！</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itchFamily="34" charset="-122"/>
                <a:ea typeface="微软雅黑" pitchFamily="34" charset="-122"/>
              </a:rPr>
              <a:t>固有函数（</a:t>
            </a:r>
            <a:r>
              <a:rPr lang="en-US" altLang="zh-CN" dirty="0" err="1" smtClean="0">
                <a:latin typeface="微软雅黑" pitchFamily="34" charset="-122"/>
                <a:ea typeface="微软雅黑" pitchFamily="34" charset="-122"/>
              </a:rPr>
              <a:t>intrinsics</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r>
              <a:rPr lang="zh-CN" altLang="en-US" dirty="0" smtClean="0">
                <a:latin typeface="微软雅黑" pitchFamily="34" charset="-122"/>
                <a:ea typeface="微软雅黑" pitchFamily="34" charset="-122"/>
              </a:rPr>
              <a:t>有些</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方法在</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中直接用硬件的特殊指令来实现</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如</a:t>
            </a:r>
            <a:r>
              <a:rPr lang="en-US" altLang="zh-CN" dirty="0" smtClean="0">
                <a:latin typeface="微软雅黑" pitchFamily="34" charset="-122"/>
                <a:ea typeface="微软雅黑" pitchFamily="34" charset="-122"/>
              </a:rPr>
              <a:t>Math.sin()</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Unsafe.compareAndSwapInt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之类</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调用这些方法，在解释模式有可能还是调用了本地方法，而在被</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编译的代码中则直接把其中的操作内联了进来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隐式异常处理</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对空指针、栈溢出等异常情况不显式检查，而是直接生成不检查错误的代码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在正常执行时不会因为要检查异常条件而带来任何开销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在异常发生时速度比显式检查异常条件慢</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若检测到异常经常发生则重新编译，生成显式检查异常条件的代码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逃逸分析（</a:t>
            </a:r>
            <a:r>
              <a:rPr lang="en-US" altLang="zh-CN" dirty="0" smtClean="0">
                <a:latin typeface="微软雅黑" pitchFamily="34" charset="-122"/>
                <a:ea typeface="微软雅黑" pitchFamily="34" charset="-122"/>
              </a:rPr>
              <a:t>escape</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analysis</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可以为其它优化提供机会</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标量替换</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栈上分配</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锁削除</a:t>
            </a:r>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平台</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JRE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JDK</a:t>
            </a:r>
            <a:r>
              <a:rPr lang="zh-CN" altLang="en-US" dirty="0" smtClean="0">
                <a:latin typeface="微软雅黑" pitchFamily="34" charset="-122"/>
                <a:ea typeface="微软雅黑" pitchFamily="34" charset="-122"/>
              </a:rPr>
              <a:t>的关系</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Virtual Machine</a:t>
            </a:r>
          </a:p>
          <a:p>
            <a:pPr lvl="2"/>
            <a:r>
              <a:rPr lang="zh-CN" altLang="en-US" dirty="0" smtClean="0">
                <a:latin typeface="微软雅黑" pitchFamily="34" charset="-122"/>
                <a:ea typeface="微软雅黑" pitchFamily="34" charset="-122"/>
              </a:rPr>
              <a:t>负责执行符合规范的</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JRE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Runtime Environment</a:t>
            </a:r>
          </a:p>
          <a:p>
            <a:pPr lvl="2"/>
            <a:r>
              <a:rPr lang="zh-CN" altLang="en-US" dirty="0" smtClean="0">
                <a:latin typeface="微软雅黑" pitchFamily="34" charset="-122"/>
                <a:ea typeface="微软雅黑" pitchFamily="34" charset="-122"/>
              </a:rPr>
              <a:t>包含</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与类库</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JDK</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Development Kit</a:t>
            </a:r>
          </a:p>
          <a:p>
            <a:pPr lvl="2"/>
            <a:r>
              <a:rPr lang="zh-CN" altLang="en-US" dirty="0" smtClean="0">
                <a:latin typeface="微软雅黑" pitchFamily="34" charset="-122"/>
                <a:ea typeface="微软雅黑" pitchFamily="34" charset="-122"/>
              </a:rPr>
              <a:t>包含</a:t>
            </a:r>
            <a:r>
              <a:rPr lang="en-US" altLang="zh-CN" dirty="0" smtClean="0">
                <a:latin typeface="微软雅黑" pitchFamily="34" charset="-122"/>
                <a:ea typeface="微软雅黑" pitchFamily="34" charset="-122"/>
              </a:rPr>
              <a:t>JRE</a:t>
            </a:r>
            <a:r>
              <a:rPr lang="zh-CN" altLang="en-US" dirty="0" smtClean="0">
                <a:latin typeface="微软雅黑" pitchFamily="34" charset="-122"/>
                <a:ea typeface="微软雅黑" pitchFamily="34" charset="-122"/>
              </a:rPr>
              <a:t>与一些开发工具，如</a:t>
            </a:r>
            <a:r>
              <a:rPr lang="en-US" altLang="zh-CN" dirty="0" smtClean="0">
                <a:latin typeface="微软雅黑" pitchFamily="34" charset="-122"/>
                <a:ea typeface="微软雅黑" pitchFamily="34" charset="-122"/>
              </a:rPr>
              <a:t>javac</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标量替换（</a:t>
            </a:r>
            <a:r>
              <a:rPr lang="en-US" altLang="zh-CN" sz="3600" dirty="0" smtClean="0">
                <a:latin typeface="微软雅黑" pitchFamily="34" charset="-122"/>
                <a:ea typeface="微软雅黑" pitchFamily="34" charset="-122"/>
              </a:rPr>
              <a:t>scalar</a:t>
            </a:r>
            <a:r>
              <a:rPr lang="zh-CN" altLang="en-US" sz="3600" dirty="0" smtClean="0">
                <a:latin typeface="微软雅黑" pitchFamily="34" charset="-122"/>
                <a:ea typeface="微软雅黑" pitchFamily="34" charset="-122"/>
              </a:rPr>
              <a:t> </a:t>
            </a:r>
            <a:r>
              <a:rPr lang="en-US" altLang="zh-CN" sz="3600" dirty="0" smtClean="0">
                <a:latin typeface="微软雅黑" pitchFamily="34" charset="-122"/>
                <a:ea typeface="微软雅黑" pitchFamily="34" charset="-122"/>
              </a:rPr>
              <a:t>replacement</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(Point</a:t>
            </a:r>
            <a:r>
              <a:rPr lang="zh-CN" altLang="en-US" dirty="0" smtClean="0">
                <a:latin typeface="微软雅黑" pitchFamily="34" charset="-122"/>
                <a:ea typeface="微软雅黑" pitchFamily="34" charset="-122"/>
              </a:rPr>
              <a:t>的例子</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栈上分配（</a:t>
            </a:r>
            <a:r>
              <a:rPr lang="en-US" altLang="zh-CN" sz="3600" dirty="0" smtClean="0">
                <a:latin typeface="微软雅黑" pitchFamily="34" charset="-122"/>
                <a:ea typeface="微软雅黑" pitchFamily="34" charset="-122"/>
              </a:rPr>
              <a:t>stack</a:t>
            </a:r>
            <a:r>
              <a:rPr lang="zh-CN" altLang="en-US" sz="3600" dirty="0" smtClean="0">
                <a:latin typeface="微软雅黑" pitchFamily="34" charset="-122"/>
                <a:ea typeface="微软雅黑" pitchFamily="34" charset="-122"/>
              </a:rPr>
              <a:t> </a:t>
            </a:r>
            <a:r>
              <a:rPr lang="en-US" altLang="zh-CN" sz="3600" dirty="0" smtClean="0">
                <a:latin typeface="微软雅黑" pitchFamily="34" charset="-122"/>
                <a:ea typeface="微软雅黑" pitchFamily="34" charset="-122"/>
              </a:rPr>
              <a:t>object allocation</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锁削除（</a:t>
            </a:r>
            <a:r>
              <a:rPr lang="en-US" altLang="zh-CN" dirty="0" smtClean="0">
                <a:latin typeface="微软雅黑" pitchFamily="34" charset="-122"/>
                <a:ea typeface="微软雅黑" pitchFamily="34" charset="-122"/>
              </a:rPr>
              <a:t>lock elision</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smtClean="0">
                <a:latin typeface="微软雅黑" pitchFamily="34" charset="-122"/>
                <a:ea typeface="微软雅黑" pitchFamily="34" charset="-122"/>
              </a:rPr>
              <a:t>对无法逃逸到别的线程的对象做同步不会有任何效果</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增大锁粒度（</a:t>
            </a:r>
            <a:r>
              <a:rPr lang="en-US" altLang="zh-CN" dirty="0" smtClean="0">
                <a:latin typeface="微软雅黑" pitchFamily="34" charset="-122"/>
                <a:ea typeface="微软雅黑" pitchFamily="34" charset="-122"/>
              </a:rPr>
              <a:t>lock</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coarsening</a:t>
            </a:r>
            <a:r>
              <a:rPr lang="zh-CN" altLang="en-US"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编译器不只要生成代码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微软雅黑" pitchFamily="34" charset="-122"/>
                <a:ea typeface="微软雅黑" pitchFamily="34" charset="-122"/>
              </a:rPr>
              <a:t>还需要生成：</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ExceptionHandlerTable</a:t>
            </a:r>
            <a:r>
              <a:rPr lang="en-US" altLang="zh-CN" dirty="0" smtClean="0">
                <a:latin typeface="微软雅黑" pitchFamily="34" charset="-122"/>
                <a:ea typeface="微软雅黑" pitchFamily="34" charset="-122"/>
              </a:rPr>
              <a:t> / </a:t>
            </a:r>
            <a:r>
              <a:rPr lang="en-US" altLang="zh-CN" dirty="0" err="1" smtClean="0">
                <a:latin typeface="微软雅黑" pitchFamily="34" charset="-122"/>
                <a:ea typeface="微软雅黑" pitchFamily="34" charset="-122"/>
              </a:rPr>
              <a:t>ImplicitExceptionTable</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oopMap</a:t>
            </a:r>
            <a:r>
              <a:rPr lang="en-US" altLang="zh-CN" dirty="0" smtClean="0">
                <a:latin typeface="微软雅黑" pitchFamily="34" charset="-122"/>
                <a:ea typeface="微软雅黑" pitchFamily="34" charset="-122"/>
              </a:rPr>
              <a:t> / </a:t>
            </a:r>
            <a:r>
              <a:rPr lang="en-US" altLang="zh-CN" dirty="0" err="1" smtClean="0">
                <a:latin typeface="微软雅黑" pitchFamily="34" charset="-122"/>
                <a:ea typeface="微软雅黑" pitchFamily="34" charset="-122"/>
              </a:rPr>
              <a:t>relocInfo</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等</a:t>
            </a:r>
            <a:r>
              <a:rPr lang="en-US" altLang="zh-CN" dirty="0" smtClean="0">
                <a:latin typeface="微软雅黑" pitchFamily="34" charset="-122"/>
                <a:ea typeface="微软雅黑" pitchFamily="34" charset="-122"/>
              </a:rPr>
              <a:t> </a:t>
            </a:r>
          </a:p>
          <a:p>
            <a:pPr lvl="1"/>
            <a:r>
              <a:rPr lang="zh-CN" altLang="en-US" dirty="0" smtClean="0">
                <a:latin typeface="微软雅黑" pitchFamily="34" charset="-122"/>
                <a:ea typeface="微软雅黑" pitchFamily="34" charset="-122"/>
              </a:rPr>
              <a:t>代码中使用的一些不直接插在代码中的常量</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write barrier</a:t>
            </a:r>
          </a:p>
          <a:p>
            <a:pPr lvl="2"/>
            <a:r>
              <a:rPr lang="zh-CN" altLang="en-US" dirty="0" smtClean="0">
                <a:latin typeface="微软雅黑" pitchFamily="34" charset="-122"/>
                <a:ea typeface="微软雅黑" pitchFamily="34" charset="-122"/>
              </a:rPr>
              <a:t>为了支持分代式</a:t>
            </a:r>
            <a:r>
              <a:rPr lang="en-US" altLang="zh-CN" dirty="0" smtClean="0">
                <a:latin typeface="微软雅黑" pitchFamily="34" charset="-122"/>
                <a:ea typeface="微软雅黑" pitchFamily="34" charset="-122"/>
              </a:rPr>
              <a:t>GC/</a:t>
            </a:r>
            <a:r>
              <a:rPr lang="zh-CN" altLang="en-US" dirty="0" smtClean="0">
                <a:latin typeface="微软雅黑" pitchFamily="34" charset="-122"/>
                <a:ea typeface="微软雅黑" pitchFamily="34" charset="-122"/>
              </a:rPr>
              <a:t>区域式</a:t>
            </a:r>
            <a:r>
              <a:rPr lang="en-US" altLang="zh-CN" dirty="0" smtClean="0">
                <a:latin typeface="微软雅黑" pitchFamily="34" charset="-122"/>
                <a:ea typeface="微软雅黑" pitchFamily="34" charset="-122"/>
              </a:rPr>
              <a:t>GC</a:t>
            </a:r>
          </a:p>
          <a:p>
            <a:pPr lvl="2"/>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目前没有使用</a:t>
            </a:r>
            <a:r>
              <a:rPr lang="en-US" altLang="zh-CN" dirty="0" smtClean="0">
                <a:latin typeface="微软雅黑" pitchFamily="34" charset="-122"/>
                <a:ea typeface="微软雅黑" pitchFamily="34" charset="-122"/>
              </a:rPr>
              <a:t>read</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barrier</a:t>
            </a:r>
          </a:p>
          <a:p>
            <a:pPr lvl="1"/>
            <a:r>
              <a:rPr lang="en-US" altLang="zh-CN" dirty="0" err="1" smtClean="0">
                <a:latin typeface="微软雅黑" pitchFamily="34" charset="-122"/>
                <a:ea typeface="微软雅黑" pitchFamily="34" charset="-122"/>
              </a:rPr>
              <a:t>safepoint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轮询一个特殊的内存页看是否需要把线程停下</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GC</a:t>
            </a:r>
            <a:r>
              <a:rPr lang="zh-CN" altLang="en-US" dirty="0" smtClean="0">
                <a:latin typeface="微软雅黑" pitchFamily="34" charset="-122"/>
                <a:ea typeface="微软雅黑" pitchFamily="34" charset="-122"/>
              </a:rPr>
              <a:t>只能在</a:t>
            </a:r>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将线程停下</a:t>
            </a:r>
            <a:endParaRPr lang="en-US" altLang="zh-CN" dirty="0" smtClean="0">
              <a:latin typeface="微软雅黑" pitchFamily="34" charset="-122"/>
              <a:ea typeface="微软雅黑" pitchFamily="34" charset="-122"/>
            </a:endParaRPr>
          </a:p>
          <a:p>
            <a:pPr lvl="2"/>
            <a:r>
              <a:rPr lang="en-US" altLang="zh-CN" dirty="0" err="1" smtClean="0">
                <a:latin typeface="微软雅黑" pitchFamily="34" charset="-122"/>
                <a:ea typeface="微软雅黑" pitchFamily="34" charset="-122"/>
              </a:rPr>
              <a:t>safepoint</a:t>
            </a:r>
            <a:r>
              <a:rPr lang="zh-CN" altLang="en-US" dirty="0" smtClean="0">
                <a:latin typeface="微软雅黑" pitchFamily="34" charset="-122"/>
                <a:ea typeface="微软雅黑" pitchFamily="34" charset="-122"/>
              </a:rPr>
              <a:t>被插入到回边或方法返回处</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编译器生成的</a:t>
            </a:r>
            <a:r>
              <a:rPr lang="en-US" altLang="zh-CN" dirty="0" err="1" smtClean="0">
                <a:latin typeface="微软雅黑" pitchFamily="34" charset="-122"/>
                <a:ea typeface="微软雅黑" pitchFamily="34" charset="-122"/>
              </a:rPr>
              <a:t>nmethod</a:t>
            </a:r>
            <a:r>
              <a:rPr lang="zh-CN" altLang="en-US" dirty="0" smtClean="0">
                <a:latin typeface="微软雅黑" pitchFamily="34" charset="-122"/>
                <a:ea typeface="微软雅黑" pitchFamily="34" charset="-122"/>
              </a:rPr>
              <a:t>对象</a:t>
            </a:r>
            <a:endParaRPr lang="zh-CN" altLang="en-US" dirty="0">
              <a:latin typeface="微软雅黑" pitchFamily="34" charset="-122"/>
              <a:ea typeface="微软雅黑" pitchFamily="34" charset="-122"/>
            </a:endParaRPr>
          </a:p>
        </p:txBody>
      </p:sp>
      <p:sp>
        <p:nvSpPr>
          <p:cNvPr id="4" name="TextBox 3"/>
          <p:cNvSpPr txBox="1"/>
          <p:nvPr/>
        </p:nvSpPr>
        <p:spPr>
          <a:xfrm>
            <a:off x="1500166" y="1785926"/>
            <a:ext cx="7286676" cy="3754874"/>
          </a:xfrm>
          <a:prstGeom prst="rect">
            <a:avLst/>
          </a:prstGeom>
          <a:noFill/>
        </p:spPr>
        <p:txBody>
          <a:bodyPr wrap="square" rtlCol="0">
            <a:spAutoFit/>
          </a:bodyPr>
          <a:lstStyle/>
          <a:p>
            <a:r>
              <a:rPr lang="en-US" altLang="zh-CN" sz="1400" dirty="0" smtClean="0">
                <a:solidFill>
                  <a:srgbClr val="3F7F5F"/>
                </a:solidFill>
                <a:latin typeface="Consolas"/>
              </a:rPr>
              <a:t>// A </a:t>
            </a:r>
            <a:r>
              <a:rPr lang="en-US" altLang="zh-CN" sz="1400" dirty="0" err="1" smtClean="0">
                <a:solidFill>
                  <a:srgbClr val="3F7F5F"/>
                </a:solidFill>
                <a:latin typeface="Consolas"/>
              </a:rPr>
              <a:t>nmethod</a:t>
            </a:r>
            <a:r>
              <a:rPr lang="en-US" altLang="zh-CN" sz="1400" dirty="0" smtClean="0">
                <a:solidFill>
                  <a:srgbClr val="3F7F5F"/>
                </a:solidFill>
                <a:latin typeface="Consolas"/>
              </a:rPr>
              <a:t> contains:</a:t>
            </a:r>
          </a:p>
          <a:p>
            <a:r>
              <a:rPr lang="en-US" altLang="zh-CN" sz="1400" dirty="0" smtClean="0">
                <a:solidFill>
                  <a:srgbClr val="3F7F5F"/>
                </a:solidFill>
                <a:latin typeface="Consolas"/>
              </a:rPr>
              <a:t>//  - header                 (the </a:t>
            </a:r>
            <a:r>
              <a:rPr lang="en-US" altLang="zh-CN" sz="1400" dirty="0" err="1" smtClean="0">
                <a:solidFill>
                  <a:srgbClr val="3F7F5F"/>
                </a:solidFill>
                <a:latin typeface="Consolas"/>
              </a:rPr>
              <a:t>nmethod</a:t>
            </a:r>
            <a:r>
              <a:rPr lang="en-US" altLang="zh-CN" sz="1400" dirty="0" smtClean="0">
                <a:solidFill>
                  <a:srgbClr val="3F7F5F"/>
                </a:solidFill>
                <a:latin typeface="Consolas"/>
              </a:rPr>
              <a:t> structure)</a:t>
            </a:r>
          </a:p>
          <a:p>
            <a:r>
              <a:rPr lang="en-US" altLang="zh-CN" sz="1400" dirty="0" smtClean="0">
                <a:solidFill>
                  <a:srgbClr val="3F7F5F"/>
                </a:solidFill>
                <a:latin typeface="Consolas"/>
              </a:rPr>
              <a:t>//  [Relocation]</a:t>
            </a:r>
          </a:p>
          <a:p>
            <a:r>
              <a:rPr lang="en-US" altLang="zh-CN" sz="1400" dirty="0" smtClean="0">
                <a:solidFill>
                  <a:srgbClr val="3F7F5F"/>
                </a:solidFill>
                <a:latin typeface="Consolas"/>
              </a:rPr>
              <a:t>//  - relocation information</a:t>
            </a:r>
          </a:p>
          <a:p>
            <a:r>
              <a:rPr lang="en-US" altLang="zh-CN" sz="1400" dirty="0" smtClean="0">
                <a:solidFill>
                  <a:srgbClr val="3F7F5F"/>
                </a:solidFill>
                <a:latin typeface="Consolas"/>
              </a:rPr>
              <a:t>//  - constant part          (doubles, longs and floats used in </a:t>
            </a:r>
            <a:r>
              <a:rPr lang="en-US" altLang="zh-CN" sz="1400" dirty="0" err="1" smtClean="0">
                <a:solidFill>
                  <a:srgbClr val="3F7F5F"/>
                </a:solidFill>
                <a:latin typeface="Consolas"/>
              </a:rPr>
              <a:t>nmethod</a:t>
            </a:r>
            <a:r>
              <a:rPr lang="en-US" altLang="zh-CN" sz="1400" dirty="0" smtClean="0">
                <a:solidFill>
                  <a:srgbClr val="3F7F5F"/>
                </a:solidFill>
                <a:latin typeface="Consolas"/>
              </a:rPr>
              <a:t>)</a:t>
            </a:r>
          </a:p>
          <a:p>
            <a:r>
              <a:rPr lang="en-US" altLang="zh-CN" sz="1400" dirty="0" smtClean="0">
                <a:solidFill>
                  <a:srgbClr val="3F7F5F"/>
                </a:solidFill>
                <a:latin typeface="Consolas"/>
              </a:rPr>
              <a:t>//  [Code]</a:t>
            </a:r>
          </a:p>
          <a:p>
            <a:r>
              <a:rPr lang="en-US" altLang="zh-CN" sz="1400" dirty="0" smtClean="0">
                <a:solidFill>
                  <a:srgbClr val="3F7F5F"/>
                </a:solidFill>
                <a:latin typeface="Consolas"/>
              </a:rPr>
              <a:t>//  - code body</a:t>
            </a:r>
          </a:p>
          <a:p>
            <a:r>
              <a:rPr lang="en-US" altLang="zh-CN" sz="1400" dirty="0" smtClean="0">
                <a:solidFill>
                  <a:srgbClr val="3F7F5F"/>
                </a:solidFill>
                <a:latin typeface="Consolas"/>
              </a:rPr>
              <a:t>//  - exception handler</a:t>
            </a:r>
          </a:p>
          <a:p>
            <a:r>
              <a:rPr lang="en-US" altLang="zh-CN" sz="1400" dirty="0" smtClean="0">
                <a:solidFill>
                  <a:srgbClr val="3F7F5F"/>
                </a:solidFill>
                <a:latin typeface="Consolas"/>
              </a:rPr>
              <a:t>//  - stub code</a:t>
            </a:r>
          </a:p>
          <a:p>
            <a:r>
              <a:rPr lang="en-US" altLang="zh-CN" sz="1400" dirty="0" smtClean="0">
                <a:solidFill>
                  <a:srgbClr val="3F7F5F"/>
                </a:solidFill>
                <a:latin typeface="Consolas"/>
              </a:rPr>
              <a:t>//  [Debugging information]</a:t>
            </a:r>
          </a:p>
          <a:p>
            <a:r>
              <a:rPr lang="en-US" altLang="zh-CN" sz="1400" dirty="0" smtClean="0">
                <a:solidFill>
                  <a:srgbClr val="3F7F5F"/>
                </a:solidFill>
                <a:latin typeface="Consolas"/>
              </a:rPr>
              <a:t>//  - </a:t>
            </a:r>
            <a:r>
              <a:rPr lang="en-US" altLang="zh-CN" sz="1400" dirty="0" err="1" smtClean="0">
                <a:solidFill>
                  <a:srgbClr val="3F7F5F"/>
                </a:solidFill>
                <a:latin typeface="Consolas"/>
              </a:rPr>
              <a:t>oop</a:t>
            </a:r>
            <a:r>
              <a:rPr lang="en-US" altLang="zh-CN" sz="1400" dirty="0" smtClean="0">
                <a:solidFill>
                  <a:srgbClr val="3F7F5F"/>
                </a:solidFill>
                <a:latin typeface="Consolas"/>
              </a:rPr>
              <a:t> array</a:t>
            </a:r>
          </a:p>
          <a:p>
            <a:r>
              <a:rPr lang="en-US" altLang="zh-CN" sz="1400" dirty="0" smtClean="0">
                <a:solidFill>
                  <a:srgbClr val="3F7F5F"/>
                </a:solidFill>
                <a:latin typeface="Consolas"/>
              </a:rPr>
              <a:t>//  - data array</a:t>
            </a:r>
          </a:p>
          <a:p>
            <a:r>
              <a:rPr lang="en-US" altLang="zh-CN" sz="1400" dirty="0" smtClean="0">
                <a:solidFill>
                  <a:srgbClr val="3F7F5F"/>
                </a:solidFill>
                <a:latin typeface="Consolas"/>
              </a:rPr>
              <a:t>//  - </a:t>
            </a:r>
            <a:r>
              <a:rPr lang="en-US" altLang="zh-CN" sz="1400" dirty="0" err="1" smtClean="0">
                <a:solidFill>
                  <a:srgbClr val="3F7F5F"/>
                </a:solidFill>
                <a:latin typeface="Consolas"/>
              </a:rPr>
              <a:t>pcs</a:t>
            </a:r>
            <a:endParaRPr lang="en-US" altLang="zh-CN" sz="1400" dirty="0" smtClean="0">
              <a:solidFill>
                <a:srgbClr val="3F7F5F"/>
              </a:solidFill>
              <a:latin typeface="Consolas"/>
            </a:endParaRPr>
          </a:p>
          <a:p>
            <a:r>
              <a:rPr lang="en-US" altLang="zh-CN" sz="1400" dirty="0" smtClean="0">
                <a:solidFill>
                  <a:srgbClr val="3F7F5F"/>
                </a:solidFill>
                <a:latin typeface="Consolas"/>
              </a:rPr>
              <a:t>//  [Exception handler table]</a:t>
            </a:r>
          </a:p>
          <a:p>
            <a:r>
              <a:rPr lang="en-US" altLang="zh-CN" sz="1400" dirty="0" smtClean="0">
                <a:solidFill>
                  <a:srgbClr val="3F7F5F"/>
                </a:solidFill>
                <a:latin typeface="Consolas"/>
              </a:rPr>
              <a:t>//  - handler entry point array</a:t>
            </a:r>
          </a:p>
          <a:p>
            <a:r>
              <a:rPr lang="en-US" altLang="zh-CN" sz="1400" dirty="0" smtClean="0">
                <a:solidFill>
                  <a:srgbClr val="3F7F5F"/>
                </a:solidFill>
                <a:latin typeface="Consolas"/>
              </a:rPr>
              <a:t>//  [Implicit Null Pointer exception table]</a:t>
            </a:r>
          </a:p>
          <a:p>
            <a:r>
              <a:rPr lang="en-US" altLang="zh-CN" sz="1400" dirty="0" smtClean="0">
                <a:solidFill>
                  <a:srgbClr val="3F7F5F"/>
                </a:solidFill>
                <a:latin typeface="Consolas"/>
              </a:rPr>
              <a:t>//  - implicit null table array</a:t>
            </a:r>
            <a:endParaRPr lang="zh-CN" altLang="en-US" sz="1400"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方法内联（</a:t>
            </a:r>
            <a:r>
              <a:rPr lang="en-US" altLang="zh-CN" dirty="0" smtClean="0">
                <a:latin typeface="微软雅黑" pitchFamily="34" charset="-122"/>
                <a:ea typeface="微软雅黑" pitchFamily="34" charset="-122"/>
              </a:rPr>
              <a:t>method inlining</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435608" y="1447800"/>
            <a:ext cx="7498080" cy="4481530"/>
          </a:xfrm>
        </p:spPr>
        <p:txBody>
          <a:bodyPr>
            <a:normAutofit fontScale="77500" lnSpcReduction="20000"/>
          </a:bodyPr>
          <a:lstStyle/>
          <a:p>
            <a:r>
              <a:rPr lang="zh-CN" altLang="en-US" dirty="0" smtClean="0">
                <a:latin typeface="微软雅黑" pitchFamily="34" charset="-122"/>
                <a:ea typeface="微软雅黑" pitchFamily="34" charset="-122"/>
              </a:rPr>
              <a:t>面向对象编程习惯倾向使用大量小的虚方法</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方法内联可以消除调用虚方法开销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当调用的目标方法代码比调用序列代码小时，内联使生成的代码更小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通常情况下内联会使生成的代码比不内联有所膨胀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更重要的是它可以增大其它优化的作用域</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使过程内分析可以达到部分过程间分析的效果</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对提高</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程序性能至关重要</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参考论文</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虚方法分派</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的常见做法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虚方法分派</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的常见做法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sz="2800" dirty="0" smtClean="0">
                <a:latin typeface="微软雅黑" pitchFamily="34" charset="-122"/>
                <a:ea typeface="微软雅黑" pitchFamily="34" charset="-122"/>
              </a:rPr>
              <a:t>C++</a:t>
            </a:r>
            <a:r>
              <a:rPr lang="zh-CN" altLang="en-US" sz="2800" dirty="0" smtClean="0">
                <a:latin typeface="微软雅黑" pitchFamily="34" charset="-122"/>
                <a:ea typeface="微软雅黑" pitchFamily="34" charset="-122"/>
              </a:rPr>
              <a:t>的编译器实现可以根据分析决定内联非成员函数，或者非虚成员方法调用</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但一般无法内联通过指针对虚方法的调用</a:t>
            </a:r>
            <a:endParaRPr lang="en-US" altLang="zh-CN" sz="2800"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存在例外，但非常少见：</a:t>
            </a:r>
            <a:r>
              <a:rPr lang="en-US" altLang="zh-CN" dirty="0" smtClean="0">
                <a:latin typeface="微软雅黑" pitchFamily="34" charset="-122"/>
                <a:ea typeface="微软雅黑" pitchFamily="34" charset="-122"/>
              </a:rPr>
              <a:t>e.g.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类层次分析（</a:t>
            </a:r>
            <a:r>
              <a:rPr lang="en-US" altLang="zh-CN" dirty="0" smtClean="0">
                <a:latin typeface="微软雅黑" pitchFamily="34" charset="-122"/>
                <a:ea typeface="微软雅黑" pitchFamily="34" charset="-122"/>
              </a:rPr>
              <a:t>CHA</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hierarchy</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analysis</a:t>
            </a:r>
          </a:p>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程序的一种全程序分析</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静态编译器无法做这种分析，因为</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允许动态加载和链接，无法静态发现全程序的所有代码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动态编译器则可以激进的以当前已加载的信息为依据做优化，当类层次发生变化时还可以找“退路”</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源码级编译器（</a:t>
            </a:r>
            <a:r>
              <a:rPr lang="en-US" altLang="zh-CN" dirty="0" smtClean="0">
                <a:latin typeface="微软雅黑" pitchFamily="34" charset="-122"/>
                <a:ea typeface="微软雅黑" pitchFamily="34" charset="-122"/>
              </a:rPr>
              <a:t>javac</a:t>
            </a:r>
            <a:r>
              <a:rPr lang="zh-CN" altLang="en-US" dirty="0" smtClean="0">
                <a:latin typeface="微软雅黑" pitchFamily="34" charset="-122"/>
                <a:ea typeface="微软雅黑" pitchFamily="34" charset="-122"/>
              </a:rPr>
              <a:t>）</a:t>
            </a:r>
            <a:endParaRPr lang="zh-CN" altLang="en-US" dirty="0"/>
          </a:p>
        </p:txBody>
      </p:sp>
      <p:sp>
        <p:nvSpPr>
          <p:cNvPr id="5" name="文本占位符 4"/>
          <p:cNvSpPr>
            <a:spLocks noGrp="1"/>
          </p:cNvSpPr>
          <p:nvPr>
            <p:ph type="body" idx="1"/>
          </p:nvPr>
        </p:nvSpPr>
        <p:spPr/>
        <p:txBody>
          <a:bodyPr/>
          <a:lstStyle/>
          <a:p>
            <a:endParaRPr lang="zh-CN" altLang="en-US"/>
          </a:p>
        </p:txBody>
      </p:sp>
      <p:sp>
        <p:nvSpPr>
          <p:cNvPr id="7" name="矩形 6"/>
          <p:cNvSpPr>
            <a:spLocks noChangeAspect="1"/>
          </p:cNvSpPr>
          <p:nvPr/>
        </p:nvSpPr>
        <p:spPr>
          <a:xfrm>
            <a:off x="2428860" y="4705230"/>
            <a:ext cx="6429420" cy="1795604"/>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a:spLocks noChangeAspect="1"/>
          </p:cNvSpPr>
          <p:nvPr/>
        </p:nvSpPr>
        <p:spPr>
          <a:xfrm>
            <a:off x="3143240" y="4786322"/>
            <a:ext cx="453262" cy="164307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词法分析器</a:t>
            </a:r>
            <a:endParaRPr lang="zh-CN" altLang="en-US" sz="1400" dirty="0">
              <a:solidFill>
                <a:schemeClr val="tx1"/>
              </a:solidFill>
              <a:latin typeface="微软雅黑" pitchFamily="34" charset="-122"/>
              <a:ea typeface="微软雅黑" pitchFamily="34" charset="-122"/>
            </a:endParaRPr>
          </a:p>
        </p:txBody>
      </p:sp>
      <p:sp>
        <p:nvSpPr>
          <p:cNvPr id="9" name="对角圆角矩形 8"/>
          <p:cNvSpPr>
            <a:spLocks noChangeAspect="1"/>
          </p:cNvSpPr>
          <p:nvPr/>
        </p:nvSpPr>
        <p:spPr>
          <a:xfrm>
            <a:off x="3786182" y="4786322"/>
            <a:ext cx="396603" cy="1643073"/>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latin typeface="微软雅黑" pitchFamily="34" charset="-122"/>
                <a:ea typeface="微软雅黑" pitchFamily="34" charset="-122"/>
              </a:rPr>
              <a:t>Token</a:t>
            </a:r>
            <a:r>
              <a:rPr lang="zh-CN" altLang="en-US" sz="1400" dirty="0" smtClean="0">
                <a:solidFill>
                  <a:schemeClr val="tx1"/>
                </a:solidFill>
                <a:latin typeface="微软雅黑" pitchFamily="34" charset="-122"/>
                <a:ea typeface="微软雅黑" pitchFamily="34" charset="-122"/>
              </a:rPr>
              <a:t>流</a:t>
            </a:r>
            <a:endParaRPr lang="zh-CN" altLang="en-US" sz="1400" dirty="0">
              <a:solidFill>
                <a:schemeClr val="tx1"/>
              </a:solidFill>
              <a:latin typeface="微软雅黑" pitchFamily="34" charset="-122"/>
              <a:ea typeface="微软雅黑" pitchFamily="34" charset="-122"/>
            </a:endParaRPr>
          </a:p>
        </p:txBody>
      </p:sp>
      <p:sp>
        <p:nvSpPr>
          <p:cNvPr id="10" name="右箭头 9"/>
          <p:cNvSpPr>
            <a:spLocks noChangeAspect="1"/>
          </p:cNvSpPr>
          <p:nvPr/>
        </p:nvSpPr>
        <p:spPr>
          <a:xfrm>
            <a:off x="3616209"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a:spLocks noChangeAspect="1"/>
          </p:cNvSpPr>
          <p:nvPr/>
        </p:nvSpPr>
        <p:spPr>
          <a:xfrm>
            <a:off x="4357686" y="4786322"/>
            <a:ext cx="453262" cy="164307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语法分析器</a:t>
            </a:r>
            <a:endParaRPr lang="zh-CN" altLang="en-US" sz="1400" dirty="0">
              <a:solidFill>
                <a:schemeClr val="tx1"/>
              </a:solidFill>
              <a:latin typeface="微软雅黑" pitchFamily="34" charset="-122"/>
              <a:ea typeface="微软雅黑" pitchFamily="34" charset="-122"/>
            </a:endParaRPr>
          </a:p>
        </p:txBody>
      </p:sp>
      <p:sp>
        <p:nvSpPr>
          <p:cNvPr id="12" name="对角圆角矩形 11"/>
          <p:cNvSpPr>
            <a:spLocks noChangeAspect="1"/>
          </p:cNvSpPr>
          <p:nvPr/>
        </p:nvSpPr>
        <p:spPr>
          <a:xfrm>
            <a:off x="5000628" y="4786322"/>
            <a:ext cx="396603" cy="1643073"/>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语法树</a:t>
            </a:r>
            <a:r>
              <a:rPr lang="en-US" altLang="zh-CN" sz="1400" dirty="0" smtClean="0">
                <a:solidFill>
                  <a:schemeClr val="tx1"/>
                </a:solidFill>
                <a:latin typeface="微软雅黑" pitchFamily="34" charset="-122"/>
                <a:ea typeface="微软雅黑" pitchFamily="34" charset="-122"/>
              </a:rPr>
              <a:t>/</a:t>
            </a:r>
            <a:r>
              <a:rPr lang="zh-CN" altLang="en-US" sz="1400" dirty="0" smtClean="0">
                <a:solidFill>
                  <a:schemeClr val="tx1"/>
                </a:solidFill>
                <a:latin typeface="微软雅黑" pitchFamily="34" charset="-122"/>
                <a:ea typeface="微软雅黑" pitchFamily="34" charset="-122"/>
              </a:rPr>
              <a:t>抽象语法树</a:t>
            </a:r>
            <a:endParaRPr lang="zh-CN" altLang="en-US" sz="1400" dirty="0">
              <a:solidFill>
                <a:schemeClr val="tx1"/>
              </a:solidFill>
              <a:latin typeface="微软雅黑" pitchFamily="34" charset="-122"/>
              <a:ea typeface="微软雅黑" pitchFamily="34" charset="-122"/>
            </a:endParaRPr>
          </a:p>
        </p:txBody>
      </p:sp>
      <p:sp>
        <p:nvSpPr>
          <p:cNvPr id="13" name="圆角矩形 12"/>
          <p:cNvSpPr>
            <a:spLocks noChangeAspect="1"/>
          </p:cNvSpPr>
          <p:nvPr/>
        </p:nvSpPr>
        <p:spPr>
          <a:xfrm>
            <a:off x="5572132" y="4786322"/>
            <a:ext cx="453262" cy="164307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语义分析器</a:t>
            </a:r>
            <a:endParaRPr lang="zh-CN" altLang="en-US" sz="1400" dirty="0">
              <a:solidFill>
                <a:schemeClr val="tx1"/>
              </a:solidFill>
              <a:latin typeface="微软雅黑" pitchFamily="34" charset="-122"/>
              <a:ea typeface="微软雅黑" pitchFamily="34" charset="-122"/>
            </a:endParaRPr>
          </a:p>
        </p:txBody>
      </p:sp>
      <p:sp>
        <p:nvSpPr>
          <p:cNvPr id="14" name="对角圆角矩形 13"/>
          <p:cNvSpPr>
            <a:spLocks noChangeAspect="1"/>
          </p:cNvSpPr>
          <p:nvPr/>
        </p:nvSpPr>
        <p:spPr>
          <a:xfrm>
            <a:off x="6215074" y="4786322"/>
            <a:ext cx="396603" cy="1643073"/>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注解抽象语法树</a:t>
            </a:r>
            <a:endParaRPr lang="zh-CN" altLang="en-US" sz="1400" dirty="0">
              <a:solidFill>
                <a:schemeClr val="tx1"/>
              </a:solidFill>
              <a:latin typeface="微软雅黑" pitchFamily="34" charset="-122"/>
              <a:ea typeface="微软雅黑" pitchFamily="34" charset="-122"/>
            </a:endParaRPr>
          </a:p>
        </p:txBody>
      </p:sp>
      <p:sp>
        <p:nvSpPr>
          <p:cNvPr id="15" name="右箭头 14"/>
          <p:cNvSpPr>
            <a:spLocks noChangeAspect="1"/>
          </p:cNvSpPr>
          <p:nvPr/>
        </p:nvSpPr>
        <p:spPr>
          <a:xfrm>
            <a:off x="4214810"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a:spLocks noChangeAspect="1"/>
          </p:cNvSpPr>
          <p:nvPr/>
        </p:nvSpPr>
        <p:spPr>
          <a:xfrm>
            <a:off x="4857752"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a:spLocks noChangeAspect="1"/>
          </p:cNvSpPr>
          <p:nvPr/>
        </p:nvSpPr>
        <p:spPr>
          <a:xfrm>
            <a:off x="5429256"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a:spLocks noChangeAspect="1"/>
          </p:cNvSpPr>
          <p:nvPr/>
        </p:nvSpPr>
        <p:spPr>
          <a:xfrm>
            <a:off x="6072198"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a:spLocks noChangeAspect="1"/>
          </p:cNvSpPr>
          <p:nvPr/>
        </p:nvSpPr>
        <p:spPr>
          <a:xfrm>
            <a:off x="6643702"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a:spLocks noChangeAspect="1"/>
          </p:cNvSpPr>
          <p:nvPr/>
        </p:nvSpPr>
        <p:spPr>
          <a:xfrm>
            <a:off x="6786578" y="4786322"/>
            <a:ext cx="453262" cy="1643074"/>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字节码生成器</a:t>
            </a:r>
            <a:endParaRPr lang="zh-CN" altLang="en-US" sz="1400" dirty="0">
              <a:solidFill>
                <a:schemeClr val="tx1"/>
              </a:solidFill>
              <a:latin typeface="微软雅黑" pitchFamily="34" charset="-122"/>
              <a:ea typeface="微软雅黑" pitchFamily="34" charset="-122"/>
            </a:endParaRPr>
          </a:p>
        </p:txBody>
      </p:sp>
      <p:sp>
        <p:nvSpPr>
          <p:cNvPr id="21" name="对角圆角矩形 20"/>
          <p:cNvSpPr>
            <a:spLocks noChangeAspect="1"/>
          </p:cNvSpPr>
          <p:nvPr/>
        </p:nvSpPr>
        <p:spPr>
          <a:xfrm>
            <a:off x="7429520" y="4786322"/>
            <a:ext cx="396603" cy="1643073"/>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latin typeface="微软雅黑" pitchFamily="34" charset="-122"/>
                <a:ea typeface="微软雅黑" pitchFamily="34" charset="-122"/>
              </a:rPr>
              <a:t>JVM</a:t>
            </a: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
        <p:nvSpPr>
          <p:cNvPr id="22" name="右箭头 21"/>
          <p:cNvSpPr>
            <a:spLocks noChangeAspect="1"/>
          </p:cNvSpPr>
          <p:nvPr/>
        </p:nvSpPr>
        <p:spPr>
          <a:xfrm>
            <a:off x="7286644"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剪去对角的矩形 22"/>
          <p:cNvSpPr>
            <a:spLocks noChangeAspect="1"/>
          </p:cNvSpPr>
          <p:nvPr/>
        </p:nvSpPr>
        <p:spPr>
          <a:xfrm>
            <a:off x="7929586" y="5929330"/>
            <a:ext cx="857256" cy="42862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ea typeface="微软雅黑" pitchFamily="34" charset="-122"/>
              </a:rPr>
              <a:t>符号表</a:t>
            </a:r>
            <a:endParaRPr lang="zh-CN" altLang="en-US" sz="1200" dirty="0">
              <a:solidFill>
                <a:schemeClr val="tx1"/>
              </a:solidFill>
              <a:latin typeface="微软雅黑" pitchFamily="34" charset="-122"/>
              <a:ea typeface="微软雅黑" pitchFamily="34" charset="-122"/>
            </a:endParaRPr>
          </a:p>
        </p:txBody>
      </p:sp>
      <p:sp>
        <p:nvSpPr>
          <p:cNvPr id="24" name="TextBox 23"/>
          <p:cNvSpPr txBox="1">
            <a:spLocks noChangeAspect="1"/>
          </p:cNvSpPr>
          <p:nvPr/>
        </p:nvSpPr>
        <p:spPr>
          <a:xfrm>
            <a:off x="8001024" y="4786322"/>
            <a:ext cx="857256" cy="830997"/>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Java</a:t>
            </a:r>
          </a:p>
          <a:p>
            <a:r>
              <a:rPr lang="zh-CN" altLang="en-US" sz="1600" dirty="0" smtClean="0">
                <a:latin typeface="微软雅黑" pitchFamily="34" charset="-122"/>
                <a:ea typeface="微软雅黑" pitchFamily="34" charset="-122"/>
              </a:rPr>
              <a:t>源码级</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编译器</a:t>
            </a:r>
            <a:endParaRPr lang="zh-CN" altLang="en-US" sz="1600" dirty="0">
              <a:latin typeface="微软雅黑" pitchFamily="34" charset="-122"/>
              <a:ea typeface="微软雅黑" pitchFamily="34" charset="-122"/>
            </a:endParaRPr>
          </a:p>
        </p:txBody>
      </p:sp>
      <p:sp>
        <p:nvSpPr>
          <p:cNvPr id="25" name="对角圆角矩形 24"/>
          <p:cNvSpPr>
            <a:spLocks noChangeAspect="1"/>
          </p:cNvSpPr>
          <p:nvPr/>
        </p:nvSpPr>
        <p:spPr>
          <a:xfrm>
            <a:off x="2571736" y="4786322"/>
            <a:ext cx="396603" cy="1643073"/>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源代码</a:t>
            </a:r>
            <a:endParaRPr lang="zh-CN" altLang="en-US" sz="1400" dirty="0">
              <a:solidFill>
                <a:schemeClr val="tx1"/>
              </a:solidFill>
              <a:latin typeface="微软雅黑" pitchFamily="34" charset="-122"/>
              <a:ea typeface="微软雅黑" pitchFamily="34" charset="-122"/>
            </a:endParaRPr>
          </a:p>
        </p:txBody>
      </p:sp>
      <p:sp>
        <p:nvSpPr>
          <p:cNvPr id="26" name="右箭头 25"/>
          <p:cNvSpPr>
            <a:spLocks noChangeAspect="1"/>
          </p:cNvSpPr>
          <p:nvPr/>
        </p:nvSpPr>
        <p:spPr>
          <a:xfrm>
            <a:off x="3000364" y="5500702"/>
            <a:ext cx="169973" cy="113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类层次分析（</a:t>
            </a:r>
            <a:r>
              <a:rPr lang="en-US" altLang="zh-CN" dirty="0" smtClean="0">
                <a:latin typeface="微软雅黑" pitchFamily="34" charset="-122"/>
                <a:ea typeface="微软雅黑" pitchFamily="34" charset="-122"/>
              </a:rPr>
              <a:t>CHA</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TextBox 4"/>
          <p:cNvSpPr txBox="1"/>
          <p:nvPr/>
        </p:nvSpPr>
        <p:spPr>
          <a:xfrm>
            <a:off x="1428728" y="1357298"/>
            <a:ext cx="714380" cy="2246769"/>
          </a:xfrm>
          <a:prstGeom prst="rect">
            <a:avLst/>
          </a:prstGeom>
          <a:noFill/>
        </p:spPr>
        <p:txBody>
          <a:bodyPr wrap="square" rtlCol="0">
            <a:spAutoFit/>
          </a:bodyPr>
          <a:lstStyle/>
          <a:p>
            <a:r>
              <a:rPr lang="en-US" altLang="zh-CN" sz="2000" dirty="0" smtClean="0">
                <a:latin typeface="Consolas" pitchFamily="49" charset="0"/>
                <a:ea typeface="微软雅黑" pitchFamily="34" charset="-122"/>
              </a:rPr>
              <a:t>A </a:t>
            </a:r>
            <a:r>
              <a:rPr lang="en-US" altLang="zh-CN" sz="2000" dirty="0" err="1" smtClean="0">
                <a:latin typeface="Consolas" pitchFamily="49" charset="0"/>
                <a:ea typeface="微软雅黑" pitchFamily="34" charset="-122"/>
              </a:rPr>
              <a:t>a</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B </a:t>
            </a:r>
            <a:r>
              <a:rPr lang="en-US" altLang="zh-CN" sz="2000" dirty="0" err="1" smtClean="0">
                <a:latin typeface="Consolas" pitchFamily="49" charset="0"/>
                <a:ea typeface="微软雅黑" pitchFamily="34" charset="-122"/>
              </a:rPr>
              <a:t>b</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C </a:t>
            </a:r>
            <a:r>
              <a:rPr lang="en-US" altLang="zh-CN" sz="2000" dirty="0" err="1" smtClean="0">
                <a:latin typeface="Consolas" pitchFamily="49" charset="0"/>
                <a:ea typeface="微软雅黑" pitchFamily="34" charset="-122"/>
              </a:rPr>
              <a:t>c</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D </a:t>
            </a:r>
            <a:r>
              <a:rPr lang="en-US" altLang="zh-CN" sz="2000" dirty="0" err="1" smtClean="0">
                <a:latin typeface="Consolas" pitchFamily="49" charset="0"/>
                <a:ea typeface="微软雅黑" pitchFamily="34" charset="-122"/>
              </a:rPr>
              <a:t>d</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E </a:t>
            </a:r>
            <a:r>
              <a:rPr lang="en-US" altLang="zh-CN" sz="2000" dirty="0" err="1" smtClean="0">
                <a:latin typeface="Consolas" pitchFamily="49" charset="0"/>
                <a:ea typeface="微软雅黑" pitchFamily="34" charset="-122"/>
              </a:rPr>
              <a:t>e</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F </a:t>
            </a:r>
            <a:r>
              <a:rPr lang="en-US" altLang="zh-CN" sz="2000" dirty="0" err="1" smtClean="0">
                <a:latin typeface="Consolas" pitchFamily="49" charset="0"/>
                <a:ea typeface="微软雅黑" pitchFamily="34" charset="-122"/>
              </a:rPr>
              <a:t>f</a:t>
            </a:r>
            <a:r>
              <a:rPr lang="en-US" altLang="zh-CN" sz="2000" dirty="0" smtClean="0">
                <a:latin typeface="Consolas" pitchFamily="49" charset="0"/>
                <a:ea typeface="微软雅黑" pitchFamily="34" charset="-122"/>
              </a:rPr>
              <a:t>;</a:t>
            </a:r>
          </a:p>
          <a:p>
            <a:r>
              <a:rPr lang="en-US" altLang="zh-CN" sz="2000" dirty="0" smtClean="0">
                <a:latin typeface="Consolas" pitchFamily="49" charset="0"/>
                <a:ea typeface="微软雅黑" pitchFamily="34" charset="-122"/>
              </a:rPr>
              <a:t>G </a:t>
            </a:r>
            <a:r>
              <a:rPr lang="en-US" altLang="zh-CN" sz="2000" dirty="0" err="1" smtClean="0">
                <a:latin typeface="Consolas" pitchFamily="49" charset="0"/>
                <a:ea typeface="微软雅黑" pitchFamily="34" charset="-122"/>
              </a:rPr>
              <a:t>g</a:t>
            </a:r>
            <a:r>
              <a:rPr lang="en-US" altLang="zh-CN" sz="2000" dirty="0" smtClean="0">
                <a:latin typeface="Consolas" pitchFamily="49" charset="0"/>
                <a:ea typeface="微软雅黑" pitchFamily="34" charset="-122"/>
              </a:rPr>
              <a:t>;</a:t>
            </a:r>
            <a:endParaRPr lang="zh-CN" altLang="en-US" sz="2000" dirty="0">
              <a:latin typeface="Consolas" pitchFamily="49" charset="0"/>
              <a:ea typeface="微软雅黑" pitchFamily="34" charset="-122"/>
            </a:endParaRPr>
          </a:p>
        </p:txBody>
      </p:sp>
      <p:sp>
        <p:nvSpPr>
          <p:cNvPr id="6" name="圆角矩形 5"/>
          <p:cNvSpPr/>
          <p:nvPr/>
        </p:nvSpPr>
        <p:spPr>
          <a:xfrm>
            <a:off x="3857620" y="1357298"/>
            <a:ext cx="1428760" cy="714380"/>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A</a:t>
            </a:r>
          </a:p>
          <a:p>
            <a:pPr algn="ctr"/>
            <a:r>
              <a:rPr lang="en-US" altLang="zh-CN" dirty="0" smtClean="0">
                <a:solidFill>
                  <a:schemeClr val="tx1"/>
                </a:solidFill>
                <a:latin typeface="Consolas" pitchFamily="49" charset="0"/>
              </a:rPr>
              <a:t>virtual m</a:t>
            </a:r>
            <a:endParaRPr lang="zh-CN" altLang="en-US" dirty="0">
              <a:solidFill>
                <a:schemeClr val="tx1"/>
              </a:solidFill>
              <a:latin typeface="Consolas" pitchFamily="49" charset="0"/>
            </a:endParaRPr>
          </a:p>
        </p:txBody>
      </p:sp>
      <p:sp>
        <p:nvSpPr>
          <p:cNvPr id="7" name="圆角矩形 6"/>
          <p:cNvSpPr/>
          <p:nvPr/>
        </p:nvSpPr>
        <p:spPr>
          <a:xfrm>
            <a:off x="1142976" y="5643578"/>
            <a:ext cx="642942" cy="357190"/>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Consolas" pitchFamily="49" charset="0"/>
            </a:endParaRPr>
          </a:p>
        </p:txBody>
      </p:sp>
      <p:sp>
        <p:nvSpPr>
          <p:cNvPr id="8" name="圆角矩形 7"/>
          <p:cNvSpPr/>
          <p:nvPr/>
        </p:nvSpPr>
        <p:spPr>
          <a:xfrm>
            <a:off x="2786050" y="2643182"/>
            <a:ext cx="1428760" cy="714380"/>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B</a:t>
            </a:r>
          </a:p>
          <a:p>
            <a:pPr algn="ctr"/>
            <a:r>
              <a:rPr lang="en-US" altLang="zh-CN" dirty="0" smtClean="0">
                <a:solidFill>
                  <a:schemeClr val="tx1"/>
                </a:solidFill>
                <a:latin typeface="Consolas" pitchFamily="49" charset="0"/>
              </a:rPr>
              <a:t>virtual m</a:t>
            </a:r>
            <a:endParaRPr lang="zh-CN" altLang="en-US" dirty="0">
              <a:solidFill>
                <a:schemeClr val="tx1"/>
              </a:solidFill>
              <a:latin typeface="Consolas" pitchFamily="49" charset="0"/>
            </a:endParaRPr>
          </a:p>
        </p:txBody>
      </p:sp>
      <p:sp>
        <p:nvSpPr>
          <p:cNvPr id="9" name="圆角矩形 8"/>
          <p:cNvSpPr/>
          <p:nvPr/>
        </p:nvSpPr>
        <p:spPr>
          <a:xfrm>
            <a:off x="5000628" y="2643182"/>
            <a:ext cx="1428760" cy="714380"/>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D</a:t>
            </a:r>
          </a:p>
          <a:p>
            <a:pPr algn="ctr"/>
            <a:r>
              <a:rPr lang="en-US" altLang="zh-CN" dirty="0" smtClean="0">
                <a:solidFill>
                  <a:schemeClr val="tx1"/>
                </a:solidFill>
                <a:latin typeface="Consolas" pitchFamily="49" charset="0"/>
              </a:rPr>
              <a:t>virtual n</a:t>
            </a:r>
            <a:endParaRPr lang="zh-CN" altLang="en-US" dirty="0">
              <a:solidFill>
                <a:schemeClr val="tx1"/>
              </a:solidFill>
              <a:latin typeface="Consolas" pitchFamily="49" charset="0"/>
            </a:endParaRPr>
          </a:p>
        </p:txBody>
      </p:sp>
      <p:sp>
        <p:nvSpPr>
          <p:cNvPr id="10" name="圆角矩形 9"/>
          <p:cNvSpPr/>
          <p:nvPr/>
        </p:nvSpPr>
        <p:spPr>
          <a:xfrm>
            <a:off x="6072198" y="4000504"/>
            <a:ext cx="1428760" cy="714380"/>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F</a:t>
            </a:r>
          </a:p>
        </p:txBody>
      </p:sp>
      <p:sp>
        <p:nvSpPr>
          <p:cNvPr id="11" name="圆角矩形 10"/>
          <p:cNvSpPr/>
          <p:nvPr/>
        </p:nvSpPr>
        <p:spPr>
          <a:xfrm>
            <a:off x="3857620" y="4000504"/>
            <a:ext cx="1428760" cy="714380"/>
          </a:xfrm>
          <a:prstGeom prst="round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E</a:t>
            </a:r>
          </a:p>
          <a:p>
            <a:pPr algn="ctr"/>
            <a:r>
              <a:rPr lang="en-US" altLang="zh-CN" dirty="0" smtClean="0">
                <a:solidFill>
                  <a:schemeClr val="tx1"/>
                </a:solidFill>
                <a:latin typeface="Consolas" pitchFamily="49" charset="0"/>
              </a:rPr>
              <a:t>virtual n</a:t>
            </a:r>
            <a:endParaRPr lang="zh-CN" altLang="en-US" dirty="0">
              <a:solidFill>
                <a:schemeClr val="tx1"/>
              </a:solidFill>
              <a:latin typeface="Consolas" pitchFamily="49" charset="0"/>
            </a:endParaRPr>
          </a:p>
        </p:txBody>
      </p:sp>
      <p:sp>
        <p:nvSpPr>
          <p:cNvPr id="12" name="圆角矩形 11"/>
          <p:cNvSpPr/>
          <p:nvPr/>
        </p:nvSpPr>
        <p:spPr>
          <a:xfrm>
            <a:off x="1785918" y="4000504"/>
            <a:ext cx="1428760" cy="714380"/>
          </a:xfrm>
          <a:prstGeom prst="round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C</a:t>
            </a:r>
          </a:p>
          <a:p>
            <a:pPr algn="ctr"/>
            <a:r>
              <a:rPr lang="en-US" altLang="zh-CN" dirty="0" smtClean="0">
                <a:solidFill>
                  <a:schemeClr val="tx1"/>
                </a:solidFill>
                <a:latin typeface="Consolas" pitchFamily="49" charset="0"/>
              </a:rPr>
              <a:t>virtual m</a:t>
            </a:r>
            <a:endParaRPr lang="zh-CN" altLang="en-US" dirty="0">
              <a:solidFill>
                <a:schemeClr val="tx1"/>
              </a:solidFill>
              <a:latin typeface="Consolas" pitchFamily="49" charset="0"/>
            </a:endParaRPr>
          </a:p>
        </p:txBody>
      </p:sp>
      <p:sp>
        <p:nvSpPr>
          <p:cNvPr id="13" name="圆角矩形 12"/>
          <p:cNvSpPr/>
          <p:nvPr/>
        </p:nvSpPr>
        <p:spPr>
          <a:xfrm>
            <a:off x="6072198" y="5357826"/>
            <a:ext cx="1428760" cy="714380"/>
          </a:xfrm>
          <a:prstGeom prst="round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itchFamily="49" charset="0"/>
              </a:rPr>
              <a:t>G</a:t>
            </a:r>
          </a:p>
          <a:p>
            <a:pPr algn="ctr"/>
            <a:r>
              <a:rPr lang="en-US" altLang="zh-CN" dirty="0" smtClean="0">
                <a:solidFill>
                  <a:schemeClr val="tx1"/>
                </a:solidFill>
                <a:latin typeface="Consolas" pitchFamily="49" charset="0"/>
              </a:rPr>
              <a:t>virtual m</a:t>
            </a:r>
            <a:endParaRPr lang="zh-CN" altLang="en-US" dirty="0">
              <a:solidFill>
                <a:schemeClr val="tx1"/>
              </a:solidFill>
              <a:latin typeface="Consolas" pitchFamily="49" charset="0"/>
            </a:endParaRPr>
          </a:p>
        </p:txBody>
      </p:sp>
      <p:sp>
        <p:nvSpPr>
          <p:cNvPr id="14" name="圆角矩形 13"/>
          <p:cNvSpPr/>
          <p:nvPr/>
        </p:nvSpPr>
        <p:spPr>
          <a:xfrm>
            <a:off x="1142976" y="6215058"/>
            <a:ext cx="642942" cy="357214"/>
          </a:xfrm>
          <a:prstGeom prst="round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Consolas" pitchFamily="49" charset="0"/>
            </a:endParaRPr>
          </a:p>
        </p:txBody>
      </p:sp>
      <p:cxnSp>
        <p:nvCxnSpPr>
          <p:cNvPr id="16" name="直接箭头连接符 15"/>
          <p:cNvCxnSpPr>
            <a:stCxn id="8" idx="0"/>
            <a:endCxn id="6" idx="2"/>
          </p:cNvCxnSpPr>
          <p:nvPr/>
        </p:nvCxnSpPr>
        <p:spPr>
          <a:xfrm rot="5400000" flipH="1" flipV="1">
            <a:off x="3750463" y="1821645"/>
            <a:ext cx="571504" cy="10715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0"/>
            <a:endCxn id="6" idx="2"/>
          </p:cNvCxnSpPr>
          <p:nvPr/>
        </p:nvCxnSpPr>
        <p:spPr>
          <a:xfrm rot="16200000" flipV="1">
            <a:off x="4857752" y="1785926"/>
            <a:ext cx="571504" cy="114300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0"/>
            <a:endCxn id="8" idx="2"/>
          </p:cNvCxnSpPr>
          <p:nvPr/>
        </p:nvCxnSpPr>
        <p:spPr>
          <a:xfrm rot="5400000" flipH="1" flipV="1">
            <a:off x="2678893" y="3178967"/>
            <a:ext cx="642942" cy="1000132"/>
          </a:xfrm>
          <a:prstGeom prst="straightConnector1">
            <a:avLst/>
          </a:prstGeom>
          <a:ln w="158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0"/>
            <a:endCxn id="9" idx="2"/>
          </p:cNvCxnSpPr>
          <p:nvPr/>
        </p:nvCxnSpPr>
        <p:spPr>
          <a:xfrm rot="5400000" flipH="1" flipV="1">
            <a:off x="4822033" y="3107529"/>
            <a:ext cx="642942" cy="1143008"/>
          </a:xfrm>
          <a:prstGeom prst="straightConnector1">
            <a:avLst/>
          </a:prstGeom>
          <a:ln w="158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9" idx="2"/>
          </p:cNvCxnSpPr>
          <p:nvPr/>
        </p:nvCxnSpPr>
        <p:spPr>
          <a:xfrm rot="16200000" flipV="1">
            <a:off x="5929322" y="3143248"/>
            <a:ext cx="642942" cy="10715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0"/>
            <a:endCxn id="10" idx="2"/>
          </p:cNvCxnSpPr>
          <p:nvPr/>
        </p:nvCxnSpPr>
        <p:spPr>
          <a:xfrm rot="5400000" flipH="1" flipV="1">
            <a:off x="6465107" y="5036355"/>
            <a:ext cx="642942" cy="1588"/>
          </a:xfrm>
          <a:prstGeom prst="straightConnector1">
            <a:avLst/>
          </a:prstGeom>
          <a:ln w="158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142976" y="5357826"/>
            <a:ext cx="642942"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071670" y="5264363"/>
            <a:ext cx="571504"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继承</a:t>
            </a:r>
            <a:endParaRPr lang="zh-CN" altLang="en-US" sz="1400" dirty="0">
              <a:latin typeface="微软雅黑" pitchFamily="34" charset="-122"/>
              <a:ea typeface="微软雅黑" pitchFamily="34" charset="-122"/>
            </a:endParaRPr>
          </a:p>
        </p:txBody>
      </p:sp>
      <p:sp>
        <p:nvSpPr>
          <p:cNvPr id="34" name="TextBox 33"/>
          <p:cNvSpPr txBox="1"/>
          <p:nvPr/>
        </p:nvSpPr>
        <p:spPr>
          <a:xfrm>
            <a:off x="2071670" y="5692991"/>
            <a:ext cx="1143008"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已加载的类</a:t>
            </a:r>
            <a:endParaRPr lang="zh-CN" altLang="en-US" sz="1400" dirty="0">
              <a:latin typeface="微软雅黑" pitchFamily="34" charset="-122"/>
              <a:ea typeface="微软雅黑" pitchFamily="34" charset="-122"/>
            </a:endParaRPr>
          </a:p>
        </p:txBody>
      </p:sp>
      <p:sp>
        <p:nvSpPr>
          <p:cNvPr id="35" name="TextBox 34"/>
          <p:cNvSpPr txBox="1"/>
          <p:nvPr/>
        </p:nvSpPr>
        <p:spPr>
          <a:xfrm>
            <a:off x="2071670" y="6143644"/>
            <a:ext cx="1143008"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未加载或</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已卸载的类</a:t>
            </a:r>
            <a:endParaRPr lang="zh-CN" altLang="en-US" sz="1400" dirty="0">
              <a:latin typeface="微软雅黑" pitchFamily="34" charset="-122"/>
              <a:ea typeface="微软雅黑" pitchFamily="34" charset="-122"/>
            </a:endParaRPr>
          </a:p>
        </p:txBody>
      </p:sp>
      <p:cxnSp>
        <p:nvCxnSpPr>
          <p:cNvPr id="36" name="直接箭头连接符 35"/>
          <p:cNvCxnSpPr/>
          <p:nvPr/>
        </p:nvCxnSpPr>
        <p:spPr>
          <a:xfrm>
            <a:off x="1142976" y="5510226"/>
            <a:ext cx="642942" cy="1588"/>
          </a:xfrm>
          <a:prstGeom prst="straightConnector1">
            <a:avLst/>
          </a:prstGeom>
          <a:ln w="158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001024" y="6429396"/>
            <a:ext cx="1000132"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hlinkClick r:id="rId2"/>
              </a:rPr>
              <a:t>图片来源</a:t>
            </a:r>
            <a:endParaRPr lang="zh-CN" altLang="en-US" sz="1400" dirty="0">
              <a:latin typeface="微软雅黑" pitchFamily="34" charset="-122"/>
              <a:ea typeface="微软雅黑" pitchFamily="34" charset="-122"/>
            </a:endParaRPr>
          </a:p>
        </p:txBody>
      </p:sp>
      <p:sp>
        <p:nvSpPr>
          <p:cNvPr id="38" name="TextBox 37"/>
          <p:cNvSpPr txBox="1"/>
          <p:nvPr/>
        </p:nvSpPr>
        <p:spPr>
          <a:xfrm>
            <a:off x="6715140" y="714356"/>
            <a:ext cx="2286016" cy="1938992"/>
          </a:xfrm>
          <a:prstGeom prst="rect">
            <a:avLst/>
          </a:prstGeom>
          <a:noFill/>
        </p:spPr>
        <p:txBody>
          <a:bodyPr wrap="square" rtlCol="0">
            <a:spAutoFit/>
          </a:bodyPr>
          <a:lstStyle/>
          <a:p>
            <a:r>
              <a:rPr lang="en-US" altLang="zh-CN" sz="2000" dirty="0" err="1" smtClean="0">
                <a:solidFill>
                  <a:srgbClr val="C00000"/>
                </a:solidFill>
                <a:latin typeface="Consolas" pitchFamily="49" charset="0"/>
                <a:ea typeface="微软雅黑" pitchFamily="34" charset="-122"/>
              </a:rPr>
              <a:t>a.m</a:t>
            </a:r>
            <a:r>
              <a:rPr lang="en-US" altLang="zh-CN" sz="2000" dirty="0" smtClean="0">
                <a:solidFill>
                  <a:srgbClr val="C00000"/>
                </a:solidFill>
                <a:latin typeface="Consolas" pitchFamily="49" charset="0"/>
                <a:ea typeface="微软雅黑" pitchFamily="34" charset="-122"/>
              </a:rPr>
              <a:t> -&gt; </a:t>
            </a:r>
            <a:r>
              <a:rPr lang="en-US" altLang="zh-CN" sz="2000" dirty="0" err="1" smtClean="0">
                <a:solidFill>
                  <a:srgbClr val="C00000"/>
                </a:solidFill>
                <a:latin typeface="Consolas" pitchFamily="49" charset="0"/>
                <a:ea typeface="微软雅黑" pitchFamily="34" charset="-122"/>
              </a:rPr>
              <a:t>A.m</a:t>
            </a:r>
            <a:r>
              <a:rPr lang="en-US" altLang="zh-CN" sz="2000" dirty="0" smtClean="0">
                <a:solidFill>
                  <a:srgbClr val="C00000"/>
                </a:solidFill>
                <a:latin typeface="Consolas" pitchFamily="49" charset="0"/>
                <a:ea typeface="微软雅黑" pitchFamily="34" charset="-122"/>
              </a:rPr>
              <a:t>, </a:t>
            </a:r>
            <a:r>
              <a:rPr lang="en-US" altLang="zh-CN" sz="2000" dirty="0" err="1" smtClean="0">
                <a:solidFill>
                  <a:srgbClr val="C00000"/>
                </a:solidFill>
                <a:latin typeface="Consolas" pitchFamily="49" charset="0"/>
                <a:ea typeface="微软雅黑" pitchFamily="34" charset="-122"/>
              </a:rPr>
              <a:t>B.m</a:t>
            </a:r>
            <a:endParaRPr lang="en-US" altLang="zh-CN" sz="2000" dirty="0" smtClean="0">
              <a:solidFill>
                <a:srgbClr val="C00000"/>
              </a:solidFill>
              <a:latin typeface="Consolas" pitchFamily="49" charset="0"/>
              <a:ea typeface="微软雅黑" pitchFamily="34" charset="-122"/>
            </a:endParaRPr>
          </a:p>
          <a:p>
            <a:r>
              <a:rPr lang="en-US" altLang="zh-CN" sz="2000" dirty="0" err="1" smtClean="0">
                <a:solidFill>
                  <a:schemeClr val="accent1">
                    <a:lumMod val="50000"/>
                  </a:schemeClr>
                </a:solidFill>
                <a:latin typeface="Consolas" pitchFamily="49" charset="0"/>
                <a:ea typeface="微软雅黑" pitchFamily="34" charset="-122"/>
              </a:rPr>
              <a:t>b.m</a:t>
            </a:r>
            <a:r>
              <a:rPr lang="en-US" altLang="zh-CN" sz="2000" dirty="0" smtClean="0">
                <a:solidFill>
                  <a:schemeClr val="accent1">
                    <a:lumMod val="50000"/>
                  </a:schemeClr>
                </a:solidFill>
                <a:latin typeface="Consolas" pitchFamily="49" charset="0"/>
                <a:ea typeface="微软雅黑" pitchFamily="34" charset="-122"/>
              </a:rPr>
              <a:t> -&gt; </a:t>
            </a:r>
            <a:r>
              <a:rPr lang="en-US" altLang="zh-CN" sz="2000" dirty="0" err="1" smtClean="0">
                <a:solidFill>
                  <a:schemeClr val="accent1">
                    <a:lumMod val="50000"/>
                  </a:schemeClr>
                </a:solidFill>
                <a:latin typeface="Consolas" pitchFamily="49" charset="0"/>
                <a:ea typeface="微软雅黑" pitchFamily="34" charset="-122"/>
              </a:rPr>
              <a:t>B.m</a:t>
            </a:r>
            <a:endParaRPr lang="en-US" altLang="zh-CN" sz="2000" dirty="0" smtClean="0">
              <a:solidFill>
                <a:schemeClr val="accent1">
                  <a:lumMod val="50000"/>
                </a:schemeClr>
              </a:solidFill>
              <a:latin typeface="Consolas" pitchFamily="49" charset="0"/>
              <a:ea typeface="微软雅黑" pitchFamily="34" charset="-122"/>
            </a:endParaRPr>
          </a:p>
          <a:p>
            <a:r>
              <a:rPr lang="en-US" altLang="zh-CN" sz="2000" dirty="0" err="1" smtClean="0">
                <a:solidFill>
                  <a:schemeClr val="accent1">
                    <a:lumMod val="50000"/>
                  </a:schemeClr>
                </a:solidFill>
                <a:latin typeface="Consolas" pitchFamily="49" charset="0"/>
                <a:ea typeface="微软雅黑" pitchFamily="34" charset="-122"/>
              </a:rPr>
              <a:t>d.m</a:t>
            </a:r>
            <a:r>
              <a:rPr lang="en-US" altLang="zh-CN" sz="2000" dirty="0" smtClean="0">
                <a:solidFill>
                  <a:schemeClr val="accent1">
                    <a:lumMod val="50000"/>
                  </a:schemeClr>
                </a:solidFill>
                <a:latin typeface="Consolas" pitchFamily="49" charset="0"/>
                <a:ea typeface="微软雅黑" pitchFamily="34" charset="-122"/>
              </a:rPr>
              <a:t> -&gt; </a:t>
            </a:r>
            <a:r>
              <a:rPr lang="en-US" altLang="zh-CN" sz="2000" dirty="0" err="1" smtClean="0">
                <a:solidFill>
                  <a:schemeClr val="accent1">
                    <a:lumMod val="50000"/>
                  </a:schemeClr>
                </a:solidFill>
                <a:latin typeface="Consolas" pitchFamily="49" charset="0"/>
                <a:ea typeface="微软雅黑" pitchFamily="34" charset="-122"/>
              </a:rPr>
              <a:t>A.m</a:t>
            </a:r>
            <a:endParaRPr lang="en-US" altLang="zh-CN" sz="2000" dirty="0" smtClean="0">
              <a:solidFill>
                <a:schemeClr val="accent1">
                  <a:lumMod val="50000"/>
                </a:schemeClr>
              </a:solidFill>
              <a:latin typeface="Consolas" pitchFamily="49" charset="0"/>
              <a:ea typeface="微软雅黑" pitchFamily="34" charset="-122"/>
            </a:endParaRPr>
          </a:p>
          <a:p>
            <a:r>
              <a:rPr lang="en-US" altLang="zh-CN" sz="2000" dirty="0" err="1" smtClean="0">
                <a:solidFill>
                  <a:schemeClr val="accent1">
                    <a:lumMod val="50000"/>
                  </a:schemeClr>
                </a:solidFill>
                <a:latin typeface="Consolas" pitchFamily="49" charset="0"/>
                <a:ea typeface="微软雅黑" pitchFamily="34" charset="-122"/>
              </a:rPr>
              <a:t>d.n</a:t>
            </a:r>
            <a:r>
              <a:rPr lang="en-US" altLang="zh-CN" sz="2000" dirty="0" smtClean="0">
                <a:solidFill>
                  <a:schemeClr val="accent1">
                    <a:lumMod val="50000"/>
                  </a:schemeClr>
                </a:solidFill>
                <a:latin typeface="Consolas" pitchFamily="49" charset="0"/>
                <a:ea typeface="微软雅黑" pitchFamily="34" charset="-122"/>
              </a:rPr>
              <a:t> -&gt; </a:t>
            </a:r>
            <a:r>
              <a:rPr lang="en-US" altLang="zh-CN" sz="2000" dirty="0" err="1" smtClean="0">
                <a:solidFill>
                  <a:schemeClr val="accent1">
                    <a:lumMod val="50000"/>
                  </a:schemeClr>
                </a:solidFill>
                <a:latin typeface="Consolas" pitchFamily="49" charset="0"/>
                <a:ea typeface="微软雅黑" pitchFamily="34" charset="-122"/>
              </a:rPr>
              <a:t>D.n</a:t>
            </a:r>
            <a:endParaRPr lang="en-US" altLang="zh-CN" sz="2000" dirty="0" smtClean="0">
              <a:solidFill>
                <a:schemeClr val="accent1">
                  <a:lumMod val="50000"/>
                </a:schemeClr>
              </a:solidFill>
              <a:latin typeface="Consolas" pitchFamily="49" charset="0"/>
              <a:ea typeface="微软雅黑" pitchFamily="34" charset="-122"/>
            </a:endParaRPr>
          </a:p>
          <a:p>
            <a:r>
              <a:rPr lang="en-US" altLang="zh-CN" sz="2000" dirty="0" err="1" smtClean="0">
                <a:solidFill>
                  <a:schemeClr val="accent1">
                    <a:lumMod val="50000"/>
                  </a:schemeClr>
                </a:solidFill>
                <a:latin typeface="Consolas" pitchFamily="49" charset="0"/>
                <a:ea typeface="微软雅黑" pitchFamily="34" charset="-122"/>
              </a:rPr>
              <a:t>f.m</a:t>
            </a:r>
            <a:r>
              <a:rPr lang="en-US" altLang="zh-CN" sz="2000" dirty="0" smtClean="0">
                <a:solidFill>
                  <a:schemeClr val="accent1">
                    <a:lumMod val="50000"/>
                  </a:schemeClr>
                </a:solidFill>
                <a:latin typeface="Consolas" pitchFamily="49" charset="0"/>
                <a:ea typeface="微软雅黑" pitchFamily="34" charset="-122"/>
              </a:rPr>
              <a:t> -&gt; </a:t>
            </a:r>
            <a:r>
              <a:rPr lang="en-US" altLang="zh-CN" sz="2000" dirty="0" err="1" smtClean="0">
                <a:solidFill>
                  <a:schemeClr val="accent1">
                    <a:lumMod val="50000"/>
                  </a:schemeClr>
                </a:solidFill>
                <a:latin typeface="Consolas" pitchFamily="49" charset="0"/>
                <a:ea typeface="微软雅黑" pitchFamily="34" charset="-122"/>
              </a:rPr>
              <a:t>A.m</a:t>
            </a:r>
            <a:endParaRPr lang="en-US" altLang="zh-CN" sz="2000" dirty="0" smtClean="0">
              <a:solidFill>
                <a:schemeClr val="accent1">
                  <a:lumMod val="50000"/>
                </a:schemeClr>
              </a:solidFill>
              <a:latin typeface="Consolas" pitchFamily="49" charset="0"/>
              <a:ea typeface="微软雅黑" pitchFamily="34" charset="-122"/>
            </a:endParaRPr>
          </a:p>
          <a:p>
            <a:r>
              <a:rPr lang="en-US" altLang="zh-CN" sz="2000" dirty="0" err="1" smtClean="0">
                <a:solidFill>
                  <a:schemeClr val="accent1">
                    <a:lumMod val="50000"/>
                  </a:schemeClr>
                </a:solidFill>
                <a:latin typeface="Consolas" pitchFamily="49" charset="0"/>
                <a:ea typeface="微软雅黑" pitchFamily="34" charset="-122"/>
              </a:rPr>
              <a:t>f.n</a:t>
            </a:r>
            <a:r>
              <a:rPr lang="en-US" altLang="zh-CN" sz="2000" dirty="0" smtClean="0">
                <a:solidFill>
                  <a:schemeClr val="accent1">
                    <a:lumMod val="50000"/>
                  </a:schemeClr>
                </a:solidFill>
                <a:latin typeface="Consolas" pitchFamily="49" charset="0"/>
                <a:ea typeface="微软雅黑" pitchFamily="34" charset="-122"/>
              </a:rPr>
              <a:t> -&gt; </a:t>
            </a:r>
            <a:r>
              <a:rPr lang="en-US" altLang="zh-CN" sz="2000" dirty="0" err="1" smtClean="0">
                <a:solidFill>
                  <a:schemeClr val="accent1">
                    <a:lumMod val="50000"/>
                  </a:schemeClr>
                </a:solidFill>
                <a:latin typeface="Consolas" pitchFamily="49" charset="0"/>
                <a:ea typeface="微软雅黑" pitchFamily="34" charset="-122"/>
              </a:rPr>
              <a:t>D.n</a:t>
            </a:r>
            <a:endParaRPr lang="zh-CN" altLang="en-US" sz="2000" dirty="0">
              <a:solidFill>
                <a:schemeClr val="accent1">
                  <a:lumMod val="50000"/>
                </a:schemeClr>
              </a:solidFill>
              <a:latin typeface="Consolas" pitchFamily="49" charset="0"/>
              <a:ea typeface="微软雅黑" pitchFamily="34"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去虚拟化（</a:t>
            </a:r>
            <a:r>
              <a:rPr lang="en-US" altLang="zh-CN" dirty="0" err="1" smtClean="0">
                <a:latin typeface="微软雅黑" pitchFamily="34" charset="-122"/>
                <a:ea typeface="微软雅黑" pitchFamily="34" charset="-122"/>
              </a:rPr>
              <a:t>devirtualization</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CHA</a:t>
            </a:r>
            <a:r>
              <a:rPr lang="zh-CN" altLang="en-US" dirty="0" smtClean="0">
                <a:latin typeface="微软雅黑" pitchFamily="34" charset="-122"/>
                <a:ea typeface="微软雅黑" pitchFamily="34" charset="-122"/>
              </a:rPr>
              <a:t>能证明单调用目标时</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直接调用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直接内联</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CHA</a:t>
            </a:r>
            <a:r>
              <a:rPr lang="zh-CN" altLang="en-US" dirty="0" smtClean="0">
                <a:latin typeface="微软雅黑" pitchFamily="34" charset="-122"/>
                <a:ea typeface="微软雅黑" pitchFamily="34" charset="-122"/>
              </a:rPr>
              <a:t>未能证明单调用目标时</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带</a:t>
            </a:r>
            <a:r>
              <a:rPr lang="en-US" altLang="zh-CN" dirty="0" smtClean="0">
                <a:latin typeface="微软雅黑" pitchFamily="34" charset="-122"/>
                <a:ea typeface="微软雅黑" pitchFamily="34" charset="-122"/>
              </a:rPr>
              <a:t>guard</a:t>
            </a:r>
            <a:r>
              <a:rPr lang="zh-CN" altLang="en-US" dirty="0" smtClean="0">
                <a:latin typeface="微软雅黑" pitchFamily="34" charset="-122"/>
                <a:ea typeface="微软雅黑" pitchFamily="34" charset="-122"/>
              </a:rPr>
              <a:t>的调用（</a:t>
            </a:r>
            <a:r>
              <a:rPr lang="en-US" altLang="zh-CN" dirty="0" smtClean="0">
                <a:latin typeface="微软雅黑" pitchFamily="34" charset="-122"/>
                <a:ea typeface="微软雅黑" pitchFamily="34" charset="-122"/>
              </a:rPr>
              <a:t>guarded</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inline-cache</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带</a:t>
            </a:r>
            <a:r>
              <a:rPr lang="en-US" altLang="zh-CN" dirty="0" smtClean="0">
                <a:latin typeface="微软雅黑" pitchFamily="34" charset="-122"/>
                <a:ea typeface="微软雅黑" pitchFamily="34" charset="-122"/>
              </a:rPr>
              <a:t>guard</a:t>
            </a:r>
            <a:r>
              <a:rPr lang="zh-CN" altLang="en-US" dirty="0" smtClean="0">
                <a:latin typeface="微软雅黑" pitchFamily="34" charset="-122"/>
                <a:ea typeface="微软雅黑" pitchFamily="34" charset="-122"/>
              </a:rPr>
              <a:t>的内联</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还有啥，补上！</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inline cache</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目标方法的正常入口之前</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状态转换</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初始（</a:t>
            </a:r>
            <a:r>
              <a:rPr lang="en-US" altLang="zh-CN" dirty="0" smtClean="0">
                <a:latin typeface="微软雅黑" pitchFamily="34" charset="-122"/>
                <a:ea typeface="微软雅黑" pitchFamily="34" charset="-122"/>
              </a:rPr>
              <a:t>clean</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单态（？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inline cache</a:t>
            </a:r>
            <a:r>
              <a:rPr lang="zh-CN" altLang="en-US" dirty="0" smtClean="0">
                <a:latin typeface="微软雅黑" pitchFamily="34" charset="-122"/>
                <a:ea typeface="微软雅黑" pitchFamily="34" charset="-122"/>
              </a:rPr>
              <a:t>的状态转换</a:t>
            </a:r>
            <a:endParaRPr lang="zh-CN" altLang="en-US" dirty="0"/>
          </a:p>
        </p:txBody>
      </p:sp>
      <p:sp>
        <p:nvSpPr>
          <p:cNvPr id="4" name="TextBox 3"/>
          <p:cNvSpPr txBox="1"/>
          <p:nvPr/>
        </p:nvSpPr>
        <p:spPr>
          <a:xfrm>
            <a:off x="571472" y="1500175"/>
            <a:ext cx="8572560" cy="5214974"/>
          </a:xfrm>
          <a:prstGeom prst="rect">
            <a:avLst/>
          </a:prstGeom>
          <a:solidFill>
            <a:schemeClr val="bg1"/>
          </a:solidFill>
        </p:spPr>
        <p:txBody>
          <a:bodyPr wrap="square" rtlCol="0">
            <a:spAutoFit/>
          </a:bodyPr>
          <a:lstStyle/>
          <a:p>
            <a:r>
              <a:rPr lang="en-US" altLang="zh-CN" sz="1200" dirty="0" smtClean="0">
                <a:solidFill>
                  <a:srgbClr val="3F7F5F"/>
                </a:solidFill>
                <a:latin typeface="Consolas"/>
              </a:rPr>
              <a:t>//-----------------------------------------------------------------------------</a:t>
            </a:r>
          </a:p>
          <a:p>
            <a:r>
              <a:rPr lang="en-US" altLang="zh-CN" sz="1200" dirty="0" smtClean="0">
                <a:solidFill>
                  <a:srgbClr val="3F7F5F"/>
                </a:solidFill>
                <a:latin typeface="Consolas"/>
              </a:rPr>
              <a:t>// The </a:t>
            </a:r>
            <a:r>
              <a:rPr lang="en-US" altLang="zh-CN" sz="1200" dirty="0" err="1" smtClean="0">
                <a:solidFill>
                  <a:srgbClr val="3F7F5F"/>
                </a:solidFill>
                <a:latin typeface="Consolas"/>
              </a:rPr>
              <a:t>CompiledIC</a:t>
            </a:r>
            <a:r>
              <a:rPr lang="en-US" altLang="zh-CN" sz="1200" dirty="0" smtClean="0">
                <a:solidFill>
                  <a:srgbClr val="3F7F5F"/>
                </a:solidFill>
                <a:latin typeface="Consolas"/>
              </a:rPr>
              <a:t> represents a compiled inline cache.</a:t>
            </a:r>
          </a:p>
          <a:p>
            <a:r>
              <a:rPr lang="en-US" altLang="zh-CN" sz="1200" dirty="0" smtClean="0">
                <a:solidFill>
                  <a:srgbClr val="3F7F5F"/>
                </a:solidFill>
                <a:latin typeface="Consolas"/>
              </a:rPr>
              <a:t>//</a:t>
            </a:r>
          </a:p>
          <a:p>
            <a:r>
              <a:rPr lang="en-US" altLang="zh-CN" sz="1200" dirty="0" smtClean="0">
                <a:solidFill>
                  <a:srgbClr val="3F7F5F"/>
                </a:solidFill>
                <a:latin typeface="Consolas"/>
              </a:rPr>
              <a:t>// In order to make patching of the inline cache MT-safe, we only allow the following</a:t>
            </a:r>
          </a:p>
          <a:p>
            <a:r>
              <a:rPr lang="en-US" altLang="zh-CN" sz="1200" dirty="0" smtClean="0">
                <a:solidFill>
                  <a:srgbClr val="3F7F5F"/>
                </a:solidFill>
                <a:latin typeface="Consolas"/>
              </a:rPr>
              <a:t>// transitions (when not at a </a:t>
            </a:r>
            <a:r>
              <a:rPr lang="en-US" altLang="zh-CN" sz="1200" dirty="0" err="1" smtClean="0">
                <a:solidFill>
                  <a:srgbClr val="3F7F5F"/>
                </a:solidFill>
                <a:latin typeface="Consolas"/>
              </a:rPr>
              <a:t>safepoint</a:t>
            </a:r>
            <a:r>
              <a:rPr lang="en-US" altLang="zh-CN" sz="1200" dirty="0" smtClean="0">
                <a:solidFill>
                  <a:srgbClr val="3F7F5F"/>
                </a:solidFill>
                <a:latin typeface="Consolas"/>
              </a:rPr>
              <a:t>):</a:t>
            </a:r>
          </a:p>
          <a:p>
            <a:r>
              <a:rPr lang="en-US" altLang="zh-CN" sz="1200" dirty="0" smtClean="0">
                <a:solidFill>
                  <a:srgbClr val="3F7F5F"/>
                </a:solidFill>
                <a:latin typeface="Consolas"/>
              </a:rPr>
              <a:t>//</a:t>
            </a:r>
          </a:p>
          <a:p>
            <a:r>
              <a:rPr lang="en-US" altLang="zh-CN" sz="1200" dirty="0" smtClean="0">
                <a:solidFill>
                  <a:srgbClr val="3F7F5F"/>
                </a:solidFill>
                <a:latin typeface="Consolas"/>
              </a:rPr>
              <a:t>//</a:t>
            </a:r>
          </a:p>
          <a:p>
            <a:r>
              <a:rPr lang="en-US" altLang="zh-CN" sz="1200" dirty="0" smtClean="0">
                <a:solidFill>
                  <a:srgbClr val="3F7F5F"/>
                </a:solidFill>
                <a:latin typeface="Consolas"/>
              </a:rPr>
              <a:t>//         [1] --&lt;--  Clean --&gt;---  [1]</a:t>
            </a:r>
          </a:p>
          <a:p>
            <a:r>
              <a:rPr lang="en-US" altLang="zh-CN" sz="1200" dirty="0" smtClean="0">
                <a:solidFill>
                  <a:srgbClr val="3F7F5F"/>
                </a:solidFill>
                <a:latin typeface="Consolas"/>
              </a:rPr>
              <a:t>//            /       (null)      \</a:t>
            </a:r>
          </a:p>
          <a:p>
            <a:r>
              <a:rPr lang="en-US" altLang="zh-CN" sz="1200" dirty="0" smtClean="0">
                <a:solidFill>
                  <a:srgbClr val="3F7F5F"/>
                </a:solidFill>
                <a:latin typeface="Consolas"/>
              </a:rPr>
              <a:t>//           /                     \      /-&lt;-\</a:t>
            </a:r>
          </a:p>
          <a:p>
            <a:r>
              <a:rPr lang="en-US" altLang="zh-CN" sz="1200" dirty="0" smtClean="0">
                <a:solidFill>
                  <a:srgbClr val="3F7F5F"/>
                </a:solidFill>
                <a:latin typeface="Consolas"/>
              </a:rPr>
              <a:t>//          /          [2]          \    /     \</a:t>
            </a:r>
          </a:p>
          <a:p>
            <a:r>
              <a:rPr lang="en-US" altLang="zh-CN" sz="1200" dirty="0" smtClean="0">
                <a:solidFill>
                  <a:srgbClr val="3F7F5F"/>
                </a:solidFill>
                <a:latin typeface="Consolas"/>
              </a:rPr>
              <a:t>//      Interpreted  ---------&gt; </a:t>
            </a:r>
            <a:r>
              <a:rPr lang="en-US" altLang="zh-CN" sz="1200" dirty="0" err="1" smtClean="0">
                <a:solidFill>
                  <a:srgbClr val="3F7F5F"/>
                </a:solidFill>
                <a:latin typeface="Consolas"/>
              </a:rPr>
              <a:t>Monomorphic</a:t>
            </a:r>
            <a:r>
              <a:rPr lang="en-US" altLang="zh-CN" sz="1200" dirty="0" smtClean="0">
                <a:solidFill>
                  <a:srgbClr val="3F7F5F"/>
                </a:solidFill>
                <a:latin typeface="Consolas"/>
              </a:rPr>
              <a:t>     | [3]</a:t>
            </a:r>
          </a:p>
          <a:p>
            <a:r>
              <a:rPr lang="en-US" altLang="zh-CN" sz="1200" dirty="0" smtClean="0">
                <a:solidFill>
                  <a:srgbClr val="3F7F5F"/>
                </a:solidFill>
                <a:latin typeface="Consolas"/>
              </a:rPr>
              <a:t>//  (</a:t>
            </a:r>
            <a:r>
              <a:rPr lang="en-US" altLang="zh-CN" sz="1200" dirty="0" err="1" smtClean="0">
                <a:solidFill>
                  <a:srgbClr val="3F7F5F"/>
                </a:solidFill>
                <a:latin typeface="Consolas"/>
              </a:rPr>
              <a:t>compiledICHolderOop</a:t>
            </a:r>
            <a:r>
              <a:rPr lang="en-US" altLang="zh-CN" sz="1200" dirty="0" smtClean="0">
                <a:solidFill>
                  <a:srgbClr val="3F7F5F"/>
                </a:solidFill>
                <a:latin typeface="Consolas"/>
              </a:rPr>
              <a:t>)        (</a:t>
            </a:r>
            <a:r>
              <a:rPr lang="en-US" altLang="zh-CN" sz="1200" dirty="0" err="1" smtClean="0">
                <a:solidFill>
                  <a:srgbClr val="3F7F5F"/>
                </a:solidFill>
                <a:latin typeface="Consolas"/>
              </a:rPr>
              <a:t>klassOop</a:t>
            </a:r>
            <a:r>
              <a:rPr lang="en-US" altLang="zh-CN" sz="1200" dirty="0" smtClean="0">
                <a:solidFill>
                  <a:srgbClr val="3F7F5F"/>
                </a:solidFill>
                <a:latin typeface="Consolas"/>
              </a:rPr>
              <a:t>)     |</a:t>
            </a:r>
          </a:p>
          <a:p>
            <a:r>
              <a:rPr lang="en-US" altLang="zh-CN" sz="1200" dirty="0" smtClean="0">
                <a:solidFill>
                  <a:srgbClr val="3F7F5F"/>
                </a:solidFill>
                <a:latin typeface="Consolas"/>
              </a:rPr>
              <a:t>//          \                        /   \     /</a:t>
            </a:r>
          </a:p>
          <a:p>
            <a:r>
              <a:rPr lang="en-US" altLang="zh-CN" sz="1200" dirty="0" smtClean="0">
                <a:solidFill>
                  <a:srgbClr val="3F7F5F"/>
                </a:solidFill>
                <a:latin typeface="Consolas"/>
              </a:rPr>
              <a:t>//       [4] \                      / [4] \-&gt;-/</a:t>
            </a:r>
          </a:p>
          <a:p>
            <a:r>
              <a:rPr lang="en-US" altLang="zh-CN" sz="1200" dirty="0" smtClean="0">
                <a:solidFill>
                  <a:srgbClr val="3F7F5F"/>
                </a:solidFill>
                <a:latin typeface="Consolas"/>
              </a:rPr>
              <a:t>//            \-&gt;-  </a:t>
            </a:r>
            <a:r>
              <a:rPr lang="en-US" altLang="zh-CN" sz="1200" dirty="0" err="1" smtClean="0">
                <a:solidFill>
                  <a:srgbClr val="3F7F5F"/>
                </a:solidFill>
                <a:latin typeface="Consolas"/>
              </a:rPr>
              <a:t>Megamorphic</a:t>
            </a:r>
            <a:r>
              <a:rPr lang="en-US" altLang="zh-CN" sz="1200" dirty="0" smtClean="0">
                <a:solidFill>
                  <a:srgbClr val="3F7F5F"/>
                </a:solidFill>
                <a:latin typeface="Consolas"/>
              </a:rPr>
              <a:t> -&lt;-/</a:t>
            </a:r>
          </a:p>
          <a:p>
            <a:r>
              <a:rPr lang="en-US" altLang="zh-CN" sz="1200" dirty="0" smtClean="0">
                <a:solidFill>
                  <a:srgbClr val="3F7F5F"/>
                </a:solidFill>
                <a:latin typeface="Consolas"/>
              </a:rPr>
              <a:t>//                  (</a:t>
            </a:r>
            <a:r>
              <a:rPr lang="en-US" altLang="zh-CN" sz="1200" dirty="0" err="1" smtClean="0">
                <a:solidFill>
                  <a:srgbClr val="3F7F5F"/>
                </a:solidFill>
                <a:latin typeface="Consolas"/>
              </a:rPr>
              <a:t>methodOop</a:t>
            </a:r>
            <a:r>
              <a:rPr lang="en-US" altLang="zh-CN" sz="1200" dirty="0" smtClean="0">
                <a:solidFill>
                  <a:srgbClr val="3F7F5F"/>
                </a:solidFill>
                <a:latin typeface="Consolas"/>
              </a:rPr>
              <a:t>)</a:t>
            </a:r>
          </a:p>
          <a:p>
            <a:r>
              <a:rPr lang="en-US" altLang="zh-CN" sz="1200" dirty="0" smtClean="0">
                <a:solidFill>
                  <a:srgbClr val="3F7F5F"/>
                </a:solidFill>
                <a:latin typeface="Consolas"/>
              </a:rPr>
              <a:t>//</a:t>
            </a:r>
          </a:p>
          <a:p>
            <a:r>
              <a:rPr lang="en-US" altLang="zh-CN" sz="1200" dirty="0" smtClean="0">
                <a:solidFill>
                  <a:srgbClr val="3F7F5F"/>
                </a:solidFill>
                <a:latin typeface="Consolas"/>
              </a:rPr>
              <a:t>// The text in </a:t>
            </a:r>
            <a:r>
              <a:rPr lang="en-US" altLang="zh-CN" sz="1200" dirty="0" err="1" smtClean="0">
                <a:solidFill>
                  <a:srgbClr val="3F7F5F"/>
                </a:solidFill>
                <a:latin typeface="Consolas"/>
              </a:rPr>
              <a:t>paranteses</a:t>
            </a:r>
            <a:r>
              <a:rPr lang="en-US" altLang="zh-CN" sz="1200" dirty="0" smtClean="0">
                <a:solidFill>
                  <a:srgbClr val="3F7F5F"/>
                </a:solidFill>
                <a:latin typeface="Consolas"/>
              </a:rPr>
              <a:t> () </a:t>
            </a:r>
            <a:r>
              <a:rPr lang="en-US" altLang="zh-CN" sz="1200" dirty="0" err="1" smtClean="0">
                <a:solidFill>
                  <a:srgbClr val="3F7F5F"/>
                </a:solidFill>
                <a:latin typeface="Consolas"/>
              </a:rPr>
              <a:t>refere</a:t>
            </a:r>
            <a:r>
              <a:rPr lang="en-US" altLang="zh-CN" sz="1200" dirty="0" smtClean="0">
                <a:solidFill>
                  <a:srgbClr val="3F7F5F"/>
                </a:solidFill>
                <a:latin typeface="Consolas"/>
              </a:rPr>
              <a:t> to the value of the inline cache receiver (</a:t>
            </a:r>
            <a:r>
              <a:rPr lang="en-US" altLang="zh-CN" sz="1200" dirty="0" err="1" smtClean="0">
                <a:solidFill>
                  <a:srgbClr val="3F7F5F"/>
                </a:solidFill>
                <a:latin typeface="Consolas"/>
              </a:rPr>
              <a:t>mov</a:t>
            </a:r>
            <a:r>
              <a:rPr lang="en-US" altLang="zh-CN" sz="1200" dirty="0" smtClean="0">
                <a:solidFill>
                  <a:srgbClr val="3F7F5F"/>
                </a:solidFill>
                <a:latin typeface="Consolas"/>
              </a:rPr>
              <a:t> instruction)</a:t>
            </a:r>
          </a:p>
          <a:p>
            <a:r>
              <a:rPr lang="en-US" altLang="zh-CN" sz="1200" dirty="0" smtClean="0">
                <a:solidFill>
                  <a:srgbClr val="3F7F5F"/>
                </a:solidFill>
                <a:latin typeface="Consolas"/>
              </a:rPr>
              <a:t>//</a:t>
            </a:r>
          </a:p>
          <a:p>
            <a:r>
              <a:rPr lang="en-US" altLang="zh-CN" sz="1200" dirty="0" smtClean="0">
                <a:solidFill>
                  <a:srgbClr val="3F7F5F"/>
                </a:solidFill>
                <a:latin typeface="Consolas"/>
              </a:rPr>
              <a:t>// The numbers in square brackets </a:t>
            </a:r>
            <a:r>
              <a:rPr lang="en-US" altLang="zh-CN" sz="1200" dirty="0" err="1" smtClean="0">
                <a:solidFill>
                  <a:srgbClr val="3F7F5F"/>
                </a:solidFill>
                <a:latin typeface="Consolas"/>
              </a:rPr>
              <a:t>refere</a:t>
            </a:r>
            <a:r>
              <a:rPr lang="en-US" altLang="zh-CN" sz="1200" dirty="0" smtClean="0">
                <a:solidFill>
                  <a:srgbClr val="3F7F5F"/>
                </a:solidFill>
                <a:latin typeface="Consolas"/>
              </a:rPr>
              <a:t> to the kind of transition:</a:t>
            </a:r>
          </a:p>
          <a:p>
            <a:r>
              <a:rPr lang="en-US" altLang="zh-CN" sz="1200" dirty="0" smtClean="0">
                <a:solidFill>
                  <a:srgbClr val="3F7F5F"/>
                </a:solidFill>
                <a:latin typeface="Consolas"/>
              </a:rPr>
              <a:t>// [1]: Initial </a:t>
            </a:r>
            <a:r>
              <a:rPr lang="en-US" altLang="zh-CN" sz="1200" dirty="0" err="1" smtClean="0">
                <a:solidFill>
                  <a:srgbClr val="3F7F5F"/>
                </a:solidFill>
                <a:latin typeface="Consolas"/>
              </a:rPr>
              <a:t>fixup</a:t>
            </a:r>
            <a:r>
              <a:rPr lang="en-US" altLang="zh-CN" sz="1200" dirty="0" smtClean="0">
                <a:solidFill>
                  <a:srgbClr val="3F7F5F"/>
                </a:solidFill>
                <a:latin typeface="Consolas"/>
              </a:rPr>
              <a:t>. Receiver it found from debug information</a:t>
            </a:r>
          </a:p>
          <a:p>
            <a:r>
              <a:rPr lang="en-US" altLang="zh-CN" sz="1200" dirty="0" smtClean="0">
                <a:solidFill>
                  <a:srgbClr val="3F7F5F"/>
                </a:solidFill>
                <a:latin typeface="Consolas"/>
              </a:rPr>
              <a:t>// [2]: Compilation of a method</a:t>
            </a:r>
          </a:p>
          <a:p>
            <a:r>
              <a:rPr lang="en-US" altLang="zh-CN" sz="1200" dirty="0" smtClean="0">
                <a:solidFill>
                  <a:srgbClr val="3F7F5F"/>
                </a:solidFill>
                <a:latin typeface="Consolas"/>
              </a:rPr>
              <a:t>// [3]: Recompilation of a method (note: only entry is changed. The </a:t>
            </a:r>
            <a:r>
              <a:rPr lang="en-US" altLang="zh-CN" sz="1200" dirty="0" err="1" smtClean="0">
                <a:solidFill>
                  <a:srgbClr val="3F7F5F"/>
                </a:solidFill>
                <a:latin typeface="Consolas"/>
              </a:rPr>
              <a:t>klassOop</a:t>
            </a:r>
            <a:r>
              <a:rPr lang="en-US" altLang="zh-CN" sz="1200" dirty="0" smtClean="0">
                <a:solidFill>
                  <a:srgbClr val="3F7F5F"/>
                </a:solidFill>
                <a:latin typeface="Consolas"/>
              </a:rPr>
              <a:t> must stay the same)</a:t>
            </a:r>
          </a:p>
          <a:p>
            <a:r>
              <a:rPr lang="en-US" altLang="zh-CN" sz="1200" dirty="0" smtClean="0">
                <a:solidFill>
                  <a:srgbClr val="3F7F5F"/>
                </a:solidFill>
                <a:latin typeface="Consolas"/>
              </a:rPr>
              <a:t>// [4]: Inline cache miss. We go directly to </a:t>
            </a:r>
            <a:r>
              <a:rPr lang="en-US" altLang="zh-CN" sz="1200" dirty="0" err="1" smtClean="0">
                <a:solidFill>
                  <a:srgbClr val="3F7F5F"/>
                </a:solidFill>
                <a:latin typeface="Consolas"/>
              </a:rPr>
              <a:t>megamorphic</a:t>
            </a:r>
            <a:r>
              <a:rPr lang="en-US" altLang="zh-CN" sz="1200" dirty="0" smtClean="0">
                <a:solidFill>
                  <a:srgbClr val="3F7F5F"/>
                </a:solidFill>
                <a:latin typeface="Consolas"/>
              </a:rPr>
              <a:t> call.</a:t>
            </a:r>
          </a:p>
          <a:p>
            <a:r>
              <a:rPr lang="en-US" altLang="zh-CN" sz="1200" dirty="0" smtClean="0">
                <a:solidFill>
                  <a:srgbClr val="3F7F5F"/>
                </a:solidFill>
                <a:latin typeface="Consolas"/>
              </a:rPr>
              <a:t>//</a:t>
            </a:r>
          </a:p>
          <a:p>
            <a:r>
              <a:rPr lang="en-US" altLang="zh-CN" sz="1200" dirty="0" smtClean="0">
                <a:solidFill>
                  <a:srgbClr val="3F7F5F"/>
                </a:solidFill>
                <a:latin typeface="Consolas"/>
              </a:rPr>
              <a:t>// The class automatically inserts transition stubs (using the </a:t>
            </a:r>
            <a:r>
              <a:rPr lang="en-US" altLang="zh-CN" sz="1200" dirty="0" err="1" smtClean="0">
                <a:solidFill>
                  <a:srgbClr val="3F7F5F"/>
                </a:solidFill>
                <a:latin typeface="Consolas"/>
              </a:rPr>
              <a:t>InlineCacheBuffer</a:t>
            </a:r>
            <a:r>
              <a:rPr lang="en-US" altLang="zh-CN" sz="1200" dirty="0" smtClean="0">
                <a:solidFill>
                  <a:srgbClr val="3F7F5F"/>
                </a:solidFill>
                <a:latin typeface="Consolas"/>
              </a:rPr>
              <a:t>) when an MT-unsafe</a:t>
            </a:r>
          </a:p>
          <a:p>
            <a:r>
              <a:rPr lang="en-US" altLang="zh-CN" sz="1200" dirty="0" smtClean="0">
                <a:solidFill>
                  <a:srgbClr val="3F7F5F"/>
                </a:solidFill>
                <a:latin typeface="Consolas"/>
              </a:rPr>
              <a:t>// transition is made to a stub.</a:t>
            </a:r>
            <a:endParaRPr lang="zh-CN" altLang="en-US" sz="12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微软雅黑" pitchFamily="34" charset="-122"/>
                <a:ea typeface="微软雅黑" pitchFamily="34" charset="-122"/>
              </a:rPr>
              <a:t>Self-modifying code</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实现的虚方法分派</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smtClean="0">
                <a:latin typeface="微软雅黑" pitchFamily="34" charset="-122"/>
                <a:ea typeface="微软雅黑" pitchFamily="34" charset="-122"/>
              </a:rPr>
              <a:t>monomorphic</a:t>
            </a:r>
            <a:r>
              <a:rPr lang="en-US" altLang="zh-CN" dirty="0" smtClean="0">
                <a:latin typeface="微软雅黑" pitchFamily="34" charset="-122"/>
                <a:ea typeface="微软雅黑" pitchFamily="34" charset="-122"/>
              </a:rPr>
              <a:t> inline cache</a:t>
            </a:r>
            <a:endParaRPr lang="zh-CN" altLang="en-US" dirty="0">
              <a:latin typeface="微软雅黑" pitchFamily="34" charset="-122"/>
              <a:ea typeface="微软雅黑" pitchFamily="34" charset="-122"/>
            </a:endParaRPr>
          </a:p>
        </p:txBody>
      </p:sp>
      <p:sp>
        <p:nvSpPr>
          <p:cNvPr id="4" name="TextBox 3"/>
          <p:cNvSpPr txBox="1"/>
          <p:nvPr/>
        </p:nvSpPr>
        <p:spPr>
          <a:xfrm>
            <a:off x="8001024" y="6429396"/>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参考文章</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栈上替换（</a:t>
            </a:r>
            <a:r>
              <a:rPr lang="en-US" altLang="zh-CN" dirty="0" smtClean="0">
                <a:latin typeface="微软雅黑" pitchFamily="34" charset="-122"/>
                <a:ea typeface="微软雅黑" pitchFamily="34" charset="-122"/>
              </a:rPr>
              <a:t>OSR</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on-stack replacement</a:t>
            </a:r>
          </a:p>
          <a:p>
            <a:r>
              <a:rPr lang="zh-CN" altLang="en-US" dirty="0" smtClean="0">
                <a:latin typeface="微软雅黑" pitchFamily="34" charset="-122"/>
                <a:ea typeface="微软雅黑" pitchFamily="34" charset="-122"/>
              </a:rPr>
              <a:t>由回边计数器溢出引发</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编译后，在循环中从解释器转入编译后代码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发生逆优化时要从编译后代码转回到解释器中</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PrintCompilation</a:t>
            </a:r>
            <a:r>
              <a:rPr lang="zh-CN" altLang="en-US" dirty="0" smtClean="0">
                <a:latin typeface="微软雅黑" pitchFamily="34" charset="-122"/>
                <a:ea typeface="微软雅黑" pitchFamily="34" charset="-122"/>
              </a:rPr>
              <a:t>的日志中以</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表示发生了</a:t>
            </a:r>
            <a:r>
              <a:rPr lang="en-US" altLang="zh-CN" dirty="0" smtClean="0">
                <a:latin typeface="微软雅黑" pitchFamily="34" charset="-122"/>
                <a:ea typeface="微软雅黑" pitchFamily="34" charset="-122"/>
              </a:rPr>
              <a:t>OSR</a:t>
            </a:r>
            <a:r>
              <a:rPr lang="zh-CN" altLang="en-US" dirty="0" smtClean="0">
                <a:latin typeface="微软雅黑" pitchFamily="34" charset="-122"/>
                <a:ea typeface="微软雅黑" pitchFamily="34" charset="-122"/>
              </a:rPr>
              <a:t>编译</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方法内联（</a:t>
            </a:r>
            <a:r>
              <a:rPr lang="en-US" altLang="zh-CN" sz="3600" dirty="0" smtClean="0">
                <a:latin typeface="微软雅黑" pitchFamily="34" charset="-122"/>
                <a:ea typeface="微软雅黑" pitchFamily="34" charset="-122"/>
              </a:rPr>
              <a:t>method </a:t>
            </a:r>
            <a:r>
              <a:rPr lang="en-US" altLang="zh-CN" sz="3600" dirty="0" err="1" smtClean="0">
                <a:latin typeface="微软雅黑" pitchFamily="34" charset="-122"/>
                <a:ea typeface="微软雅黑" pitchFamily="34" charset="-122"/>
              </a:rPr>
              <a:t>inlining</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内联带来的代码膨胀问题</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微软雅黑" pitchFamily="34" charset="-122"/>
                <a:ea typeface="微软雅黑" pitchFamily="34" charset="-122"/>
              </a:rPr>
              <a:t>内联可能引致冗余，因而容易导致生成的代码比不内联有所膨胀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但调用方法的代码序列也有一定长度</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因而如果被内联的方法比调用方法的代码序列短，则内联完全有益而无害</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若被内联的方法长、被调用次数少且未能为其它优化带来更多优化机会，则内联反而可能给性能带来负面影响</a:t>
            </a:r>
            <a:endParaRPr lang="en-US" altLang="zh-CN" dirty="0" smtClean="0">
              <a:latin typeface="微软雅黑" pitchFamily="34" charset="-122"/>
              <a:ea typeface="微软雅黑" pitchFamily="34"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的内联选项</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47500" lnSpcReduction="20000"/>
          </a:bodyPr>
          <a:lstStyle/>
          <a:p>
            <a:r>
              <a:rPr lang="zh-CN" altLang="en-US" dirty="0" smtClean="0">
                <a:latin typeface="微软雅黑" pitchFamily="34" charset="-122"/>
                <a:ea typeface="微软雅黑" pitchFamily="34" charset="-122"/>
              </a:rPr>
              <a:t>权衡！选择要内联的方法</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在产品中的参数：</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Inlining</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ClipInlining</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XX:InlineSmallCode</a:t>
            </a:r>
            <a:r>
              <a:rPr lang="en-US" altLang="zh-CN" dirty="0" smtClean="0">
                <a:latin typeface="微软雅黑" pitchFamily="34" charset="-122"/>
                <a:ea typeface="微软雅黑" pitchFamily="34" charset="-122"/>
              </a:rPr>
              <a:t>=1000</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XX:MaxInlineSize</a:t>
            </a:r>
            <a:r>
              <a:rPr lang="en-US" altLang="zh-CN" dirty="0" smtClean="0">
                <a:latin typeface="微软雅黑" pitchFamily="34" charset="-122"/>
                <a:ea typeface="微软雅黑" pitchFamily="34" charset="-122"/>
              </a:rPr>
              <a:t>=35</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XX:FreqInlineSize</a:t>
            </a:r>
            <a:r>
              <a:rPr lang="en-US" altLang="zh-CN" dirty="0" smtClean="0">
                <a:latin typeface="微软雅黑" pitchFamily="34" charset="-122"/>
                <a:ea typeface="微软雅黑" pitchFamily="34" charset="-122"/>
              </a:rPr>
              <a:t>=325</a:t>
            </a: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的诊断选项：</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PrintInlining</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在开发模式下的参数：</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InlineAccessors</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XX:MaxTrivialSize</a:t>
            </a:r>
            <a:r>
              <a:rPr lang="en-US" altLang="zh-CN" dirty="0" smtClean="0">
                <a:latin typeface="微软雅黑" pitchFamily="34" charset="-122"/>
                <a:ea typeface="微软雅黑" pitchFamily="34" charset="-122"/>
              </a:rPr>
              <a:t>=6</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XX:MinInliningThreshold</a:t>
            </a:r>
            <a:r>
              <a:rPr lang="en-US" altLang="zh-CN" dirty="0" smtClean="0">
                <a:latin typeface="微软雅黑" pitchFamily="34" charset="-122"/>
                <a:ea typeface="微软雅黑" pitchFamily="34" charset="-122"/>
              </a:rPr>
              <a:t>=250</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XX:MaxInlineLevel</a:t>
            </a:r>
            <a:r>
              <a:rPr lang="en-US" altLang="zh-CN" dirty="0" smtClean="0">
                <a:latin typeface="微软雅黑" pitchFamily="34" charset="-122"/>
                <a:ea typeface="微软雅黑" pitchFamily="34" charset="-122"/>
              </a:rPr>
              <a:t>=9</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XX:MaxRecursiveInlineLevel</a:t>
            </a:r>
            <a:r>
              <a:rPr lang="en-US" altLang="zh-CN" dirty="0" smtClean="0">
                <a:latin typeface="微软雅黑" pitchFamily="34" charset="-122"/>
                <a:ea typeface="微软雅黑" pitchFamily="34" charset="-122"/>
              </a:rPr>
              <a:t>=1</a:t>
            </a: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XX:DesiredMethodLimit</a:t>
            </a:r>
            <a:r>
              <a:rPr lang="en-US" altLang="zh-CN" dirty="0" smtClean="0">
                <a:latin typeface="微软雅黑" pitchFamily="34" charset="-122"/>
                <a:ea typeface="微软雅黑" pitchFamily="34" charset="-122"/>
              </a:rPr>
              <a:t>=8000</a:t>
            </a:r>
          </a:p>
          <a:p>
            <a:pPr lvl="1"/>
            <a:r>
              <a:rPr lang="en-US" altLang="zh-CN" dirty="0" smtClean="0">
                <a:latin typeface="微软雅黑" pitchFamily="34" charset="-122"/>
                <a:ea typeface="微软雅黑" pitchFamily="34"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源码级编译器</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normAutofit fontScale="85000" lnSpcReduction="20000"/>
          </a:bodyPr>
          <a:lstStyle/>
          <a:p>
            <a:r>
              <a:rPr lang="zh-CN" altLang="en-US" dirty="0" smtClean="0">
                <a:latin typeface="微软雅黑" pitchFamily="34" charset="-122"/>
                <a:ea typeface="微软雅黑" pitchFamily="34" charset="-122"/>
              </a:rPr>
              <a:t>任务：将符合语言规范的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源码编译为</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若输入的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源码不符合规范则需要报告错误</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Sun</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JDK</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源码级编译器是</a:t>
            </a:r>
            <a:r>
              <a:rPr lang="en-US" altLang="zh-CN" dirty="0" smtClean="0">
                <a:latin typeface="微软雅黑" pitchFamily="34" charset="-122"/>
                <a:ea typeface="微软雅黑" pitchFamily="34" charset="-122"/>
                <a:hlinkClick r:id="rId2"/>
              </a:rPr>
              <a:t>javac</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该编译器是用</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编写的</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某种程度上实现了</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的自举（</a:t>
            </a:r>
            <a:r>
              <a:rPr lang="en-US" altLang="zh-CN" dirty="0" smtClean="0">
                <a:latin typeface="微软雅黑" pitchFamily="34" charset="-122"/>
                <a:ea typeface="微软雅黑" pitchFamily="34" charset="-122"/>
              </a:rPr>
              <a:t>bootstrap</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真正实现</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自举还得结合</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写的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其它</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源码级编译器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ECJ</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Eclipse Compiler for Java</a:t>
            </a:r>
          </a:p>
          <a:p>
            <a:pPr lvl="1"/>
            <a:r>
              <a:rPr lang="en-US" altLang="zh-CN" dirty="0" smtClean="0">
                <a:latin typeface="微软雅黑" pitchFamily="34" charset="-122"/>
                <a:ea typeface="微软雅黑" pitchFamily="34" charset="-122"/>
                <a:hlinkClick r:id="rId3"/>
              </a:rPr>
              <a:t>Jikes</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逆优化（</a:t>
            </a:r>
            <a:r>
              <a:rPr lang="en-US" altLang="zh-CN" dirty="0" err="1" smtClean="0">
                <a:latin typeface="微软雅黑" pitchFamily="34" charset="-122"/>
                <a:ea typeface="微软雅黑" pitchFamily="34" charset="-122"/>
              </a:rPr>
              <a:t>deoptimization</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当激进优化的前提假设不再成立时</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加载了新的类，改变了类层次</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执行到了</a:t>
            </a:r>
            <a:r>
              <a:rPr lang="en-US" altLang="zh-CN" dirty="0" smtClean="0">
                <a:latin typeface="微软雅黑" pitchFamily="34" charset="-122"/>
                <a:ea typeface="微软雅黑" pitchFamily="34" charset="-122"/>
              </a:rPr>
              <a:t>uncommon</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trap</a:t>
            </a:r>
          </a:p>
          <a:p>
            <a:pPr lvl="1"/>
            <a:r>
              <a:rPr lang="zh-CN" altLang="en-US" dirty="0" smtClean="0">
                <a:latin typeface="微软雅黑" pitchFamily="34" charset="-122"/>
                <a:ea typeface="微软雅黑" pitchFamily="34" charset="-122"/>
              </a:rPr>
              <a:t>程序运行中接入了调试器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etc … </a:t>
            </a: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实验：</a:t>
            </a:r>
            <a:r>
              <a:rPr lang="en-US" altLang="zh-CN" dirty="0" smtClean="0">
                <a:latin typeface="Microsoft YaHei" pitchFamily="34" charset="-122"/>
                <a:ea typeface="Microsoft YaHei" pitchFamily="34" charset="-122"/>
              </a:rPr>
              <a:t>HotSpot</a:t>
            </a:r>
            <a:r>
              <a:rPr lang="zh-CN" altLang="en-US" dirty="0" smtClean="0">
                <a:latin typeface="Microsoft YaHei" pitchFamily="34" charset="-122"/>
                <a:ea typeface="Microsoft YaHei" pitchFamily="34" charset="-122"/>
              </a:rPr>
              <a:t>的启动参数</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p:txBody>
          <a:bodyPr>
            <a:normAutofit fontScale="70000" lnSpcReduction="20000"/>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Xint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Xcomp</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UnlockDiagnosticVMOptions</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PrintInterpreter</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PrintCompilation</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PrintAssembly</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PrintInlining</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PrintIntrinsics</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PrintNMethods</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BackgroundCompilation</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TraceItables</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TraceICs</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演示：</a:t>
            </a:r>
            <a:endPar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java</a:t>
            </a:r>
            <a:r>
              <a:rPr lang="zh-CN" altLang="en-US"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 </a:t>
            </a:r>
            <a:r>
              <a:rPr lang="en-US" altLang="zh-CN"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-XX:+</a:t>
            </a:r>
            <a:r>
              <a:rPr lang="en-US" altLang="zh-CN" sz="3600" dirty="0" err="1"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PrintCompilation</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HotSpot Client Compiler </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a:t>
            </a: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C1</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 Client VM</a:t>
            </a:r>
            <a:endParaRPr lang="zh-CN" altLang="en-US" dirty="0">
              <a:latin typeface="微软雅黑" pitchFamily="34" charset="-122"/>
              <a:ea typeface="微软雅黑" pitchFamily="34" charset="-122"/>
            </a:endParaRPr>
          </a:p>
        </p:txBody>
      </p:sp>
      <p:pic>
        <p:nvPicPr>
          <p:cNvPr id="5" name="内容占位符 4" descr="HotSpot_client_arch.png"/>
          <p:cNvPicPr>
            <a:picLocks noGrp="1" noChangeAspect="1"/>
          </p:cNvPicPr>
          <p:nvPr>
            <p:ph idx="1"/>
          </p:nvPr>
        </p:nvPicPr>
        <p:blipFill>
          <a:blip r:embed="rId2" cstate="print"/>
          <a:stretch>
            <a:fillRect/>
          </a:stretch>
        </p:blipFill>
        <p:spPr>
          <a:xfrm>
            <a:off x="1435100" y="1838873"/>
            <a:ext cx="7499350" cy="4018453"/>
          </a:xfrm>
        </p:spPr>
      </p:pic>
      <p:sp>
        <p:nvSpPr>
          <p:cNvPr id="4" name="TextBox 3"/>
          <p:cNvSpPr txBox="1"/>
          <p:nvPr/>
        </p:nvSpPr>
        <p:spPr>
          <a:xfrm>
            <a:off x="7929586"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图片来源</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的工作流程</a:t>
            </a:r>
            <a:endParaRPr lang="zh-CN" altLang="en-US" dirty="0">
              <a:latin typeface="微软雅黑" pitchFamily="34" charset="-122"/>
              <a:ea typeface="微软雅黑" pitchFamily="34" charset="-122"/>
            </a:endParaRPr>
          </a:p>
        </p:txBody>
      </p:sp>
      <p:pic>
        <p:nvPicPr>
          <p:cNvPr id="4" name="内容占位符 3" descr="HotSpot_C1_flow.png"/>
          <p:cNvPicPr>
            <a:picLocks noGrp="1" noChangeAspect="1"/>
          </p:cNvPicPr>
          <p:nvPr>
            <p:ph idx="1"/>
          </p:nvPr>
        </p:nvPicPr>
        <p:blipFill>
          <a:blip r:embed="rId2" cstate="print"/>
          <a:stretch>
            <a:fillRect/>
          </a:stretch>
        </p:blipFill>
        <p:spPr>
          <a:xfrm>
            <a:off x="1435100" y="2944113"/>
            <a:ext cx="7499350" cy="1807974"/>
          </a:xfrm>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HIR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sz="2800" dirty="0" smtClean="0">
                <a:latin typeface="微软雅黑" pitchFamily="34" charset="-122"/>
                <a:ea typeface="微软雅黑" pitchFamily="34" charset="-122"/>
              </a:rPr>
              <a:t>High-level Intermediate Representation</a:t>
            </a:r>
          </a:p>
          <a:p>
            <a:r>
              <a:rPr lang="zh-CN" altLang="en-US" dirty="0" smtClean="0">
                <a:latin typeface="微软雅黑" pitchFamily="34" charset="-122"/>
                <a:ea typeface="微软雅黑" pitchFamily="34" charset="-122"/>
              </a:rPr>
              <a:t>按基本块组织的控制流图</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基本块内是</a:t>
            </a:r>
            <a:r>
              <a:rPr lang="en-US" altLang="zh-CN" dirty="0" smtClean="0">
                <a:latin typeface="微软雅黑" pitchFamily="34" charset="-122"/>
                <a:ea typeface="微软雅黑" pitchFamily="34" charset="-122"/>
              </a:rPr>
              <a:t>SSA</a:t>
            </a:r>
            <a:r>
              <a:rPr lang="zh-CN" altLang="en-US" dirty="0" smtClean="0">
                <a:latin typeface="微软雅黑" pitchFamily="34" charset="-122"/>
                <a:ea typeface="微软雅黑" pitchFamily="34" charset="-122"/>
              </a:rPr>
              <a:t>形式的图</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SSA</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smtClean="0">
                <a:latin typeface="微软雅黑" pitchFamily="34" charset="-122"/>
                <a:ea typeface="微软雅黑" pitchFamily="34" charset="-122"/>
              </a:rPr>
              <a:t>static single-assignment form</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抽像解释（</a:t>
            </a:r>
            <a:r>
              <a:rPr lang="en-US" altLang="zh-CN" sz="3600" dirty="0" smtClean="0">
                <a:latin typeface="微软雅黑" pitchFamily="34" charset="-122"/>
                <a:ea typeface="微软雅黑" pitchFamily="34" charset="-122"/>
              </a:rPr>
              <a:t>abstract interpretation</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也称为符号执行（</a:t>
            </a:r>
            <a:r>
              <a:rPr lang="en-US" altLang="zh-CN" dirty="0" smtClean="0">
                <a:latin typeface="微软雅黑" pitchFamily="34" charset="-122"/>
                <a:ea typeface="微软雅黑" pitchFamily="34" charset="-122"/>
              </a:rPr>
              <a:t>symbolic execution</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方法内联（</a:t>
            </a:r>
            <a:r>
              <a:rPr lang="en-US" altLang="zh-CN" sz="3600" dirty="0" smtClean="0">
                <a:latin typeface="微软雅黑" pitchFamily="34" charset="-122"/>
                <a:ea typeface="微软雅黑" pitchFamily="34" charset="-122"/>
              </a:rPr>
              <a:t>method </a:t>
            </a:r>
            <a:r>
              <a:rPr lang="en-US" altLang="zh-CN" sz="3600" dirty="0" err="1" smtClean="0">
                <a:latin typeface="微软雅黑" pitchFamily="34" charset="-122"/>
                <a:ea typeface="微软雅黑" pitchFamily="34" charset="-122"/>
              </a:rPr>
              <a:t>inlining</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从字节码转换为</a:t>
            </a:r>
            <a:r>
              <a:rPr lang="en-US" altLang="zh-CN" dirty="0" smtClean="0">
                <a:latin typeface="微软雅黑" pitchFamily="34" charset="-122"/>
                <a:ea typeface="微软雅黑" pitchFamily="34" charset="-122"/>
              </a:rPr>
              <a:t>HIR</a:t>
            </a:r>
            <a:r>
              <a:rPr lang="zh-CN" altLang="en-US" dirty="0" smtClean="0">
                <a:latin typeface="微软雅黑" pitchFamily="34" charset="-122"/>
                <a:ea typeface="微软雅黑" pitchFamily="34" charset="-122"/>
              </a:rPr>
              <a:t>的过程中完成</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CHA</a:t>
            </a:r>
            <a:r>
              <a:rPr lang="zh-CN" altLang="en-US" dirty="0" smtClean="0">
                <a:latin typeface="微软雅黑" pitchFamily="34" charset="-122"/>
                <a:ea typeface="微软雅黑" pitchFamily="34" charset="-122"/>
              </a:rPr>
              <a:t>和方法的字节码大小</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javac</a:t>
            </a:r>
            <a:r>
              <a:rPr lang="zh-CN" altLang="en-US" dirty="0" smtClean="0">
                <a:latin typeface="微软雅黑" pitchFamily="34" charset="-122"/>
                <a:ea typeface="微软雅黑" pitchFamily="34" charset="-122"/>
              </a:rPr>
              <a:t>工作流程</a:t>
            </a:r>
            <a:endParaRPr lang="zh-CN" altLang="en-US" dirty="0">
              <a:latin typeface="微软雅黑" pitchFamily="34" charset="-122"/>
              <a:ea typeface="微软雅黑" pitchFamily="34" charset="-122"/>
            </a:endParaRPr>
          </a:p>
        </p:txBody>
      </p:sp>
      <p:sp>
        <p:nvSpPr>
          <p:cNvPr id="6" name="TextBox 5"/>
          <p:cNvSpPr txBox="1"/>
          <p:nvPr/>
        </p:nvSpPr>
        <p:spPr>
          <a:xfrm>
            <a:off x="2071670" y="5606306"/>
            <a:ext cx="6715172" cy="64633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txBody>
          <a:bodyPr wrap="square" rtlCol="0">
            <a:spAutoFit/>
          </a:bodyPr>
          <a:lstStyle/>
          <a:p>
            <a:r>
              <a:rPr lang="en-US" altLang="zh-CN" b="1" dirty="0" smtClean="0">
                <a:solidFill>
                  <a:srgbClr val="7F0055"/>
                </a:solidFill>
                <a:latin typeface="Consolas"/>
              </a:rPr>
              <a:t>while</a:t>
            </a:r>
            <a:r>
              <a:rPr lang="en-US" altLang="zh-CN" dirty="0" smtClean="0">
                <a:solidFill>
                  <a:srgbClr val="000000"/>
                </a:solidFill>
                <a:latin typeface="Consolas"/>
              </a:rPr>
              <a:t> (</a:t>
            </a:r>
            <a:r>
              <a:rPr lang="en-US" altLang="zh-CN" dirty="0" err="1" smtClean="0">
                <a:solidFill>
                  <a:srgbClr val="0000C0"/>
                </a:solidFill>
                <a:latin typeface="Consolas"/>
              </a:rPr>
              <a:t>todo</a:t>
            </a:r>
            <a:r>
              <a:rPr lang="en-US" altLang="zh-CN" dirty="0" err="1" smtClean="0">
                <a:solidFill>
                  <a:srgbClr val="000000"/>
                </a:solidFill>
                <a:latin typeface="Consolas"/>
              </a:rPr>
              <a:t>.nonEmpty</a:t>
            </a:r>
            <a:r>
              <a:rPr lang="en-US" altLang="zh-CN" dirty="0" smtClean="0">
                <a:solidFill>
                  <a:srgbClr val="000000"/>
                </a:solidFill>
                <a:latin typeface="Consolas"/>
              </a:rPr>
              <a:t>())</a:t>
            </a:r>
          </a:p>
          <a:p>
            <a:r>
              <a:rPr lang="en-US" altLang="zh-CN" b="1" dirty="0" smtClean="0">
                <a:solidFill>
                  <a:srgbClr val="000000"/>
                </a:solidFill>
                <a:latin typeface="Consolas"/>
              </a:rPr>
              <a:t>    </a:t>
            </a:r>
            <a:r>
              <a:rPr lang="en-US" altLang="zh-CN" dirty="0" smtClean="0">
                <a:solidFill>
                  <a:srgbClr val="000000"/>
                </a:solidFill>
                <a:latin typeface="Consolas"/>
              </a:rPr>
              <a:t>generate(</a:t>
            </a:r>
            <a:r>
              <a:rPr lang="en-US" altLang="zh-CN" dirty="0" err="1" smtClean="0">
                <a:solidFill>
                  <a:srgbClr val="000000"/>
                </a:solidFill>
                <a:latin typeface="Consolas"/>
              </a:rPr>
              <a:t>desugar</a:t>
            </a:r>
            <a:r>
              <a:rPr lang="en-US" altLang="zh-CN" dirty="0" smtClean="0">
                <a:solidFill>
                  <a:srgbClr val="000000"/>
                </a:solidFill>
                <a:latin typeface="Consolas"/>
              </a:rPr>
              <a:t>(flow(attribute(</a:t>
            </a:r>
            <a:r>
              <a:rPr lang="en-US" altLang="zh-CN" dirty="0" err="1" smtClean="0">
                <a:solidFill>
                  <a:srgbClr val="0000C0"/>
                </a:solidFill>
                <a:latin typeface="Consolas"/>
              </a:rPr>
              <a:t>todo</a:t>
            </a:r>
            <a:r>
              <a:rPr lang="en-US" altLang="zh-CN" dirty="0" err="1" smtClean="0">
                <a:solidFill>
                  <a:srgbClr val="000000"/>
                </a:solidFill>
                <a:latin typeface="Consolas"/>
              </a:rPr>
              <a:t>.next</a:t>
            </a:r>
            <a:r>
              <a:rPr lang="en-US" altLang="zh-CN" dirty="0" smtClean="0">
                <a:solidFill>
                  <a:srgbClr val="000000"/>
                </a:solidFill>
                <a:latin typeface="Consolas"/>
              </a:rPr>
              <a:t>()))));</a:t>
            </a:r>
            <a:endParaRPr lang="zh-CN" altLang="en-US" dirty="0"/>
          </a:p>
        </p:txBody>
      </p:sp>
      <p:sp>
        <p:nvSpPr>
          <p:cNvPr id="7" name="TextBox 6"/>
          <p:cNvSpPr txBox="1"/>
          <p:nvPr/>
        </p:nvSpPr>
        <p:spPr>
          <a:xfrm>
            <a:off x="1357290" y="3509191"/>
            <a:ext cx="7429552" cy="1600438"/>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txBody>
          <a:bodyPr wrap="square" rtlCol="0">
            <a:spAutoFit/>
          </a:bodyPr>
          <a:lstStyle/>
          <a:p>
            <a:r>
              <a:rPr lang="en-US" altLang="zh-CN" sz="1400" dirty="0" err="1" smtClean="0">
                <a:solidFill>
                  <a:srgbClr val="000000"/>
                </a:solidFill>
                <a:latin typeface="Consolas"/>
              </a:rPr>
              <a:t>initProcessAnnotations</a:t>
            </a:r>
            <a:r>
              <a:rPr lang="en-US" altLang="zh-CN" sz="1400" dirty="0" smtClean="0">
                <a:solidFill>
                  <a:srgbClr val="000000"/>
                </a:solidFill>
                <a:latin typeface="Consolas"/>
              </a:rPr>
              <a:t>(processors);</a:t>
            </a:r>
          </a:p>
          <a:p>
            <a:endParaRPr lang="zh-CN" altLang="en-US" sz="1400" dirty="0" smtClean="0">
              <a:latin typeface="Consolas"/>
            </a:endParaRPr>
          </a:p>
          <a:p>
            <a:r>
              <a:rPr lang="en-US" altLang="zh-CN" sz="1400" dirty="0" smtClean="0">
                <a:solidFill>
                  <a:srgbClr val="3F7F5F"/>
                </a:solidFill>
                <a:latin typeface="Consolas"/>
              </a:rPr>
              <a:t>// These method calls must be chained to avoid memory leaks</a:t>
            </a:r>
          </a:p>
          <a:p>
            <a:r>
              <a:rPr lang="en-US" altLang="zh-CN" sz="1400" dirty="0" err="1" smtClean="0">
                <a:solidFill>
                  <a:srgbClr val="0000C0"/>
                </a:solidFill>
                <a:latin typeface="Consolas"/>
              </a:rPr>
              <a:t>delegateCompiler</a:t>
            </a:r>
            <a:r>
              <a:rPr lang="en-US" altLang="zh-CN" sz="1400" dirty="0" smtClean="0">
                <a:solidFill>
                  <a:srgbClr val="000000"/>
                </a:solidFill>
                <a:latin typeface="Consolas"/>
              </a:rPr>
              <a:t> = </a:t>
            </a:r>
            <a:r>
              <a:rPr lang="en-US" altLang="zh-CN" sz="1400" dirty="0" err="1" smtClean="0">
                <a:solidFill>
                  <a:srgbClr val="000000"/>
                </a:solidFill>
                <a:latin typeface="Consolas"/>
              </a:rPr>
              <a:t>processAnnotations</a:t>
            </a:r>
            <a:r>
              <a:rPr lang="en-US" altLang="zh-CN" sz="1400" dirty="0" smtClean="0">
                <a:solidFill>
                  <a:srgbClr val="000000"/>
                </a:solidFill>
                <a:latin typeface="Consolas"/>
              </a:rPr>
              <a:t>(</a:t>
            </a:r>
            <a:r>
              <a:rPr lang="en-US" altLang="zh-CN" sz="1400" dirty="0" err="1" smtClean="0">
                <a:solidFill>
                  <a:srgbClr val="000000"/>
                </a:solidFill>
                <a:latin typeface="Consolas"/>
              </a:rPr>
              <a:t>enterTrees</a:t>
            </a:r>
            <a:r>
              <a:rPr lang="en-US" altLang="zh-CN" sz="1400" dirty="0" smtClean="0">
                <a:solidFill>
                  <a:srgbClr val="000000"/>
                </a:solidFill>
                <a:latin typeface="Consolas"/>
              </a:rPr>
              <a:t>(</a:t>
            </a:r>
            <a:r>
              <a:rPr lang="en-US" altLang="zh-CN" sz="1400" dirty="0" err="1" smtClean="0">
                <a:solidFill>
                  <a:srgbClr val="000000"/>
                </a:solidFill>
                <a:latin typeface="Consolas"/>
              </a:rPr>
              <a:t>stopIfError</a:t>
            </a:r>
            <a:r>
              <a:rPr lang="en-US" altLang="zh-CN" sz="1400" dirty="0" smtClean="0">
                <a:solidFill>
                  <a:srgbClr val="000000"/>
                </a:solidFill>
                <a:latin typeface="Consolas"/>
              </a:rPr>
              <a:t>(</a:t>
            </a:r>
            <a:r>
              <a:rPr lang="en-US" altLang="zh-CN" sz="1400" dirty="0" err="1" smtClean="0">
                <a:solidFill>
                  <a:srgbClr val="000000"/>
                </a:solidFill>
                <a:latin typeface="Consolas"/>
              </a:rPr>
              <a:t>parseFiles</a:t>
            </a:r>
            <a:r>
              <a:rPr lang="en-US" altLang="zh-CN" sz="1400" dirty="0" smtClean="0">
                <a:solidFill>
                  <a:srgbClr val="000000"/>
                </a:solidFill>
                <a:latin typeface="Consolas"/>
              </a:rPr>
              <a:t>(</a:t>
            </a:r>
            <a:r>
              <a:rPr lang="en-US" altLang="zh-CN" sz="1400" dirty="0" err="1" smtClean="0">
                <a:solidFill>
                  <a:srgbClr val="000000"/>
                </a:solidFill>
                <a:latin typeface="Consolas"/>
              </a:rPr>
              <a:t>sourceFileObjects</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classnames</a:t>
            </a:r>
            <a:r>
              <a:rPr lang="en-US" altLang="zh-CN" sz="1400" dirty="0" smtClean="0">
                <a:solidFill>
                  <a:srgbClr val="000000"/>
                </a:solidFill>
                <a:latin typeface="Consolas"/>
              </a:rPr>
              <a:t>);</a:t>
            </a:r>
          </a:p>
          <a:p>
            <a:r>
              <a:rPr lang="en-US" altLang="zh-CN" sz="1400" dirty="0" smtClean="0">
                <a:solidFill>
                  <a:srgbClr val="0000C0"/>
                </a:solidFill>
                <a:latin typeface="Consolas"/>
              </a:rPr>
              <a:t>delegateCompiler</a:t>
            </a:r>
            <a:r>
              <a:rPr lang="en-US" altLang="zh-CN" sz="1400" dirty="0" smtClean="0">
                <a:solidFill>
                  <a:srgbClr val="000000"/>
                </a:solidFill>
                <a:latin typeface="Consolas"/>
              </a:rPr>
              <a:t>.compile2();</a:t>
            </a:r>
            <a:endParaRPr lang="zh-CN" altLang="en-US" sz="1400" dirty="0"/>
          </a:p>
        </p:txBody>
      </p:sp>
      <p:sp>
        <p:nvSpPr>
          <p:cNvPr id="8" name="TextBox 7"/>
          <p:cNvSpPr txBox="1"/>
          <p:nvPr/>
        </p:nvSpPr>
        <p:spPr>
          <a:xfrm>
            <a:off x="1357290" y="3139859"/>
            <a:ext cx="1428760" cy="369332"/>
          </a:xfrm>
          <a:prstGeom prst="rect">
            <a:avLst/>
          </a:prstGeom>
          <a:noFill/>
        </p:spPr>
        <p:txBody>
          <a:bodyPr wrap="square" rtlCol="0">
            <a:spAutoFit/>
          </a:bodyPr>
          <a:lstStyle/>
          <a:p>
            <a:r>
              <a:rPr lang="en-US" altLang="zh-CN" dirty="0" smtClean="0">
                <a:latin typeface="Consolas" pitchFamily="49" charset="0"/>
              </a:rPr>
              <a:t>compile():</a:t>
            </a:r>
            <a:endParaRPr lang="zh-CN" altLang="en-US" dirty="0">
              <a:latin typeface="Consolas" pitchFamily="49" charset="0"/>
            </a:endParaRPr>
          </a:p>
        </p:txBody>
      </p:sp>
      <p:sp>
        <p:nvSpPr>
          <p:cNvPr id="9" name="TextBox 8"/>
          <p:cNvSpPr txBox="1"/>
          <p:nvPr/>
        </p:nvSpPr>
        <p:spPr>
          <a:xfrm>
            <a:off x="2071670" y="5236974"/>
            <a:ext cx="1500198" cy="369332"/>
          </a:xfrm>
          <a:prstGeom prst="rect">
            <a:avLst/>
          </a:prstGeom>
          <a:noFill/>
        </p:spPr>
        <p:txBody>
          <a:bodyPr wrap="square" rtlCol="0">
            <a:spAutoFit/>
          </a:bodyPr>
          <a:lstStyle/>
          <a:p>
            <a:r>
              <a:rPr lang="en-US" altLang="zh-CN" dirty="0" smtClean="0">
                <a:latin typeface="Consolas" pitchFamily="49" charset="0"/>
              </a:rPr>
              <a:t>compile2():</a:t>
            </a:r>
            <a:endParaRPr lang="zh-CN" altLang="en-US" dirty="0">
              <a:latin typeface="Consolas" pitchFamily="49" charset="0"/>
            </a:endParaRPr>
          </a:p>
        </p:txBody>
      </p:sp>
      <p:sp>
        <p:nvSpPr>
          <p:cNvPr id="10" name="TextBox 9"/>
          <p:cNvSpPr txBox="1"/>
          <p:nvPr/>
        </p:nvSpPr>
        <p:spPr>
          <a:xfrm>
            <a:off x="1142976" y="2786058"/>
            <a:ext cx="5143536" cy="369332"/>
          </a:xfrm>
          <a:prstGeom prst="rect">
            <a:avLst/>
          </a:prstGeom>
          <a:noFill/>
        </p:spPr>
        <p:txBody>
          <a:bodyPr wrap="square" rtlCol="0">
            <a:spAutoFit/>
          </a:bodyPr>
          <a:lstStyle/>
          <a:p>
            <a:r>
              <a:rPr lang="en-US" altLang="zh-CN" dirty="0" err="1" smtClean="0">
                <a:latin typeface="Consolas" pitchFamily="49" charset="0"/>
              </a:rPr>
              <a:t>com.sun.tools.javac.main.JavaCompiler</a:t>
            </a:r>
            <a:r>
              <a:rPr lang="zh-CN" altLang="en-US" dirty="0" smtClean="0">
                <a:latin typeface="微软雅黑" pitchFamily="34" charset="-122"/>
                <a:ea typeface="微软雅黑" pitchFamily="34" charset="-122"/>
              </a:rPr>
              <a:t>中，</a:t>
            </a:r>
            <a:endParaRPr lang="zh-CN" altLang="en-US" dirty="0">
              <a:latin typeface="微软雅黑" pitchFamily="34" charset="-122"/>
              <a:ea typeface="微软雅黑" pitchFamily="34" charset="-122"/>
            </a:endParaRPr>
          </a:p>
        </p:txBody>
      </p:sp>
      <p:pic>
        <p:nvPicPr>
          <p:cNvPr id="11" name="图片 10" descr="javac-flow.png"/>
          <p:cNvPicPr>
            <a:picLocks noChangeAspect="1"/>
          </p:cNvPicPr>
          <p:nvPr/>
        </p:nvPicPr>
        <p:blipFill>
          <a:blip r:embed="rId2" cstate="print"/>
          <a:stretch>
            <a:fillRect/>
          </a:stretch>
        </p:blipFill>
        <p:spPr>
          <a:xfrm>
            <a:off x="2000232" y="1571612"/>
            <a:ext cx="6096529" cy="762066"/>
          </a:xfrm>
          <a:prstGeom prst="rect">
            <a:avLst/>
          </a:prstGeom>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LIR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sz="2800" dirty="0" smtClean="0">
                <a:latin typeface="微软雅黑" pitchFamily="34" charset="-122"/>
                <a:ea typeface="微软雅黑" pitchFamily="34" charset="-122"/>
              </a:rPr>
              <a:t>Low-level Intermediate Representation</a:t>
            </a: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线性扫描寄存器分配器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
        <p:nvSpPr>
          <p:cNvPr id="4" name="TextBox 3"/>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c1visualizer</a:t>
            </a:r>
            <a:endParaRPr lang="zh-CN" altLang="en-US" dirty="0">
              <a:latin typeface="微软雅黑" pitchFamily="34" charset="-122"/>
              <a:ea typeface="微软雅黑" pitchFamily="34" charset="-122"/>
            </a:endParaRPr>
          </a:p>
        </p:txBody>
      </p:sp>
      <p:pic>
        <p:nvPicPr>
          <p:cNvPr id="6" name="内容占位符 5" descr="c1visualizer.png"/>
          <p:cNvPicPr>
            <a:picLocks noGrp="1" noChangeAspect="1"/>
          </p:cNvPicPr>
          <p:nvPr>
            <p:ph idx="1"/>
          </p:nvPr>
        </p:nvPicPr>
        <p:blipFill>
          <a:blip r:embed="rId2" cstate="print"/>
          <a:stretch>
            <a:fillRect/>
          </a:stretch>
        </p:blipFill>
        <p:spPr>
          <a:xfrm>
            <a:off x="2483278" y="1447800"/>
            <a:ext cx="5402994" cy="4195763"/>
          </a:xfrm>
        </p:spPr>
      </p:pic>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c1visualizer</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a:xfrm>
            <a:off x="1435608" y="1447800"/>
            <a:ext cx="7498080" cy="4195778"/>
          </a:xfrm>
        </p:spPr>
        <p:txBody>
          <a:bodyPr>
            <a:normAutofit/>
          </a:bodyPr>
          <a:lstStyle/>
          <a:p>
            <a:r>
              <a:rPr lang="zh-CN" altLang="en-US" sz="2000" dirty="0" smtClean="0">
                <a:latin typeface="微软雅黑" pitchFamily="34" charset="-122"/>
                <a:ea typeface="微软雅黑" pitchFamily="34" charset="-122"/>
              </a:rPr>
              <a:t>将</a:t>
            </a:r>
            <a:r>
              <a:rPr lang="en-US" altLang="zh-CN" sz="2000" dirty="0" smtClean="0">
                <a:latin typeface="微软雅黑" pitchFamily="34" charset="-122"/>
                <a:ea typeface="微软雅黑" pitchFamily="34" charset="-122"/>
              </a:rPr>
              <a:t>C1</a:t>
            </a:r>
            <a:r>
              <a:rPr lang="zh-CN" altLang="en-US" sz="2000" dirty="0" smtClean="0">
                <a:latin typeface="微软雅黑" pitchFamily="34" charset="-122"/>
                <a:ea typeface="微软雅黑" pitchFamily="34" charset="-122"/>
              </a:rPr>
              <a:t>编译器在编译各阶段的数据结构可视化展现出来的工具</a:t>
            </a:r>
            <a:endParaRPr lang="en-US" altLang="zh-CN" sz="20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原始字节码</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HIR</a:t>
            </a:r>
            <a:r>
              <a:rPr lang="zh-CN" altLang="en-US" sz="1600" dirty="0" smtClean="0">
                <a:latin typeface="微软雅黑" pitchFamily="34" charset="-122"/>
                <a:ea typeface="微软雅黑" pitchFamily="34" charset="-122"/>
              </a:rPr>
              <a:t>生成</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LIR</a:t>
            </a:r>
            <a:r>
              <a:rPr lang="zh-CN" altLang="en-US" sz="1600" dirty="0" smtClean="0">
                <a:latin typeface="微软雅黑" pitchFamily="34" charset="-122"/>
                <a:ea typeface="微软雅黑" pitchFamily="34" charset="-122"/>
              </a:rPr>
              <a:t>生成</a:t>
            </a:r>
            <a:endParaRPr lang="en-US" altLang="zh-CN" sz="16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寄存器分配</a:t>
            </a:r>
            <a:endParaRPr lang="en-US" altLang="zh-CN" sz="16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最终代码生成</a:t>
            </a:r>
            <a:endParaRPr lang="en-US" altLang="zh-CN" sz="16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可以展示控制流、数据流、寄存器分配区间等</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配合</a:t>
            </a:r>
            <a:r>
              <a:rPr lang="en-US" altLang="zh-CN" sz="2000" dirty="0" smtClean="0">
                <a:latin typeface="微软雅黑" pitchFamily="34" charset="-122"/>
                <a:ea typeface="微软雅黑" pitchFamily="34" charset="-122"/>
              </a:rPr>
              <a:t>Java 6</a:t>
            </a:r>
            <a:r>
              <a:rPr lang="zh-CN" altLang="en-US" sz="2000" dirty="0" smtClean="0">
                <a:latin typeface="微软雅黑" pitchFamily="34" charset="-122"/>
                <a:ea typeface="微软雅黑" pitchFamily="34" charset="-122"/>
              </a:rPr>
              <a:t>或</a:t>
            </a:r>
            <a:r>
              <a:rPr lang="en-US" altLang="zh-CN" sz="2000" dirty="0" smtClean="0">
                <a:latin typeface="微软雅黑" pitchFamily="34" charset="-122"/>
                <a:ea typeface="微软雅黑" pitchFamily="34" charset="-122"/>
              </a:rPr>
              <a:t>7</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debug</a:t>
            </a:r>
            <a:r>
              <a:rPr lang="zh-CN" altLang="en-US" sz="2000" dirty="0" smtClean="0">
                <a:latin typeface="微软雅黑" pitchFamily="34" charset="-122"/>
                <a:ea typeface="微软雅黑" pitchFamily="34" charset="-122"/>
              </a:rPr>
              <a:t>版</a:t>
            </a:r>
            <a:r>
              <a:rPr lang="en-US" altLang="zh-CN" sz="2000" dirty="0" smtClean="0">
                <a:latin typeface="微软雅黑" pitchFamily="34" charset="-122"/>
                <a:ea typeface="微软雅黑" pitchFamily="34" charset="-122"/>
              </a:rPr>
              <a:t>HotSpot</a:t>
            </a:r>
            <a:r>
              <a:rPr lang="zh-CN" altLang="en-US" sz="2000" dirty="0" smtClean="0">
                <a:latin typeface="微软雅黑" pitchFamily="34" charset="-122"/>
                <a:ea typeface="微软雅黑" pitchFamily="34" charset="-122"/>
              </a:rPr>
              <a:t>使用</a:t>
            </a:r>
            <a:endParaRPr lang="en-US" altLang="zh-CN" sz="20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使用</a:t>
            </a:r>
            <a:r>
              <a:rPr lang="en-US" altLang="zh-CN" sz="1600" dirty="0" smtClean="0">
                <a:latin typeface="微软雅黑" pitchFamily="34" charset="-122"/>
                <a:ea typeface="微软雅黑" pitchFamily="34" charset="-122"/>
              </a:rPr>
              <a:t>-XX:+</a:t>
            </a:r>
            <a:r>
              <a:rPr lang="en-US" altLang="zh-CN" sz="1600" dirty="0" err="1" smtClean="0">
                <a:latin typeface="微软雅黑" pitchFamily="34" charset="-122"/>
                <a:ea typeface="微软雅黑" pitchFamily="34" charset="-122"/>
              </a:rPr>
              <a:t>PrintCFGToFile</a:t>
            </a:r>
            <a:r>
              <a:rPr lang="zh-CN" altLang="en-US" sz="1600" dirty="0" smtClean="0">
                <a:latin typeface="微软雅黑" pitchFamily="34" charset="-122"/>
                <a:ea typeface="微软雅黑" pitchFamily="34" charset="-122"/>
              </a:rPr>
              <a:t>选项获取</a:t>
            </a:r>
            <a:r>
              <a:rPr lang="en-US" altLang="zh-CN" sz="1600" dirty="0" smtClean="0">
                <a:latin typeface="微软雅黑" pitchFamily="34" charset="-122"/>
                <a:ea typeface="微软雅黑" pitchFamily="34" charset="-122"/>
              </a:rPr>
              <a:t>output.cfg</a:t>
            </a:r>
          </a:p>
          <a:p>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官方网站：</a:t>
            </a:r>
            <a:r>
              <a:rPr lang="en-US" altLang="zh-CN"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hlinkClick r:id="rId2"/>
              </a:rPr>
              <a:t>https://c1visualizer.dev.java.net/</a:t>
            </a:r>
            <a:endParaRPr lang="en-US" altLang="zh-CN"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HotSpot Server Compiler </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a:t>
            </a: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C2</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一些参数</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Consolas" pitchFamily="49" charset="0"/>
              </a:rPr>
              <a:t>develop(</a:t>
            </a:r>
            <a:r>
              <a:rPr lang="en-US" altLang="zh-CN" dirty="0" err="1" smtClean="0">
                <a:latin typeface="Consolas" pitchFamily="49" charset="0"/>
              </a:rPr>
              <a:t>intx</a:t>
            </a:r>
            <a:r>
              <a:rPr lang="en-US" altLang="zh-CN" dirty="0" smtClean="0">
                <a:latin typeface="Consolas" pitchFamily="49" charset="0"/>
              </a:rPr>
              <a:t>, </a:t>
            </a:r>
            <a:r>
              <a:rPr lang="en-US" altLang="zh-CN" dirty="0" err="1" smtClean="0">
                <a:latin typeface="Consolas" pitchFamily="49" charset="0"/>
              </a:rPr>
              <a:t>ImplicitNullCheckThreshold</a:t>
            </a:r>
            <a:r>
              <a:rPr lang="en-US" altLang="zh-CN" dirty="0" smtClean="0">
                <a:latin typeface="Consolas" pitchFamily="49" charset="0"/>
              </a:rPr>
              <a:t>, 3,                            \</a:t>
            </a:r>
          </a:p>
          <a:p>
            <a:r>
              <a:rPr lang="en-US" altLang="zh-CN" dirty="0" smtClean="0">
                <a:latin typeface="Consolas" pitchFamily="49" charset="0"/>
              </a:rPr>
              <a:t>    "Don't do implicit null checks if NPE's in a method exceeds limit")</a:t>
            </a:r>
            <a:endParaRPr lang="zh-CN" altLang="en-US" dirty="0">
              <a:latin typeface="Consolas" pitchFamily="49"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Sea-of-nodes</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SSA</a:t>
            </a:r>
            <a:r>
              <a:rPr lang="zh-CN" altLang="en-US" dirty="0" smtClean="0">
                <a:latin typeface="微软雅黑" pitchFamily="34" charset="-122"/>
                <a:ea typeface="微软雅黑" pitchFamily="34" charset="-122"/>
              </a:rPr>
              <a:t>形式的中间代码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不以基本块为单元来组织控制流，而是把所有节点组成一大图</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方便过程间分析</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全局值编号（</a:t>
            </a:r>
            <a:r>
              <a:rPr lang="en-US" altLang="zh-CN" dirty="0" smtClean="0">
                <a:latin typeface="微软雅黑" pitchFamily="34" charset="-122"/>
                <a:ea typeface="微软雅黑" pitchFamily="34" charset="-122"/>
              </a:rPr>
              <a:t>GVN</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global value numbering</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循环不变量代码外提（</a:t>
            </a:r>
            <a:r>
              <a:rPr lang="en-US" altLang="zh-CN" dirty="0" smtClean="0">
                <a:latin typeface="微软雅黑" pitchFamily="34" charset="-122"/>
                <a:ea typeface="微软雅黑" pitchFamily="34" charset="-122"/>
              </a:rPr>
              <a:t>LICM</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loop invariant code motion</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循环展开（</a:t>
            </a:r>
            <a:r>
              <a:rPr lang="en-US" altLang="zh-CN" dirty="0" smtClean="0">
                <a:latin typeface="微软雅黑" pitchFamily="34" charset="-122"/>
                <a:ea typeface="微软雅黑" pitchFamily="34" charset="-122"/>
              </a:rPr>
              <a:t>loop</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unrolling</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关于我</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TextBox 4"/>
          <p:cNvSpPr txBox="1"/>
          <p:nvPr/>
        </p:nvSpPr>
        <p:spPr>
          <a:xfrm>
            <a:off x="1428728" y="1428736"/>
            <a:ext cx="6858048" cy="5078313"/>
          </a:xfrm>
          <a:prstGeom prst="rect">
            <a:avLst/>
          </a:prstGeom>
          <a:noFill/>
        </p:spPr>
        <p:txBody>
          <a:bodyPr wrap="square" rtlCol="0">
            <a:spAutoFit/>
          </a:bodyPr>
          <a:lstStyle/>
          <a:p>
            <a:pPr>
              <a:buFont typeface="Arial" pitchFamily="34" charset="0"/>
              <a:buChar char="•"/>
            </a:pPr>
            <a:r>
              <a:rPr lang="zh-CN" altLang="en-US" dirty="0" smtClean="0">
                <a:latin typeface="微软雅黑" pitchFamily="34" charset="-122"/>
                <a:ea typeface="微软雅黑" pitchFamily="34" charset="-122"/>
              </a:rPr>
              <a:t>莫枢（撒迦）</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smtClean="0">
              <a:latin typeface="微软雅黑" pitchFamily="34" charset="-122"/>
              <a:ea typeface="微软雅黑" pitchFamily="34" charset="-122"/>
            </a:endParaRPr>
          </a:p>
          <a:p>
            <a:pPr>
              <a:buFont typeface="Arial" pitchFamily="34" charset="0"/>
              <a:buChar char="•"/>
            </a:pPr>
            <a:r>
              <a:rPr lang="en-US" altLang="zh-CN" dirty="0" smtClean="0">
                <a:latin typeface="微软雅黑" pitchFamily="34" charset="-122"/>
                <a:ea typeface="微软雅黑" pitchFamily="34" charset="-122"/>
              </a:rPr>
              <a:t>2009</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月本科毕业自南京大学软件学院</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同年</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月加入淘宝</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目前在运营支撑部</a:t>
            </a:r>
            <a:r>
              <a:rPr lang="en-US" altLang="zh-CN" dirty="0" smtClean="0">
                <a:latin typeface="微软雅黑" pitchFamily="34" charset="-122"/>
                <a:ea typeface="微软雅黑" pitchFamily="34" charset="-122"/>
              </a:rPr>
              <a:t>TBOSS</a:t>
            </a:r>
            <a:r>
              <a:rPr lang="zh-CN" altLang="en-US" dirty="0" smtClean="0">
                <a:latin typeface="微软雅黑" pitchFamily="34" charset="-122"/>
                <a:ea typeface="微软雅黑" pitchFamily="34" charset="-122"/>
              </a:rPr>
              <a:t>组参与开发</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对编程语言的设计、实现非常感兴趣，希望能够多交流</a:t>
            </a:r>
            <a:endParaRPr lang="en-US" altLang="zh-CN" dirty="0" smtClean="0">
              <a:latin typeface="微软雅黑" pitchFamily="34" charset="-122"/>
              <a:ea typeface="微软雅黑" pitchFamily="34" charset="-122"/>
            </a:endParaRPr>
          </a:p>
          <a:p>
            <a:pPr lvl="1">
              <a:buFont typeface="Arial" pitchFamily="34" charset="0"/>
              <a:buChar char="•"/>
            </a:pPr>
            <a:r>
              <a:rPr lang="en-US" altLang="zh-CN" dirty="0" smtClean="0">
                <a:latin typeface="微软雅黑" pitchFamily="34" charset="-122"/>
                <a:ea typeface="微软雅黑" pitchFamily="34" charset="-122"/>
              </a:rPr>
              <a:t>Blog: </a:t>
            </a:r>
            <a:r>
              <a:rPr lang="en-US" altLang="zh-CN" dirty="0" smtClean="0">
                <a:latin typeface="微软雅黑" pitchFamily="34" charset="-122"/>
                <a:ea typeface="微软雅黑" pitchFamily="34" charset="-122"/>
                <a:hlinkClick r:id="rId2"/>
              </a:rPr>
              <a:t>http://rednaxelafx.javaeye.com</a:t>
            </a:r>
            <a:endParaRPr lang="en-US" altLang="zh-CN" dirty="0" smtClean="0">
              <a:latin typeface="微软雅黑" pitchFamily="34" charset="-122"/>
              <a:ea typeface="微软雅黑" pitchFamily="34" charset="-122"/>
            </a:endParaRPr>
          </a:p>
          <a:p>
            <a:pPr lvl="1">
              <a:buFont typeface="Arial" pitchFamily="34" charset="0"/>
              <a:buChar char="•"/>
            </a:pPr>
            <a:r>
              <a:rPr lang="en-US" altLang="zh-CN" dirty="0" smtClean="0">
                <a:latin typeface="微软雅黑" pitchFamily="34" charset="-122"/>
                <a:ea typeface="微软雅黑" pitchFamily="34" charset="-122"/>
              </a:rPr>
              <a:t>Twitter: @</a:t>
            </a:r>
            <a:r>
              <a:rPr lang="en-US" altLang="zh-CN" dirty="0" err="1" smtClean="0">
                <a:latin typeface="微软雅黑" pitchFamily="34" charset="-122"/>
                <a:ea typeface="微软雅黑" pitchFamily="34" charset="-122"/>
              </a:rPr>
              <a:t>rednaxelafx</a:t>
            </a:r>
            <a:endParaRPr lang="en-US" altLang="zh-CN" dirty="0" smtClean="0">
              <a:latin typeface="微软雅黑" pitchFamily="34" charset="-122"/>
              <a:ea typeface="微软雅黑" pitchFamily="34" charset="-122"/>
            </a:endParaRPr>
          </a:p>
          <a:p>
            <a:pPr lvl="1">
              <a:buFont typeface="Arial" pitchFamily="34" charset="0"/>
              <a:buChar char="•"/>
            </a:pPr>
            <a:r>
              <a:rPr lang="zh-CN" altLang="en-US" dirty="0" smtClean="0">
                <a:latin typeface="微软雅黑" pitchFamily="34" charset="-122"/>
                <a:ea typeface="微软雅黑" pitchFamily="34" charset="-122"/>
              </a:rPr>
              <a:t>高级语言虚拟机圈子</a:t>
            </a:r>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hlinkClick r:id="rId3"/>
              </a:rPr>
              <a:t>http://hllvm.group.javaeye.com/</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加入淘宝前常用的语言是</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Ruby</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Java</a:t>
            </a:r>
          </a:p>
          <a:p>
            <a:pPr lvl="1">
              <a:buFont typeface="Arial" pitchFamily="34" charset="0"/>
              <a:buChar char="•"/>
            </a:pPr>
            <a:r>
              <a:rPr lang="zh-CN" altLang="en-US" dirty="0" smtClean="0">
                <a:latin typeface="微软雅黑" pitchFamily="34" charset="-122"/>
                <a:ea typeface="微软雅黑" pitchFamily="34" charset="-122"/>
              </a:rPr>
              <a:t>也稍微玩过</a:t>
            </a:r>
            <a:r>
              <a:rPr lang="en-US" altLang="zh-CN" dirty="0" smtClean="0">
                <a:latin typeface="微软雅黑" pitchFamily="34" charset="-122"/>
                <a:ea typeface="微软雅黑" pitchFamily="34" charset="-122"/>
              </a:rPr>
              <a:t>JavaScript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F#/</a:t>
            </a:r>
            <a:r>
              <a:rPr lang="en-US" altLang="zh-CN" dirty="0" err="1" smtClean="0">
                <a:latin typeface="微软雅黑" pitchFamily="34" charset="-122"/>
                <a:ea typeface="微软雅黑" pitchFamily="34" charset="-122"/>
              </a:rPr>
              <a:t>OCaml</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Haskell</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Python</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Scheme</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pPr>
              <a:buFont typeface="Arial" pitchFamily="34" charset="0"/>
              <a:buChar char="•"/>
            </a:pP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希望能与大家多多交流！ </a:t>
            </a:r>
            <a:r>
              <a:rPr lang="en-US" altLang="zh-CN" dirty="0" smtClean="0">
                <a:latin typeface="微软雅黑" pitchFamily="34" charset="-122"/>
                <a:ea typeface="微软雅黑" pitchFamily="34" charset="-122"/>
              </a:rPr>
              <a:t>^_^</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javac</a:t>
            </a:r>
            <a:r>
              <a:rPr lang="zh-CN" altLang="en-US" dirty="0" smtClean="0">
                <a:latin typeface="微软雅黑" pitchFamily="34" charset="-122"/>
                <a:ea typeface="微软雅黑" pitchFamily="34" charset="-122"/>
              </a:rPr>
              <a:t>工作流程</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微软雅黑" pitchFamily="34" charset="-122"/>
                <a:ea typeface="微软雅黑" pitchFamily="34" charset="-122"/>
              </a:rPr>
              <a:t>解析（</a:t>
            </a:r>
            <a:r>
              <a:rPr lang="en-US" altLang="zh-CN" dirty="0" smtClean="0">
                <a:latin typeface="微软雅黑" pitchFamily="34" charset="-122"/>
                <a:ea typeface="微软雅黑" pitchFamily="34" charset="-122"/>
              </a:rPr>
              <a:t>parse</a:t>
            </a:r>
            <a:r>
              <a:rPr lang="zh-CN" altLang="en-US" dirty="0" smtClean="0">
                <a:latin typeface="微软雅黑" pitchFamily="34" charset="-122"/>
                <a:ea typeface="微软雅黑" pitchFamily="34" charset="-122"/>
              </a:rPr>
              <a:t>）与输入到符号表（</a:t>
            </a:r>
            <a:r>
              <a:rPr lang="en-US" altLang="zh-CN" dirty="0" smtClean="0">
                <a:latin typeface="微软雅黑" pitchFamily="34" charset="-122"/>
                <a:ea typeface="微软雅黑" pitchFamily="34" charset="-122"/>
              </a:rPr>
              <a:t>enter</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注解处理（</a:t>
            </a:r>
            <a:r>
              <a:rPr lang="en-US" altLang="zh-CN" dirty="0" smtClean="0">
                <a:latin typeface="微软雅黑" pitchFamily="34" charset="-122"/>
                <a:ea typeface="微软雅黑" pitchFamily="34" charset="-122"/>
              </a:rPr>
              <a:t>annotation processing</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分析与代码生成</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属性标注与检查（</a:t>
            </a:r>
            <a:r>
              <a:rPr lang="en-US" altLang="zh-CN" dirty="0" err="1" smtClean="0">
                <a:latin typeface="微软雅黑" pitchFamily="34" charset="-122"/>
                <a:ea typeface="微软雅黑" pitchFamily="34" charset="-122"/>
              </a:rPr>
              <a:t>Attr</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Check</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数据流分析（</a:t>
            </a:r>
            <a:r>
              <a:rPr lang="en-US" altLang="zh-CN" dirty="0" smtClean="0">
                <a:latin typeface="微软雅黑" pitchFamily="34" charset="-122"/>
                <a:ea typeface="微软雅黑" pitchFamily="34" charset="-122"/>
              </a:rPr>
              <a:t>Flow</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将泛型类型转换为</a:t>
            </a:r>
            <a:r>
              <a:rPr lang="zh-CN" altLang="en-US" u="sng" dirty="0" smtClean="0">
                <a:latin typeface="微软雅黑" pitchFamily="34" charset="-122"/>
                <a:ea typeface="微软雅黑" pitchFamily="34" charset="-122"/>
              </a:rPr>
              <a:t>裸类型</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TransType</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解除语法糖（</a:t>
            </a:r>
            <a:r>
              <a:rPr lang="en-US" altLang="zh-CN" dirty="0" smtClean="0">
                <a:latin typeface="微软雅黑" pitchFamily="34" charset="-122"/>
                <a:ea typeface="微软雅黑" pitchFamily="34" charset="-122"/>
              </a:rPr>
              <a:t>Lower</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生成</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r>
              <a:rPr lang="en-US" altLang="zh-CN" dirty="0" smtClean="0">
                <a:latin typeface="微软雅黑" pitchFamily="34" charset="-122"/>
                <a:ea typeface="微软雅黑" pitchFamily="34" charset="-122"/>
              </a:rPr>
              <a:t>Gen</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endParaRPr lang="zh-CN" altLang="en-US" dirty="0">
              <a:latin typeface="微软雅黑" pitchFamily="34" charset="-122"/>
              <a:ea typeface="微软雅黑" pitchFamily="34" charset="-122"/>
            </a:endParaRPr>
          </a:p>
        </p:txBody>
      </p:sp>
      <p:sp>
        <p:nvSpPr>
          <p:cNvPr id="4" name="TextBox 3"/>
          <p:cNvSpPr txBox="1"/>
          <p:nvPr/>
        </p:nvSpPr>
        <p:spPr>
          <a:xfrm>
            <a:off x="7786710" y="6357958"/>
            <a:ext cx="1143008" cy="369332"/>
          </a:xfrm>
          <a:prstGeom prst="rect">
            <a:avLst/>
          </a:prstGeom>
          <a:noFill/>
        </p:spPr>
        <p:txBody>
          <a:bodyPr wrap="square" rtlCol="0">
            <a:spAutoFit/>
          </a:bodyPr>
          <a:lstStyle/>
          <a:p>
            <a:r>
              <a:rPr lang="zh-CN" altLang="en-US" dirty="0" smtClean="0">
                <a:hlinkClick r:id="rId2"/>
              </a:rPr>
              <a:t>参考资料</a:t>
            </a:r>
            <a:endParaRPr lang="zh-CN" altLang="en-US" dirty="0"/>
          </a:p>
        </p:txBody>
      </p:sp>
      <p:sp>
        <p:nvSpPr>
          <p:cNvPr id="5" name="矩形标注 4"/>
          <p:cNvSpPr/>
          <p:nvPr/>
        </p:nvSpPr>
        <p:spPr>
          <a:xfrm>
            <a:off x="5643570" y="5286388"/>
            <a:ext cx="1071570" cy="285752"/>
          </a:xfrm>
          <a:prstGeom prst="wedgeRectCallout">
            <a:avLst>
              <a:gd name="adj1" fmla="val -39621"/>
              <a:gd name="adj2" fmla="val -82498"/>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icrosoft YaHei" pitchFamily="34" charset="-122"/>
                <a:ea typeface="Microsoft YaHei" pitchFamily="34" charset="-122"/>
              </a:rPr>
              <a:t>raw type</a:t>
            </a:r>
            <a:endParaRPr lang="zh-CN" altLang="en-US" sz="1600" dirty="0">
              <a:solidFill>
                <a:schemeClr val="tx1"/>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削除冗余数组边界检查（</a:t>
            </a:r>
            <a:r>
              <a:rPr lang="en-US" altLang="zh-CN" dirty="0" smtClean="0">
                <a:latin typeface="微软雅黑" pitchFamily="34" charset="-122"/>
                <a:ea typeface="微软雅黑" pitchFamily="34" charset="-122"/>
              </a:rPr>
              <a:t>ABCD</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Eliminating Array Bounds Checks on Demand</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uncommon trap</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不为执行频率低的分支生成代码，而是生成一个</a:t>
            </a:r>
            <a:r>
              <a:rPr lang="en-US" altLang="zh-CN" dirty="0" smtClean="0">
                <a:latin typeface="微软雅黑" pitchFamily="34" charset="-122"/>
                <a:ea typeface="微软雅黑" pitchFamily="34" charset="-122"/>
              </a:rPr>
              <a:t>uncommon</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trap</a:t>
            </a:r>
          </a:p>
          <a:p>
            <a:r>
              <a:rPr lang="zh-CN" altLang="en-US" dirty="0" smtClean="0">
                <a:latin typeface="微软雅黑" pitchFamily="34" charset="-122"/>
                <a:ea typeface="微软雅黑" pitchFamily="34" charset="-122"/>
              </a:rPr>
              <a:t>避免影响类型判断</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真的执行到</a:t>
            </a:r>
            <a:r>
              <a:rPr lang="en-US" altLang="zh-CN" dirty="0" smtClean="0">
                <a:latin typeface="微软雅黑" pitchFamily="34" charset="-122"/>
                <a:ea typeface="微软雅黑" pitchFamily="34" charset="-122"/>
              </a:rPr>
              <a:t>uncommon</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trap</a:t>
            </a:r>
            <a:r>
              <a:rPr lang="zh-CN" altLang="en-US" dirty="0" smtClean="0">
                <a:latin typeface="微软雅黑" pitchFamily="34" charset="-122"/>
                <a:ea typeface="微软雅黑" pitchFamily="34" charset="-122"/>
              </a:rPr>
              <a:t>时，退回到解释模式或者重新编译</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自底向上改写系统（</a:t>
            </a:r>
            <a:r>
              <a:rPr lang="en-US" altLang="zh-CN" dirty="0" smtClean="0">
                <a:latin typeface="微软雅黑" pitchFamily="34" charset="-122"/>
                <a:ea typeface="微软雅黑" pitchFamily="34" charset="-122"/>
              </a:rPr>
              <a:t>BURS</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bottom-up rewrite system</a:t>
            </a: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图着色寄存器分配器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多层编译（</a:t>
            </a:r>
            <a:r>
              <a:rPr lang="en-US" altLang="zh-CN" sz="3600" dirty="0" smtClean="0">
                <a:latin typeface="微软雅黑" pitchFamily="34" charset="-122"/>
                <a:ea typeface="微软雅黑" pitchFamily="34" charset="-122"/>
              </a:rPr>
              <a:t>tiered-compilation</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5" name="内容占位符 4"/>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多层编译的混合执行模式</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编译器也包含进来</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层：解释器不承担</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任务，只用于启动并触发</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编译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层：</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编译，生成带有</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逻辑的代码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层及更高：</a:t>
            </a:r>
            <a:r>
              <a:rPr lang="en-US" altLang="zh-CN" dirty="0" smtClean="0">
                <a:latin typeface="微软雅黑" pitchFamily="34" charset="-122"/>
                <a:ea typeface="微软雅黑" pitchFamily="34" charset="-122"/>
              </a:rPr>
              <a:t>C2</a:t>
            </a:r>
            <a:r>
              <a:rPr lang="zh-CN" altLang="en-US" dirty="0" smtClean="0">
                <a:latin typeface="微软雅黑" pitchFamily="34" charset="-122"/>
                <a:ea typeface="微软雅黑" pitchFamily="34" charset="-122"/>
              </a:rPr>
              <a:t>编译，利用</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编译的代码提供的</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信息进行激进优化</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当激进优化的假设不再成立时，可以退回到</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编译的代码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根据</a:t>
            </a:r>
            <a:r>
              <a:rPr lang="en-US" altLang="zh-CN" dirty="0" smtClean="0">
                <a:latin typeface="微软雅黑" pitchFamily="34" charset="-122"/>
                <a:ea typeface="微软雅黑" pitchFamily="34" charset="-122"/>
                <a:hlinkClick r:id="rId2"/>
              </a:rPr>
              <a:t>Cliff Click</a:t>
            </a:r>
            <a:r>
              <a:rPr lang="zh-CN" altLang="en-US" dirty="0" smtClean="0">
                <a:latin typeface="微软雅黑" pitchFamily="34" charset="-122"/>
                <a:ea typeface="微软雅黑" pitchFamily="34" charset="-122"/>
                <a:hlinkClick r:id="rId2"/>
              </a:rPr>
              <a:t>的预测</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Sun</a:t>
            </a:r>
            <a:r>
              <a:rPr lang="zh-CN" altLang="en-US" dirty="0" smtClean="0">
                <a:latin typeface="微软雅黑" pitchFamily="34" charset="-122"/>
                <a:ea typeface="微软雅黑" pitchFamily="34" charset="-122"/>
              </a:rPr>
              <a:t>被</a:t>
            </a:r>
            <a:r>
              <a:rPr lang="en-US" altLang="zh-CN" dirty="0" smtClean="0">
                <a:latin typeface="微软雅黑" pitchFamily="34" charset="-122"/>
                <a:ea typeface="微软雅黑" pitchFamily="34" charset="-122"/>
              </a:rPr>
              <a:t>Oracle</a:t>
            </a:r>
            <a:r>
              <a:rPr lang="zh-CN" altLang="en-US" dirty="0" smtClean="0">
                <a:latin typeface="微软雅黑" pitchFamily="34" charset="-122"/>
                <a:ea typeface="微软雅黑" pitchFamily="34" charset="-122"/>
              </a:rPr>
              <a:t>收购后，</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的多层编译方案或有重大变更：完全放弃</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，使用一个缩减版的</a:t>
            </a:r>
            <a:r>
              <a:rPr lang="en-US" altLang="zh-CN" dirty="0" smtClean="0">
                <a:latin typeface="微软雅黑" pitchFamily="34" charset="-122"/>
                <a:ea typeface="微软雅黑" pitchFamily="34" charset="-122"/>
              </a:rPr>
              <a:t>C2</a:t>
            </a:r>
            <a:r>
              <a:rPr lang="zh-CN" altLang="en-US" dirty="0" smtClean="0">
                <a:latin typeface="微软雅黑" pitchFamily="34" charset="-122"/>
                <a:ea typeface="微软雅黑" pitchFamily="34" charset="-122"/>
              </a:rPr>
              <a:t>承担第</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层编译任务</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Java 7</a:t>
            </a:r>
            <a:r>
              <a:rPr lang="zh-CN" altLang="en-US" dirty="0" smtClean="0">
                <a:latin typeface="微软雅黑" pitchFamily="34" charset="-122"/>
                <a:ea typeface="微软雅黑" pitchFamily="34" charset="-122"/>
              </a:rPr>
              <a:t>中该模式为</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的默认模式</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J9</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JRockit</a:t>
            </a:r>
            <a:r>
              <a:rPr lang="zh-CN" altLang="en-US" dirty="0" smtClean="0">
                <a:latin typeface="微软雅黑" pitchFamily="34" charset="-122"/>
                <a:ea typeface="微软雅黑" pitchFamily="34" charset="-122"/>
              </a:rPr>
              <a:t>也使用多层编译方式执行</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代码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Ideal Graph </a:t>
            </a:r>
            <a:r>
              <a:rPr lang="en-US" altLang="zh-CN" dirty="0" err="1" smtClean="0">
                <a:latin typeface="微软雅黑" pitchFamily="34" charset="-122"/>
                <a:ea typeface="微软雅黑" pitchFamily="34" charset="-122"/>
              </a:rPr>
              <a:t>Visualizer</a:t>
            </a:r>
            <a:endParaRPr lang="zh-CN" altLang="en-US" dirty="0">
              <a:latin typeface="微软雅黑" pitchFamily="34" charset="-122"/>
              <a:ea typeface="微软雅黑" pitchFamily="34" charset="-122"/>
            </a:endParaRPr>
          </a:p>
        </p:txBody>
      </p:sp>
      <p:pic>
        <p:nvPicPr>
          <p:cNvPr id="4" name="内容占位符 3" descr="igv.png"/>
          <p:cNvPicPr>
            <a:picLocks noGrp="1" noChangeAspect="1"/>
          </p:cNvPicPr>
          <p:nvPr>
            <p:ph idx="1"/>
          </p:nvPr>
        </p:nvPicPr>
        <p:blipFill>
          <a:blip r:embed="rId2" cstate="print"/>
          <a:stretch>
            <a:fillRect/>
          </a:stretch>
        </p:blipFill>
        <p:spPr>
          <a:xfrm>
            <a:off x="2093845" y="1447800"/>
            <a:ext cx="6181859" cy="4800600"/>
          </a:xfrm>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Ideal Graph </a:t>
            </a:r>
            <a:r>
              <a:rPr lang="en-US" altLang="zh-CN" dirty="0" err="1" smtClean="0">
                <a:latin typeface="微软雅黑" pitchFamily="34" charset="-122"/>
                <a:ea typeface="微软雅黑" pitchFamily="34" charset="-122"/>
              </a:rPr>
              <a:t>Visualizer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400" dirty="0" smtClean="0">
                <a:latin typeface="微软雅黑" pitchFamily="34" charset="-122"/>
                <a:ea typeface="微软雅黑" pitchFamily="34" charset="-122"/>
              </a:rPr>
              <a:t>将</a:t>
            </a:r>
            <a:r>
              <a:rPr lang="en-US" altLang="zh-CN" sz="2400" dirty="0" smtClean="0">
                <a:latin typeface="微软雅黑" pitchFamily="34" charset="-122"/>
                <a:ea typeface="微软雅黑" pitchFamily="34" charset="-122"/>
              </a:rPr>
              <a:t>C2</a:t>
            </a:r>
            <a:r>
              <a:rPr lang="zh-CN" altLang="en-US" sz="2400" dirty="0" smtClean="0">
                <a:latin typeface="微软雅黑" pitchFamily="34" charset="-122"/>
                <a:ea typeface="微软雅黑" pitchFamily="34" charset="-122"/>
              </a:rPr>
              <a:t>编译器在编译各阶段的数据结构可视化展现出来的工具</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可配合用</a:t>
            </a:r>
            <a:r>
              <a:rPr lang="en-US" altLang="zh-CN" sz="2400" dirty="0" smtClean="0">
                <a:latin typeface="微软雅黑" pitchFamily="34" charset="-122"/>
                <a:ea typeface="微软雅黑" pitchFamily="34" charset="-122"/>
              </a:rPr>
              <a:t>debug</a:t>
            </a:r>
            <a:r>
              <a:rPr lang="zh-CN" altLang="en-US" sz="2400" dirty="0" smtClean="0">
                <a:latin typeface="微软雅黑" pitchFamily="34" charset="-122"/>
                <a:ea typeface="微软雅黑" pitchFamily="34" charset="-122"/>
              </a:rPr>
              <a:t>版</a:t>
            </a:r>
            <a:r>
              <a:rPr lang="en-US" altLang="zh-CN" sz="2400" dirty="0" smtClean="0">
                <a:latin typeface="微软雅黑" pitchFamily="34" charset="-122"/>
                <a:ea typeface="微软雅黑" pitchFamily="34" charset="-122"/>
              </a:rPr>
              <a:t>HotSpot</a:t>
            </a:r>
            <a:r>
              <a:rPr lang="zh-CN" altLang="en-US" sz="2400" dirty="0" smtClean="0">
                <a:latin typeface="微软雅黑" pitchFamily="34" charset="-122"/>
                <a:ea typeface="微软雅黑" pitchFamily="34" charset="-122"/>
              </a:rPr>
              <a:t>使用</a:t>
            </a:r>
            <a:endParaRPr lang="en-US" altLang="zh-CN" sz="24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XX:PrintIdealGraphLevel</a:t>
            </a:r>
            <a:r>
              <a:rPr lang="en-US" altLang="zh-CN" sz="1600" dirty="0" smtClean="0">
                <a:latin typeface="微软雅黑" pitchFamily="34" charset="-122"/>
                <a:ea typeface="微软雅黑" pitchFamily="34" charset="-122"/>
              </a:rPr>
              <a:t>=n -</a:t>
            </a:r>
            <a:r>
              <a:rPr lang="en-US" altLang="zh-CN" sz="1600" dirty="0" err="1" smtClean="0">
                <a:latin typeface="微软雅黑" pitchFamily="34" charset="-122"/>
                <a:ea typeface="微软雅黑" pitchFamily="34" charset="-122"/>
              </a:rPr>
              <a:t>XX:PrintIdealGraphFile</a:t>
            </a:r>
            <a:r>
              <a:rPr lang="en-US" altLang="zh-CN" sz="1600" dirty="0" smtClean="0">
                <a:latin typeface="微软雅黑" pitchFamily="34" charset="-122"/>
                <a:ea typeface="微软雅黑" pitchFamily="34" charset="-122"/>
              </a:rPr>
              <a:t>=filename</a:t>
            </a:r>
          </a:p>
          <a:p>
            <a:pPr lvl="1"/>
            <a:r>
              <a:rPr lang="en-US" altLang="zh-CN" sz="1600" dirty="0" smtClean="0">
                <a:latin typeface="微软雅黑" pitchFamily="34" charset="-122"/>
                <a:ea typeface="微软雅黑" pitchFamily="34" charset="-122"/>
              </a:rPr>
              <a:t>n</a:t>
            </a:r>
            <a:r>
              <a:rPr lang="zh-CN" altLang="en-US" sz="1600" dirty="0" smtClean="0">
                <a:latin typeface="微软雅黑" pitchFamily="34" charset="-122"/>
                <a:ea typeface="微软雅黑" pitchFamily="34" charset="-122"/>
              </a:rPr>
              <a:t>为</a:t>
            </a:r>
            <a:r>
              <a:rPr lang="en-US" altLang="zh-CN" sz="1600" dirty="0" smtClean="0">
                <a:latin typeface="微软雅黑" pitchFamily="34" charset="-122"/>
                <a:ea typeface="微软雅黑" pitchFamily="34" charset="-122"/>
              </a:rPr>
              <a:t>0-4</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filename</a:t>
            </a:r>
            <a:r>
              <a:rPr lang="zh-CN" altLang="en-US" sz="1600" dirty="0" smtClean="0">
                <a:latin typeface="微软雅黑" pitchFamily="34" charset="-122"/>
                <a:ea typeface="微软雅黑" pitchFamily="34" charset="-122"/>
              </a:rPr>
              <a:t>为指定输出</a:t>
            </a:r>
            <a:r>
              <a:rPr lang="en-US" altLang="zh-CN" sz="1600" dirty="0" smtClean="0">
                <a:latin typeface="微软雅黑" pitchFamily="34" charset="-122"/>
                <a:ea typeface="微软雅黑" pitchFamily="34" charset="-122"/>
              </a:rPr>
              <a:t>log</a:t>
            </a:r>
            <a:r>
              <a:rPr lang="zh-CN" altLang="en-US" sz="1600" dirty="0" smtClean="0">
                <a:latin typeface="微软雅黑" pitchFamily="34" charset="-122"/>
                <a:ea typeface="微软雅黑" pitchFamily="34" charset="-122"/>
              </a:rPr>
              <a:t>的文件路径</a:t>
            </a:r>
            <a:endParaRPr lang="en-US" altLang="zh-CN" sz="16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已集成进</a:t>
            </a:r>
            <a:r>
              <a:rPr lang="en-US" altLang="zh-CN" sz="2400" dirty="0" smtClean="0">
                <a:latin typeface="微软雅黑" pitchFamily="34" charset="-122"/>
                <a:ea typeface="微软雅黑" pitchFamily="34" charset="-122"/>
              </a:rPr>
              <a:t>OpenJDK7</a:t>
            </a:r>
          </a:p>
          <a:p>
            <a:r>
              <a:rPr lang="zh-CN" altLang="en-US" sz="2400" dirty="0" smtClean="0">
                <a:latin typeface="微软雅黑" pitchFamily="34" charset="-122"/>
                <a:ea typeface="微软雅黑" pitchFamily="34" charset="-122"/>
              </a:rPr>
              <a:t>官方网站：</a:t>
            </a:r>
            <a:r>
              <a:rPr lang="en-US" altLang="zh-CN" sz="2400" dirty="0" smtClean="0">
                <a:latin typeface="微软雅黑" pitchFamily="34" charset="-122"/>
                <a:ea typeface="微软雅黑" pitchFamily="34" charset="-122"/>
                <a:hlinkClick r:id="rId2"/>
              </a:rPr>
              <a:t>http://ssw.jku.at/General/Staff/TW/igv.html</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smtClean="0">
                <a:latin typeface="微软雅黑" pitchFamily="34" charset="-122"/>
                <a:ea typeface="微软雅黑" pitchFamily="34" charset="-122"/>
              </a:rPr>
              <a:t>HotSpot</a:t>
            </a:r>
            <a:r>
              <a:rPr lang="en-US" altLang="zh-CN" dirty="0" smtClean="0">
                <a:latin typeface="微软雅黑" pitchFamily="34" charset="-122"/>
                <a:ea typeface="微软雅黑" pitchFamily="34" charset="-122"/>
              </a:rPr>
              <a:t> VM</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JSR 292</a:t>
            </a:r>
            <a:endParaRPr lang="zh-CN" altLang="en-US" dirty="0">
              <a:latin typeface="微软雅黑" pitchFamily="34" charset="-122"/>
              <a:ea typeface="微软雅黑" pitchFamily="34" charset="-122"/>
            </a:endParaRPr>
          </a:p>
        </p:txBody>
      </p:sp>
      <p:sp>
        <p:nvSpPr>
          <p:cNvPr id="6" name="文本占位符 5"/>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latin typeface="微软雅黑" pitchFamily="34" charset="-122"/>
                <a:ea typeface="微软雅黑" pitchFamily="34" charset="-122"/>
              </a:rPr>
              <a:t>MethodHandle</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latin typeface="微软雅黑" pitchFamily="34" charset="-122"/>
                <a:ea typeface="微软雅黑" pitchFamily="34" charset="-122"/>
              </a:rPr>
              <a:t>invokedynamic</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解析（</a:t>
            </a:r>
            <a:r>
              <a:rPr lang="en-US" altLang="zh-CN" dirty="0" smtClean="0">
                <a:latin typeface="微软雅黑" pitchFamily="34" charset="-122"/>
                <a:ea typeface="微软雅黑" pitchFamily="34" charset="-122"/>
              </a:rPr>
              <a:t>parse</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435608" y="1447800"/>
            <a:ext cx="7565548" cy="4910158"/>
          </a:xfrm>
        </p:spPr>
        <p:txBody>
          <a:bodyPr>
            <a:normAutofit fontScale="92500" lnSpcReduction="10000"/>
          </a:bodyPr>
          <a:lstStyle/>
          <a:p>
            <a:r>
              <a:rPr lang="zh-CN" altLang="en-US" dirty="0" smtClean="0">
                <a:latin typeface="微软雅黑" pitchFamily="34" charset="-122"/>
                <a:ea typeface="微软雅黑" pitchFamily="34" charset="-122"/>
                <a:hlinkClick r:id="rId2"/>
              </a:rPr>
              <a:t>词法分析</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com.sun.tools.javac.parser.Scanner</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手写的</a:t>
            </a:r>
            <a:r>
              <a:rPr lang="en-US" altLang="zh-CN" dirty="0" smtClean="0">
                <a:latin typeface="微软雅黑" pitchFamily="34" charset="-122"/>
                <a:ea typeface="微软雅黑" pitchFamily="34" charset="-122"/>
              </a:rPr>
              <a:t>ad-hoc</a:t>
            </a:r>
            <a:r>
              <a:rPr lang="zh-CN" altLang="en-US" dirty="0" smtClean="0">
                <a:latin typeface="微软雅黑" pitchFamily="34" charset="-122"/>
                <a:ea typeface="微软雅黑" pitchFamily="34" charset="-122"/>
              </a:rPr>
              <a:t>方式构造的词法分析器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根据词法将字符序列转换为</a:t>
            </a:r>
            <a:r>
              <a:rPr lang="en-US" altLang="zh-CN" dirty="0" smtClean="0">
                <a:latin typeface="微软雅黑" pitchFamily="34" charset="-122"/>
                <a:ea typeface="微软雅黑" pitchFamily="34" charset="-122"/>
              </a:rPr>
              <a:t>token</a:t>
            </a:r>
            <a:r>
              <a:rPr lang="zh-CN" altLang="en-US" dirty="0" smtClean="0">
                <a:latin typeface="微软雅黑" pitchFamily="34" charset="-122"/>
                <a:ea typeface="微软雅黑" pitchFamily="34" charset="-122"/>
              </a:rPr>
              <a:t>序列</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hlinkClick r:id="rId3"/>
              </a:rPr>
              <a:t>语法分析</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com.sun.tools.javac.parser.Parser</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手写的</a:t>
            </a:r>
            <a:r>
              <a:rPr lang="zh-CN" altLang="en-US" dirty="0" smtClean="0">
                <a:latin typeface="微软雅黑" pitchFamily="34" charset="-122"/>
                <a:ea typeface="微软雅黑" pitchFamily="34" charset="-122"/>
                <a:hlinkClick r:id="rId4"/>
              </a:rPr>
              <a:t>递归下降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hlinkClick r:id="rId5"/>
              </a:rPr>
              <a:t>运算符优先级式</a:t>
            </a:r>
            <a:r>
              <a:rPr lang="zh-CN" altLang="en-US" dirty="0" smtClean="0">
                <a:latin typeface="微软雅黑" pitchFamily="34" charset="-122"/>
                <a:ea typeface="微软雅黑" pitchFamily="34" charset="-122"/>
              </a:rPr>
              <a:t>语法分析器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根据语法由</a:t>
            </a:r>
            <a:r>
              <a:rPr lang="en-US" altLang="zh-CN" dirty="0" smtClean="0">
                <a:latin typeface="微软雅黑" pitchFamily="34" charset="-122"/>
                <a:ea typeface="微软雅黑" pitchFamily="34" charset="-122"/>
              </a:rPr>
              <a:t>token</a:t>
            </a:r>
            <a:r>
              <a:rPr lang="zh-CN" altLang="en-US" dirty="0" smtClean="0">
                <a:latin typeface="微软雅黑" pitchFamily="34" charset="-122"/>
                <a:ea typeface="微软雅黑" pitchFamily="34" charset="-122"/>
              </a:rPr>
              <a:t>序列生成</a:t>
            </a:r>
            <a:r>
              <a:rPr lang="zh-CN" altLang="en-US" dirty="0" smtClean="0">
                <a:latin typeface="微软雅黑" pitchFamily="34" charset="-122"/>
                <a:ea typeface="微软雅黑" pitchFamily="34" charset="-122"/>
                <a:hlinkClick r:id="rId6"/>
              </a:rPr>
              <a:t>抽象语法树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语法分析后的所有步骤都在抽象语法树上进行</a:t>
            </a:r>
            <a:endParaRPr lang="en-US" altLang="zh-CN" dirty="0" smtClean="0">
              <a:latin typeface="微软雅黑" pitchFamily="34" charset="-122"/>
              <a:ea typeface="微软雅黑" pitchFamily="34" charset="-122"/>
            </a:endParaRPr>
          </a:p>
          <a:p>
            <a:pPr lvl="2"/>
            <a:r>
              <a:rPr lang="zh-CN" altLang="en-US" smtClean="0">
                <a:latin typeface="微软雅黑" pitchFamily="34" charset="-122"/>
                <a:ea typeface="微软雅黑" pitchFamily="34" charset="-122"/>
              </a:rPr>
              <a:t>后续如注解处理等步骤都不是简单的“文本替换”</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dirty="0" smtClean="0">
                <a:latin typeface="微软雅黑" pitchFamily="34" charset="-122"/>
                <a:ea typeface="微软雅黑" pitchFamily="34" charset="-122"/>
              </a:rPr>
              <a:t>其它</a:t>
            </a:r>
            <a:r>
              <a:rPr lang="en-US" altLang="zh-CN" sz="3200" dirty="0" smtClean="0">
                <a:latin typeface="微软雅黑" pitchFamily="34" charset="-122"/>
                <a:ea typeface="微软雅黑" pitchFamily="34" charset="-122"/>
              </a:rPr>
              <a:t>JVM</a:t>
            </a:r>
            <a:r>
              <a:rPr lang="zh-CN" altLang="en-US" sz="3200" dirty="0" smtClean="0">
                <a:latin typeface="微软雅黑" pitchFamily="34" charset="-122"/>
                <a:ea typeface="微软雅黑" pitchFamily="34" charset="-122"/>
              </a:rPr>
              <a:t>的执行引擎的技术方案</a:t>
            </a:r>
            <a:endParaRPr lang="zh-CN" altLang="en-US" sz="3200"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FIXME: IBM</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叫啥好？</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latin typeface="微软雅黑" pitchFamily="34" charset="-122"/>
                <a:ea typeface="微软雅黑" pitchFamily="34" charset="-122"/>
              </a:rPr>
              <a:t>Jikes</a:t>
            </a:r>
            <a:r>
              <a:rPr lang="en-US" altLang="zh-CN" dirty="0" smtClean="0">
                <a:latin typeface="微软雅黑" pitchFamily="34" charset="-122"/>
                <a:ea typeface="微软雅黑" pitchFamily="34" charset="-122"/>
              </a:rPr>
              <a:t> RVM</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Apache Harmony</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latin typeface="微软雅黑" pitchFamily="34" charset="-122"/>
                <a:ea typeface="微软雅黑" pitchFamily="34" charset="-122"/>
              </a:rPr>
              <a:t>joeq</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itchFamily="34" charset="-122"/>
                <a:ea typeface="微软雅黑" pitchFamily="34" charset="-122"/>
              </a:rPr>
              <a:t>推荐阅读</a:t>
            </a:r>
            <a:endParaRPr lang="zh-CN" altLang="en-US"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itchFamily="34" charset="-122"/>
                <a:ea typeface="微软雅黑" pitchFamily="34" charset="-122"/>
              </a:rPr>
              <a:t>推荐书籍</a:t>
            </a:r>
            <a:endParaRPr lang="zh-CN" altLang="en-US" dirty="0">
              <a:latin typeface="微软雅黑" pitchFamily="34" charset="-122"/>
              <a:ea typeface="微软雅黑" pitchFamily="34" charset="-122"/>
            </a:endParaRPr>
          </a:p>
        </p:txBody>
      </p:sp>
      <p:sp>
        <p:nvSpPr>
          <p:cNvPr id="5" name="内容占位符 4"/>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hlinkClick r:id="rId2"/>
              </a:rPr>
              <a:t>The Java Language Specification</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3"/>
              </a:rPr>
              <a:t>The Java Virtual Machine Specification</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hlinkClick r:id="rId4"/>
              </a:rPr>
              <a:t>针对</a:t>
            </a:r>
            <a:r>
              <a:rPr lang="en-US" altLang="zh-CN" dirty="0" smtClean="0">
                <a:latin typeface="微软雅黑" pitchFamily="34" charset="-122"/>
                <a:ea typeface="微软雅黑" pitchFamily="34" charset="-122"/>
                <a:hlinkClick r:id="rId4"/>
              </a:rPr>
              <a:t>Java 5</a:t>
            </a:r>
            <a:r>
              <a:rPr lang="zh-CN" altLang="en-US" dirty="0" smtClean="0">
                <a:latin typeface="微软雅黑" pitchFamily="34" charset="-122"/>
                <a:ea typeface="微软雅黑" pitchFamily="34" charset="-122"/>
                <a:hlinkClick r:id="rId4"/>
              </a:rPr>
              <a:t>的修订</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hlinkClick r:id="rId5"/>
              </a:rPr>
              <a:t>针对</a:t>
            </a:r>
            <a:r>
              <a:rPr lang="en-US" altLang="zh-CN" dirty="0" smtClean="0">
                <a:latin typeface="微软雅黑" pitchFamily="34" charset="-122"/>
                <a:ea typeface="微软雅黑" pitchFamily="34" charset="-122"/>
                <a:hlinkClick r:id="rId5"/>
              </a:rPr>
              <a:t>Java 6</a:t>
            </a:r>
            <a:r>
              <a:rPr lang="zh-CN" altLang="en-US" dirty="0" smtClean="0">
                <a:latin typeface="微软雅黑" pitchFamily="34" charset="-122"/>
                <a:ea typeface="微软雅黑" pitchFamily="34" charset="-122"/>
                <a:hlinkClick r:id="rId5"/>
              </a:rPr>
              <a:t>的</a:t>
            </a:r>
            <a:r>
              <a:rPr lang="en-US" altLang="zh-CN" dirty="0" smtClean="0">
                <a:latin typeface="微软雅黑" pitchFamily="34" charset="-122"/>
                <a:ea typeface="微软雅黑" pitchFamily="34" charset="-122"/>
                <a:hlinkClick r:id="rId5"/>
              </a:rPr>
              <a:t>Class</a:t>
            </a:r>
            <a:r>
              <a:rPr lang="zh-CN" altLang="en-US" dirty="0" smtClean="0">
                <a:latin typeface="微软雅黑" pitchFamily="34" charset="-122"/>
                <a:ea typeface="微软雅黑" pitchFamily="34" charset="-122"/>
                <a:hlinkClick r:id="rId5"/>
              </a:rPr>
              <a:t>文件格式的修订</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Virtual Machines: Versatile Platforms for Systems and Processes</a:t>
            </a:r>
          </a:p>
          <a:p>
            <a:pPr lvl="1"/>
            <a:r>
              <a:rPr lang="zh-CN" altLang="en-US" dirty="0" smtClean="0">
                <a:latin typeface="微软雅黑" pitchFamily="34" charset="-122"/>
                <a:ea typeface="微软雅黑" pitchFamily="34" charset="-122"/>
              </a:rPr>
              <a:t>中文版：虚拟机</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系统与进程的通用平台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Compilers: Principles, Techniques, and Tools (2nd Edition)</a:t>
            </a:r>
          </a:p>
          <a:p>
            <a:pPr lvl="1"/>
            <a:r>
              <a:rPr lang="zh-CN" altLang="en-US" dirty="0" smtClean="0">
                <a:latin typeface="微软雅黑" pitchFamily="34" charset="-122"/>
                <a:ea typeface="微软雅黑" pitchFamily="34" charset="-122"/>
              </a:rPr>
              <a:t>中文版：编译原理（原书第</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版）</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Advanced Compiler Design and Implementation</a:t>
            </a:r>
          </a:p>
          <a:p>
            <a:pPr lvl="1"/>
            <a:r>
              <a:rPr lang="zh-CN" altLang="en-US" dirty="0" smtClean="0">
                <a:latin typeface="微软雅黑" pitchFamily="34" charset="-122"/>
                <a:ea typeface="微软雅黑" pitchFamily="34" charset="-122"/>
              </a:rPr>
              <a:t>中文版：高级编译器设计与实现</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较老书籍</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sz="2000" dirty="0" smtClean="0">
                <a:latin typeface="微软雅黑" pitchFamily="34" charset="-122"/>
                <a:ea typeface="微软雅黑" pitchFamily="34" charset="-122"/>
              </a:rPr>
              <a:t>Virtual Machines (Iain D. Craig</a:t>
            </a:r>
            <a:r>
              <a:rPr lang="zh-CN" altLang="en-US" sz="2000" dirty="0" smtClean="0">
                <a:latin typeface="微软雅黑" pitchFamily="34" charset="-122"/>
                <a:ea typeface="微软雅黑" pitchFamily="34" charset="-122"/>
              </a:rPr>
              <a:t>著</a:t>
            </a:r>
            <a:r>
              <a:rPr lang="en-US" altLang="zh-CN" sz="2000" dirty="0" smtClean="0">
                <a:latin typeface="微软雅黑" pitchFamily="34" charset="-122"/>
                <a:ea typeface="微软雅黑" pitchFamily="34" charset="-122"/>
              </a:rPr>
              <a:t>)</a:t>
            </a:r>
          </a:p>
          <a:p>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hlinkClick r:id="rId2"/>
              </a:rPr>
              <a:t>Inside the Java Virtual Machine (2nd Edition)</a:t>
            </a:r>
            <a:endParaRPr lang="en-US" altLang="zh-CN" sz="2000" dirty="0" smtClean="0">
              <a:latin typeface="微软雅黑" pitchFamily="34" charset="-122"/>
              <a:ea typeface="微软雅黑" pitchFamily="34" charset="-122"/>
            </a:endParaRPr>
          </a:p>
          <a:p>
            <a:pPr lvl="1"/>
            <a:r>
              <a:rPr lang="zh-CN" altLang="en-US" sz="1800" dirty="0" smtClean="0">
                <a:solidFill>
                  <a:schemeClr val="bg1">
                    <a:lumMod val="65000"/>
                  </a:schemeClr>
                </a:solidFill>
                <a:latin typeface="微软雅黑" pitchFamily="34" charset="-122"/>
                <a:ea typeface="微软雅黑" pitchFamily="34" charset="-122"/>
              </a:rPr>
              <a:t>中文版：深入</a:t>
            </a:r>
            <a:r>
              <a:rPr lang="en-US" altLang="zh-CN" sz="1800" dirty="0" smtClean="0">
                <a:solidFill>
                  <a:schemeClr val="bg1">
                    <a:lumMod val="65000"/>
                  </a:schemeClr>
                </a:solidFill>
                <a:latin typeface="微软雅黑" pitchFamily="34" charset="-122"/>
                <a:ea typeface="微软雅黑" pitchFamily="34" charset="-122"/>
              </a:rPr>
              <a:t>Java</a:t>
            </a:r>
            <a:r>
              <a:rPr lang="zh-CN" altLang="en-US" sz="1800" dirty="0" smtClean="0">
                <a:solidFill>
                  <a:schemeClr val="bg1">
                    <a:lumMod val="65000"/>
                  </a:schemeClr>
                </a:solidFill>
                <a:latin typeface="微软雅黑" pitchFamily="34" charset="-122"/>
                <a:ea typeface="微软雅黑" pitchFamily="34" charset="-122"/>
              </a:rPr>
              <a:t>虚拟机（原书第</a:t>
            </a:r>
            <a:r>
              <a:rPr lang="en-US" altLang="zh-CN" sz="1800" dirty="0" smtClean="0">
                <a:solidFill>
                  <a:schemeClr val="bg1">
                    <a:lumMod val="65000"/>
                  </a:schemeClr>
                </a:solidFill>
                <a:latin typeface="微软雅黑" pitchFamily="34" charset="-122"/>
                <a:ea typeface="微软雅黑" pitchFamily="34" charset="-122"/>
              </a:rPr>
              <a:t>2</a:t>
            </a:r>
            <a:r>
              <a:rPr lang="zh-CN" altLang="en-US" sz="1800" dirty="0" smtClean="0">
                <a:solidFill>
                  <a:schemeClr val="bg1">
                    <a:lumMod val="65000"/>
                  </a:schemeClr>
                </a:solidFill>
                <a:latin typeface="微软雅黑" pitchFamily="34" charset="-122"/>
                <a:ea typeface="微软雅黑" pitchFamily="34" charset="-122"/>
              </a:rPr>
              <a:t>版）</a:t>
            </a:r>
            <a:endParaRPr lang="en-US" altLang="zh-CN" sz="1800" dirty="0" smtClean="0">
              <a:solidFill>
                <a:schemeClr val="bg1">
                  <a:lumMod val="65000"/>
                </a:schemeClr>
              </a:solidFill>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推荐网站与博客</a:t>
            </a:r>
            <a:endParaRPr lang="zh-CN" altLang="en-US" dirty="0">
              <a:latin typeface="微软雅黑" pitchFamily="34" charset="-122"/>
              <a:ea typeface="微软雅黑" pitchFamily="34" charset="-122"/>
            </a:endParaRPr>
          </a:p>
        </p:txBody>
      </p:sp>
      <p:sp>
        <p:nvSpPr>
          <p:cNvPr id="4" name="内容占位符 3"/>
          <p:cNvSpPr>
            <a:spLocks noGrp="1"/>
          </p:cNvSpPr>
          <p:nvPr>
            <p:ph sz="half" idx="1"/>
          </p:nvPr>
        </p:nvSpPr>
        <p:spPr/>
        <p:txBody>
          <a:bodyPr>
            <a:normAutofit/>
          </a:bodyPr>
          <a:lstStyle/>
          <a:p>
            <a:r>
              <a:rPr lang="en-US" altLang="zh-CN" sz="1400" dirty="0" smtClean="0">
                <a:latin typeface="微软雅黑" pitchFamily="34" charset="-122"/>
                <a:ea typeface="微软雅黑" pitchFamily="34" charset="-122"/>
                <a:hlinkClick r:id="rId2"/>
              </a:rPr>
              <a:t>HotSpot Publications</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3"/>
              </a:rPr>
              <a:t>JVM Language Summit</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4"/>
              </a:rPr>
              <a:t>OpenJDK</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5"/>
              </a:rPr>
              <a:t>The HotSpot Group</a:t>
            </a:r>
            <a:endParaRPr lang="en-US" altLang="zh-CN" sz="1400" dirty="0" smtClean="0">
              <a:latin typeface="微软雅黑" pitchFamily="34" charset="-122"/>
              <a:ea typeface="微软雅黑" pitchFamily="34" charset="-122"/>
            </a:endParaRPr>
          </a:p>
          <a:p>
            <a:r>
              <a:rPr lang="en-US" altLang="zh-CN" sz="1400" dirty="0" err="1" smtClean="0">
                <a:latin typeface="微软雅黑" pitchFamily="34" charset="-122"/>
                <a:ea typeface="微软雅黑" pitchFamily="34" charset="-122"/>
                <a:hlinkClick r:id="rId6"/>
              </a:rPr>
              <a:t>javac</a:t>
            </a:r>
            <a:r>
              <a:rPr lang="en-US" altLang="zh-CN" sz="1400" dirty="0" smtClean="0">
                <a:latin typeface="微软雅黑" pitchFamily="34" charset="-122"/>
                <a:ea typeface="微软雅黑" pitchFamily="34" charset="-122"/>
                <a:hlinkClick r:id="rId6"/>
              </a:rPr>
              <a:t> Group</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7"/>
              </a:rPr>
              <a:t>the </a:t>
            </a:r>
            <a:r>
              <a:rPr lang="en-US" altLang="zh-CN" sz="1400" dirty="0" err="1" smtClean="0">
                <a:latin typeface="微软雅黑" pitchFamily="34" charset="-122"/>
                <a:ea typeface="微软雅黑" pitchFamily="34" charset="-122"/>
                <a:hlinkClick r:id="rId7"/>
              </a:rPr>
              <a:t>Da</a:t>
            </a:r>
            <a:r>
              <a:rPr lang="en-US" altLang="zh-CN" sz="1400" dirty="0" smtClean="0">
                <a:latin typeface="微软雅黑" pitchFamily="34" charset="-122"/>
                <a:ea typeface="微软雅黑" pitchFamily="34" charset="-122"/>
                <a:hlinkClick r:id="rId7"/>
              </a:rPr>
              <a:t> Vinci Machine Project</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8"/>
              </a:rPr>
              <a:t>The Java HotSpot Performance Engine Architecture</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9"/>
              </a:rPr>
              <a:t>Java™ Virtual Machine Technology – JDK 7</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0"/>
              </a:rPr>
              <a:t>HotSpot Internals for </a:t>
            </a:r>
            <a:r>
              <a:rPr lang="en-US" altLang="zh-CN" sz="1400" dirty="0" err="1" smtClean="0">
                <a:latin typeface="微软雅黑" pitchFamily="34" charset="-122"/>
                <a:ea typeface="微软雅黑" pitchFamily="34" charset="-122"/>
                <a:hlinkClick r:id="rId10"/>
              </a:rPr>
              <a:t>OpenJDK</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1"/>
              </a:rPr>
              <a:t>Publications of the Institute for System Software</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2"/>
              </a:rPr>
              <a:t>IBM Research: Java JIT compiler and related publications</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3"/>
              </a:rPr>
              <a:t>Jikes RVM</a:t>
            </a:r>
            <a:endParaRPr lang="en-US" altLang="zh-CN" sz="1400" dirty="0" smtClean="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p:txBody>
      </p:sp>
      <p:sp>
        <p:nvSpPr>
          <p:cNvPr id="5" name="内容占位符 4"/>
          <p:cNvSpPr>
            <a:spLocks noGrp="1"/>
          </p:cNvSpPr>
          <p:nvPr>
            <p:ph sz="half" idx="2"/>
          </p:nvPr>
        </p:nvSpPr>
        <p:spPr/>
        <p:txBody>
          <a:bodyPr>
            <a:normAutofit/>
          </a:bodyPr>
          <a:lstStyle/>
          <a:p>
            <a:r>
              <a:rPr lang="en-US" altLang="zh-CN" sz="1400" dirty="0" smtClean="0">
                <a:latin typeface="微软雅黑" pitchFamily="34" charset="-122"/>
                <a:ea typeface="微软雅黑" pitchFamily="34" charset="-122"/>
                <a:hlinkClick r:id="rId14"/>
              </a:rPr>
              <a:t>Cliff Click</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5"/>
              </a:rPr>
              <a:t>John Rose</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6"/>
              </a:rPr>
              <a:t>Mark Lam</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7"/>
              </a:rPr>
              <a:t>Fredrik </a:t>
            </a:r>
            <a:r>
              <a:rPr lang="en-US" altLang="zh-CN" sz="1400" dirty="0" err="1" smtClean="0">
                <a:latin typeface="微软雅黑" pitchFamily="34" charset="-122"/>
                <a:ea typeface="微软雅黑" pitchFamily="34" charset="-122"/>
                <a:hlinkClick r:id="rId17"/>
              </a:rPr>
              <a:t>Öhrström</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8"/>
              </a:rPr>
              <a:t>Ian Rogers</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19"/>
              </a:rPr>
              <a:t>The </a:t>
            </a:r>
            <a:r>
              <a:rPr lang="en-US" altLang="zh-CN" sz="1400" dirty="0" err="1" smtClean="0">
                <a:latin typeface="微软雅黑" pitchFamily="34" charset="-122"/>
                <a:ea typeface="微软雅黑" pitchFamily="34" charset="-122"/>
                <a:hlinkClick r:id="rId19"/>
              </a:rPr>
              <a:t>JRockit</a:t>
            </a:r>
            <a:r>
              <a:rPr lang="en-US" altLang="zh-CN" sz="1400" dirty="0" smtClean="0">
                <a:latin typeface="微软雅黑" pitchFamily="34" charset="-122"/>
                <a:ea typeface="微软雅黑" pitchFamily="34" charset="-122"/>
                <a:hlinkClick r:id="rId19"/>
              </a:rPr>
              <a:t> Blog</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0"/>
              </a:rPr>
              <a:t>Gary Benson</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1"/>
              </a:rPr>
              <a:t>Steve Goldman</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2"/>
              </a:rPr>
              <a:t>Xiao-</a:t>
            </a:r>
            <a:r>
              <a:rPr lang="en-US" altLang="zh-CN" sz="1400" dirty="0" err="1" smtClean="0">
                <a:latin typeface="微软雅黑" pitchFamily="34" charset="-122"/>
                <a:ea typeface="微软雅黑" pitchFamily="34" charset="-122"/>
                <a:hlinkClick r:id="rId22"/>
              </a:rPr>
              <a:t>Feng</a:t>
            </a:r>
            <a:r>
              <a:rPr lang="en-US" altLang="zh-CN" sz="1400" dirty="0" smtClean="0">
                <a:latin typeface="微软雅黑" pitchFamily="34" charset="-122"/>
                <a:ea typeface="微软雅黑" pitchFamily="34" charset="-122"/>
                <a:hlinkClick r:id="rId22"/>
              </a:rPr>
              <a:t> Li</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3"/>
              </a:rPr>
              <a:t>Christian </a:t>
            </a:r>
            <a:r>
              <a:rPr lang="en-US" altLang="zh-CN" sz="1400" dirty="0" err="1" smtClean="0">
                <a:latin typeface="微软雅黑" pitchFamily="34" charset="-122"/>
                <a:ea typeface="微软雅黑" pitchFamily="34" charset="-122"/>
                <a:hlinkClick r:id="rId23"/>
              </a:rPr>
              <a:t>Wimmer</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4"/>
              </a:rPr>
              <a:t>Maurizio </a:t>
            </a:r>
            <a:r>
              <a:rPr lang="en-US" altLang="zh-CN" sz="1400" dirty="0" err="1" smtClean="0">
                <a:latin typeface="微软雅黑" pitchFamily="34" charset="-122"/>
                <a:ea typeface="微软雅黑" pitchFamily="34" charset="-122"/>
                <a:hlinkClick r:id="rId24"/>
              </a:rPr>
              <a:t>Cimadamore</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5"/>
              </a:rPr>
              <a:t>Joseph D. Darcy</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hlinkClick r:id="rId26"/>
              </a:rPr>
              <a:t>Ben L. </a:t>
            </a:r>
            <a:r>
              <a:rPr lang="en-US" altLang="zh-CN" sz="1400" dirty="0" err="1" smtClean="0">
                <a:latin typeface="微软雅黑" pitchFamily="34" charset="-122"/>
                <a:ea typeface="微软雅黑" pitchFamily="34" charset="-122"/>
                <a:hlinkClick r:id="rId26"/>
              </a:rPr>
              <a:t>Titzer</a:t>
            </a:r>
            <a:endParaRPr lang="en-US" altLang="zh-CN"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itchFamily="34" charset="-122"/>
                <a:ea typeface="微软雅黑" pitchFamily="34" charset="-122"/>
              </a:rPr>
              <a:t>谢谢！</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期待以后继续交流 </a:t>
            </a:r>
            <a:r>
              <a:rPr lang="en-US" altLang="zh-CN" dirty="0" smtClean="0">
                <a:latin typeface="微软雅黑" pitchFamily="34" charset="-122"/>
                <a:ea typeface="微软雅黑" pitchFamily="34" charset="-122"/>
              </a:rPr>
              <a:t>^_^</a:t>
            </a:r>
            <a:endParaRPr lang="zh-CN" altLang="en-US"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6" name="TextBox 5"/>
          <p:cNvSpPr txBox="1"/>
          <p:nvPr/>
        </p:nvSpPr>
        <p:spPr>
          <a:xfrm>
            <a:off x="2714612" y="4929198"/>
            <a:ext cx="357190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这组演示稿会持续演化、完善</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词法分析</a:t>
            </a:r>
            <a:endParaRPr lang="zh-CN" altLang="en-US" dirty="0">
              <a:latin typeface="微软雅黑" pitchFamily="34" charset="-122"/>
              <a:ea typeface="微软雅黑" pitchFamily="34" charset="-122"/>
            </a:endParaRPr>
          </a:p>
        </p:txBody>
      </p:sp>
      <p:sp>
        <p:nvSpPr>
          <p:cNvPr id="6" name="矩形 5"/>
          <p:cNvSpPr/>
          <p:nvPr/>
        </p:nvSpPr>
        <p:spPr>
          <a:xfrm>
            <a:off x="142844"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err="1" smtClean="0">
                <a:solidFill>
                  <a:schemeClr val="tx1"/>
                </a:solidFill>
                <a:latin typeface="Microsoft YaHei" pitchFamily="34" charset="-122"/>
                <a:ea typeface="Microsoft YaHei" pitchFamily="34" charset="-122"/>
              </a:rPr>
              <a:t>i</a:t>
            </a:r>
            <a:endParaRPr lang="zh-CN" altLang="en-US" sz="1600" dirty="0">
              <a:solidFill>
                <a:schemeClr val="tx1"/>
              </a:solidFill>
              <a:latin typeface="Microsoft YaHei" pitchFamily="34" charset="-122"/>
              <a:ea typeface="Microsoft YaHei" pitchFamily="34" charset="-122"/>
            </a:endParaRPr>
          </a:p>
        </p:txBody>
      </p:sp>
      <p:sp>
        <p:nvSpPr>
          <p:cNvPr id="11" name="任意多边形 10"/>
          <p:cNvSpPr/>
          <p:nvPr/>
        </p:nvSpPr>
        <p:spPr>
          <a:xfrm>
            <a:off x="142844"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48" name="矩形 47"/>
          <p:cNvSpPr/>
          <p:nvPr/>
        </p:nvSpPr>
        <p:spPr>
          <a:xfrm>
            <a:off x="785786"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n</a:t>
            </a:r>
            <a:endParaRPr lang="zh-CN" altLang="en-US" sz="1600" dirty="0">
              <a:solidFill>
                <a:schemeClr val="tx1"/>
              </a:solidFill>
              <a:latin typeface="Microsoft YaHei" pitchFamily="34" charset="-122"/>
              <a:ea typeface="Microsoft YaHei" pitchFamily="34" charset="-122"/>
            </a:endParaRPr>
          </a:p>
        </p:txBody>
      </p:sp>
      <p:sp>
        <p:nvSpPr>
          <p:cNvPr id="49" name="任意多边形 48"/>
          <p:cNvSpPr/>
          <p:nvPr/>
        </p:nvSpPr>
        <p:spPr>
          <a:xfrm>
            <a:off x="785786"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50" name="矩形 49"/>
          <p:cNvSpPr/>
          <p:nvPr/>
        </p:nvSpPr>
        <p:spPr>
          <a:xfrm>
            <a:off x="1428728"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t</a:t>
            </a:r>
            <a:endParaRPr lang="zh-CN" altLang="en-US" sz="1600" dirty="0">
              <a:solidFill>
                <a:schemeClr val="tx1"/>
              </a:solidFill>
              <a:latin typeface="Microsoft YaHei" pitchFamily="34" charset="-122"/>
              <a:ea typeface="Microsoft YaHei" pitchFamily="34" charset="-122"/>
            </a:endParaRPr>
          </a:p>
        </p:txBody>
      </p:sp>
      <p:sp>
        <p:nvSpPr>
          <p:cNvPr id="51" name="任意多边形 50"/>
          <p:cNvSpPr/>
          <p:nvPr/>
        </p:nvSpPr>
        <p:spPr>
          <a:xfrm>
            <a:off x="1428728"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52" name="矩形 51"/>
          <p:cNvSpPr/>
          <p:nvPr/>
        </p:nvSpPr>
        <p:spPr>
          <a:xfrm>
            <a:off x="2071670"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 </a:t>
            </a:r>
            <a:endParaRPr lang="zh-CN" altLang="en-US" sz="1600" dirty="0">
              <a:solidFill>
                <a:schemeClr val="tx1"/>
              </a:solidFill>
              <a:latin typeface="Microsoft YaHei" pitchFamily="34" charset="-122"/>
              <a:ea typeface="Microsoft YaHei" pitchFamily="34" charset="-122"/>
            </a:endParaRPr>
          </a:p>
        </p:txBody>
      </p:sp>
      <p:sp>
        <p:nvSpPr>
          <p:cNvPr id="53" name="任意多边形 52"/>
          <p:cNvSpPr/>
          <p:nvPr/>
        </p:nvSpPr>
        <p:spPr>
          <a:xfrm>
            <a:off x="2071670"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54" name="矩形 53"/>
          <p:cNvSpPr/>
          <p:nvPr/>
        </p:nvSpPr>
        <p:spPr>
          <a:xfrm>
            <a:off x="2714612"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y</a:t>
            </a:r>
            <a:endParaRPr lang="zh-CN" altLang="en-US" sz="1600" dirty="0">
              <a:solidFill>
                <a:schemeClr val="tx1"/>
              </a:solidFill>
              <a:latin typeface="Microsoft YaHei" pitchFamily="34" charset="-122"/>
              <a:ea typeface="Microsoft YaHei" pitchFamily="34" charset="-122"/>
            </a:endParaRPr>
          </a:p>
        </p:txBody>
      </p:sp>
      <p:sp>
        <p:nvSpPr>
          <p:cNvPr id="55" name="任意多边形 54"/>
          <p:cNvSpPr/>
          <p:nvPr/>
        </p:nvSpPr>
        <p:spPr>
          <a:xfrm>
            <a:off x="2714612"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56" name="矩形 55"/>
          <p:cNvSpPr/>
          <p:nvPr/>
        </p:nvSpPr>
        <p:spPr>
          <a:xfrm>
            <a:off x="3357554"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 </a:t>
            </a:r>
            <a:endParaRPr lang="zh-CN" altLang="en-US" sz="1600" dirty="0">
              <a:solidFill>
                <a:schemeClr val="tx1"/>
              </a:solidFill>
              <a:latin typeface="Microsoft YaHei" pitchFamily="34" charset="-122"/>
              <a:ea typeface="Microsoft YaHei" pitchFamily="34" charset="-122"/>
            </a:endParaRPr>
          </a:p>
        </p:txBody>
      </p:sp>
      <p:sp>
        <p:nvSpPr>
          <p:cNvPr id="57" name="任意多边形 56"/>
          <p:cNvSpPr/>
          <p:nvPr/>
        </p:nvSpPr>
        <p:spPr>
          <a:xfrm>
            <a:off x="3357554"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58" name="矩形 57"/>
          <p:cNvSpPr/>
          <p:nvPr/>
        </p:nvSpPr>
        <p:spPr>
          <a:xfrm>
            <a:off x="4000496"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a:t>
            </a:r>
            <a:endParaRPr lang="zh-CN" altLang="en-US" sz="1600" dirty="0">
              <a:solidFill>
                <a:schemeClr val="tx1"/>
              </a:solidFill>
              <a:latin typeface="Microsoft YaHei" pitchFamily="34" charset="-122"/>
              <a:ea typeface="Microsoft YaHei" pitchFamily="34" charset="-122"/>
            </a:endParaRPr>
          </a:p>
        </p:txBody>
      </p:sp>
      <p:sp>
        <p:nvSpPr>
          <p:cNvPr id="59" name="任意多边形 58"/>
          <p:cNvSpPr/>
          <p:nvPr/>
        </p:nvSpPr>
        <p:spPr>
          <a:xfrm>
            <a:off x="4000496"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60" name="矩形 59"/>
          <p:cNvSpPr/>
          <p:nvPr/>
        </p:nvSpPr>
        <p:spPr>
          <a:xfrm>
            <a:off x="4643438"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 </a:t>
            </a:r>
            <a:endParaRPr lang="zh-CN" altLang="en-US" sz="1600" dirty="0">
              <a:solidFill>
                <a:schemeClr val="tx1"/>
              </a:solidFill>
              <a:latin typeface="Microsoft YaHei" pitchFamily="34" charset="-122"/>
              <a:ea typeface="Microsoft YaHei" pitchFamily="34" charset="-122"/>
            </a:endParaRPr>
          </a:p>
        </p:txBody>
      </p:sp>
      <p:sp>
        <p:nvSpPr>
          <p:cNvPr id="61" name="任意多边形 60"/>
          <p:cNvSpPr/>
          <p:nvPr/>
        </p:nvSpPr>
        <p:spPr>
          <a:xfrm>
            <a:off x="4643438"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62" name="矩形 61"/>
          <p:cNvSpPr/>
          <p:nvPr/>
        </p:nvSpPr>
        <p:spPr>
          <a:xfrm>
            <a:off x="5286380"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x</a:t>
            </a:r>
            <a:endParaRPr lang="zh-CN" altLang="en-US" sz="1600" dirty="0">
              <a:solidFill>
                <a:schemeClr val="tx1"/>
              </a:solidFill>
              <a:latin typeface="Microsoft YaHei" pitchFamily="34" charset="-122"/>
              <a:ea typeface="Microsoft YaHei" pitchFamily="34" charset="-122"/>
            </a:endParaRPr>
          </a:p>
        </p:txBody>
      </p:sp>
      <p:sp>
        <p:nvSpPr>
          <p:cNvPr id="63" name="任意多边形 62"/>
          <p:cNvSpPr/>
          <p:nvPr/>
        </p:nvSpPr>
        <p:spPr>
          <a:xfrm>
            <a:off x="5286380"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64" name="矩形 63"/>
          <p:cNvSpPr/>
          <p:nvPr/>
        </p:nvSpPr>
        <p:spPr>
          <a:xfrm>
            <a:off x="5929322"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 </a:t>
            </a:r>
            <a:endParaRPr lang="zh-CN" altLang="en-US" sz="1600" dirty="0">
              <a:solidFill>
                <a:schemeClr val="tx1"/>
              </a:solidFill>
              <a:latin typeface="Microsoft YaHei" pitchFamily="34" charset="-122"/>
              <a:ea typeface="Microsoft YaHei" pitchFamily="34" charset="-122"/>
            </a:endParaRPr>
          </a:p>
        </p:txBody>
      </p:sp>
      <p:sp>
        <p:nvSpPr>
          <p:cNvPr id="65" name="任意多边形 64"/>
          <p:cNvSpPr/>
          <p:nvPr/>
        </p:nvSpPr>
        <p:spPr>
          <a:xfrm>
            <a:off x="5929322"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66" name="矩形 65"/>
          <p:cNvSpPr/>
          <p:nvPr/>
        </p:nvSpPr>
        <p:spPr>
          <a:xfrm>
            <a:off x="6572264"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a:t>
            </a:r>
            <a:endParaRPr lang="zh-CN" altLang="en-US" sz="1600" dirty="0">
              <a:solidFill>
                <a:schemeClr val="tx1"/>
              </a:solidFill>
              <a:latin typeface="Microsoft YaHei" pitchFamily="34" charset="-122"/>
              <a:ea typeface="Microsoft YaHei" pitchFamily="34" charset="-122"/>
            </a:endParaRPr>
          </a:p>
        </p:txBody>
      </p:sp>
      <p:sp>
        <p:nvSpPr>
          <p:cNvPr id="67" name="任意多边形 66"/>
          <p:cNvSpPr/>
          <p:nvPr/>
        </p:nvSpPr>
        <p:spPr>
          <a:xfrm>
            <a:off x="6572264"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68" name="矩形 67"/>
          <p:cNvSpPr/>
          <p:nvPr/>
        </p:nvSpPr>
        <p:spPr>
          <a:xfrm>
            <a:off x="7215206"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 </a:t>
            </a:r>
            <a:endParaRPr lang="zh-CN" altLang="en-US" sz="1600" dirty="0">
              <a:solidFill>
                <a:schemeClr val="tx1"/>
              </a:solidFill>
              <a:latin typeface="Microsoft YaHei" pitchFamily="34" charset="-122"/>
              <a:ea typeface="Microsoft YaHei" pitchFamily="34" charset="-122"/>
            </a:endParaRPr>
          </a:p>
        </p:txBody>
      </p:sp>
      <p:sp>
        <p:nvSpPr>
          <p:cNvPr id="69" name="任意多边形 68"/>
          <p:cNvSpPr/>
          <p:nvPr/>
        </p:nvSpPr>
        <p:spPr>
          <a:xfrm>
            <a:off x="7215206"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70" name="矩形 69"/>
          <p:cNvSpPr/>
          <p:nvPr/>
        </p:nvSpPr>
        <p:spPr>
          <a:xfrm>
            <a:off x="7858148"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1</a:t>
            </a:r>
            <a:endParaRPr lang="zh-CN" altLang="en-US" sz="1600" dirty="0">
              <a:solidFill>
                <a:schemeClr val="tx1"/>
              </a:solidFill>
              <a:latin typeface="Microsoft YaHei" pitchFamily="34" charset="-122"/>
              <a:ea typeface="Microsoft YaHei" pitchFamily="34" charset="-122"/>
            </a:endParaRPr>
          </a:p>
        </p:txBody>
      </p:sp>
      <p:sp>
        <p:nvSpPr>
          <p:cNvPr id="71" name="任意多边形 70"/>
          <p:cNvSpPr/>
          <p:nvPr/>
        </p:nvSpPr>
        <p:spPr>
          <a:xfrm>
            <a:off x="7858148"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72" name="矩形 71"/>
          <p:cNvSpPr/>
          <p:nvPr/>
        </p:nvSpPr>
        <p:spPr>
          <a:xfrm>
            <a:off x="8501090" y="2714620"/>
            <a:ext cx="571504" cy="5715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600" dirty="0" smtClean="0">
                <a:solidFill>
                  <a:schemeClr val="tx1"/>
                </a:solidFill>
                <a:latin typeface="Microsoft YaHei" pitchFamily="34" charset="-122"/>
                <a:ea typeface="Microsoft YaHei" pitchFamily="34" charset="-122"/>
              </a:rPr>
              <a:t>;</a:t>
            </a:r>
            <a:endParaRPr lang="zh-CN" altLang="en-US" sz="1600" dirty="0">
              <a:solidFill>
                <a:schemeClr val="tx1"/>
              </a:solidFill>
              <a:latin typeface="Microsoft YaHei" pitchFamily="34" charset="-122"/>
              <a:ea typeface="Microsoft YaHei" pitchFamily="34" charset="-122"/>
            </a:endParaRPr>
          </a:p>
        </p:txBody>
      </p:sp>
      <p:sp>
        <p:nvSpPr>
          <p:cNvPr id="73" name="任意多边形 72"/>
          <p:cNvSpPr/>
          <p:nvPr/>
        </p:nvSpPr>
        <p:spPr>
          <a:xfrm>
            <a:off x="8501090" y="2714620"/>
            <a:ext cx="571504" cy="214314"/>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28628"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char</a:t>
            </a:r>
            <a:endParaRPr lang="zh-CN" altLang="en-US" sz="1200" dirty="0">
              <a:latin typeface="Microsoft YaHei" pitchFamily="34" charset="-122"/>
              <a:ea typeface="Microsoft YaHei" pitchFamily="34" charset="-122"/>
            </a:endParaRPr>
          </a:p>
        </p:txBody>
      </p:sp>
      <p:sp>
        <p:nvSpPr>
          <p:cNvPr id="32" name="矩形 31"/>
          <p:cNvSpPr/>
          <p:nvPr/>
        </p:nvSpPr>
        <p:spPr>
          <a:xfrm>
            <a:off x="1285852" y="4572008"/>
            <a:ext cx="142876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y</a:t>
            </a:r>
            <a:endParaRPr lang="zh-CN" altLang="en-US" sz="1400" dirty="0">
              <a:solidFill>
                <a:schemeClr val="tx1"/>
              </a:solidFill>
              <a:latin typeface="Consolas" pitchFamily="49" charset="0"/>
            </a:endParaRPr>
          </a:p>
        </p:txBody>
      </p:sp>
      <p:sp>
        <p:nvSpPr>
          <p:cNvPr id="33" name="任意多边形 32"/>
          <p:cNvSpPr/>
          <p:nvPr/>
        </p:nvSpPr>
        <p:spPr>
          <a:xfrm>
            <a:off x="1285852" y="4572008"/>
            <a:ext cx="1428760"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17075"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latin typeface="Microsoft YaHei" pitchFamily="34" charset="-122"/>
                <a:ea typeface="Microsoft YaHei" pitchFamily="34" charset="-122"/>
              </a:rPr>
              <a:t>Token.IDENTIFIER</a:t>
            </a:r>
            <a:endParaRPr lang="zh-CN" altLang="en-US" sz="1100" dirty="0">
              <a:latin typeface="Microsoft YaHei" pitchFamily="34" charset="-122"/>
              <a:ea typeface="Microsoft YaHei" pitchFamily="34" charset="-122"/>
            </a:endParaRPr>
          </a:p>
        </p:txBody>
      </p:sp>
      <p:sp>
        <p:nvSpPr>
          <p:cNvPr id="34" name="矩形 33"/>
          <p:cNvSpPr/>
          <p:nvPr/>
        </p:nvSpPr>
        <p:spPr>
          <a:xfrm>
            <a:off x="2786050" y="4572008"/>
            <a:ext cx="928694"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a:t>
            </a:r>
            <a:endParaRPr lang="zh-CN" altLang="en-US" sz="1400" dirty="0">
              <a:solidFill>
                <a:schemeClr val="tx1"/>
              </a:solidFill>
              <a:latin typeface="Consolas" pitchFamily="49" charset="0"/>
            </a:endParaRPr>
          </a:p>
        </p:txBody>
      </p:sp>
      <p:sp>
        <p:nvSpPr>
          <p:cNvPr id="35" name="任意多边形 34"/>
          <p:cNvSpPr/>
          <p:nvPr/>
        </p:nvSpPr>
        <p:spPr>
          <a:xfrm>
            <a:off x="2786050" y="4572008"/>
            <a:ext cx="928694"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3580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83580"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icrosoft YaHei" pitchFamily="34" charset="-122"/>
                <a:ea typeface="Microsoft YaHei" pitchFamily="34" charset="-122"/>
              </a:rPr>
              <a:t>Token.EQ</a:t>
            </a:r>
            <a:endParaRPr lang="zh-CN" altLang="en-US" sz="1200" dirty="0">
              <a:latin typeface="Microsoft YaHei" pitchFamily="34" charset="-122"/>
              <a:ea typeface="Microsoft YaHei" pitchFamily="34" charset="-122"/>
            </a:endParaRPr>
          </a:p>
        </p:txBody>
      </p:sp>
      <p:sp>
        <p:nvSpPr>
          <p:cNvPr id="38" name="矩形 37"/>
          <p:cNvSpPr/>
          <p:nvPr/>
        </p:nvSpPr>
        <p:spPr>
          <a:xfrm>
            <a:off x="6429388" y="4572008"/>
            <a:ext cx="142876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err="1" smtClean="0">
                <a:solidFill>
                  <a:schemeClr val="tx1"/>
                </a:solidFill>
                <a:latin typeface="Consolas" pitchFamily="49" charset="0"/>
              </a:rPr>
              <a:t>stringVal</a:t>
            </a:r>
            <a:r>
              <a:rPr lang="en-US" altLang="zh-CN" sz="1400" dirty="0" smtClean="0">
                <a:solidFill>
                  <a:schemeClr val="tx1"/>
                </a:solidFill>
                <a:latin typeface="Consolas" pitchFamily="49" charset="0"/>
              </a:rPr>
              <a:t>: 1</a:t>
            </a:r>
            <a:endParaRPr lang="zh-CN" altLang="en-US" sz="1400" dirty="0">
              <a:solidFill>
                <a:schemeClr val="tx1"/>
              </a:solidFill>
              <a:latin typeface="Consolas" pitchFamily="49" charset="0"/>
            </a:endParaRPr>
          </a:p>
        </p:txBody>
      </p:sp>
      <p:sp>
        <p:nvSpPr>
          <p:cNvPr id="39" name="任意多边形 38"/>
          <p:cNvSpPr/>
          <p:nvPr/>
        </p:nvSpPr>
        <p:spPr>
          <a:xfrm>
            <a:off x="6429388" y="4572008"/>
            <a:ext cx="1428760"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17075"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latin typeface="Microsoft YaHei" pitchFamily="34" charset="-122"/>
                <a:ea typeface="Microsoft YaHei" pitchFamily="34" charset="-122"/>
              </a:rPr>
              <a:t>Token.INTLITERAL</a:t>
            </a:r>
            <a:endParaRPr lang="zh-CN" altLang="en-US" sz="1100" dirty="0">
              <a:latin typeface="Microsoft YaHei" pitchFamily="34" charset="-122"/>
              <a:ea typeface="Microsoft YaHei" pitchFamily="34" charset="-122"/>
            </a:endParaRPr>
          </a:p>
        </p:txBody>
      </p:sp>
      <p:sp>
        <p:nvSpPr>
          <p:cNvPr id="40" name="矩形 39"/>
          <p:cNvSpPr/>
          <p:nvPr/>
        </p:nvSpPr>
        <p:spPr>
          <a:xfrm>
            <a:off x="142844" y="4572008"/>
            <a:ext cx="107157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int</a:t>
            </a:r>
            <a:endParaRPr lang="zh-CN" altLang="en-US" sz="1400" dirty="0">
              <a:solidFill>
                <a:schemeClr val="tx1"/>
              </a:solidFill>
              <a:latin typeface="Consolas" pitchFamily="49" charset="0"/>
            </a:endParaRPr>
          </a:p>
        </p:txBody>
      </p:sp>
      <p:sp>
        <p:nvSpPr>
          <p:cNvPr id="41" name="任意多边形 40"/>
          <p:cNvSpPr/>
          <p:nvPr/>
        </p:nvSpPr>
        <p:spPr>
          <a:xfrm>
            <a:off x="142844" y="4572008"/>
            <a:ext cx="1071570"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95303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95303"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icrosoft YaHei" pitchFamily="34" charset="-122"/>
                <a:ea typeface="Microsoft YaHei" pitchFamily="34" charset="-122"/>
              </a:rPr>
              <a:t>Token.INT</a:t>
            </a:r>
            <a:endParaRPr lang="zh-CN" altLang="en-US" sz="1200" dirty="0">
              <a:latin typeface="Microsoft YaHei" pitchFamily="34" charset="-122"/>
              <a:ea typeface="Microsoft YaHei" pitchFamily="34" charset="-122"/>
            </a:endParaRPr>
          </a:p>
        </p:txBody>
      </p:sp>
      <p:sp>
        <p:nvSpPr>
          <p:cNvPr id="44" name="矩形 43"/>
          <p:cNvSpPr/>
          <p:nvPr/>
        </p:nvSpPr>
        <p:spPr>
          <a:xfrm>
            <a:off x="3786182" y="4572008"/>
            <a:ext cx="142876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x</a:t>
            </a:r>
            <a:endParaRPr lang="zh-CN" altLang="en-US" sz="1400" dirty="0">
              <a:solidFill>
                <a:schemeClr val="tx1"/>
              </a:solidFill>
              <a:latin typeface="Consolas" pitchFamily="49" charset="0"/>
            </a:endParaRPr>
          </a:p>
        </p:txBody>
      </p:sp>
      <p:sp>
        <p:nvSpPr>
          <p:cNvPr id="45" name="任意多边形 44"/>
          <p:cNvSpPr/>
          <p:nvPr/>
        </p:nvSpPr>
        <p:spPr>
          <a:xfrm>
            <a:off x="3786182" y="4572008"/>
            <a:ext cx="1428760"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17075"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latin typeface="Microsoft YaHei" pitchFamily="34" charset="-122"/>
                <a:ea typeface="Microsoft YaHei" pitchFamily="34" charset="-122"/>
              </a:rPr>
              <a:t>Token.IDENTIFIER</a:t>
            </a:r>
            <a:endParaRPr lang="zh-CN" altLang="en-US" sz="1100" dirty="0">
              <a:latin typeface="Microsoft YaHei" pitchFamily="34" charset="-122"/>
              <a:ea typeface="Microsoft YaHei" pitchFamily="34" charset="-122"/>
            </a:endParaRPr>
          </a:p>
        </p:txBody>
      </p:sp>
      <p:sp>
        <p:nvSpPr>
          <p:cNvPr id="46" name="矩形 45"/>
          <p:cNvSpPr/>
          <p:nvPr/>
        </p:nvSpPr>
        <p:spPr>
          <a:xfrm>
            <a:off x="5286380" y="4572008"/>
            <a:ext cx="107157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a:t>
            </a:r>
            <a:endParaRPr lang="zh-CN" altLang="en-US" sz="1400" dirty="0">
              <a:solidFill>
                <a:schemeClr val="tx1"/>
              </a:solidFill>
              <a:latin typeface="Consolas" pitchFamily="49" charset="0"/>
            </a:endParaRPr>
          </a:p>
        </p:txBody>
      </p:sp>
      <p:sp>
        <p:nvSpPr>
          <p:cNvPr id="47" name="任意多边形 46"/>
          <p:cNvSpPr/>
          <p:nvPr/>
        </p:nvSpPr>
        <p:spPr>
          <a:xfrm>
            <a:off x="5286380" y="4572008"/>
            <a:ext cx="1071570"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89861"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icrosoft YaHei" pitchFamily="34" charset="-122"/>
                <a:ea typeface="Microsoft YaHei" pitchFamily="34" charset="-122"/>
              </a:rPr>
              <a:t>Token.PLUS</a:t>
            </a:r>
            <a:endParaRPr lang="zh-CN" altLang="en-US" sz="1200" dirty="0">
              <a:latin typeface="Microsoft YaHei" pitchFamily="34" charset="-122"/>
              <a:ea typeface="Microsoft YaHei" pitchFamily="34" charset="-122"/>
            </a:endParaRPr>
          </a:p>
        </p:txBody>
      </p:sp>
      <p:sp>
        <p:nvSpPr>
          <p:cNvPr id="75" name="矩形 74"/>
          <p:cNvSpPr/>
          <p:nvPr/>
        </p:nvSpPr>
        <p:spPr>
          <a:xfrm>
            <a:off x="7929586" y="4572008"/>
            <a:ext cx="1071570" cy="642942"/>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altLang="zh-CN" sz="1400" dirty="0" smtClean="0">
                <a:solidFill>
                  <a:schemeClr val="tx1"/>
                </a:solidFill>
                <a:latin typeface="Consolas" pitchFamily="49" charset="0"/>
              </a:rPr>
              <a:t>name: ;</a:t>
            </a:r>
            <a:endParaRPr lang="zh-CN" altLang="en-US" sz="1400" dirty="0">
              <a:solidFill>
                <a:schemeClr val="tx1"/>
              </a:solidFill>
              <a:latin typeface="Consolas" pitchFamily="49" charset="0"/>
            </a:endParaRPr>
          </a:p>
        </p:txBody>
      </p:sp>
      <p:sp>
        <p:nvSpPr>
          <p:cNvPr id="76" name="任意多边形 75"/>
          <p:cNvSpPr/>
          <p:nvPr/>
        </p:nvSpPr>
        <p:spPr>
          <a:xfrm>
            <a:off x="7929586" y="4572008"/>
            <a:ext cx="1071538" cy="285752"/>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17075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898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489861" y="214314"/>
                </a:lnTo>
                <a:lnTo>
                  <a:pt x="0" y="214314"/>
                </a:lnTo>
                <a:lnTo>
                  <a:pt x="0" y="0"/>
                </a:lnTo>
                <a:close/>
              </a:path>
            </a:pathLst>
          </a:cu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Microsoft YaHei" pitchFamily="34" charset="-122"/>
                <a:ea typeface="Microsoft YaHei" pitchFamily="34" charset="-122"/>
              </a:rPr>
              <a:t>Token.SEMI</a:t>
            </a:r>
            <a:endParaRPr lang="zh-CN" altLang="en-US" sz="1200" dirty="0">
              <a:latin typeface="Microsoft YaHei" pitchFamily="34" charset="-122"/>
              <a:ea typeface="Microsoft YaHei" pitchFamily="34" charset="-122"/>
            </a:endParaRPr>
          </a:p>
        </p:txBody>
      </p:sp>
      <p:sp>
        <p:nvSpPr>
          <p:cNvPr id="77" name="任意多边形 76"/>
          <p:cNvSpPr/>
          <p:nvPr/>
        </p:nvSpPr>
        <p:spPr>
          <a:xfrm>
            <a:off x="142844" y="3357562"/>
            <a:ext cx="1857388"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88" h="1143008">
                <a:moveTo>
                  <a:pt x="0" y="1143008"/>
                </a:moveTo>
                <a:lnTo>
                  <a:pt x="0" y="0"/>
                </a:lnTo>
                <a:lnTo>
                  <a:pt x="1857388" y="0"/>
                </a:lnTo>
                <a:lnTo>
                  <a:pt x="107157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1285852" y="3357562"/>
            <a:ext cx="2000264"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64" h="1143008">
                <a:moveTo>
                  <a:pt x="0" y="1143008"/>
                </a:moveTo>
                <a:lnTo>
                  <a:pt x="1428760" y="0"/>
                </a:lnTo>
                <a:lnTo>
                  <a:pt x="2000264" y="0"/>
                </a:lnTo>
                <a:lnTo>
                  <a:pt x="142876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a:off x="2786050" y="3357562"/>
            <a:ext cx="1785950"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1214446 w 1785950"/>
              <a:gd name="connsiteY3" fmla="*/ 1143008 h 1143008"/>
              <a:gd name="connsiteX4" fmla="*/ 0 w 1785950"/>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928694 w 1785950"/>
              <a:gd name="connsiteY3" fmla="*/ 1143008 h 1143008"/>
              <a:gd name="connsiteX4" fmla="*/ 0 w 1785950"/>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950" h="1143008">
                <a:moveTo>
                  <a:pt x="0" y="1143008"/>
                </a:moveTo>
                <a:lnTo>
                  <a:pt x="1214446" y="0"/>
                </a:lnTo>
                <a:lnTo>
                  <a:pt x="1785950" y="0"/>
                </a:lnTo>
                <a:lnTo>
                  <a:pt x="928694"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3786182" y="3357562"/>
            <a:ext cx="2071702"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71702"/>
              <a:gd name="connsiteY0" fmla="*/ 1143008 h 1143008"/>
              <a:gd name="connsiteX1" fmla="*/ 1500198 w 2071702"/>
              <a:gd name="connsiteY1" fmla="*/ 0 h 1143008"/>
              <a:gd name="connsiteX2" fmla="*/ 2071702 w 2071702"/>
              <a:gd name="connsiteY2" fmla="*/ 0 h 1143008"/>
              <a:gd name="connsiteX3" fmla="*/ 1500198 w 2071702"/>
              <a:gd name="connsiteY3" fmla="*/ 1143008 h 1143008"/>
              <a:gd name="connsiteX4" fmla="*/ 0 w 2071702"/>
              <a:gd name="connsiteY4" fmla="*/ 1143008 h 1143008"/>
              <a:gd name="connsiteX0" fmla="*/ 0 w 2071702"/>
              <a:gd name="connsiteY0" fmla="*/ 1143008 h 1143008"/>
              <a:gd name="connsiteX1" fmla="*/ 1500198 w 2071702"/>
              <a:gd name="connsiteY1" fmla="*/ 0 h 1143008"/>
              <a:gd name="connsiteX2" fmla="*/ 2071702 w 2071702"/>
              <a:gd name="connsiteY2" fmla="*/ 0 h 1143008"/>
              <a:gd name="connsiteX3" fmla="*/ 1428760 w 2071702"/>
              <a:gd name="connsiteY3" fmla="*/ 1143008 h 1143008"/>
              <a:gd name="connsiteX4" fmla="*/ 0 w 2071702"/>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702" h="1143008">
                <a:moveTo>
                  <a:pt x="0" y="1143008"/>
                </a:moveTo>
                <a:lnTo>
                  <a:pt x="1500198" y="0"/>
                </a:lnTo>
                <a:lnTo>
                  <a:pt x="2071702" y="0"/>
                </a:lnTo>
                <a:lnTo>
                  <a:pt x="142876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5286380" y="3357562"/>
            <a:ext cx="1857388"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1214446 w 1785950"/>
              <a:gd name="connsiteY3" fmla="*/ 1143008 h 1143008"/>
              <a:gd name="connsiteX4" fmla="*/ 0 w 1785950"/>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928694 w 1785950"/>
              <a:gd name="connsiteY3" fmla="*/ 1143008 h 1143008"/>
              <a:gd name="connsiteX4" fmla="*/ 0 w 1785950"/>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00132 w 1857388"/>
              <a:gd name="connsiteY3" fmla="*/ 1143008 h 1143008"/>
              <a:gd name="connsiteX4" fmla="*/ 0 w 1857388"/>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88" h="1143008">
                <a:moveTo>
                  <a:pt x="0" y="1143008"/>
                </a:moveTo>
                <a:lnTo>
                  <a:pt x="1285884" y="0"/>
                </a:lnTo>
                <a:lnTo>
                  <a:pt x="1857388" y="0"/>
                </a:lnTo>
                <a:lnTo>
                  <a:pt x="107157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7929586" y="3357562"/>
            <a:ext cx="1143008"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1214446 w 1785950"/>
              <a:gd name="connsiteY3" fmla="*/ 1143008 h 1143008"/>
              <a:gd name="connsiteX4" fmla="*/ 0 w 1785950"/>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928694 w 1785950"/>
              <a:gd name="connsiteY3" fmla="*/ 1143008 h 1143008"/>
              <a:gd name="connsiteX4" fmla="*/ 0 w 1785950"/>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00132 w 1857388"/>
              <a:gd name="connsiteY3" fmla="*/ 1143008 h 1143008"/>
              <a:gd name="connsiteX4" fmla="*/ 0 w 1857388"/>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785950 w 1857388"/>
              <a:gd name="connsiteY3" fmla="*/ 1143008 h 1143008"/>
              <a:gd name="connsiteX4" fmla="*/ 0 w 1857388"/>
              <a:gd name="connsiteY4" fmla="*/ 1143008 h 1143008"/>
              <a:gd name="connsiteX0" fmla="*/ 0 w 1143008"/>
              <a:gd name="connsiteY0" fmla="*/ 1143008 h 1143008"/>
              <a:gd name="connsiteX1" fmla="*/ 571504 w 1143008"/>
              <a:gd name="connsiteY1" fmla="*/ 0 h 1143008"/>
              <a:gd name="connsiteX2" fmla="*/ 1143008 w 1143008"/>
              <a:gd name="connsiteY2" fmla="*/ 0 h 1143008"/>
              <a:gd name="connsiteX3" fmla="*/ 1071570 w 1143008"/>
              <a:gd name="connsiteY3" fmla="*/ 1143008 h 1143008"/>
              <a:gd name="connsiteX4" fmla="*/ 0 w 1143008"/>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8" h="1143008">
                <a:moveTo>
                  <a:pt x="0" y="1143008"/>
                </a:moveTo>
                <a:lnTo>
                  <a:pt x="571504" y="0"/>
                </a:lnTo>
                <a:lnTo>
                  <a:pt x="1143008" y="0"/>
                </a:lnTo>
                <a:lnTo>
                  <a:pt x="107157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6429388" y="3357562"/>
            <a:ext cx="2000264" cy="1143008"/>
          </a:xfrm>
          <a:custGeom>
            <a:avLst/>
            <a:gdLst>
              <a:gd name="connsiteX0" fmla="*/ 0 w 1071570"/>
              <a:gd name="connsiteY0" fmla="*/ 1143008 h 1143008"/>
              <a:gd name="connsiteX1" fmla="*/ 0 w 1071570"/>
              <a:gd name="connsiteY1" fmla="*/ 0 h 1143008"/>
              <a:gd name="connsiteX2" fmla="*/ 1071570 w 1071570"/>
              <a:gd name="connsiteY2" fmla="*/ 0 h 1143008"/>
              <a:gd name="connsiteX3" fmla="*/ 1071570 w 1071570"/>
              <a:gd name="connsiteY3" fmla="*/ 1143008 h 1143008"/>
              <a:gd name="connsiteX4" fmla="*/ 0 w 1071570"/>
              <a:gd name="connsiteY4" fmla="*/ 1143008 h 1143008"/>
              <a:gd name="connsiteX0" fmla="*/ 0 w 1857388"/>
              <a:gd name="connsiteY0" fmla="*/ 1143008 h 1143008"/>
              <a:gd name="connsiteX1" fmla="*/ 0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643074 w 2428892"/>
              <a:gd name="connsiteY3" fmla="*/ 1143008 h 1143008"/>
              <a:gd name="connsiteX4" fmla="*/ 0 w 2428892"/>
              <a:gd name="connsiteY4" fmla="*/ 1143008 h 1143008"/>
              <a:gd name="connsiteX0" fmla="*/ 0 w 2428892"/>
              <a:gd name="connsiteY0" fmla="*/ 1143008 h 1143008"/>
              <a:gd name="connsiteX1" fmla="*/ 571504 w 2428892"/>
              <a:gd name="connsiteY1" fmla="*/ 0 h 1143008"/>
              <a:gd name="connsiteX2" fmla="*/ 2428892 w 2428892"/>
              <a:gd name="connsiteY2" fmla="*/ 0 h 1143008"/>
              <a:gd name="connsiteX3" fmla="*/ 1428760 w 2428892"/>
              <a:gd name="connsiteY3" fmla="*/ 1143008 h 1143008"/>
              <a:gd name="connsiteX4" fmla="*/ 0 w 2428892"/>
              <a:gd name="connsiteY4" fmla="*/ 1143008 h 1143008"/>
              <a:gd name="connsiteX0" fmla="*/ 0 w 2000264"/>
              <a:gd name="connsiteY0" fmla="*/ 1143008 h 1143008"/>
              <a:gd name="connsiteX1" fmla="*/ 571504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1214446 w 1785950"/>
              <a:gd name="connsiteY3" fmla="*/ 1143008 h 1143008"/>
              <a:gd name="connsiteX4" fmla="*/ 0 w 1785950"/>
              <a:gd name="connsiteY4" fmla="*/ 1143008 h 1143008"/>
              <a:gd name="connsiteX0" fmla="*/ 0 w 1785950"/>
              <a:gd name="connsiteY0" fmla="*/ 1143008 h 1143008"/>
              <a:gd name="connsiteX1" fmla="*/ 1214446 w 1785950"/>
              <a:gd name="connsiteY1" fmla="*/ 0 h 1143008"/>
              <a:gd name="connsiteX2" fmla="*/ 1785950 w 1785950"/>
              <a:gd name="connsiteY2" fmla="*/ 0 h 1143008"/>
              <a:gd name="connsiteX3" fmla="*/ 928694 w 1785950"/>
              <a:gd name="connsiteY3" fmla="*/ 1143008 h 1143008"/>
              <a:gd name="connsiteX4" fmla="*/ 0 w 1785950"/>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00132 w 1857388"/>
              <a:gd name="connsiteY3" fmla="*/ 1143008 h 1143008"/>
              <a:gd name="connsiteX4" fmla="*/ 0 w 1857388"/>
              <a:gd name="connsiteY4" fmla="*/ 1143008 h 1143008"/>
              <a:gd name="connsiteX0" fmla="*/ 0 w 1857388"/>
              <a:gd name="connsiteY0" fmla="*/ 1143008 h 1143008"/>
              <a:gd name="connsiteX1" fmla="*/ 1285884 w 1857388"/>
              <a:gd name="connsiteY1" fmla="*/ 0 h 1143008"/>
              <a:gd name="connsiteX2" fmla="*/ 1857388 w 1857388"/>
              <a:gd name="connsiteY2" fmla="*/ 0 h 1143008"/>
              <a:gd name="connsiteX3" fmla="*/ 1071570 w 1857388"/>
              <a:gd name="connsiteY3" fmla="*/ 1143008 h 1143008"/>
              <a:gd name="connsiteX4" fmla="*/ 0 w 1857388"/>
              <a:gd name="connsiteY4" fmla="*/ 1143008 h 1143008"/>
              <a:gd name="connsiteX0" fmla="*/ 0 w 1928826"/>
              <a:gd name="connsiteY0" fmla="*/ 1143008 h 1143008"/>
              <a:gd name="connsiteX1" fmla="*/ 1357322 w 1928826"/>
              <a:gd name="connsiteY1" fmla="*/ 0 h 1143008"/>
              <a:gd name="connsiteX2" fmla="*/ 1928826 w 1928826"/>
              <a:gd name="connsiteY2" fmla="*/ 0 h 1143008"/>
              <a:gd name="connsiteX3" fmla="*/ 1143008 w 1928826"/>
              <a:gd name="connsiteY3" fmla="*/ 1143008 h 1143008"/>
              <a:gd name="connsiteX4" fmla="*/ 0 w 1928826"/>
              <a:gd name="connsiteY4" fmla="*/ 1143008 h 1143008"/>
              <a:gd name="connsiteX0" fmla="*/ 0 w 1928826"/>
              <a:gd name="connsiteY0" fmla="*/ 1143008 h 1143008"/>
              <a:gd name="connsiteX1" fmla="*/ 1357322 w 1928826"/>
              <a:gd name="connsiteY1" fmla="*/ 0 h 1143008"/>
              <a:gd name="connsiteX2" fmla="*/ 1928826 w 1928826"/>
              <a:gd name="connsiteY2" fmla="*/ 0 h 1143008"/>
              <a:gd name="connsiteX3" fmla="*/ 1357322 w 1928826"/>
              <a:gd name="connsiteY3" fmla="*/ 1143008 h 1143008"/>
              <a:gd name="connsiteX4" fmla="*/ 0 w 1928826"/>
              <a:gd name="connsiteY4" fmla="*/ 1143008 h 1143008"/>
              <a:gd name="connsiteX0" fmla="*/ 0 w 2000264"/>
              <a:gd name="connsiteY0" fmla="*/ 1143008 h 1143008"/>
              <a:gd name="connsiteX1" fmla="*/ 1428760 w 2000264"/>
              <a:gd name="connsiteY1" fmla="*/ 0 h 1143008"/>
              <a:gd name="connsiteX2" fmla="*/ 2000264 w 2000264"/>
              <a:gd name="connsiteY2" fmla="*/ 0 h 1143008"/>
              <a:gd name="connsiteX3" fmla="*/ 1428760 w 2000264"/>
              <a:gd name="connsiteY3" fmla="*/ 1143008 h 1143008"/>
              <a:gd name="connsiteX4" fmla="*/ 0 w 2000264"/>
              <a:gd name="connsiteY4" fmla="*/ 1143008 h 1143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64" h="1143008">
                <a:moveTo>
                  <a:pt x="0" y="1143008"/>
                </a:moveTo>
                <a:lnTo>
                  <a:pt x="1428760" y="0"/>
                </a:lnTo>
                <a:lnTo>
                  <a:pt x="2000264" y="0"/>
                </a:lnTo>
                <a:lnTo>
                  <a:pt x="1428760" y="1143008"/>
                </a:lnTo>
                <a:lnTo>
                  <a:pt x="0" y="1143008"/>
                </a:lnTo>
                <a:close/>
              </a:path>
            </a:pathLst>
          </a:custGeom>
          <a:gradFill flip="none" rotWithShape="1">
            <a:gsLst>
              <a:gs pos="0">
                <a:schemeClr val="accent4">
                  <a:lumMod val="20000"/>
                  <a:lumOff val="80000"/>
                </a:schemeClr>
              </a:gs>
              <a:gs pos="100000">
                <a:schemeClr val="accent1">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TextBox 83"/>
          <p:cNvSpPr txBox="1"/>
          <p:nvPr/>
        </p:nvSpPr>
        <p:spPr>
          <a:xfrm>
            <a:off x="4286248" y="642918"/>
            <a:ext cx="2428892" cy="461665"/>
          </a:xfrm>
          <a:prstGeom prst="rect">
            <a:avLst/>
          </a:prstGeom>
          <a:noFill/>
        </p:spPr>
        <p:txBody>
          <a:bodyPr wrap="square" rtlCol="0">
            <a:spAutoFit/>
          </a:bodyPr>
          <a:lstStyle/>
          <a:p>
            <a:r>
              <a:rPr lang="en-US" altLang="zh-CN" sz="2400" b="1" dirty="0" smtClean="0">
                <a:solidFill>
                  <a:srgbClr val="7F0055"/>
                </a:solidFill>
                <a:highlight>
                  <a:srgbClr val="E8F2FE"/>
                </a:highlight>
                <a:latin typeface="Consolas"/>
              </a:rPr>
              <a:t>int</a:t>
            </a:r>
            <a:r>
              <a:rPr lang="en-US" altLang="zh-CN" sz="2400" b="1" dirty="0" smtClean="0">
                <a:solidFill>
                  <a:srgbClr val="000000"/>
                </a:solidFill>
                <a:highlight>
                  <a:srgbClr val="E8F2FE"/>
                </a:highlight>
                <a:latin typeface="Consolas"/>
              </a:rPr>
              <a:t> y = x + 1;</a:t>
            </a:r>
            <a:endParaRPr lang="zh-CN" altLang="en-US" sz="2400" dirty="0">
              <a:latin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语法分析</a:t>
            </a:r>
            <a:endParaRPr lang="zh-CN" altLang="en-US" dirty="0">
              <a:latin typeface="微软雅黑" pitchFamily="34" charset="-122"/>
              <a:ea typeface="微软雅黑" pitchFamily="34" charset="-122"/>
            </a:endParaRPr>
          </a:p>
        </p:txBody>
      </p:sp>
      <p:sp>
        <p:nvSpPr>
          <p:cNvPr id="4" name="TextBox 3"/>
          <p:cNvSpPr txBox="1"/>
          <p:nvPr/>
        </p:nvSpPr>
        <p:spPr>
          <a:xfrm>
            <a:off x="4286248" y="642918"/>
            <a:ext cx="2428892" cy="461665"/>
          </a:xfrm>
          <a:prstGeom prst="rect">
            <a:avLst/>
          </a:prstGeom>
          <a:noFill/>
        </p:spPr>
        <p:txBody>
          <a:bodyPr wrap="square" rtlCol="0">
            <a:spAutoFit/>
          </a:bodyPr>
          <a:lstStyle/>
          <a:p>
            <a:r>
              <a:rPr lang="en-US" altLang="zh-CN" sz="2400" b="1" dirty="0" smtClean="0">
                <a:solidFill>
                  <a:srgbClr val="7F0055"/>
                </a:solidFill>
                <a:highlight>
                  <a:srgbClr val="E8F2FE"/>
                </a:highlight>
                <a:latin typeface="Consolas"/>
              </a:rPr>
              <a:t>int</a:t>
            </a:r>
            <a:r>
              <a:rPr lang="en-US" altLang="zh-CN" sz="2400" b="1" dirty="0" smtClean="0">
                <a:solidFill>
                  <a:srgbClr val="000000"/>
                </a:solidFill>
                <a:highlight>
                  <a:srgbClr val="E8F2FE"/>
                </a:highlight>
                <a:latin typeface="Consolas"/>
              </a:rPr>
              <a:t> y = x + 1;</a:t>
            </a:r>
            <a:endParaRPr lang="zh-CN" altLang="en-US" sz="2400" dirty="0">
              <a:latin typeface="Consolas" pitchFamily="49" charset="0"/>
            </a:endParaRPr>
          </a:p>
        </p:txBody>
      </p:sp>
      <p:sp>
        <p:nvSpPr>
          <p:cNvPr id="6" name="矩形 5"/>
          <p:cNvSpPr/>
          <p:nvPr/>
        </p:nvSpPr>
        <p:spPr>
          <a:xfrm>
            <a:off x="2571736" y="1285860"/>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71736" y="128586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JCVariableDecl</a:t>
            </a:r>
            <a:endParaRPr lang="zh-CN" altLang="en-US" sz="1400" dirty="0">
              <a:latin typeface="Microsoft YaHei" pitchFamily="34" charset="-122"/>
              <a:ea typeface="Microsoft YaHei" pitchFamily="34" charset="-122"/>
            </a:endParaRPr>
          </a:p>
        </p:txBody>
      </p:sp>
      <p:sp>
        <p:nvSpPr>
          <p:cNvPr id="17" name="矩形 16"/>
          <p:cNvSpPr/>
          <p:nvPr/>
        </p:nvSpPr>
        <p:spPr>
          <a:xfrm>
            <a:off x="4857752" y="4143380"/>
            <a:ext cx="1857388" cy="857256"/>
          </a:xfrm>
          <a:prstGeom prst="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lumMod val="65000"/>
                    <a:lumOff val="35000"/>
                  </a:schemeClr>
                </a:solidFill>
                <a:latin typeface="Consolas" pitchFamily="49" charset="0"/>
              </a:rPr>
              <a:t>+</a:t>
            </a:r>
            <a:r>
              <a:rPr lang="zh-CN" altLang="en-US" dirty="0" smtClean="0">
                <a:solidFill>
                  <a:schemeClr val="tx1">
                    <a:lumMod val="65000"/>
                    <a:lumOff val="35000"/>
                  </a:schemeClr>
                </a:solidFill>
                <a:latin typeface="Consolas" pitchFamily="49" charset="0"/>
              </a:rPr>
              <a:t> </a:t>
            </a:r>
            <a:r>
              <a:rPr lang="en-US" altLang="zh-CN" dirty="0" smtClean="0">
                <a:solidFill>
                  <a:schemeClr val="tx1">
                    <a:lumMod val="65000"/>
                    <a:lumOff val="35000"/>
                  </a:schemeClr>
                </a:solidFill>
                <a:latin typeface="Consolas" pitchFamily="49" charset="0"/>
              </a:rPr>
              <a:t>(int, int)</a:t>
            </a:r>
            <a:endParaRPr lang="zh-CN" altLang="en-US" dirty="0">
              <a:solidFill>
                <a:schemeClr val="tx1">
                  <a:lumMod val="65000"/>
                  <a:lumOff val="35000"/>
                </a:schemeClr>
              </a:solidFill>
              <a:latin typeface="Consolas" pitchFamily="49" charset="0"/>
            </a:endParaRPr>
          </a:p>
        </p:txBody>
      </p:sp>
      <p:sp>
        <p:nvSpPr>
          <p:cNvPr id="18" name="任意多边形 17"/>
          <p:cNvSpPr/>
          <p:nvPr/>
        </p:nvSpPr>
        <p:spPr>
          <a:xfrm>
            <a:off x="4857752" y="414338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a:solidFill>
            <a:schemeClr val="bg1">
              <a:lumMod val="6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OperatorSymbol</a:t>
            </a:r>
            <a:endParaRPr lang="zh-CN" altLang="en-US" sz="1400" dirty="0">
              <a:latin typeface="Microsoft YaHei" pitchFamily="34" charset="-122"/>
              <a:ea typeface="Microsoft YaHei" pitchFamily="34" charset="-122"/>
            </a:endParaRPr>
          </a:p>
        </p:txBody>
      </p:sp>
      <p:sp>
        <p:nvSpPr>
          <p:cNvPr id="19" name="矩形 18"/>
          <p:cNvSpPr/>
          <p:nvPr/>
        </p:nvSpPr>
        <p:spPr>
          <a:xfrm>
            <a:off x="7143768" y="4143380"/>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value: 1</a:t>
            </a:r>
            <a:endParaRPr lang="zh-CN" altLang="en-US" dirty="0">
              <a:solidFill>
                <a:schemeClr val="tx1"/>
              </a:solidFill>
              <a:latin typeface="Consolas" pitchFamily="49" charset="0"/>
            </a:endParaRPr>
          </a:p>
        </p:txBody>
      </p:sp>
      <p:sp>
        <p:nvSpPr>
          <p:cNvPr id="20" name="任意多边形 19"/>
          <p:cNvSpPr/>
          <p:nvPr/>
        </p:nvSpPr>
        <p:spPr>
          <a:xfrm>
            <a:off x="7143768" y="414338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JCLiteral</a:t>
            </a:r>
            <a:endParaRPr lang="zh-CN" altLang="en-US" sz="1400" dirty="0">
              <a:latin typeface="Microsoft YaHei" pitchFamily="34" charset="-122"/>
              <a:ea typeface="Microsoft YaHei" pitchFamily="34" charset="-122"/>
            </a:endParaRPr>
          </a:p>
        </p:txBody>
      </p:sp>
      <p:sp>
        <p:nvSpPr>
          <p:cNvPr id="21" name="矩形 20"/>
          <p:cNvSpPr/>
          <p:nvPr/>
        </p:nvSpPr>
        <p:spPr>
          <a:xfrm>
            <a:off x="2571736" y="4143380"/>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571736" y="414338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JCIdent</a:t>
            </a:r>
            <a:endParaRPr lang="zh-CN" altLang="en-US" sz="1400" dirty="0">
              <a:latin typeface="Microsoft YaHei" pitchFamily="34" charset="-122"/>
              <a:ea typeface="Microsoft YaHei" pitchFamily="34" charset="-122"/>
            </a:endParaRPr>
          </a:p>
        </p:txBody>
      </p:sp>
      <p:sp>
        <p:nvSpPr>
          <p:cNvPr id="23" name="矩形 22"/>
          <p:cNvSpPr/>
          <p:nvPr/>
        </p:nvSpPr>
        <p:spPr>
          <a:xfrm>
            <a:off x="4857752" y="2714620"/>
            <a:ext cx="1857388"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tag: 69</a:t>
            </a:r>
          </a:p>
          <a:p>
            <a:pPr algn="ctr"/>
            <a:r>
              <a:rPr lang="en-US" altLang="zh-CN" dirty="0" smtClean="0">
                <a:solidFill>
                  <a:schemeClr val="tx1"/>
                </a:solidFill>
                <a:latin typeface="Consolas" pitchFamily="49" charset="0"/>
              </a:rPr>
              <a:t>(+)</a:t>
            </a:r>
            <a:endParaRPr lang="zh-CN" altLang="en-US" dirty="0">
              <a:solidFill>
                <a:schemeClr val="tx1"/>
              </a:solidFill>
              <a:latin typeface="Consolas" pitchFamily="49" charset="0"/>
            </a:endParaRPr>
          </a:p>
        </p:txBody>
      </p:sp>
      <p:sp>
        <p:nvSpPr>
          <p:cNvPr id="24" name="任意多边形 23"/>
          <p:cNvSpPr/>
          <p:nvPr/>
        </p:nvSpPr>
        <p:spPr>
          <a:xfrm>
            <a:off x="4857752" y="271462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JCBinary</a:t>
            </a:r>
            <a:endParaRPr lang="zh-CN" altLang="en-US" sz="1400" dirty="0">
              <a:latin typeface="Microsoft YaHei" pitchFamily="34" charset="-122"/>
              <a:ea typeface="Microsoft YaHei" pitchFamily="34" charset="-122"/>
            </a:endParaRPr>
          </a:p>
        </p:txBody>
      </p:sp>
      <p:sp>
        <p:nvSpPr>
          <p:cNvPr id="25" name="矩形 24"/>
          <p:cNvSpPr/>
          <p:nvPr/>
        </p:nvSpPr>
        <p:spPr>
          <a:xfrm>
            <a:off x="214282" y="2714620"/>
            <a:ext cx="1928826"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err="1" smtClean="0">
                <a:solidFill>
                  <a:schemeClr val="tx1"/>
                </a:solidFill>
                <a:latin typeface="Consolas" pitchFamily="49" charset="0"/>
              </a:rPr>
              <a:t>typetag</a:t>
            </a:r>
            <a:r>
              <a:rPr lang="en-US" altLang="zh-CN" dirty="0" smtClean="0">
                <a:solidFill>
                  <a:schemeClr val="tx1"/>
                </a:solidFill>
                <a:latin typeface="Consolas" pitchFamily="49" charset="0"/>
              </a:rPr>
              <a:t>: 4</a:t>
            </a:r>
          </a:p>
          <a:p>
            <a:pPr algn="ctr"/>
            <a:r>
              <a:rPr lang="en-US" altLang="zh-CN" dirty="0" smtClean="0">
                <a:solidFill>
                  <a:schemeClr val="tx1"/>
                </a:solidFill>
                <a:latin typeface="Consolas" pitchFamily="49" charset="0"/>
              </a:rPr>
              <a:t>(int)</a:t>
            </a:r>
            <a:endParaRPr lang="zh-CN" altLang="en-US" dirty="0">
              <a:solidFill>
                <a:schemeClr val="tx1"/>
              </a:solidFill>
              <a:latin typeface="Consolas" pitchFamily="49" charset="0"/>
            </a:endParaRPr>
          </a:p>
        </p:txBody>
      </p:sp>
      <p:sp>
        <p:nvSpPr>
          <p:cNvPr id="26" name="任意多边形 25"/>
          <p:cNvSpPr/>
          <p:nvPr/>
        </p:nvSpPr>
        <p:spPr>
          <a:xfrm>
            <a:off x="214282" y="2714620"/>
            <a:ext cx="1928826"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JCPrimitiveTypeTree</a:t>
            </a:r>
            <a:endParaRPr lang="zh-CN" altLang="en-US" sz="1400" dirty="0">
              <a:latin typeface="Microsoft YaHei" pitchFamily="34" charset="-122"/>
              <a:ea typeface="Microsoft YaHei" pitchFamily="34" charset="-122"/>
            </a:endParaRPr>
          </a:p>
        </p:txBody>
      </p:sp>
      <p:sp>
        <p:nvSpPr>
          <p:cNvPr id="27" name="矩形 26"/>
          <p:cNvSpPr/>
          <p:nvPr/>
        </p:nvSpPr>
        <p:spPr>
          <a:xfrm>
            <a:off x="2571736" y="2714620"/>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y</a:t>
            </a:r>
            <a:endParaRPr lang="zh-CN" altLang="en-US" dirty="0">
              <a:solidFill>
                <a:schemeClr val="tx1"/>
              </a:solidFill>
              <a:latin typeface="Consolas" pitchFamily="49" charset="0"/>
            </a:endParaRPr>
          </a:p>
        </p:txBody>
      </p:sp>
      <p:sp>
        <p:nvSpPr>
          <p:cNvPr id="28" name="任意多边形 27"/>
          <p:cNvSpPr/>
          <p:nvPr/>
        </p:nvSpPr>
        <p:spPr>
          <a:xfrm>
            <a:off x="2571736" y="271462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icrosoft YaHei" pitchFamily="34" charset="-122"/>
                <a:ea typeface="Microsoft YaHei" pitchFamily="34" charset="-122"/>
              </a:rPr>
              <a:t>Name</a:t>
            </a:r>
            <a:endParaRPr lang="zh-CN" altLang="en-US" sz="1400" dirty="0">
              <a:latin typeface="Microsoft YaHei" pitchFamily="34" charset="-122"/>
              <a:ea typeface="Microsoft YaHei" pitchFamily="34" charset="-122"/>
            </a:endParaRPr>
          </a:p>
        </p:txBody>
      </p:sp>
      <p:sp>
        <p:nvSpPr>
          <p:cNvPr id="29" name="矩形 28"/>
          <p:cNvSpPr/>
          <p:nvPr/>
        </p:nvSpPr>
        <p:spPr>
          <a:xfrm>
            <a:off x="2571736" y="5500702"/>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x</a:t>
            </a:r>
            <a:endParaRPr lang="zh-CN" altLang="en-US" dirty="0">
              <a:solidFill>
                <a:schemeClr val="tx1"/>
              </a:solidFill>
              <a:latin typeface="Consolas" pitchFamily="49" charset="0"/>
            </a:endParaRPr>
          </a:p>
        </p:txBody>
      </p:sp>
      <p:sp>
        <p:nvSpPr>
          <p:cNvPr id="30" name="任意多边形 29"/>
          <p:cNvSpPr/>
          <p:nvPr/>
        </p:nvSpPr>
        <p:spPr>
          <a:xfrm>
            <a:off x="2571736" y="5500702"/>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icrosoft YaHei" pitchFamily="34" charset="-122"/>
                <a:ea typeface="Microsoft YaHei" pitchFamily="34" charset="-122"/>
              </a:rPr>
              <a:t>Name</a:t>
            </a:r>
            <a:endParaRPr lang="zh-CN" altLang="en-US" sz="1400" dirty="0">
              <a:latin typeface="Microsoft YaHei" pitchFamily="34" charset="-122"/>
              <a:ea typeface="Microsoft YaHei" pitchFamily="34" charset="-122"/>
            </a:endParaRPr>
          </a:p>
        </p:txBody>
      </p:sp>
      <p:cxnSp>
        <p:nvCxnSpPr>
          <p:cNvPr id="32" name="直接箭头连接符 31"/>
          <p:cNvCxnSpPr>
            <a:stCxn id="6" idx="2"/>
          </p:cNvCxnSpPr>
          <p:nvPr/>
        </p:nvCxnSpPr>
        <p:spPr>
          <a:xfrm rot="5400000">
            <a:off x="2035951" y="1250141"/>
            <a:ext cx="571504" cy="23574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2"/>
          </p:cNvCxnSpPr>
          <p:nvPr/>
        </p:nvCxnSpPr>
        <p:spPr>
          <a:xfrm rot="5400000">
            <a:off x="3214678" y="2428868"/>
            <a:ext cx="57150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 idx="2"/>
          </p:cNvCxnSpPr>
          <p:nvPr/>
        </p:nvCxnSpPr>
        <p:spPr>
          <a:xfrm rot="16200000" flipH="1">
            <a:off x="4357686" y="1285860"/>
            <a:ext cx="571504" cy="228601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3" idx="2"/>
          </p:cNvCxnSpPr>
          <p:nvPr/>
        </p:nvCxnSpPr>
        <p:spPr>
          <a:xfrm rot="5400000">
            <a:off x="4393405" y="2750339"/>
            <a:ext cx="500066" cy="228601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3" idx="2"/>
          </p:cNvCxnSpPr>
          <p:nvPr/>
        </p:nvCxnSpPr>
        <p:spPr>
          <a:xfrm rot="16200000" flipH="1">
            <a:off x="6679421" y="2750339"/>
            <a:ext cx="500066" cy="228601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1" idx="2"/>
          </p:cNvCxnSpPr>
          <p:nvPr/>
        </p:nvCxnSpPr>
        <p:spPr>
          <a:xfrm rot="5400000">
            <a:off x="3250397" y="5250669"/>
            <a:ext cx="500066"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2"/>
          </p:cNvCxnSpPr>
          <p:nvPr/>
        </p:nvCxnSpPr>
        <p:spPr>
          <a:xfrm rot="5400000">
            <a:off x="5535619" y="3893347"/>
            <a:ext cx="500860" cy="794"/>
          </a:xfrm>
          <a:prstGeom prst="straightConnector1">
            <a:avLst/>
          </a:prstGeom>
          <a:ln w="15875">
            <a:solidFill>
              <a:schemeClr val="tx1">
                <a:lumMod val="50000"/>
                <a:lumOff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14414" y="2214554"/>
            <a:ext cx="1000132" cy="338554"/>
          </a:xfrm>
          <a:prstGeom prst="rect">
            <a:avLst/>
          </a:prstGeom>
          <a:noFill/>
        </p:spPr>
        <p:txBody>
          <a:bodyPr wrap="square" rtlCol="0">
            <a:spAutoFit/>
          </a:bodyPr>
          <a:lstStyle/>
          <a:p>
            <a:r>
              <a:rPr lang="en-US" altLang="zh-CN" sz="1600" dirty="0" err="1" smtClean="0">
                <a:latin typeface="Consolas" pitchFamily="49" charset="0"/>
              </a:rPr>
              <a:t>vartype</a:t>
            </a:r>
            <a:endParaRPr lang="zh-CN" altLang="en-US" sz="1600" dirty="0">
              <a:latin typeface="Consolas" pitchFamily="49" charset="0"/>
            </a:endParaRPr>
          </a:p>
        </p:txBody>
      </p:sp>
      <p:sp>
        <p:nvSpPr>
          <p:cNvPr id="49" name="TextBox 48"/>
          <p:cNvSpPr txBox="1"/>
          <p:nvPr/>
        </p:nvSpPr>
        <p:spPr>
          <a:xfrm>
            <a:off x="3143240" y="2214554"/>
            <a:ext cx="642942" cy="338554"/>
          </a:xfrm>
          <a:prstGeom prst="rect">
            <a:avLst/>
          </a:prstGeom>
          <a:noFill/>
        </p:spPr>
        <p:txBody>
          <a:bodyPr wrap="square" rtlCol="0">
            <a:spAutoFit/>
          </a:bodyPr>
          <a:lstStyle/>
          <a:p>
            <a:r>
              <a:rPr lang="en-US" altLang="zh-CN" sz="1600" dirty="0" smtClean="0">
                <a:latin typeface="Consolas" pitchFamily="49" charset="0"/>
              </a:rPr>
              <a:t>name</a:t>
            </a:r>
            <a:endParaRPr lang="zh-CN" altLang="en-US" sz="1600" dirty="0">
              <a:latin typeface="Consolas" pitchFamily="49" charset="0"/>
            </a:endParaRPr>
          </a:p>
        </p:txBody>
      </p:sp>
      <p:sp>
        <p:nvSpPr>
          <p:cNvPr id="50" name="TextBox 49"/>
          <p:cNvSpPr txBox="1"/>
          <p:nvPr/>
        </p:nvSpPr>
        <p:spPr>
          <a:xfrm>
            <a:off x="4714876" y="2214554"/>
            <a:ext cx="642942" cy="338554"/>
          </a:xfrm>
          <a:prstGeom prst="rect">
            <a:avLst/>
          </a:prstGeom>
          <a:noFill/>
        </p:spPr>
        <p:txBody>
          <a:bodyPr wrap="square" rtlCol="0">
            <a:spAutoFit/>
          </a:bodyPr>
          <a:lstStyle/>
          <a:p>
            <a:r>
              <a:rPr lang="en-US" altLang="zh-CN" sz="1600" dirty="0" smtClean="0">
                <a:latin typeface="Consolas" pitchFamily="49" charset="0"/>
              </a:rPr>
              <a:t>init</a:t>
            </a:r>
            <a:endParaRPr lang="zh-CN" altLang="en-US" sz="1600" dirty="0">
              <a:latin typeface="Consolas" pitchFamily="49" charset="0"/>
            </a:endParaRPr>
          </a:p>
        </p:txBody>
      </p:sp>
      <p:sp>
        <p:nvSpPr>
          <p:cNvPr id="51" name="TextBox 50"/>
          <p:cNvSpPr txBox="1"/>
          <p:nvPr/>
        </p:nvSpPr>
        <p:spPr>
          <a:xfrm>
            <a:off x="2857488" y="5072074"/>
            <a:ext cx="642942" cy="338554"/>
          </a:xfrm>
          <a:prstGeom prst="rect">
            <a:avLst/>
          </a:prstGeom>
          <a:noFill/>
        </p:spPr>
        <p:txBody>
          <a:bodyPr wrap="square" rtlCol="0">
            <a:spAutoFit/>
          </a:bodyPr>
          <a:lstStyle/>
          <a:p>
            <a:r>
              <a:rPr lang="en-US" altLang="zh-CN" sz="1600" dirty="0" smtClean="0">
                <a:latin typeface="Consolas" pitchFamily="49" charset="0"/>
              </a:rPr>
              <a:t>name</a:t>
            </a:r>
            <a:endParaRPr lang="zh-CN" altLang="en-US" sz="1600" dirty="0">
              <a:latin typeface="Consolas" pitchFamily="49" charset="0"/>
            </a:endParaRPr>
          </a:p>
        </p:txBody>
      </p:sp>
      <p:sp>
        <p:nvSpPr>
          <p:cNvPr id="52" name="TextBox 51"/>
          <p:cNvSpPr txBox="1"/>
          <p:nvPr/>
        </p:nvSpPr>
        <p:spPr>
          <a:xfrm>
            <a:off x="5214942" y="3733388"/>
            <a:ext cx="1143008" cy="338554"/>
          </a:xfrm>
          <a:prstGeom prst="rect">
            <a:avLst/>
          </a:prstGeom>
          <a:noFill/>
        </p:spPr>
        <p:txBody>
          <a:bodyPr wrap="square" rtlCol="0">
            <a:spAutoFit/>
          </a:bodyPr>
          <a:lstStyle/>
          <a:p>
            <a:r>
              <a:rPr lang="en-US" altLang="zh-CN" sz="1600" dirty="0" smtClean="0">
                <a:solidFill>
                  <a:schemeClr val="tx1">
                    <a:lumMod val="50000"/>
                    <a:lumOff val="50000"/>
                  </a:schemeClr>
                </a:solidFill>
                <a:latin typeface="Consolas" pitchFamily="49" charset="0"/>
              </a:rPr>
              <a:t>operator</a:t>
            </a:r>
            <a:endParaRPr lang="zh-CN" altLang="en-US" sz="1600" dirty="0">
              <a:solidFill>
                <a:schemeClr val="tx1">
                  <a:lumMod val="50000"/>
                  <a:lumOff val="50000"/>
                </a:schemeClr>
              </a:solidFill>
              <a:latin typeface="Consolas" pitchFamily="49" charset="0"/>
            </a:endParaRPr>
          </a:p>
        </p:txBody>
      </p:sp>
      <p:sp>
        <p:nvSpPr>
          <p:cNvPr id="53" name="TextBox 52"/>
          <p:cNvSpPr txBox="1"/>
          <p:nvPr/>
        </p:nvSpPr>
        <p:spPr>
          <a:xfrm>
            <a:off x="3929058" y="3714752"/>
            <a:ext cx="571504" cy="338554"/>
          </a:xfrm>
          <a:prstGeom prst="rect">
            <a:avLst/>
          </a:prstGeom>
          <a:noFill/>
        </p:spPr>
        <p:txBody>
          <a:bodyPr wrap="square" rtlCol="0">
            <a:spAutoFit/>
          </a:bodyPr>
          <a:lstStyle/>
          <a:p>
            <a:r>
              <a:rPr lang="en-US" altLang="zh-CN" sz="1600" dirty="0" smtClean="0">
                <a:latin typeface="Consolas" pitchFamily="49" charset="0"/>
              </a:rPr>
              <a:t>lhs</a:t>
            </a:r>
            <a:endParaRPr lang="zh-CN" altLang="en-US" sz="1600" dirty="0">
              <a:latin typeface="Consolas" pitchFamily="49" charset="0"/>
            </a:endParaRPr>
          </a:p>
        </p:txBody>
      </p:sp>
      <p:sp>
        <p:nvSpPr>
          <p:cNvPr id="54" name="TextBox 53"/>
          <p:cNvSpPr txBox="1"/>
          <p:nvPr/>
        </p:nvSpPr>
        <p:spPr>
          <a:xfrm>
            <a:off x="7143768" y="3714752"/>
            <a:ext cx="571504" cy="338554"/>
          </a:xfrm>
          <a:prstGeom prst="rect">
            <a:avLst/>
          </a:prstGeom>
          <a:noFill/>
        </p:spPr>
        <p:txBody>
          <a:bodyPr wrap="square" rtlCol="0">
            <a:spAutoFit/>
          </a:bodyPr>
          <a:lstStyle/>
          <a:p>
            <a:r>
              <a:rPr lang="en-US" altLang="zh-CN" sz="1600" dirty="0" err="1" smtClean="0">
                <a:latin typeface="Consolas" pitchFamily="49" charset="0"/>
              </a:rPr>
              <a:t>rhs</a:t>
            </a:r>
            <a:endParaRPr lang="zh-CN" altLang="en-US" sz="1600" dirty="0">
              <a:latin typeface="Consolas" pitchFamily="49" charset="0"/>
            </a:endParaRPr>
          </a:p>
        </p:txBody>
      </p:sp>
      <p:sp>
        <p:nvSpPr>
          <p:cNvPr id="55" name="矩形标注 54"/>
          <p:cNvSpPr/>
          <p:nvPr/>
        </p:nvSpPr>
        <p:spPr>
          <a:xfrm>
            <a:off x="5214942" y="5429264"/>
            <a:ext cx="2214578" cy="785818"/>
          </a:xfrm>
          <a:prstGeom prst="wedgeRectCallout">
            <a:avLst>
              <a:gd name="adj1" fmla="val -28638"/>
              <a:gd name="adj2" fmla="val -94499"/>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要等到标注阶段判断出表达式类型后才会真正生成运算符对象</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latin typeface="Microsoft YaHei" pitchFamily="34" charset="-122"/>
                <a:ea typeface="Microsoft YaHei" pitchFamily="34" charset="-122"/>
              </a:rPr>
              <a:t>将符号输入到符号表（</a:t>
            </a:r>
            <a:r>
              <a:rPr lang="en-US" altLang="zh-CN" dirty="0" smtClean="0">
                <a:latin typeface="Microsoft YaHei" pitchFamily="34" charset="-122"/>
                <a:ea typeface="Microsoft YaHei" pitchFamily="34" charset="-122"/>
              </a:rPr>
              <a:t>enter</a:t>
            </a:r>
            <a:r>
              <a:rPr lang="zh-CN" altLang="en-US" dirty="0" smtClean="0">
                <a:latin typeface="Microsoft YaHei" pitchFamily="34" charset="-122"/>
                <a:ea typeface="Microsoft YaHei" pitchFamily="34" charset="-122"/>
              </a:rPr>
              <a:t>）</a:t>
            </a:r>
            <a:endParaRPr lang="zh-CN" altLang="en-US" dirty="0">
              <a:latin typeface="Microsoft YaHei" pitchFamily="34" charset="-122"/>
              <a:ea typeface="Microsoft YaHei" pitchFamily="34" charset="-122"/>
            </a:endParaRPr>
          </a:p>
        </p:txBody>
      </p:sp>
      <p:sp>
        <p:nvSpPr>
          <p:cNvPr id="6" name="内容占位符 5"/>
          <p:cNvSpPr>
            <a:spLocks noGrp="1"/>
          </p:cNvSpPr>
          <p:nvPr>
            <p:ph idx="1"/>
          </p:nvPr>
        </p:nvSpPr>
        <p:spPr>
          <a:xfrm>
            <a:off x="1435608" y="1447800"/>
            <a:ext cx="7498080" cy="4838720"/>
          </a:xfrm>
        </p:spPr>
        <p:txBody>
          <a:bodyPr>
            <a:normAutofit fontScale="55000" lnSpcReduction="20000"/>
          </a:bodyPr>
          <a:lstStyle/>
          <a:p>
            <a:r>
              <a:rPr lang="en-US" altLang="zh-CN" dirty="0" err="1" smtClean="0">
                <a:latin typeface="微软雅黑" pitchFamily="34" charset="-122"/>
                <a:ea typeface="微软雅黑" pitchFamily="34" charset="-122"/>
              </a:rPr>
              <a:t>com.sun.tools.javac.comp.Enter</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每个编译单元的抽象语法树的顶层节点都先被放到待处理列表中</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逐个处理列表中的节点</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所有类符号被输入到外围作用域的符号表中</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若找到</a:t>
            </a:r>
            <a:r>
              <a:rPr lang="en-US" altLang="zh-CN" dirty="0" smtClean="0">
                <a:latin typeface="微软雅黑" pitchFamily="34" charset="-122"/>
                <a:ea typeface="微软雅黑" pitchFamily="34" charset="-122"/>
              </a:rPr>
              <a:t>package-info.java</a:t>
            </a:r>
            <a:r>
              <a:rPr lang="zh-CN" altLang="en-US" dirty="0" smtClean="0">
                <a:latin typeface="微软雅黑" pitchFamily="34" charset="-122"/>
                <a:ea typeface="微软雅黑" pitchFamily="34" charset="-122"/>
              </a:rPr>
              <a:t>，将其顶层树节点加入到待处理列表中</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确定类的参数（对泛型类型而言）、超类型和接口</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根据需要添加默认构造器</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将类中出现的符号输入到类自身的符号表中</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分析和校验代码中的注解（</a:t>
            </a:r>
            <a:r>
              <a:rPr lang="en-US" altLang="zh-CN" dirty="0" smtClean="0">
                <a:latin typeface="微软雅黑" pitchFamily="34" charset="-122"/>
                <a:ea typeface="微软雅黑" pitchFamily="34" charset="-122"/>
              </a:rPr>
              <a:t>annotation</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Microsoft YaHei" pitchFamily="34" charset="-122"/>
                <a:ea typeface="Microsoft YaHei" pitchFamily="34" charset="-122"/>
              </a:rPr>
              <a:t>完成类定义前</a:t>
            </a:r>
            <a:endParaRPr lang="zh-CN" altLang="en-US" dirty="0">
              <a:latin typeface="Microsoft YaHei" pitchFamily="34" charset="-122"/>
              <a:ea typeface="Microsoft YaHei" pitchFamily="34" charset="-122"/>
            </a:endParaRPr>
          </a:p>
        </p:txBody>
      </p:sp>
      <p:sp>
        <p:nvSpPr>
          <p:cNvPr id="4" name="TextBox 3"/>
          <p:cNvSpPr txBox="1"/>
          <p:nvPr/>
        </p:nvSpPr>
        <p:spPr>
          <a:xfrm>
            <a:off x="2143108" y="2857496"/>
            <a:ext cx="5357850" cy="646331"/>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r"/>
            <a:r>
              <a:rPr lang="zh-CN" altLang="en-US" dirty="0" smtClean="0">
                <a:latin typeface="Microsoft YaHei" pitchFamily="34" charset="-122"/>
                <a:ea typeface="Microsoft YaHei" pitchFamily="34" charset="-122"/>
              </a:rPr>
              <a:t>完成类定义后</a:t>
            </a:r>
            <a:endParaRPr lang="zh-CN" altLang="en-US" dirty="0">
              <a:latin typeface="Microsoft YaHei" pitchFamily="34" charset="-122"/>
              <a:ea typeface="Microsoft YaHei" pitchFamily="34" charset="-122"/>
            </a:endParaRPr>
          </a:p>
        </p:txBody>
      </p:sp>
      <p:sp>
        <p:nvSpPr>
          <p:cNvPr id="4" name="TextBox 3"/>
          <p:cNvSpPr txBox="1"/>
          <p:nvPr/>
        </p:nvSpPr>
        <p:spPr>
          <a:xfrm>
            <a:off x="2143108" y="2500306"/>
            <a:ext cx="5357850" cy="1754326"/>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zh-CN" altLang="en-US"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super</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7" name="矩形标注 6"/>
          <p:cNvSpPr/>
          <p:nvPr/>
        </p:nvSpPr>
        <p:spPr>
          <a:xfrm>
            <a:off x="71406" y="3000372"/>
            <a:ext cx="2071702" cy="714380"/>
          </a:xfrm>
          <a:prstGeom prst="wedgeRectCallout">
            <a:avLst>
              <a:gd name="adj1" fmla="val 62243"/>
              <a:gd name="adj2" fmla="val 211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添加了默认构造器</a:t>
            </a:r>
            <a:endParaRPr lang="zh-CN" altLang="en-US" dirty="0">
              <a:solidFill>
                <a:schemeClr val="tx1"/>
              </a:solidFill>
              <a:latin typeface="微软雅黑" pitchFamily="34" charset="-122"/>
              <a:ea typeface="微软雅黑" pitchFamily="34" charset="-122"/>
            </a:endParaRPr>
          </a:p>
        </p:txBody>
      </p:sp>
      <p:sp>
        <p:nvSpPr>
          <p:cNvPr id="9" name="左大括号 8"/>
          <p:cNvSpPr/>
          <p:nvPr/>
        </p:nvSpPr>
        <p:spPr>
          <a:xfrm>
            <a:off x="2428860" y="3214686"/>
            <a:ext cx="214314" cy="642942"/>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微软雅黑" pitchFamily="34" charset="-122"/>
                <a:ea typeface="微软雅黑" pitchFamily="34" charset="-122"/>
              </a:rPr>
              <a:t>注解处理（</a:t>
            </a:r>
            <a:r>
              <a:rPr lang="en-US" altLang="zh-CN" sz="3600" dirty="0" smtClean="0">
                <a:latin typeface="微软雅黑" pitchFamily="34" charset="-122"/>
                <a:ea typeface="微软雅黑" pitchFamily="34" charset="-122"/>
              </a:rPr>
              <a:t>annotation processing</a:t>
            </a:r>
            <a:r>
              <a:rPr lang="zh-CN" altLang="en-US"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a:xfrm>
            <a:off x="1435608" y="1447800"/>
            <a:ext cx="7498080" cy="3481398"/>
          </a:xfrm>
        </p:spPr>
        <p:txBody>
          <a:bodyPr>
            <a:normAutofit fontScale="85000" lnSpcReduction="10000"/>
          </a:bodyPr>
          <a:lstStyle/>
          <a:p>
            <a:r>
              <a:rPr lang="en-US" altLang="zh-CN" sz="2200" dirty="0" err="1" smtClean="0">
                <a:latin typeface="微软雅黑" pitchFamily="34" charset="-122"/>
                <a:ea typeface="微软雅黑" pitchFamily="34" charset="-122"/>
              </a:rPr>
              <a:t>com.sun.tools.javac.processing.JavacProcessingEnvironment</a:t>
            </a:r>
            <a:endParaRPr lang="en-US" altLang="zh-CN" sz="2200" dirty="0" smtClean="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支持用户自定义的注解处理</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hlinkClick r:id="rId2"/>
              </a:rPr>
              <a:t>JSR</a:t>
            </a:r>
            <a:r>
              <a:rPr lang="zh-CN" altLang="en-US" dirty="0" smtClean="0">
                <a:latin typeface="微软雅黑" pitchFamily="34" charset="-122"/>
                <a:ea typeface="微软雅黑" pitchFamily="34" charset="-122"/>
                <a:hlinkClick r:id="rId2"/>
              </a:rPr>
              <a:t> </a:t>
            </a:r>
            <a:r>
              <a:rPr lang="en-US" altLang="zh-CN" dirty="0" smtClean="0">
                <a:latin typeface="微软雅黑" pitchFamily="34" charset="-122"/>
                <a:ea typeface="微软雅黑" pitchFamily="34" charset="-122"/>
                <a:hlinkClick r:id="rId2"/>
              </a:rPr>
              <a:t>269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6</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可以读取语法树中任意元素</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包括注释（</a:t>
            </a:r>
            <a:r>
              <a:rPr lang="en-US" altLang="zh-CN" dirty="0" smtClean="0">
                <a:latin typeface="微软雅黑" pitchFamily="34" charset="-122"/>
                <a:ea typeface="微软雅黑" pitchFamily="34" charset="-122"/>
              </a:rPr>
              <a:t>comment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可以改变类型的定义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可以创建新的类型</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发挥你的想象力：</a:t>
            </a:r>
            <a:r>
              <a:rPr lang="en-US" altLang="zh-CN" dirty="0" smtClean="0">
                <a:latin typeface="微软雅黑" pitchFamily="34" charset="-122"/>
                <a:ea typeface="微软雅黑" pitchFamily="34" charset="-122"/>
                <a:hlinkClick r:id="rId3"/>
              </a:rPr>
              <a:t>Project Lombok</a:t>
            </a:r>
            <a:endParaRPr lang="zh-CN" altLang="en-US" dirty="0">
              <a:latin typeface="微软雅黑" pitchFamily="34" charset="-122"/>
              <a:ea typeface="微软雅黑" pitchFamily="34" charset="-122"/>
            </a:endParaRPr>
          </a:p>
        </p:txBody>
      </p:sp>
      <p:pic>
        <p:nvPicPr>
          <p:cNvPr id="4" name="图片 3" descr="annproc2.png"/>
          <p:cNvPicPr>
            <a:picLocks noChangeAspect="1"/>
          </p:cNvPicPr>
          <p:nvPr/>
        </p:nvPicPr>
        <p:blipFill>
          <a:blip r:embed="rId4" cstate="print"/>
          <a:stretch>
            <a:fillRect/>
          </a:stretch>
        </p:blipFill>
        <p:spPr>
          <a:xfrm>
            <a:off x="1928794" y="5214950"/>
            <a:ext cx="5771380" cy="56900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8794" y="1928802"/>
            <a:ext cx="5929354" cy="3416320"/>
          </a:xfrm>
          <a:prstGeom prst="rect">
            <a:avLst/>
          </a:prstGeom>
          <a:noFill/>
        </p:spPr>
        <p:txBody>
          <a:bodyPr wrap="square" rtlCol="0">
            <a:spAutoFit/>
          </a:bodyPr>
          <a:lstStyle/>
          <a:p>
            <a:r>
              <a:rPr lang="en-US" altLang="zh-CN" dirty="0" smtClean="0">
                <a:solidFill>
                  <a:srgbClr val="3F7F5F"/>
                </a:solidFill>
                <a:latin typeface="Consolas"/>
              </a:rPr>
              <a:t>// user code</a:t>
            </a:r>
          </a:p>
          <a:p>
            <a:r>
              <a:rPr lang="en-US" altLang="zh-CN" b="1" dirty="0" smtClean="0">
                <a:solidFill>
                  <a:srgbClr val="7F0055"/>
                </a:solidFill>
                <a:latin typeface="Consolas"/>
              </a:rPr>
              <a:t>public</a:t>
            </a:r>
            <a:r>
              <a:rPr lang="en-US" altLang="zh-CN" dirty="0" smtClean="0">
                <a:solidFill>
                  <a:srgbClr val="000000"/>
                </a:solidFill>
                <a:latin typeface="Consolas"/>
              </a:rPr>
              <a:t> </a:t>
            </a:r>
            <a:r>
              <a:rPr lang="en-US" altLang="zh-CN" dirty="0" smtClean="0">
                <a:solidFill>
                  <a:srgbClr val="646464"/>
                </a:solidFill>
                <a:latin typeface="Consolas"/>
              </a:rPr>
              <a:t>@Data</a:t>
            </a:r>
            <a:r>
              <a:rPr lang="en-US" altLang="zh-CN"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LombokPojoDemo</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private</a:t>
            </a:r>
            <a:r>
              <a:rPr lang="en-US" altLang="zh-CN" dirty="0" smtClean="0">
                <a:solidFill>
                  <a:srgbClr val="000000"/>
                </a:solidFill>
                <a:latin typeface="Consolas"/>
              </a:rPr>
              <a:t> String </a:t>
            </a:r>
            <a:r>
              <a:rPr lang="en-US" altLang="zh-CN" dirty="0" smtClean="0">
                <a:solidFill>
                  <a:srgbClr val="0000C0"/>
                </a:solidFill>
                <a:latin typeface="Consolas"/>
              </a:rPr>
              <a:t>name</a:t>
            </a:r>
            <a:r>
              <a:rPr lang="en-US" altLang="zh-CN" dirty="0" smtClean="0">
                <a:solidFill>
                  <a:srgbClr val="000000"/>
                </a:solidFill>
                <a:latin typeface="Consolas"/>
              </a:rPr>
              <a:t>;</a:t>
            </a:r>
          </a:p>
          <a:p>
            <a:r>
              <a:rPr lang="en-US" altLang="zh-CN" dirty="0" smtClean="0">
                <a:solidFill>
                  <a:srgbClr val="000000"/>
                </a:solidFill>
                <a:latin typeface="Consolas"/>
              </a:rPr>
              <a:t>}</a:t>
            </a:r>
          </a:p>
          <a:p>
            <a:endParaRPr lang="en-US" altLang="zh-CN" dirty="0" smtClean="0">
              <a:latin typeface="Consolas"/>
            </a:endParaRPr>
          </a:p>
          <a:p>
            <a:endParaRPr lang="zh-CN" altLang="en-US" dirty="0" smtClean="0">
              <a:latin typeface="Consolas"/>
            </a:endParaRPr>
          </a:p>
          <a:p>
            <a:r>
              <a:rPr lang="en-US" altLang="zh-CN" dirty="0" smtClean="0">
                <a:solidFill>
                  <a:srgbClr val="3F7F5F"/>
                </a:solidFill>
                <a:latin typeface="Consolas"/>
              </a:rPr>
              <a:t>// from project </a:t>
            </a:r>
            <a:r>
              <a:rPr lang="en-US" altLang="zh-CN" dirty="0" err="1" smtClean="0">
                <a:solidFill>
                  <a:srgbClr val="3F7F5F"/>
                </a:solidFill>
                <a:latin typeface="Consolas"/>
              </a:rPr>
              <a:t>lombok</a:t>
            </a:r>
            <a:endParaRPr lang="en-US" altLang="zh-CN" dirty="0" smtClean="0">
              <a:solidFill>
                <a:srgbClr val="3F7F5F"/>
              </a:solidFill>
              <a:latin typeface="Consolas"/>
            </a:endParaRPr>
          </a:p>
          <a:p>
            <a:r>
              <a:rPr lang="en-US" altLang="zh-CN" dirty="0" smtClean="0">
                <a:solidFill>
                  <a:srgbClr val="646464"/>
                </a:solidFill>
                <a:latin typeface="Consolas"/>
              </a:rPr>
              <a:t>@</a:t>
            </a:r>
            <a:r>
              <a:rPr lang="en-US" altLang="zh-CN" dirty="0" smtClean="0">
                <a:solidFill>
                  <a:srgbClr val="000000"/>
                </a:solidFill>
                <a:latin typeface="Consolas"/>
              </a:rPr>
              <a:t>Target(</a:t>
            </a:r>
            <a:r>
              <a:rPr lang="en-US" altLang="zh-CN" dirty="0" err="1" smtClean="0">
                <a:solidFill>
                  <a:srgbClr val="000000"/>
                </a:solidFill>
                <a:latin typeface="Consolas"/>
              </a:rPr>
              <a:t>ElementType.TYPE</a:t>
            </a:r>
            <a:r>
              <a:rPr lang="en-US" altLang="zh-CN" dirty="0" smtClean="0">
                <a:solidFill>
                  <a:srgbClr val="000000"/>
                </a:solidFill>
                <a:latin typeface="Consolas"/>
              </a:rPr>
              <a:t>)</a:t>
            </a:r>
          </a:p>
          <a:p>
            <a:r>
              <a:rPr lang="en-US" altLang="zh-CN" dirty="0" smtClean="0">
                <a:solidFill>
                  <a:srgbClr val="646464"/>
                </a:solidFill>
                <a:latin typeface="Consolas"/>
              </a:rPr>
              <a:t>@</a:t>
            </a:r>
            <a:r>
              <a:rPr lang="en-US" altLang="zh-CN" dirty="0" smtClean="0">
                <a:solidFill>
                  <a:srgbClr val="000000"/>
                </a:solidFill>
                <a:latin typeface="Consolas"/>
              </a:rPr>
              <a:t>Retention(</a:t>
            </a:r>
            <a:r>
              <a:rPr lang="en-US" altLang="zh-CN" dirty="0" err="1" smtClean="0">
                <a:solidFill>
                  <a:srgbClr val="000000"/>
                </a:solidFill>
                <a:latin typeface="Consolas"/>
              </a:rPr>
              <a:t>RetentionPolicy.SOURCE</a:t>
            </a:r>
            <a:r>
              <a:rPr lang="en-US" altLang="zh-CN" dirty="0" smtClean="0">
                <a:solidFill>
                  <a:srgbClr val="000000"/>
                </a:solidFill>
                <a:latin typeface="Consolas"/>
              </a:rPr>
              <a:t>)</a:t>
            </a:r>
          </a:p>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@interface</a:t>
            </a:r>
            <a:r>
              <a:rPr lang="en-US" altLang="zh-CN" dirty="0" smtClean="0">
                <a:solidFill>
                  <a:srgbClr val="000000"/>
                </a:solidFill>
                <a:latin typeface="Consolas"/>
              </a:rPr>
              <a:t> </a:t>
            </a:r>
            <a:r>
              <a:rPr lang="en-US" altLang="zh-CN" dirty="0" smtClean="0">
                <a:solidFill>
                  <a:srgbClr val="646464"/>
                </a:solidFill>
                <a:latin typeface="Consolas"/>
              </a:rPr>
              <a:t>Data</a:t>
            </a:r>
            <a:r>
              <a:rPr lang="en-US" altLang="zh-CN" dirty="0" smtClean="0">
                <a:solidFill>
                  <a:srgbClr val="000000"/>
                </a:solidFill>
                <a:latin typeface="Consolas"/>
              </a:rPr>
              <a:t> {</a:t>
            </a:r>
          </a:p>
          <a:p>
            <a:r>
              <a:rPr lang="en-US" altLang="zh-CN" dirty="0" smtClean="0">
                <a:solidFill>
                  <a:srgbClr val="000000"/>
                </a:solidFill>
                <a:latin typeface="Consolas"/>
              </a:rPr>
              <a:t>    String </a:t>
            </a:r>
            <a:r>
              <a:rPr lang="en-US" altLang="zh-CN" dirty="0" err="1" smtClean="0">
                <a:solidFill>
                  <a:srgbClr val="000000"/>
                </a:solidFill>
                <a:latin typeface="Consolas"/>
              </a:rPr>
              <a:t>staticConstructor</a:t>
            </a:r>
            <a:r>
              <a:rPr lang="en-US" altLang="zh-CN" dirty="0" smtClean="0">
                <a:solidFill>
                  <a:srgbClr val="000000"/>
                </a:solidFill>
                <a:latin typeface="Consolas"/>
              </a:rPr>
              <a:t>() </a:t>
            </a:r>
            <a:r>
              <a:rPr lang="en-US" altLang="zh-CN" b="1" dirty="0" smtClean="0">
                <a:solidFill>
                  <a:srgbClr val="7F0055"/>
                </a:solidFill>
                <a:latin typeface="Consolas"/>
              </a:rPr>
              <a:t>default</a:t>
            </a:r>
            <a:r>
              <a:rPr lang="en-US" altLang="zh-CN" dirty="0" smtClean="0">
                <a:solidFill>
                  <a:srgbClr val="000000"/>
                </a:solidFill>
                <a:latin typeface="Consolas"/>
              </a:rPr>
              <a:t> </a:t>
            </a:r>
            <a:r>
              <a:rPr lang="en-US" altLang="zh-CN" dirty="0" smtClean="0">
                <a:solidFill>
                  <a:srgbClr val="2A00FF"/>
                </a:solidFill>
                <a:latin typeface="Consolas"/>
              </a:rPr>
              <a:t>""</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6" name="标题 5"/>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注解处理前</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3042" y="857232"/>
            <a:ext cx="7000924" cy="5786199"/>
          </a:xfrm>
          <a:prstGeom prst="rect">
            <a:avLst/>
          </a:prstGeom>
          <a:noFill/>
        </p:spPr>
        <p:txBody>
          <a:bodyPr wrap="square" rtlCol="0">
            <a:spAutoFit/>
          </a:bodyPr>
          <a:lstStyle/>
          <a:p>
            <a:r>
              <a:rPr lang="en-US" altLang="zh-CN" sz="1000" b="1" dirty="0" smtClean="0">
                <a:solidFill>
                  <a:srgbClr val="7F0055"/>
                </a:solidFill>
                <a:latin typeface="Consolas"/>
              </a:rPr>
              <a:t>public</a:t>
            </a:r>
            <a:r>
              <a:rPr lang="en-US" altLang="zh-CN" sz="1000" b="1" dirty="0" smtClean="0">
                <a:solidFill>
                  <a:srgbClr val="000000"/>
                </a:solidFill>
                <a:latin typeface="Consolas"/>
              </a:rPr>
              <a:t> </a:t>
            </a:r>
            <a:r>
              <a:rPr lang="en-US" altLang="zh-CN" sz="1000" b="1" dirty="0" smtClean="0">
                <a:solidFill>
                  <a:srgbClr val="7F0055"/>
                </a:solidFill>
                <a:latin typeface="Consolas"/>
              </a:rPr>
              <a:t>class</a:t>
            </a:r>
            <a:r>
              <a:rPr lang="en-US" altLang="zh-CN" sz="1000" dirty="0" smtClean="0">
                <a:solidFill>
                  <a:srgbClr val="000000"/>
                </a:solidFill>
                <a:latin typeface="Consolas"/>
              </a:rPr>
              <a:t> </a:t>
            </a:r>
            <a:r>
              <a:rPr lang="en-US" altLang="zh-CN" sz="1000" dirty="0" err="1" smtClean="0">
                <a:solidFill>
                  <a:srgbClr val="000000"/>
                </a:solidFill>
                <a:latin typeface="Consolas"/>
              </a:rPr>
              <a:t>LombokPojoDemo</a:t>
            </a:r>
            <a:r>
              <a:rPr lang="en-US" altLang="zh-CN" sz="1000" dirty="0" smtClean="0">
                <a:solidFill>
                  <a:srgbClr val="000000"/>
                </a:solidFill>
                <a:latin typeface="Consolas"/>
              </a:rPr>
              <a:t> {</a:t>
            </a:r>
          </a:p>
          <a:p>
            <a:r>
              <a:rPr lang="en-US" altLang="zh-CN" sz="1000" b="1" dirty="0" smtClean="0">
                <a:solidFill>
                  <a:srgbClr val="7F0055"/>
                </a:solidFill>
                <a:latin typeface="Consolas"/>
              </a:rPr>
              <a:t>    private</a:t>
            </a:r>
            <a:r>
              <a:rPr lang="en-US" altLang="zh-CN" sz="1000" dirty="0" smtClean="0">
                <a:solidFill>
                  <a:srgbClr val="000000"/>
                </a:solidFill>
                <a:latin typeface="Consolas"/>
              </a:rPr>
              <a:t> String </a:t>
            </a:r>
            <a:r>
              <a:rPr lang="en-US" altLang="zh-CN" sz="1000" dirty="0" smtClean="0">
                <a:solidFill>
                  <a:srgbClr val="0000C0"/>
                </a:solidFill>
                <a:latin typeface="Consolas"/>
              </a:rPr>
              <a:t>name</a:t>
            </a:r>
            <a:r>
              <a:rPr lang="en-US" altLang="zh-CN" sz="1000" dirty="0" smtClean="0">
                <a:solidFill>
                  <a:srgbClr val="000000"/>
                </a:solidFill>
                <a:latin typeface="Consolas"/>
              </a:rPr>
              <a:t>;</a:t>
            </a:r>
          </a:p>
          <a:p>
            <a:endParaRPr lang="zh-CN" altLang="en-US" sz="1000" dirty="0" smtClean="0">
              <a:latin typeface="Consolas"/>
            </a:endParaRPr>
          </a:p>
          <a:p>
            <a:r>
              <a:rPr lang="en-US" altLang="zh-CN" sz="1000" b="1" dirty="0" smtClean="0">
                <a:solidFill>
                  <a:srgbClr val="7F0055"/>
                </a:solidFill>
                <a:latin typeface="Consolas"/>
              </a:rPr>
              <a:t>    public</a:t>
            </a:r>
            <a:r>
              <a:rPr lang="en-US" altLang="zh-CN" sz="1000" dirty="0" smtClean="0">
                <a:solidFill>
                  <a:srgbClr val="000000"/>
                </a:solidFill>
                <a:latin typeface="Consolas"/>
              </a:rPr>
              <a:t> </a:t>
            </a:r>
            <a:r>
              <a:rPr lang="en-US" altLang="zh-CN" sz="1000" dirty="0" err="1" smtClean="0">
                <a:solidFill>
                  <a:srgbClr val="000000"/>
                </a:solidFill>
                <a:latin typeface="Consolas"/>
              </a:rPr>
              <a:t>LombokPojoDemo</a:t>
            </a:r>
            <a:r>
              <a:rPr lang="en-US" altLang="zh-CN" sz="1000" dirty="0" smtClean="0">
                <a:solidFill>
                  <a:srgbClr val="000000"/>
                </a:solidFill>
                <a:latin typeface="Consolas"/>
              </a:rPr>
              <a:t>() {</a:t>
            </a:r>
          </a:p>
          <a:p>
            <a:r>
              <a:rPr lang="en-US" altLang="zh-CN" sz="1000" dirty="0" smtClean="0">
                <a:solidFill>
                  <a:srgbClr val="000000"/>
                </a:solidFill>
                <a:latin typeface="Consolas"/>
              </a:rPr>
              <a:t>    }</a:t>
            </a:r>
          </a:p>
          <a:p>
            <a:endParaRPr lang="zh-CN" altLang="en-US" sz="1000" dirty="0" smtClean="0">
              <a:latin typeface="Consolas"/>
            </a:endParaRPr>
          </a:p>
          <a:p>
            <a:r>
              <a:rPr lang="en-US" altLang="zh-CN" sz="1000" b="1" dirty="0" smtClean="0">
                <a:solidFill>
                  <a:srgbClr val="7F0055"/>
                </a:solidFill>
                <a:latin typeface="Consolas"/>
              </a:rPr>
              <a:t>    public</a:t>
            </a:r>
            <a:r>
              <a:rPr lang="en-US" altLang="zh-CN" sz="1000" dirty="0" smtClean="0">
                <a:solidFill>
                  <a:srgbClr val="000000"/>
                </a:solidFill>
                <a:latin typeface="Consolas"/>
              </a:rPr>
              <a:t> String </a:t>
            </a:r>
            <a:r>
              <a:rPr lang="en-US" altLang="zh-CN" sz="1000" dirty="0" err="1" smtClean="0">
                <a:solidFill>
                  <a:srgbClr val="000000"/>
                </a:solidFill>
                <a:latin typeface="Consolas"/>
              </a:rPr>
              <a:t>getName</a:t>
            </a:r>
            <a:r>
              <a:rPr lang="en-US" altLang="zh-CN" sz="1000" dirty="0" smtClean="0">
                <a:solidFill>
                  <a:srgbClr val="000000"/>
                </a:solidFill>
                <a:latin typeface="Consolas"/>
              </a:rPr>
              <a:t>() {</a:t>
            </a:r>
          </a:p>
          <a:p>
            <a:r>
              <a:rPr lang="en-US" altLang="zh-CN" sz="1000" b="1" dirty="0" smtClean="0">
                <a:solidFill>
                  <a:srgbClr val="7F0055"/>
                </a:solidFill>
                <a:latin typeface="Consolas"/>
              </a:rPr>
              <a:t>        return</a:t>
            </a:r>
            <a:r>
              <a:rPr lang="en-US" altLang="zh-CN" sz="1000" dirty="0" smtClean="0">
                <a:solidFill>
                  <a:srgbClr val="000000"/>
                </a:solidFill>
                <a:latin typeface="Consolas"/>
              </a:rPr>
              <a:t> </a:t>
            </a:r>
            <a:r>
              <a:rPr lang="en-US" altLang="zh-CN" sz="1000" dirty="0" smtClean="0">
                <a:solidFill>
                  <a:srgbClr val="0000C0"/>
                </a:solidFill>
                <a:latin typeface="Consolas"/>
              </a:rPr>
              <a:t>name</a:t>
            </a:r>
            <a:r>
              <a:rPr lang="en-US" altLang="zh-CN" sz="1000" dirty="0" smtClean="0">
                <a:solidFill>
                  <a:srgbClr val="000000"/>
                </a:solidFill>
                <a:latin typeface="Consolas"/>
              </a:rPr>
              <a:t>;</a:t>
            </a:r>
          </a:p>
          <a:p>
            <a:r>
              <a:rPr lang="en-US" altLang="zh-CN" sz="1000" dirty="0" smtClean="0">
                <a:solidFill>
                  <a:srgbClr val="000000"/>
                </a:solidFill>
                <a:latin typeface="Consolas"/>
              </a:rPr>
              <a:t>    }</a:t>
            </a:r>
          </a:p>
          <a:p>
            <a:endParaRPr lang="zh-CN" altLang="en-US" sz="1000" dirty="0" smtClean="0">
              <a:latin typeface="Consolas"/>
            </a:endParaRPr>
          </a:p>
          <a:p>
            <a:r>
              <a:rPr lang="en-US" altLang="zh-CN" sz="1000" b="1" dirty="0" smtClean="0">
                <a:solidFill>
                  <a:srgbClr val="7F0055"/>
                </a:solidFill>
                <a:latin typeface="Consolas"/>
              </a:rPr>
              <a:t>    public</a:t>
            </a:r>
            <a:r>
              <a:rPr lang="en-US" altLang="zh-CN" sz="1000" b="1" dirty="0" smtClean="0">
                <a:solidFill>
                  <a:srgbClr val="000000"/>
                </a:solidFill>
                <a:latin typeface="Consolas"/>
              </a:rPr>
              <a:t> </a:t>
            </a:r>
            <a:r>
              <a:rPr lang="en-US" altLang="zh-CN" sz="1000" b="1" dirty="0" smtClean="0">
                <a:solidFill>
                  <a:srgbClr val="7F0055"/>
                </a:solidFill>
                <a:latin typeface="Consolas"/>
              </a:rPr>
              <a:t>void</a:t>
            </a:r>
            <a:r>
              <a:rPr lang="en-US" altLang="zh-CN" sz="1000" dirty="0" smtClean="0">
                <a:solidFill>
                  <a:srgbClr val="000000"/>
                </a:solidFill>
                <a:latin typeface="Consolas"/>
              </a:rPr>
              <a:t> </a:t>
            </a:r>
            <a:r>
              <a:rPr lang="en-US" altLang="zh-CN" sz="1000" dirty="0" err="1" smtClean="0">
                <a:solidFill>
                  <a:srgbClr val="000000"/>
                </a:solidFill>
                <a:latin typeface="Consolas"/>
              </a:rPr>
              <a:t>setName</a:t>
            </a:r>
            <a:r>
              <a:rPr lang="en-US" altLang="zh-CN" sz="1000" dirty="0" smtClean="0">
                <a:solidFill>
                  <a:srgbClr val="000000"/>
                </a:solidFill>
                <a:latin typeface="Consolas"/>
              </a:rPr>
              <a:t>(</a:t>
            </a:r>
            <a:r>
              <a:rPr lang="en-US" altLang="zh-CN" sz="1000" b="1" dirty="0" smtClean="0">
                <a:solidFill>
                  <a:srgbClr val="7F0055"/>
                </a:solidFill>
                <a:latin typeface="Consolas"/>
              </a:rPr>
              <a:t>final</a:t>
            </a:r>
            <a:r>
              <a:rPr lang="en-US" altLang="zh-CN" sz="1000" dirty="0" smtClean="0">
                <a:solidFill>
                  <a:srgbClr val="000000"/>
                </a:solidFill>
                <a:latin typeface="Consolas"/>
              </a:rPr>
              <a:t> String name) {</a:t>
            </a:r>
          </a:p>
          <a:p>
            <a:r>
              <a:rPr lang="en-US" altLang="zh-CN" sz="1000" b="1" dirty="0" smtClean="0">
                <a:solidFill>
                  <a:srgbClr val="7F0055"/>
                </a:solidFill>
                <a:latin typeface="Consolas"/>
              </a:rPr>
              <a:t>        this</a:t>
            </a:r>
            <a:r>
              <a:rPr lang="en-US" altLang="zh-CN" sz="1000" dirty="0" smtClean="0">
                <a:solidFill>
                  <a:srgbClr val="000000"/>
                </a:solidFill>
                <a:latin typeface="Consolas"/>
              </a:rPr>
              <a:t>.</a:t>
            </a:r>
            <a:r>
              <a:rPr lang="en-US" altLang="zh-CN" sz="1000" dirty="0" smtClean="0">
                <a:solidFill>
                  <a:srgbClr val="0000C0"/>
                </a:solidFill>
                <a:latin typeface="Consolas"/>
              </a:rPr>
              <a:t>name</a:t>
            </a:r>
            <a:r>
              <a:rPr lang="en-US" altLang="zh-CN" sz="1000" dirty="0" smtClean="0">
                <a:solidFill>
                  <a:srgbClr val="000000"/>
                </a:solidFill>
                <a:latin typeface="Consolas"/>
              </a:rPr>
              <a:t> = name;</a:t>
            </a:r>
          </a:p>
          <a:p>
            <a:r>
              <a:rPr lang="en-US" altLang="zh-CN" sz="1000" dirty="0" smtClean="0">
                <a:solidFill>
                  <a:srgbClr val="000000"/>
                </a:solidFill>
                <a:latin typeface="Consolas"/>
              </a:rPr>
              <a:t>    }</a:t>
            </a:r>
          </a:p>
          <a:p>
            <a:endParaRPr lang="zh-CN" altLang="en-US" sz="1000" dirty="0" smtClean="0">
              <a:latin typeface="Consolas"/>
            </a:endParaRPr>
          </a:p>
          <a:p>
            <a:r>
              <a:rPr lang="en-US" altLang="zh-CN" sz="1000" dirty="0" smtClean="0">
                <a:solidFill>
                  <a:srgbClr val="646464"/>
                </a:solidFill>
                <a:latin typeface="Consolas"/>
              </a:rPr>
              <a:t>    @</a:t>
            </a:r>
            <a:r>
              <a:rPr lang="en-US" altLang="zh-CN" sz="1000" dirty="0" err="1" smtClean="0">
                <a:solidFill>
                  <a:srgbClr val="000000"/>
                </a:solidFill>
                <a:latin typeface="Consolas"/>
              </a:rPr>
              <a:t>java.lang.</a:t>
            </a:r>
            <a:r>
              <a:rPr lang="en-US" altLang="zh-CN" sz="1000" dirty="0" err="1" smtClean="0">
                <a:solidFill>
                  <a:srgbClr val="646464"/>
                </a:solidFill>
                <a:latin typeface="Consolas"/>
              </a:rPr>
              <a:t>Override</a:t>
            </a:r>
            <a:endParaRPr lang="en-US" altLang="zh-CN" sz="1000" dirty="0" smtClean="0">
              <a:solidFill>
                <a:srgbClr val="646464"/>
              </a:solidFill>
              <a:latin typeface="Consolas"/>
            </a:endParaRPr>
          </a:p>
          <a:p>
            <a:r>
              <a:rPr lang="en-US" altLang="zh-CN" sz="1000" b="1" dirty="0" smtClean="0">
                <a:solidFill>
                  <a:srgbClr val="7F0055"/>
                </a:solidFill>
                <a:latin typeface="Consolas"/>
              </a:rPr>
              <a:t>    public</a:t>
            </a:r>
            <a:r>
              <a:rPr lang="en-US" altLang="zh-CN" sz="1000" b="1" dirty="0" smtClean="0">
                <a:solidFill>
                  <a:srgbClr val="000000"/>
                </a:solidFill>
                <a:latin typeface="Consolas"/>
              </a:rPr>
              <a:t> </a:t>
            </a:r>
            <a:r>
              <a:rPr lang="en-US" altLang="zh-CN" sz="1000" b="1" dirty="0" err="1" smtClean="0">
                <a:solidFill>
                  <a:srgbClr val="7F0055"/>
                </a:solidFill>
                <a:latin typeface="Consolas"/>
              </a:rPr>
              <a:t>boolean</a:t>
            </a:r>
            <a:r>
              <a:rPr lang="en-US" altLang="zh-CN" sz="1000" b="1" dirty="0" smtClean="0">
                <a:solidFill>
                  <a:srgbClr val="000000"/>
                </a:solidFill>
                <a:latin typeface="Consolas"/>
              </a:rPr>
              <a:t> </a:t>
            </a:r>
            <a:r>
              <a:rPr lang="en-US" altLang="zh-CN" sz="1000" dirty="0" smtClean="0">
                <a:solidFill>
                  <a:srgbClr val="000000"/>
                </a:solidFill>
                <a:latin typeface="Consolas"/>
              </a:rPr>
              <a:t>equals(</a:t>
            </a:r>
            <a:r>
              <a:rPr lang="en-US" altLang="zh-CN" sz="1000" b="1" dirty="0" smtClean="0">
                <a:solidFill>
                  <a:srgbClr val="7F0055"/>
                </a:solidFill>
                <a:latin typeface="Consolas"/>
              </a:rPr>
              <a:t>final</a:t>
            </a:r>
            <a:r>
              <a:rPr lang="en-US" altLang="zh-CN" sz="1000" dirty="0" smtClean="0">
                <a:solidFill>
                  <a:srgbClr val="000000"/>
                </a:solidFill>
                <a:latin typeface="Consolas"/>
              </a:rPr>
              <a:t> </a:t>
            </a:r>
            <a:r>
              <a:rPr lang="en-US" altLang="zh-CN" sz="1000" dirty="0" err="1" smtClean="0">
                <a:solidFill>
                  <a:srgbClr val="000000"/>
                </a:solidFill>
                <a:latin typeface="Consolas"/>
              </a:rPr>
              <a:t>java.lang.Object</a:t>
            </a:r>
            <a:r>
              <a:rPr lang="en-US" altLang="zh-CN" sz="1000" dirty="0" smtClean="0">
                <a:solidFill>
                  <a:srgbClr val="000000"/>
                </a:solidFill>
                <a:latin typeface="Consolas"/>
              </a:rPr>
              <a:t> o) {</a:t>
            </a:r>
          </a:p>
          <a:p>
            <a:r>
              <a:rPr lang="en-US" altLang="zh-CN" sz="1000" b="1" dirty="0" smtClean="0">
                <a:solidFill>
                  <a:srgbClr val="7F0055"/>
                </a:solidFill>
                <a:latin typeface="Consolas"/>
              </a:rPr>
              <a:t>        if</a:t>
            </a:r>
            <a:r>
              <a:rPr lang="en-US" altLang="zh-CN" sz="1000" dirty="0" smtClean="0">
                <a:solidFill>
                  <a:srgbClr val="000000"/>
                </a:solidFill>
                <a:latin typeface="Consolas"/>
              </a:rPr>
              <a:t> (o == </a:t>
            </a:r>
            <a:r>
              <a:rPr lang="en-US" altLang="zh-CN" sz="1000" b="1" dirty="0" smtClean="0">
                <a:solidFill>
                  <a:srgbClr val="7F0055"/>
                </a:solidFill>
                <a:latin typeface="Consolas"/>
              </a:rPr>
              <a:t>this</a:t>
            </a:r>
            <a:r>
              <a:rPr lang="en-US" altLang="zh-CN" sz="1000" dirty="0" smtClean="0">
                <a:solidFill>
                  <a:srgbClr val="000000"/>
                </a:solidFill>
                <a:latin typeface="Consolas"/>
              </a:rPr>
              <a:t>) </a:t>
            </a:r>
            <a:r>
              <a:rPr lang="en-US" altLang="zh-CN" sz="1000" b="1" dirty="0" smtClean="0">
                <a:solidFill>
                  <a:srgbClr val="7F0055"/>
                </a:solidFill>
                <a:latin typeface="Consolas"/>
              </a:rPr>
              <a:t>return</a:t>
            </a:r>
            <a:r>
              <a:rPr lang="en-US" altLang="zh-CN" sz="1000" b="1" dirty="0" smtClean="0">
                <a:solidFill>
                  <a:srgbClr val="000000"/>
                </a:solidFill>
                <a:latin typeface="Consolas"/>
              </a:rPr>
              <a:t> </a:t>
            </a:r>
            <a:r>
              <a:rPr lang="en-US" altLang="zh-CN" sz="1000" b="1" dirty="0" smtClean="0">
                <a:solidFill>
                  <a:srgbClr val="7F0055"/>
                </a:solidFill>
                <a:latin typeface="Consolas"/>
              </a:rPr>
              <a:t>true</a:t>
            </a:r>
            <a:r>
              <a:rPr lang="en-US" altLang="zh-CN" sz="1000" dirty="0" smtClean="0">
                <a:solidFill>
                  <a:srgbClr val="000000"/>
                </a:solidFill>
                <a:latin typeface="Consolas"/>
              </a:rPr>
              <a:t>;</a:t>
            </a:r>
          </a:p>
          <a:p>
            <a:r>
              <a:rPr lang="en-US" altLang="zh-CN" sz="1000" b="1" dirty="0" smtClean="0">
                <a:solidFill>
                  <a:srgbClr val="7F0055"/>
                </a:solidFill>
                <a:latin typeface="Consolas"/>
              </a:rPr>
              <a:t>        if</a:t>
            </a:r>
            <a:r>
              <a:rPr lang="en-US" altLang="zh-CN" sz="1000" dirty="0" smtClean="0">
                <a:solidFill>
                  <a:srgbClr val="000000"/>
                </a:solidFill>
                <a:latin typeface="Consolas"/>
              </a:rPr>
              <a:t> (o ==</a:t>
            </a:r>
            <a:r>
              <a:rPr lang="en-US" altLang="zh-CN" sz="1000" b="1" dirty="0" smtClean="0">
                <a:solidFill>
                  <a:srgbClr val="000000"/>
                </a:solidFill>
                <a:latin typeface="Consolas"/>
              </a:rPr>
              <a:t> </a:t>
            </a:r>
            <a:r>
              <a:rPr lang="en-US" altLang="zh-CN" sz="1000" b="1" dirty="0" smtClean="0">
                <a:solidFill>
                  <a:srgbClr val="7F0055"/>
                </a:solidFill>
                <a:latin typeface="Consolas"/>
              </a:rPr>
              <a:t>null</a:t>
            </a:r>
            <a:r>
              <a:rPr lang="en-US" altLang="zh-CN" sz="1000" b="1" dirty="0" smtClean="0">
                <a:solidFill>
                  <a:srgbClr val="000000"/>
                </a:solidFill>
                <a:latin typeface="Consolas"/>
              </a:rPr>
              <a:t>) </a:t>
            </a:r>
            <a:r>
              <a:rPr lang="en-US" altLang="zh-CN" sz="1000" b="1" dirty="0" smtClean="0">
                <a:solidFill>
                  <a:srgbClr val="7F0055"/>
                </a:solidFill>
                <a:latin typeface="Consolas"/>
              </a:rPr>
              <a:t>return</a:t>
            </a:r>
            <a:r>
              <a:rPr lang="en-US" altLang="zh-CN" sz="1000" b="1" dirty="0" smtClean="0">
                <a:solidFill>
                  <a:srgbClr val="000000"/>
                </a:solidFill>
                <a:latin typeface="Consolas"/>
              </a:rPr>
              <a:t> </a:t>
            </a:r>
            <a:r>
              <a:rPr lang="en-US" altLang="zh-CN" sz="1000" b="1" dirty="0" smtClean="0">
                <a:solidFill>
                  <a:srgbClr val="7F0055"/>
                </a:solidFill>
                <a:latin typeface="Consolas"/>
              </a:rPr>
              <a:t>false</a:t>
            </a:r>
            <a:r>
              <a:rPr lang="en-US" altLang="zh-CN" sz="1000" dirty="0" smtClean="0">
                <a:solidFill>
                  <a:srgbClr val="000000"/>
                </a:solidFill>
                <a:latin typeface="Consolas"/>
              </a:rPr>
              <a:t>;</a:t>
            </a:r>
          </a:p>
          <a:p>
            <a:r>
              <a:rPr lang="en-US" altLang="zh-CN" sz="1000" b="1" dirty="0" smtClean="0">
                <a:solidFill>
                  <a:srgbClr val="7F0055"/>
                </a:solidFill>
                <a:latin typeface="Consolas"/>
              </a:rPr>
              <a:t>        if</a:t>
            </a:r>
            <a:r>
              <a:rPr lang="en-US" altLang="zh-CN" sz="1000" dirty="0" smtClean="0">
                <a:solidFill>
                  <a:srgbClr val="000000"/>
                </a:solidFill>
                <a:latin typeface="Consolas"/>
              </a:rPr>
              <a:t> (</a:t>
            </a:r>
            <a:r>
              <a:rPr lang="en-US" altLang="zh-CN" sz="1000" dirty="0" err="1" smtClean="0">
                <a:solidFill>
                  <a:srgbClr val="000000"/>
                </a:solidFill>
                <a:latin typeface="Consolas"/>
              </a:rPr>
              <a:t>o.getClass</a:t>
            </a:r>
            <a:r>
              <a:rPr lang="en-US" altLang="zh-CN" sz="1000" dirty="0" smtClean="0">
                <a:solidFill>
                  <a:srgbClr val="000000"/>
                </a:solidFill>
                <a:latin typeface="Consolas"/>
              </a:rPr>
              <a:t>() != </a:t>
            </a:r>
            <a:r>
              <a:rPr lang="en-US" altLang="zh-CN" sz="1000" b="1" dirty="0" err="1" smtClean="0">
                <a:solidFill>
                  <a:srgbClr val="7F0055"/>
                </a:solidFill>
                <a:latin typeface="Consolas"/>
              </a:rPr>
              <a:t>this</a:t>
            </a:r>
            <a:r>
              <a:rPr lang="en-US" altLang="zh-CN" sz="1000" dirty="0" err="1" smtClean="0">
                <a:solidFill>
                  <a:srgbClr val="000000"/>
                </a:solidFill>
                <a:latin typeface="Consolas"/>
              </a:rPr>
              <a:t>.getClass</a:t>
            </a:r>
            <a:r>
              <a:rPr lang="en-US" altLang="zh-CN" sz="1000" dirty="0" smtClean="0">
                <a:solidFill>
                  <a:srgbClr val="000000"/>
                </a:solidFill>
                <a:latin typeface="Consolas"/>
              </a:rPr>
              <a:t>()) </a:t>
            </a:r>
            <a:r>
              <a:rPr lang="en-US" altLang="zh-CN" sz="1000" b="1" dirty="0" smtClean="0">
                <a:solidFill>
                  <a:srgbClr val="7F0055"/>
                </a:solidFill>
                <a:latin typeface="Consolas"/>
              </a:rPr>
              <a:t>return</a:t>
            </a:r>
            <a:r>
              <a:rPr lang="en-US" altLang="zh-CN" sz="1000" b="1" dirty="0" smtClean="0">
                <a:solidFill>
                  <a:srgbClr val="000000"/>
                </a:solidFill>
                <a:latin typeface="Consolas"/>
              </a:rPr>
              <a:t> </a:t>
            </a:r>
            <a:r>
              <a:rPr lang="en-US" altLang="zh-CN" sz="1000" b="1" dirty="0" smtClean="0">
                <a:solidFill>
                  <a:srgbClr val="7F0055"/>
                </a:solidFill>
                <a:latin typeface="Consolas"/>
              </a:rPr>
              <a:t>false</a:t>
            </a:r>
            <a:r>
              <a:rPr lang="en-US" altLang="zh-CN" sz="1000" b="1" dirty="0" smtClean="0">
                <a:solidFill>
                  <a:srgbClr val="000000"/>
                </a:solidFill>
                <a:latin typeface="Consolas"/>
              </a:rPr>
              <a:t>;</a:t>
            </a:r>
          </a:p>
          <a:p>
            <a:r>
              <a:rPr lang="en-US" altLang="zh-CN" sz="1000" b="1" dirty="0" smtClean="0">
                <a:solidFill>
                  <a:srgbClr val="7F0055"/>
                </a:solidFill>
                <a:latin typeface="Consolas"/>
              </a:rPr>
              <a:t>        final</a:t>
            </a:r>
            <a:r>
              <a:rPr lang="en-US" altLang="zh-CN" sz="1000" dirty="0" smtClean="0">
                <a:solidFill>
                  <a:srgbClr val="000000"/>
                </a:solidFill>
                <a:latin typeface="Consolas"/>
              </a:rPr>
              <a:t> </a:t>
            </a:r>
            <a:r>
              <a:rPr lang="en-US" altLang="zh-CN" sz="1000" dirty="0" err="1" smtClean="0">
                <a:solidFill>
                  <a:srgbClr val="000000"/>
                </a:solidFill>
                <a:latin typeface="Consolas"/>
              </a:rPr>
              <a:t>LombokPojoDemo</a:t>
            </a:r>
            <a:r>
              <a:rPr lang="en-US" altLang="zh-CN" sz="1000" dirty="0" smtClean="0">
                <a:solidFill>
                  <a:srgbClr val="000000"/>
                </a:solidFill>
                <a:latin typeface="Consolas"/>
              </a:rPr>
              <a:t> other = (</a:t>
            </a:r>
            <a:r>
              <a:rPr lang="en-US" altLang="zh-CN" sz="1000" dirty="0" err="1" smtClean="0">
                <a:solidFill>
                  <a:srgbClr val="000000"/>
                </a:solidFill>
                <a:latin typeface="Consolas"/>
              </a:rPr>
              <a:t>LombokPojoDemo</a:t>
            </a:r>
            <a:r>
              <a:rPr lang="en-US" altLang="zh-CN" sz="1000" dirty="0" smtClean="0">
                <a:solidFill>
                  <a:srgbClr val="000000"/>
                </a:solidFill>
                <a:latin typeface="Consolas"/>
              </a:rPr>
              <a:t>)o;</a:t>
            </a:r>
          </a:p>
          <a:p>
            <a:r>
              <a:rPr lang="en-US" altLang="zh-CN" sz="1000" b="1" dirty="0" smtClean="0">
                <a:solidFill>
                  <a:srgbClr val="7F0055"/>
                </a:solidFill>
                <a:latin typeface="Consolas"/>
              </a:rPr>
              <a:t>        if</a:t>
            </a:r>
            <a:r>
              <a:rPr lang="en-US" altLang="zh-CN" sz="1000" dirty="0" smtClean="0">
                <a:solidFill>
                  <a:srgbClr val="000000"/>
                </a:solidFill>
                <a:latin typeface="Consolas"/>
              </a:rPr>
              <a:t> (</a:t>
            </a:r>
            <a:r>
              <a:rPr lang="en-US" altLang="zh-CN" sz="1000" b="1" dirty="0" smtClean="0">
                <a:solidFill>
                  <a:srgbClr val="7F0055"/>
                </a:solidFill>
                <a:latin typeface="Consolas"/>
              </a:rPr>
              <a:t>this</a:t>
            </a:r>
            <a:r>
              <a:rPr lang="en-US" altLang="zh-CN" sz="1000" b="1" dirty="0" smtClean="0">
                <a:solidFill>
                  <a:srgbClr val="000000"/>
                </a:solidFill>
                <a:latin typeface="Consolas"/>
              </a:rPr>
              <a:t>.</a:t>
            </a:r>
            <a:r>
              <a:rPr lang="en-US" altLang="zh-CN" sz="1000" b="1" dirty="0" smtClean="0">
                <a:solidFill>
                  <a:srgbClr val="0000C0"/>
                </a:solidFill>
                <a:latin typeface="Consolas"/>
              </a:rPr>
              <a:t>name</a:t>
            </a:r>
            <a:r>
              <a:rPr lang="en-US" altLang="zh-CN" sz="1000" b="1" dirty="0" smtClean="0">
                <a:solidFill>
                  <a:srgbClr val="000000"/>
                </a:solidFill>
                <a:latin typeface="Consolas"/>
              </a:rPr>
              <a:t> == </a:t>
            </a:r>
            <a:r>
              <a:rPr lang="en-US" altLang="zh-CN" sz="1000" b="1" dirty="0" smtClean="0">
                <a:solidFill>
                  <a:srgbClr val="7F0055"/>
                </a:solidFill>
                <a:latin typeface="Consolas"/>
              </a:rPr>
              <a:t>null</a:t>
            </a:r>
            <a:r>
              <a:rPr lang="en-US" altLang="zh-CN" sz="1000" dirty="0" smtClean="0">
                <a:solidFill>
                  <a:srgbClr val="000000"/>
                </a:solidFill>
                <a:latin typeface="Consolas"/>
              </a:rPr>
              <a:t> ? other.</a:t>
            </a:r>
            <a:r>
              <a:rPr lang="en-US" altLang="zh-CN" sz="1000" dirty="0" smtClean="0">
                <a:solidFill>
                  <a:srgbClr val="0000C0"/>
                </a:solidFill>
                <a:latin typeface="Consolas"/>
              </a:rPr>
              <a:t>name</a:t>
            </a:r>
            <a:r>
              <a:rPr lang="en-US" altLang="zh-CN" sz="1000" dirty="0" smtClean="0">
                <a:solidFill>
                  <a:srgbClr val="000000"/>
                </a:solidFill>
                <a:latin typeface="Consolas"/>
              </a:rPr>
              <a:t> != </a:t>
            </a:r>
            <a:r>
              <a:rPr lang="en-US" altLang="zh-CN" sz="1000" b="1" dirty="0" smtClean="0">
                <a:solidFill>
                  <a:srgbClr val="7F0055"/>
                </a:solidFill>
                <a:latin typeface="Consolas"/>
              </a:rPr>
              <a:t>null</a:t>
            </a:r>
            <a:r>
              <a:rPr lang="en-US" altLang="zh-CN" sz="1000" dirty="0" smtClean="0">
                <a:solidFill>
                  <a:srgbClr val="000000"/>
                </a:solidFill>
                <a:latin typeface="Consolas"/>
              </a:rPr>
              <a:t> : !</a:t>
            </a:r>
            <a:r>
              <a:rPr lang="en-US" altLang="zh-CN" sz="1000" b="1" dirty="0" err="1" smtClean="0">
                <a:solidFill>
                  <a:srgbClr val="7F0055"/>
                </a:solidFill>
                <a:latin typeface="Consolas"/>
              </a:rPr>
              <a:t>this</a:t>
            </a:r>
            <a:r>
              <a:rPr lang="en-US" altLang="zh-CN" sz="1000" dirty="0" err="1" smtClean="0">
                <a:solidFill>
                  <a:srgbClr val="000000"/>
                </a:solidFill>
                <a:latin typeface="Consolas"/>
              </a:rPr>
              <a:t>.</a:t>
            </a:r>
            <a:r>
              <a:rPr lang="en-US" altLang="zh-CN" sz="1000" dirty="0" err="1" smtClean="0">
                <a:solidFill>
                  <a:srgbClr val="0000C0"/>
                </a:solidFill>
                <a:latin typeface="Consolas"/>
              </a:rPr>
              <a:t>name</a:t>
            </a:r>
            <a:r>
              <a:rPr lang="en-US" altLang="zh-CN" sz="1000" dirty="0" err="1" smtClean="0">
                <a:solidFill>
                  <a:srgbClr val="000000"/>
                </a:solidFill>
                <a:latin typeface="Consolas"/>
              </a:rPr>
              <a:t>.equals</a:t>
            </a:r>
            <a:r>
              <a:rPr lang="en-US" altLang="zh-CN" sz="1000" dirty="0" smtClean="0">
                <a:solidFill>
                  <a:srgbClr val="000000"/>
                </a:solidFill>
                <a:latin typeface="Consolas"/>
              </a:rPr>
              <a:t>(other.</a:t>
            </a:r>
            <a:r>
              <a:rPr lang="en-US" altLang="zh-CN" sz="1000" b="1" dirty="0" smtClean="0">
                <a:solidFill>
                  <a:srgbClr val="0000C0"/>
                </a:solidFill>
                <a:latin typeface="Consolas"/>
              </a:rPr>
              <a:t>name</a:t>
            </a:r>
            <a:r>
              <a:rPr lang="en-US" altLang="zh-CN" sz="1000" dirty="0" smtClean="0">
                <a:solidFill>
                  <a:srgbClr val="000000"/>
                </a:solidFill>
                <a:latin typeface="Consolas"/>
              </a:rPr>
              <a:t>)) </a:t>
            </a:r>
            <a:r>
              <a:rPr lang="en-US" altLang="zh-CN" sz="1000" b="1" dirty="0" smtClean="0">
                <a:solidFill>
                  <a:srgbClr val="7F0055"/>
                </a:solidFill>
                <a:latin typeface="Consolas"/>
              </a:rPr>
              <a:t>return</a:t>
            </a:r>
            <a:r>
              <a:rPr lang="en-US" altLang="zh-CN" sz="1000" b="1" dirty="0" smtClean="0">
                <a:solidFill>
                  <a:srgbClr val="000000"/>
                </a:solidFill>
                <a:latin typeface="Consolas"/>
              </a:rPr>
              <a:t> </a:t>
            </a:r>
            <a:r>
              <a:rPr lang="en-US" altLang="zh-CN" sz="1000" b="1" dirty="0" smtClean="0">
                <a:solidFill>
                  <a:srgbClr val="7F0055"/>
                </a:solidFill>
                <a:latin typeface="Consolas"/>
              </a:rPr>
              <a:t>false</a:t>
            </a:r>
            <a:r>
              <a:rPr lang="en-US" altLang="zh-CN" sz="1000" b="1" dirty="0" smtClean="0">
                <a:solidFill>
                  <a:srgbClr val="000000"/>
                </a:solidFill>
                <a:latin typeface="Consolas"/>
              </a:rPr>
              <a:t>;</a:t>
            </a:r>
          </a:p>
          <a:p>
            <a:r>
              <a:rPr lang="en-US" altLang="zh-CN" sz="1000" b="1" dirty="0" smtClean="0">
                <a:solidFill>
                  <a:srgbClr val="7F0055"/>
                </a:solidFill>
                <a:latin typeface="Consolas"/>
              </a:rPr>
              <a:t>        return</a:t>
            </a:r>
            <a:r>
              <a:rPr lang="en-US" altLang="zh-CN" sz="1000" b="1" dirty="0" smtClean="0">
                <a:solidFill>
                  <a:srgbClr val="000000"/>
                </a:solidFill>
                <a:latin typeface="Consolas"/>
              </a:rPr>
              <a:t> </a:t>
            </a:r>
            <a:r>
              <a:rPr lang="en-US" altLang="zh-CN" sz="1000" b="1" dirty="0" smtClean="0">
                <a:solidFill>
                  <a:srgbClr val="7F0055"/>
                </a:solidFill>
                <a:latin typeface="Consolas"/>
              </a:rPr>
              <a:t>true</a:t>
            </a:r>
            <a:r>
              <a:rPr lang="en-US" altLang="zh-CN" sz="1000" dirty="0" smtClean="0">
                <a:solidFill>
                  <a:srgbClr val="000000"/>
                </a:solidFill>
                <a:latin typeface="Consolas"/>
              </a:rPr>
              <a:t>;</a:t>
            </a:r>
          </a:p>
          <a:p>
            <a:r>
              <a:rPr lang="en-US" altLang="zh-CN" sz="1000" dirty="0" smtClean="0">
                <a:solidFill>
                  <a:srgbClr val="000000"/>
                </a:solidFill>
                <a:latin typeface="Consolas"/>
              </a:rPr>
              <a:t>    }</a:t>
            </a:r>
          </a:p>
          <a:p>
            <a:endParaRPr lang="zh-CN" altLang="en-US" sz="1000" dirty="0" smtClean="0">
              <a:latin typeface="Consolas"/>
            </a:endParaRPr>
          </a:p>
          <a:p>
            <a:r>
              <a:rPr lang="en-US" altLang="zh-CN" sz="1000" dirty="0" smtClean="0">
                <a:solidFill>
                  <a:srgbClr val="646464"/>
                </a:solidFill>
                <a:latin typeface="Consolas"/>
              </a:rPr>
              <a:t>    @</a:t>
            </a:r>
            <a:r>
              <a:rPr lang="en-US" altLang="zh-CN" sz="1000" dirty="0" err="1" smtClean="0">
                <a:solidFill>
                  <a:srgbClr val="000000"/>
                </a:solidFill>
                <a:latin typeface="Consolas"/>
              </a:rPr>
              <a:t>java.lang.</a:t>
            </a:r>
            <a:r>
              <a:rPr lang="en-US" altLang="zh-CN" sz="1000" dirty="0" err="1" smtClean="0">
                <a:solidFill>
                  <a:srgbClr val="646464"/>
                </a:solidFill>
                <a:latin typeface="Consolas"/>
              </a:rPr>
              <a:t>Override</a:t>
            </a:r>
            <a:endParaRPr lang="en-US" altLang="zh-CN" sz="1000" dirty="0" smtClean="0">
              <a:solidFill>
                <a:srgbClr val="646464"/>
              </a:solidFill>
              <a:latin typeface="Consolas"/>
            </a:endParaRPr>
          </a:p>
          <a:p>
            <a:r>
              <a:rPr lang="en-US" altLang="zh-CN" sz="1000" b="1" dirty="0" smtClean="0">
                <a:solidFill>
                  <a:srgbClr val="7F0055"/>
                </a:solidFill>
                <a:latin typeface="Consolas"/>
              </a:rPr>
              <a:t>    public</a:t>
            </a:r>
            <a:r>
              <a:rPr lang="en-US" altLang="zh-CN" sz="1000" b="1" dirty="0" smtClean="0">
                <a:solidFill>
                  <a:srgbClr val="000000"/>
                </a:solidFill>
                <a:latin typeface="Consolas"/>
              </a:rPr>
              <a:t> </a:t>
            </a:r>
            <a:r>
              <a:rPr lang="en-US" altLang="zh-CN" sz="1000" b="1" dirty="0" smtClean="0">
                <a:solidFill>
                  <a:srgbClr val="7F0055"/>
                </a:solidFill>
                <a:latin typeface="Consolas"/>
              </a:rPr>
              <a:t>int</a:t>
            </a:r>
            <a:r>
              <a:rPr lang="en-US" altLang="zh-CN" sz="1000" dirty="0" smtClean="0">
                <a:solidFill>
                  <a:srgbClr val="000000"/>
                </a:solidFill>
                <a:latin typeface="Consolas"/>
              </a:rPr>
              <a:t> </a:t>
            </a:r>
            <a:r>
              <a:rPr lang="en-US" altLang="zh-CN" sz="1000" dirty="0" err="1" smtClean="0">
                <a:solidFill>
                  <a:srgbClr val="000000"/>
                </a:solidFill>
                <a:latin typeface="Consolas"/>
              </a:rPr>
              <a:t>hashCode</a:t>
            </a:r>
            <a:r>
              <a:rPr lang="en-US" altLang="zh-CN" sz="1000" dirty="0" smtClean="0">
                <a:solidFill>
                  <a:srgbClr val="000000"/>
                </a:solidFill>
                <a:latin typeface="Consolas"/>
              </a:rPr>
              <a:t>() {</a:t>
            </a:r>
          </a:p>
          <a:p>
            <a:r>
              <a:rPr lang="en-US" altLang="zh-CN" sz="1000" b="1" dirty="0" smtClean="0">
                <a:solidFill>
                  <a:srgbClr val="7F0055"/>
                </a:solidFill>
                <a:latin typeface="Consolas"/>
              </a:rPr>
              <a:t>        final</a:t>
            </a:r>
            <a:r>
              <a:rPr lang="en-US" altLang="zh-CN" sz="1000" b="1" dirty="0" smtClean="0">
                <a:solidFill>
                  <a:srgbClr val="000000"/>
                </a:solidFill>
                <a:latin typeface="Consolas"/>
              </a:rPr>
              <a:t> </a:t>
            </a:r>
            <a:r>
              <a:rPr lang="en-US" altLang="zh-CN" sz="1000" b="1" dirty="0" smtClean="0">
                <a:solidFill>
                  <a:srgbClr val="7F0055"/>
                </a:solidFill>
                <a:latin typeface="Consolas"/>
              </a:rPr>
              <a:t>int</a:t>
            </a:r>
            <a:r>
              <a:rPr lang="en-US" altLang="zh-CN" sz="1000" dirty="0" smtClean="0">
                <a:solidFill>
                  <a:srgbClr val="000000"/>
                </a:solidFill>
                <a:latin typeface="Consolas"/>
              </a:rPr>
              <a:t> PRIME = 31;</a:t>
            </a:r>
          </a:p>
          <a:p>
            <a:r>
              <a:rPr lang="en-US" altLang="zh-CN" sz="1000" b="1" dirty="0" smtClean="0">
                <a:solidFill>
                  <a:srgbClr val="7F0055"/>
                </a:solidFill>
                <a:latin typeface="Consolas"/>
              </a:rPr>
              <a:t>        int</a:t>
            </a:r>
            <a:r>
              <a:rPr lang="en-US" altLang="zh-CN" sz="1000" dirty="0" smtClean="0">
                <a:solidFill>
                  <a:srgbClr val="000000"/>
                </a:solidFill>
                <a:latin typeface="Consolas"/>
              </a:rPr>
              <a:t> result = 1;</a:t>
            </a:r>
          </a:p>
          <a:p>
            <a:r>
              <a:rPr lang="en-US" altLang="zh-CN" sz="1000" dirty="0" smtClean="0">
                <a:solidFill>
                  <a:srgbClr val="000000"/>
                </a:solidFill>
                <a:latin typeface="Consolas"/>
              </a:rPr>
              <a:t>        result = result * PRIME + (</a:t>
            </a:r>
            <a:r>
              <a:rPr lang="en-US" altLang="zh-CN" sz="1000" b="1" dirty="0" smtClean="0">
                <a:solidFill>
                  <a:srgbClr val="7F0055"/>
                </a:solidFill>
                <a:latin typeface="Consolas"/>
              </a:rPr>
              <a:t>this</a:t>
            </a:r>
            <a:r>
              <a:rPr lang="en-US" altLang="zh-CN" sz="1000" dirty="0" smtClean="0">
                <a:solidFill>
                  <a:srgbClr val="000000"/>
                </a:solidFill>
                <a:latin typeface="Consolas"/>
              </a:rPr>
              <a:t>.</a:t>
            </a:r>
            <a:r>
              <a:rPr lang="en-US" altLang="zh-CN" sz="1000" dirty="0" smtClean="0">
                <a:solidFill>
                  <a:srgbClr val="0000C0"/>
                </a:solidFill>
                <a:latin typeface="Consolas"/>
              </a:rPr>
              <a:t>name</a:t>
            </a:r>
            <a:r>
              <a:rPr lang="en-US" altLang="zh-CN" sz="1000" dirty="0" smtClean="0">
                <a:solidFill>
                  <a:srgbClr val="000000"/>
                </a:solidFill>
                <a:latin typeface="Consolas"/>
              </a:rPr>
              <a:t> == </a:t>
            </a:r>
            <a:r>
              <a:rPr lang="en-US" altLang="zh-CN" sz="1000" b="1" dirty="0" smtClean="0">
                <a:solidFill>
                  <a:srgbClr val="7F0055"/>
                </a:solidFill>
                <a:latin typeface="Consolas"/>
              </a:rPr>
              <a:t>null</a:t>
            </a:r>
            <a:r>
              <a:rPr lang="en-US" altLang="zh-CN" sz="1000" dirty="0" smtClean="0">
                <a:solidFill>
                  <a:srgbClr val="000000"/>
                </a:solidFill>
                <a:latin typeface="Consolas"/>
              </a:rPr>
              <a:t> ? 0 : </a:t>
            </a:r>
            <a:r>
              <a:rPr lang="en-US" altLang="zh-CN" sz="1000" b="1" dirty="0" err="1" smtClean="0">
                <a:solidFill>
                  <a:srgbClr val="7F0055"/>
                </a:solidFill>
                <a:latin typeface="Consolas"/>
              </a:rPr>
              <a:t>this</a:t>
            </a:r>
            <a:r>
              <a:rPr lang="en-US" altLang="zh-CN" sz="1000" dirty="0" err="1" smtClean="0">
                <a:solidFill>
                  <a:srgbClr val="000000"/>
                </a:solidFill>
                <a:latin typeface="Consolas"/>
              </a:rPr>
              <a:t>.</a:t>
            </a:r>
            <a:r>
              <a:rPr lang="en-US" altLang="zh-CN" sz="1000" dirty="0" err="1" smtClean="0">
                <a:solidFill>
                  <a:srgbClr val="0000C0"/>
                </a:solidFill>
                <a:latin typeface="Consolas"/>
              </a:rPr>
              <a:t>name</a:t>
            </a:r>
            <a:r>
              <a:rPr lang="en-US" altLang="zh-CN" sz="1000" dirty="0" err="1" smtClean="0">
                <a:solidFill>
                  <a:srgbClr val="000000"/>
                </a:solidFill>
                <a:latin typeface="Consolas"/>
              </a:rPr>
              <a:t>.hashCode</a:t>
            </a:r>
            <a:r>
              <a:rPr lang="en-US" altLang="zh-CN" sz="1000" dirty="0" smtClean="0">
                <a:solidFill>
                  <a:srgbClr val="000000"/>
                </a:solidFill>
                <a:latin typeface="Consolas"/>
              </a:rPr>
              <a:t>());</a:t>
            </a:r>
          </a:p>
          <a:p>
            <a:r>
              <a:rPr lang="en-US" altLang="zh-CN" sz="1000" b="1" dirty="0" smtClean="0">
                <a:solidFill>
                  <a:srgbClr val="7F0055"/>
                </a:solidFill>
                <a:latin typeface="Consolas"/>
              </a:rPr>
              <a:t>        return</a:t>
            </a:r>
            <a:r>
              <a:rPr lang="en-US" altLang="zh-CN" sz="1000" dirty="0" smtClean="0">
                <a:solidFill>
                  <a:srgbClr val="000000"/>
                </a:solidFill>
                <a:latin typeface="Consolas"/>
              </a:rPr>
              <a:t> result;</a:t>
            </a:r>
          </a:p>
          <a:p>
            <a:r>
              <a:rPr lang="en-US" altLang="zh-CN" sz="1000" dirty="0" smtClean="0">
                <a:solidFill>
                  <a:srgbClr val="000000"/>
                </a:solidFill>
                <a:latin typeface="Consolas"/>
              </a:rPr>
              <a:t>    }</a:t>
            </a:r>
          </a:p>
          <a:p>
            <a:endParaRPr lang="zh-CN" altLang="en-US" sz="1000" dirty="0" smtClean="0">
              <a:latin typeface="Consolas"/>
            </a:endParaRPr>
          </a:p>
          <a:p>
            <a:r>
              <a:rPr lang="en-US" altLang="zh-CN" sz="1000" dirty="0" smtClean="0">
                <a:solidFill>
                  <a:srgbClr val="646464"/>
                </a:solidFill>
                <a:latin typeface="Consolas"/>
              </a:rPr>
              <a:t>    @</a:t>
            </a:r>
            <a:r>
              <a:rPr lang="en-US" altLang="zh-CN" sz="1000" dirty="0" err="1" smtClean="0">
                <a:solidFill>
                  <a:srgbClr val="000000"/>
                </a:solidFill>
                <a:latin typeface="Consolas"/>
              </a:rPr>
              <a:t>java.lang.</a:t>
            </a:r>
            <a:r>
              <a:rPr lang="en-US" altLang="zh-CN" sz="1000" dirty="0" err="1" smtClean="0">
                <a:solidFill>
                  <a:srgbClr val="646464"/>
                </a:solidFill>
                <a:latin typeface="Consolas"/>
              </a:rPr>
              <a:t>Override</a:t>
            </a:r>
            <a:endParaRPr lang="en-US" altLang="zh-CN" sz="1000" dirty="0" smtClean="0">
              <a:solidFill>
                <a:srgbClr val="646464"/>
              </a:solidFill>
              <a:latin typeface="Consolas"/>
            </a:endParaRPr>
          </a:p>
          <a:p>
            <a:r>
              <a:rPr lang="en-US" altLang="zh-CN" sz="1000" b="1" dirty="0" smtClean="0">
                <a:solidFill>
                  <a:srgbClr val="7F0055"/>
                </a:solidFill>
                <a:latin typeface="Consolas"/>
              </a:rPr>
              <a:t>    public</a:t>
            </a:r>
            <a:r>
              <a:rPr lang="en-US" altLang="zh-CN" sz="1000" dirty="0" smtClean="0">
                <a:solidFill>
                  <a:srgbClr val="000000"/>
                </a:solidFill>
                <a:latin typeface="Consolas"/>
              </a:rPr>
              <a:t> </a:t>
            </a:r>
            <a:r>
              <a:rPr lang="en-US" altLang="zh-CN" sz="1000" dirty="0" err="1" smtClean="0">
                <a:solidFill>
                  <a:srgbClr val="000000"/>
                </a:solidFill>
                <a:latin typeface="Consolas"/>
              </a:rPr>
              <a:t>java.lang.String</a:t>
            </a:r>
            <a:r>
              <a:rPr lang="en-US" altLang="zh-CN" sz="1000" dirty="0" smtClean="0">
                <a:solidFill>
                  <a:srgbClr val="000000"/>
                </a:solidFill>
                <a:latin typeface="Consolas"/>
              </a:rPr>
              <a:t> </a:t>
            </a:r>
            <a:r>
              <a:rPr lang="en-US" altLang="zh-CN" sz="1000" dirty="0" err="1" smtClean="0">
                <a:solidFill>
                  <a:srgbClr val="000000"/>
                </a:solidFill>
                <a:latin typeface="Consolas"/>
              </a:rPr>
              <a:t>toString</a:t>
            </a:r>
            <a:r>
              <a:rPr lang="en-US" altLang="zh-CN" sz="1000" dirty="0" smtClean="0">
                <a:solidFill>
                  <a:srgbClr val="000000"/>
                </a:solidFill>
                <a:latin typeface="Consolas"/>
              </a:rPr>
              <a:t>() {</a:t>
            </a:r>
          </a:p>
          <a:p>
            <a:r>
              <a:rPr lang="en-US" altLang="zh-CN" sz="1000" b="1" dirty="0" smtClean="0">
                <a:solidFill>
                  <a:srgbClr val="7F0055"/>
                </a:solidFill>
                <a:latin typeface="Consolas"/>
              </a:rPr>
              <a:t>        return</a:t>
            </a:r>
            <a:r>
              <a:rPr lang="en-US" altLang="zh-CN" sz="1000" dirty="0" smtClean="0">
                <a:solidFill>
                  <a:srgbClr val="000000"/>
                </a:solidFill>
                <a:latin typeface="Consolas"/>
              </a:rPr>
              <a:t> </a:t>
            </a:r>
            <a:r>
              <a:rPr lang="en-US" altLang="zh-CN" sz="1000" dirty="0" smtClean="0">
                <a:solidFill>
                  <a:srgbClr val="2A00FF"/>
                </a:solidFill>
                <a:latin typeface="Consolas"/>
              </a:rPr>
              <a:t>"</a:t>
            </a:r>
            <a:r>
              <a:rPr lang="en-US" altLang="zh-CN" sz="1000" dirty="0" err="1" smtClean="0">
                <a:solidFill>
                  <a:srgbClr val="2A00FF"/>
                </a:solidFill>
                <a:latin typeface="Consolas"/>
              </a:rPr>
              <a:t>LombokPojoDemo</a:t>
            </a:r>
            <a:r>
              <a:rPr lang="en-US" altLang="zh-CN" sz="1000" dirty="0" smtClean="0">
                <a:solidFill>
                  <a:srgbClr val="2A00FF"/>
                </a:solidFill>
                <a:latin typeface="Consolas"/>
              </a:rPr>
              <a:t>(name="</a:t>
            </a:r>
            <a:r>
              <a:rPr lang="en-US" altLang="zh-CN" sz="1000" dirty="0" smtClean="0">
                <a:solidFill>
                  <a:srgbClr val="000000"/>
                </a:solidFill>
                <a:latin typeface="Consolas"/>
              </a:rPr>
              <a:t> + </a:t>
            </a:r>
            <a:r>
              <a:rPr lang="en-US" altLang="zh-CN" sz="1000" dirty="0" smtClean="0">
                <a:solidFill>
                  <a:srgbClr val="0000C0"/>
                </a:solidFill>
                <a:latin typeface="Consolas"/>
              </a:rPr>
              <a:t>name</a:t>
            </a:r>
            <a:r>
              <a:rPr lang="en-US" altLang="zh-CN" sz="1000" dirty="0" smtClean="0">
                <a:solidFill>
                  <a:srgbClr val="000000"/>
                </a:solidFill>
                <a:latin typeface="Consolas"/>
              </a:rPr>
              <a:t> + </a:t>
            </a:r>
            <a:r>
              <a:rPr lang="en-US" altLang="zh-CN" sz="1000" dirty="0" smtClean="0">
                <a:solidFill>
                  <a:srgbClr val="2A00FF"/>
                </a:solidFill>
                <a:latin typeface="Consolas"/>
              </a:rPr>
              <a:t>")"</a:t>
            </a:r>
            <a:r>
              <a:rPr lang="en-US" altLang="zh-CN" sz="1000" dirty="0" smtClean="0">
                <a:solidFill>
                  <a:srgbClr val="000000"/>
                </a:solidFill>
                <a:latin typeface="Consolas"/>
              </a:rPr>
              <a:t>;</a:t>
            </a:r>
          </a:p>
          <a:p>
            <a:r>
              <a:rPr lang="en-US" altLang="zh-CN" sz="1000" dirty="0" smtClean="0">
                <a:solidFill>
                  <a:srgbClr val="000000"/>
                </a:solidFill>
                <a:latin typeface="Consolas"/>
              </a:rPr>
              <a:t>    }</a:t>
            </a:r>
          </a:p>
          <a:p>
            <a:r>
              <a:rPr lang="en-US" altLang="zh-CN" sz="1000" dirty="0" smtClean="0">
                <a:solidFill>
                  <a:srgbClr val="000000"/>
                </a:solidFill>
                <a:latin typeface="Consolas"/>
              </a:rPr>
              <a:t>}</a:t>
            </a:r>
            <a:endParaRPr lang="zh-CN" altLang="en-US" sz="1000" dirty="0"/>
          </a:p>
        </p:txBody>
      </p:sp>
      <p:sp>
        <p:nvSpPr>
          <p:cNvPr id="5" name="标题 4"/>
          <p:cNvSpPr>
            <a:spLocks noGrp="1"/>
          </p:cNvSpPr>
          <p:nvPr>
            <p:ph type="title"/>
          </p:nvPr>
        </p:nvSpPr>
        <p:spPr/>
        <p:txBody>
          <a:bodyPr/>
          <a:lstStyle/>
          <a:p>
            <a:pPr algn="r"/>
            <a:r>
              <a:rPr lang="zh-CN" altLang="en-US" dirty="0" smtClean="0">
                <a:latin typeface="微软雅黑" pitchFamily="34" charset="-122"/>
                <a:ea typeface="微软雅黑" pitchFamily="34" charset="-122"/>
              </a:rPr>
              <a:t>注解处理后</a:t>
            </a:r>
            <a:endParaRPr lang="zh-CN" altLang="en-US" dirty="0"/>
          </a:p>
        </p:txBody>
      </p:sp>
      <p:sp>
        <p:nvSpPr>
          <p:cNvPr id="7" name="矩形标注 6"/>
          <p:cNvSpPr/>
          <p:nvPr/>
        </p:nvSpPr>
        <p:spPr>
          <a:xfrm>
            <a:off x="1714480" y="357166"/>
            <a:ext cx="2071702" cy="428628"/>
          </a:xfrm>
          <a:prstGeom prst="wedgeRectCallout">
            <a:avLst>
              <a:gd name="adj1" fmla="val -27149"/>
              <a:gd name="adj2" fmla="val 86944"/>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@Data</a:t>
            </a:r>
            <a:r>
              <a:rPr lang="zh-CN" altLang="en-US" sz="1600" dirty="0" smtClean="0">
                <a:solidFill>
                  <a:schemeClr val="tx1"/>
                </a:solidFill>
                <a:latin typeface="微软雅黑" pitchFamily="34" charset="-122"/>
                <a:ea typeface="微软雅黑" pitchFamily="34" charset="-122"/>
              </a:rPr>
              <a:t>注解已经去掉</a:t>
            </a:r>
            <a:endParaRPr lang="zh-CN" altLang="en-US" sz="1600" dirty="0">
              <a:solidFill>
                <a:schemeClr val="tx1"/>
              </a:solidFill>
              <a:latin typeface="微软雅黑" pitchFamily="34" charset="-122"/>
              <a:ea typeface="微软雅黑" pitchFamily="34" charset="-122"/>
            </a:endParaRPr>
          </a:p>
        </p:txBody>
      </p:sp>
      <p:sp>
        <p:nvSpPr>
          <p:cNvPr id="10" name="左大括号 9"/>
          <p:cNvSpPr/>
          <p:nvPr/>
        </p:nvSpPr>
        <p:spPr>
          <a:xfrm>
            <a:off x="1571604" y="1928802"/>
            <a:ext cx="357190" cy="442915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标注 10"/>
          <p:cNvSpPr/>
          <p:nvPr/>
        </p:nvSpPr>
        <p:spPr>
          <a:xfrm>
            <a:off x="285720" y="2928934"/>
            <a:ext cx="1357322" cy="928694"/>
          </a:xfrm>
          <a:prstGeom prst="wedgeRectCallout">
            <a:avLst>
              <a:gd name="adj1" fmla="val 39611"/>
              <a:gd name="adj2" fmla="val 77315"/>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由</a:t>
            </a:r>
            <a:r>
              <a:rPr lang="en-US" altLang="zh-CN" dirty="0" smtClean="0">
                <a:solidFill>
                  <a:schemeClr val="tx1"/>
                </a:solidFill>
                <a:latin typeface="微软雅黑" pitchFamily="34" charset="-122"/>
                <a:ea typeface="微软雅黑" pitchFamily="34" charset="-122"/>
              </a:rPr>
              <a:t>Lombok</a:t>
            </a:r>
            <a:r>
              <a:rPr lang="zh-CN" altLang="en-US" dirty="0" smtClean="0">
                <a:solidFill>
                  <a:schemeClr val="tx1"/>
                </a:solidFill>
                <a:latin typeface="微软雅黑" pitchFamily="34" charset="-122"/>
                <a:ea typeface="微软雅黑" pitchFamily="34" charset="-122"/>
              </a:rPr>
              <a:t>的注解处理器添加</a:t>
            </a:r>
            <a:endParaRPr lang="zh-CN" altLang="en-US" dirty="0">
              <a:solidFill>
                <a:schemeClr val="tx1"/>
              </a:solidFill>
              <a:latin typeface="微软雅黑" pitchFamily="34" charset="-122"/>
              <a:ea typeface="微软雅黑" pitchFamily="34" charset="-122"/>
            </a:endParaRPr>
          </a:p>
        </p:txBody>
      </p:sp>
      <p:sp>
        <p:nvSpPr>
          <p:cNvPr id="12" name="矩形标注 11"/>
          <p:cNvSpPr/>
          <p:nvPr/>
        </p:nvSpPr>
        <p:spPr>
          <a:xfrm>
            <a:off x="4071934" y="1214422"/>
            <a:ext cx="1571636" cy="785818"/>
          </a:xfrm>
          <a:prstGeom prst="wedgeRectCallout">
            <a:avLst>
              <a:gd name="adj1" fmla="val -66547"/>
              <a:gd name="adj2" fmla="val -18981"/>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100000" t="100000"/>
            </a:path>
            <a:tileRect r="-100000" b="-100000"/>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默认构造器是在输入符号表的时候添加的</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分享安排</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lnSpcReduction="10000"/>
          </a:bodyPr>
          <a:lstStyle/>
          <a:p>
            <a:r>
              <a:rPr lang="zh-CN" altLang="en-US" sz="2800" dirty="0" smtClean="0">
                <a:latin typeface="微软雅黑" pitchFamily="34" charset="-122"/>
                <a:ea typeface="微软雅黑" pitchFamily="34" charset="-122"/>
              </a:rPr>
              <a:t>语言处理器的基本结构</a:t>
            </a:r>
            <a:endParaRPr lang="en-US" altLang="zh-CN" sz="28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语言与平台</a:t>
            </a:r>
            <a:endParaRPr lang="en-US" altLang="zh-CN" sz="28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源码级编译器（</a:t>
            </a:r>
            <a:r>
              <a:rPr lang="en-US" altLang="zh-CN" sz="2800" dirty="0" smtClean="0">
                <a:latin typeface="微软雅黑" pitchFamily="34" charset="-122"/>
                <a:ea typeface="微软雅黑" pitchFamily="34" charset="-122"/>
              </a:rPr>
              <a:t>javac</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Class</a:t>
            </a:r>
            <a:r>
              <a:rPr lang="zh-CN" altLang="en-US" sz="2800" dirty="0" smtClean="0">
                <a:latin typeface="微软雅黑" pitchFamily="34" charset="-122"/>
                <a:ea typeface="微软雅黑" pitchFamily="34" charset="-122"/>
              </a:rPr>
              <a:t>文件</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虚拟机与</a:t>
            </a:r>
            <a:r>
              <a:rPr lang="en-US" altLang="zh-CN" sz="2800" dirty="0" smtClean="0">
                <a:latin typeface="微软雅黑" pitchFamily="34" charset="-122"/>
                <a:ea typeface="微软雅黑" pitchFamily="34" charset="-122"/>
              </a:rPr>
              <a:t>JVM</a:t>
            </a:r>
          </a:p>
          <a:p>
            <a:r>
              <a:rPr lang="en-US" altLang="zh-CN" sz="2800" dirty="0" smtClean="0">
                <a:latin typeface="微软雅黑" pitchFamily="34" charset="-122"/>
                <a:ea typeface="微软雅黑" pitchFamily="34" charset="-122"/>
              </a:rPr>
              <a:t>HotSpot</a:t>
            </a:r>
            <a:r>
              <a:rPr lang="zh-CN" altLang="en-US"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VM</a:t>
            </a:r>
          </a:p>
          <a:p>
            <a:r>
              <a:rPr lang="en-US" altLang="zh-CN" sz="2800" dirty="0" smtClean="0">
                <a:latin typeface="微软雅黑" pitchFamily="34" charset="-122"/>
                <a:ea typeface="微软雅黑" pitchFamily="34" charset="-122"/>
              </a:rPr>
              <a:t>HotSpot VM</a:t>
            </a:r>
            <a:r>
              <a:rPr lang="zh-CN" altLang="en-US" sz="2800" dirty="0" smtClean="0">
                <a:latin typeface="微软雅黑" pitchFamily="34" charset="-122"/>
                <a:ea typeface="微软雅黑" pitchFamily="34" charset="-122"/>
              </a:rPr>
              <a:t>的运行时支持</a:t>
            </a:r>
            <a:endParaRPr lang="en-US" altLang="zh-CN" sz="28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HotSpot</a:t>
            </a:r>
            <a:r>
              <a:rPr lang="zh-CN" altLang="en-US" sz="2800" dirty="0" smtClean="0">
                <a:latin typeface="微软雅黑" pitchFamily="34" charset="-122"/>
                <a:ea typeface="微软雅黑" pitchFamily="34" charset="-122"/>
              </a:rPr>
              <a:t>与解释器</a:t>
            </a:r>
            <a:endParaRPr lang="en-US" altLang="zh-CN" sz="2800" dirty="0" smtClean="0">
              <a:latin typeface="微软雅黑" pitchFamily="34" charset="-122"/>
              <a:ea typeface="微软雅黑" pitchFamily="34" charset="-122"/>
            </a:endParaRPr>
          </a:p>
          <a:p>
            <a:r>
              <a:rPr lang="en-US" altLang="zh-CN" sz="2800" dirty="0" smtClean="0">
                <a:latin typeface="微软雅黑" pitchFamily="34" charset="-122"/>
                <a:ea typeface="微软雅黑" pitchFamily="34" charset="-122"/>
              </a:rPr>
              <a:t>HotSpot</a:t>
            </a:r>
            <a:r>
              <a:rPr lang="zh-CN" altLang="en-US" sz="2800" dirty="0" smtClean="0">
                <a:latin typeface="微软雅黑" pitchFamily="34" charset="-122"/>
                <a:ea typeface="微软雅黑" pitchFamily="34" charset="-122"/>
              </a:rPr>
              <a:t>与</a:t>
            </a:r>
            <a:r>
              <a:rPr lang="en-US" altLang="zh-CN" sz="2800" dirty="0" smtClean="0">
                <a:latin typeface="微软雅黑" pitchFamily="34" charset="-122"/>
                <a:ea typeface="微软雅黑" pitchFamily="34" charset="-122"/>
              </a:rPr>
              <a:t>JIT</a:t>
            </a:r>
            <a:r>
              <a:rPr lang="zh-CN" altLang="en-US" sz="2800" dirty="0" smtClean="0">
                <a:latin typeface="微软雅黑" pitchFamily="34" charset="-122"/>
                <a:ea typeface="微软雅黑" pitchFamily="34" charset="-122"/>
              </a:rPr>
              <a:t>编译器</a:t>
            </a:r>
            <a:endParaRPr lang="en-US" altLang="zh-CN" sz="2800" dirty="0" smtClean="0">
              <a:latin typeface="微软雅黑" pitchFamily="34" charset="-122"/>
              <a:ea typeface="微软雅黑" pitchFamily="34" charset="-122"/>
            </a:endParaRPr>
          </a:p>
          <a:p>
            <a:r>
              <a:rPr lang="en-US" altLang="zh-CN" sz="2800" dirty="0" err="1" smtClean="0">
                <a:latin typeface="微软雅黑" pitchFamily="34" charset="-122"/>
                <a:ea typeface="微软雅黑" pitchFamily="34" charset="-122"/>
              </a:rPr>
              <a:t>HotSpot</a:t>
            </a:r>
            <a:r>
              <a:rPr lang="en-US" altLang="zh-CN" sz="2800" dirty="0" smtClean="0">
                <a:latin typeface="微软雅黑" pitchFamily="34" charset="-122"/>
                <a:ea typeface="微软雅黑" pitchFamily="34" charset="-122"/>
              </a:rPr>
              <a:t> VM</a:t>
            </a:r>
            <a:r>
              <a:rPr lang="zh-CN" altLang="en-US" sz="2800" dirty="0" smtClean="0">
                <a:latin typeface="微软雅黑" pitchFamily="34" charset="-122"/>
                <a:ea typeface="微软雅黑" pitchFamily="34" charset="-122"/>
              </a:rPr>
              <a:t>与</a:t>
            </a:r>
            <a:r>
              <a:rPr lang="en-US" altLang="zh-CN" sz="2800" dirty="0" smtClean="0">
                <a:latin typeface="微软雅黑" pitchFamily="34" charset="-122"/>
                <a:ea typeface="微软雅黑" pitchFamily="34" charset="-122"/>
              </a:rPr>
              <a:t>JSR 292</a:t>
            </a:r>
          </a:p>
          <a:p>
            <a:endParaRPr lang="zh-CN" altLang="en-US" dirty="0">
              <a:latin typeface="微软雅黑" pitchFamily="34" charset="-122"/>
              <a:ea typeface="微软雅黑" pitchFamily="34" charset="-122"/>
            </a:endParaRPr>
          </a:p>
        </p:txBody>
      </p:sp>
      <p:sp>
        <p:nvSpPr>
          <p:cNvPr id="4" name="TextBox 3"/>
          <p:cNvSpPr txBox="1"/>
          <p:nvPr/>
        </p:nvSpPr>
        <p:spPr>
          <a:xfrm>
            <a:off x="6715140" y="5857892"/>
            <a:ext cx="2286016" cy="830997"/>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友情提示：</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许多参考资料可以从该</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演示稿里嵌的链接找到</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400" dirty="0" smtClean="0">
                <a:latin typeface="微软雅黑" pitchFamily="34" charset="-122"/>
                <a:ea typeface="微软雅黑" pitchFamily="34" charset="-122"/>
              </a:rPr>
              <a:t>标注（</a:t>
            </a:r>
            <a:r>
              <a:rPr lang="en-US" altLang="zh-CN" sz="4400" dirty="0" err="1" smtClean="0">
                <a:latin typeface="微软雅黑" pitchFamily="34" charset="-122"/>
                <a:ea typeface="微软雅黑" pitchFamily="34" charset="-122"/>
              </a:rPr>
              <a:t>Attr</a:t>
            </a:r>
            <a:r>
              <a:rPr lang="zh-CN" altLang="en-US" sz="4400" dirty="0" smtClean="0">
                <a:latin typeface="微软雅黑" pitchFamily="34" charset="-122"/>
                <a:ea typeface="微软雅黑" pitchFamily="34" charset="-122"/>
              </a:rPr>
              <a:t>）和检查（</a:t>
            </a:r>
            <a:r>
              <a:rPr lang="en-US" altLang="zh-CN" sz="4400" dirty="0" smtClean="0">
                <a:latin typeface="微软雅黑" pitchFamily="34" charset="-122"/>
                <a:ea typeface="微软雅黑" pitchFamily="34" charset="-122"/>
              </a:rPr>
              <a:t>Check</a:t>
            </a:r>
            <a:r>
              <a:rPr lang="zh-CN" altLang="en-US" sz="4400" dirty="0" smtClean="0">
                <a:latin typeface="微软雅黑" pitchFamily="34" charset="-122"/>
                <a:ea typeface="微软雅黑" pitchFamily="34" charset="-122"/>
              </a:rPr>
              <a:t>）</a:t>
            </a:r>
            <a:endParaRPr lang="zh-CN" altLang="en-US" dirty="0"/>
          </a:p>
        </p:txBody>
      </p:sp>
      <p:sp>
        <p:nvSpPr>
          <p:cNvPr id="7" name="内容占位符 6"/>
          <p:cNvSpPr>
            <a:spLocks noGrp="1"/>
          </p:cNvSpPr>
          <p:nvPr>
            <p:ph idx="1"/>
          </p:nvPr>
        </p:nvSpPr>
        <p:spPr/>
        <p:txBody>
          <a:bodyPr>
            <a:normAutofit fontScale="62500" lnSpcReduction="20000"/>
          </a:bodyPr>
          <a:lstStyle/>
          <a:p>
            <a:r>
              <a:rPr lang="en-US" altLang="zh-CN" dirty="0" err="1" smtClean="0">
                <a:latin typeface="微软雅黑" pitchFamily="34" charset="-122"/>
                <a:ea typeface="微软雅黑" pitchFamily="34" charset="-122"/>
              </a:rPr>
              <a:t>com.sun.tools.javac.comp.Attr</a:t>
            </a:r>
            <a:endParaRPr lang="en-US" altLang="zh-CN" dirty="0" smtClean="0">
              <a:latin typeface="微软雅黑" pitchFamily="34" charset="-122"/>
              <a:ea typeface="微软雅黑" pitchFamily="34" charset="-122"/>
            </a:endParaRPr>
          </a:p>
          <a:p>
            <a:pPr>
              <a:buNone/>
            </a:pPr>
            <a:r>
              <a:rPr lang="zh-CN" altLang="en-US" dirty="0" smtClean="0">
                <a:latin typeface="微软雅黑" pitchFamily="34" charset="-122"/>
                <a:ea typeface="微软雅黑" pitchFamily="34" charset="-122"/>
              </a:rPr>
              <a:t>与 </a:t>
            </a:r>
            <a:r>
              <a:rPr lang="en-US" altLang="zh-CN" dirty="0" err="1" smtClean="0">
                <a:latin typeface="微软雅黑" pitchFamily="34" charset="-122"/>
                <a:ea typeface="微软雅黑" pitchFamily="34" charset="-122"/>
              </a:rPr>
              <a:t>com.sun.tools.javac.comp.Check</a:t>
            </a:r>
            <a:endParaRPr lang="en-US" altLang="zh-CN" dirty="0" smtClean="0">
              <a:latin typeface="微软雅黑" pitchFamily="34" charset="-122"/>
              <a:ea typeface="微软雅黑" pitchFamily="34" charset="-122"/>
            </a:endParaRPr>
          </a:p>
          <a:p>
            <a:pPr>
              <a:buNone/>
            </a:pP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语义分析的一个步骤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将语法树中名字、表达式等元素与变量、方法、类型等联系到一起</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检查变量使用前是否已声明</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推导泛型方法的类型参数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检查类型匹配性</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进行常量折叠</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400" dirty="0" smtClean="0">
                <a:latin typeface="微软雅黑" pitchFamily="34" charset="-122"/>
                <a:ea typeface="微软雅黑" pitchFamily="34" charset="-122"/>
              </a:rPr>
              <a:t>标注前</a:t>
            </a:r>
            <a:endParaRPr lang="zh-CN" altLang="en-US" dirty="0"/>
          </a:p>
        </p:txBody>
      </p:sp>
      <p:sp>
        <p:nvSpPr>
          <p:cNvPr id="4" name="TextBox 3"/>
          <p:cNvSpPr txBox="1"/>
          <p:nvPr/>
        </p:nvSpPr>
        <p:spPr>
          <a:xfrm>
            <a:off x="1500166" y="1214422"/>
            <a:ext cx="6500858" cy="1200329"/>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b="1" dirty="0" smtClean="0">
                <a:solidFill>
                  <a:srgbClr val="7F0055"/>
                </a:solidFill>
                <a:latin typeface="Consolas"/>
              </a:rPr>
              <a:t>    private</a:t>
            </a:r>
            <a:r>
              <a:rPr lang="en-US" altLang="zh-CN" b="1" dirty="0" smtClean="0">
                <a:solidFill>
                  <a:srgbClr val="000000"/>
                </a:solidFill>
                <a:latin typeface="Consolas"/>
              </a:rPr>
              <a:t> </a:t>
            </a:r>
            <a:r>
              <a:rPr lang="en-US" altLang="zh-CN" b="1" dirty="0" smtClean="0">
                <a:solidFill>
                  <a:srgbClr val="7F0055"/>
                </a:solidFill>
                <a:latin typeface="Consolas"/>
              </a:rPr>
              <a:t>static</a:t>
            </a:r>
            <a:r>
              <a:rPr lang="en-US" altLang="zh-CN" b="1" dirty="0" smtClean="0">
                <a:solidFill>
                  <a:srgbClr val="000000"/>
                </a:solidFill>
                <a:latin typeface="Consolas"/>
              </a:rPr>
              <a:t> </a:t>
            </a:r>
            <a:r>
              <a:rPr lang="en-US" altLang="zh-CN" b="1" dirty="0" smtClean="0">
                <a:solidFill>
                  <a:srgbClr val="7F0055"/>
                </a:solidFill>
                <a:latin typeface="Consolas"/>
              </a:rPr>
              <a:t>final</a:t>
            </a:r>
            <a:r>
              <a:rPr lang="en-US" altLang="zh-CN" dirty="0" smtClean="0">
                <a:solidFill>
                  <a:srgbClr val="000000"/>
                </a:solidFill>
                <a:latin typeface="Consolas"/>
              </a:rPr>
              <a:t> String </a:t>
            </a:r>
            <a:r>
              <a:rPr lang="en-US" altLang="zh-CN" b="1" i="1" dirty="0" smtClean="0">
                <a:solidFill>
                  <a:srgbClr val="0000C0"/>
                </a:solidFill>
                <a:latin typeface="Consolas"/>
              </a:rPr>
              <a:t>NAME</a:t>
            </a:r>
            <a:r>
              <a:rPr lang="en-US" altLang="zh-CN" dirty="0" smtClean="0">
                <a:solidFill>
                  <a:srgbClr val="000000"/>
                </a:solidFill>
                <a:latin typeface="Consolas"/>
              </a:rPr>
              <a:t> = </a:t>
            </a:r>
            <a:r>
              <a:rPr lang="en-US" altLang="zh-CN" dirty="0" smtClean="0">
                <a:solidFill>
                  <a:srgbClr val="2A00FF"/>
                </a:solidFill>
                <a:latin typeface="Consolas"/>
              </a:rPr>
              <a:t>"DEMO"</a:t>
            </a:r>
            <a:r>
              <a:rPr lang="en-US" altLang="zh-CN" dirty="0" smtClean="0">
                <a:solidFill>
                  <a:srgbClr val="000000"/>
                </a:solidFill>
                <a:latin typeface="Consolas"/>
              </a:rPr>
              <a:t>;</a:t>
            </a:r>
          </a:p>
          <a:p>
            <a:r>
              <a:rPr lang="en-US" altLang="zh-CN" b="1" dirty="0" smtClean="0">
                <a:solidFill>
                  <a:srgbClr val="7F0055"/>
                </a:solidFill>
                <a:latin typeface="Consolas"/>
              </a:rPr>
              <a:t>    private</a:t>
            </a:r>
            <a:r>
              <a:rPr lang="en-US" altLang="zh-CN" b="1" dirty="0" smtClean="0">
                <a:solidFill>
                  <a:srgbClr val="000000"/>
                </a:solidFill>
                <a:latin typeface="Consolas"/>
              </a:rPr>
              <a:t> </a:t>
            </a:r>
            <a:r>
              <a:rPr lang="en-US" altLang="zh-CN" dirty="0" smtClean="0">
                <a:solidFill>
                  <a:srgbClr val="000000"/>
                </a:solidFill>
                <a:latin typeface="Consolas"/>
              </a:rPr>
              <a:t>String </a:t>
            </a:r>
            <a:r>
              <a:rPr lang="en-US" altLang="zh-CN" dirty="0" err="1" smtClean="0">
                <a:solidFill>
                  <a:srgbClr val="0000C0"/>
                </a:solidFill>
                <a:latin typeface="Consolas"/>
              </a:rPr>
              <a:t>instanceName</a:t>
            </a:r>
            <a:r>
              <a:rPr lang="en-US" altLang="zh-CN" dirty="0" smtClean="0">
                <a:solidFill>
                  <a:srgbClr val="000000"/>
                </a:solidFill>
                <a:latin typeface="Consolas"/>
              </a:rPr>
              <a:t> = </a:t>
            </a:r>
            <a:r>
              <a:rPr lang="en-US" altLang="zh-CN" b="1" i="1" dirty="0" smtClean="0">
                <a:solidFill>
                  <a:srgbClr val="0000C0"/>
                </a:solidFill>
                <a:latin typeface="Consolas"/>
              </a:rPr>
              <a:t>NAME</a:t>
            </a:r>
            <a:r>
              <a:rPr lang="en-US" altLang="zh-CN" dirty="0" smtClean="0">
                <a:solidFill>
                  <a:srgbClr val="000000"/>
                </a:solidFill>
                <a:latin typeface="Consolas"/>
              </a:rPr>
              <a:t> + </a:t>
            </a:r>
            <a:r>
              <a:rPr lang="en-US" altLang="zh-CN" dirty="0" smtClean="0">
                <a:solidFill>
                  <a:srgbClr val="2A00FF"/>
                </a:solidFill>
                <a:latin typeface="Consolas"/>
              </a:rPr>
              <a:t>"ins"</a:t>
            </a:r>
            <a:r>
              <a:rPr lang="en-US" altLang="zh-CN" dirty="0" smtClean="0">
                <a:solidFill>
                  <a:srgbClr val="000000"/>
                </a:solidFill>
                <a:latin typeface="Consolas"/>
              </a:rPr>
              <a:t> + 0;</a:t>
            </a:r>
          </a:p>
          <a:p>
            <a:r>
              <a:rPr lang="en-US" altLang="zh-CN" dirty="0" smtClean="0">
                <a:solidFill>
                  <a:srgbClr val="000000"/>
                </a:solidFill>
                <a:latin typeface="Consolas"/>
              </a:rPr>
              <a:t>}</a:t>
            </a:r>
            <a:endParaRPr lang="zh-CN" altLang="en-US" dirty="0"/>
          </a:p>
        </p:txBody>
      </p:sp>
      <p:sp>
        <p:nvSpPr>
          <p:cNvPr id="5" name="矩形 4"/>
          <p:cNvSpPr/>
          <p:nvPr/>
        </p:nvSpPr>
        <p:spPr>
          <a:xfrm>
            <a:off x="6072198" y="3500438"/>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value: 0</a:t>
            </a:r>
            <a:endParaRPr lang="zh-CN" altLang="en-US" dirty="0">
              <a:solidFill>
                <a:schemeClr val="tx1"/>
              </a:solidFill>
              <a:latin typeface="Consolas" pitchFamily="49" charset="0"/>
            </a:endParaRPr>
          </a:p>
        </p:txBody>
      </p:sp>
      <p:sp>
        <p:nvSpPr>
          <p:cNvPr id="8" name="任意多边形 7"/>
          <p:cNvSpPr/>
          <p:nvPr/>
        </p:nvSpPr>
        <p:spPr>
          <a:xfrm>
            <a:off x="6072198" y="3500438"/>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JCLiteral</a:t>
            </a:r>
            <a:endParaRPr lang="zh-CN" altLang="en-US" sz="1400" dirty="0">
              <a:latin typeface="Microsoft YaHei" pitchFamily="34" charset="-122"/>
              <a:ea typeface="Microsoft YaHei" pitchFamily="34" charset="-122"/>
            </a:endParaRPr>
          </a:p>
        </p:txBody>
      </p:sp>
      <p:sp>
        <p:nvSpPr>
          <p:cNvPr id="9" name="矩形 8"/>
          <p:cNvSpPr/>
          <p:nvPr/>
        </p:nvSpPr>
        <p:spPr>
          <a:xfrm>
            <a:off x="1643042" y="4786322"/>
            <a:ext cx="1857388" cy="785842"/>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643042" y="4786322"/>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JCIdent</a:t>
            </a:r>
            <a:endParaRPr lang="zh-CN" altLang="en-US" sz="1400" dirty="0">
              <a:latin typeface="Microsoft YaHei" pitchFamily="34" charset="-122"/>
              <a:ea typeface="Microsoft YaHei" pitchFamily="34" charset="-122"/>
            </a:endParaRPr>
          </a:p>
        </p:txBody>
      </p:sp>
      <p:sp>
        <p:nvSpPr>
          <p:cNvPr id="11" name="矩形 10"/>
          <p:cNvSpPr/>
          <p:nvPr/>
        </p:nvSpPr>
        <p:spPr>
          <a:xfrm>
            <a:off x="4500562" y="2214554"/>
            <a:ext cx="1857388"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tag: 69</a:t>
            </a:r>
          </a:p>
          <a:p>
            <a:pPr algn="ctr"/>
            <a:r>
              <a:rPr lang="en-US" altLang="zh-CN" dirty="0" smtClean="0">
                <a:solidFill>
                  <a:schemeClr val="tx1"/>
                </a:solidFill>
                <a:latin typeface="Consolas" pitchFamily="49" charset="0"/>
              </a:rPr>
              <a:t>(+)</a:t>
            </a:r>
            <a:endParaRPr lang="zh-CN" altLang="en-US" dirty="0">
              <a:solidFill>
                <a:schemeClr val="tx1"/>
              </a:solidFill>
              <a:latin typeface="Consolas" pitchFamily="49" charset="0"/>
            </a:endParaRPr>
          </a:p>
        </p:txBody>
      </p:sp>
      <p:sp>
        <p:nvSpPr>
          <p:cNvPr id="12" name="任意多边形 11"/>
          <p:cNvSpPr/>
          <p:nvPr/>
        </p:nvSpPr>
        <p:spPr>
          <a:xfrm>
            <a:off x="4500562" y="2214554"/>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JCBinary</a:t>
            </a:r>
            <a:endParaRPr lang="zh-CN" altLang="en-US" sz="1400" dirty="0">
              <a:latin typeface="Microsoft YaHei" pitchFamily="34" charset="-122"/>
              <a:ea typeface="Microsoft YaHei" pitchFamily="34" charset="-122"/>
            </a:endParaRPr>
          </a:p>
        </p:txBody>
      </p:sp>
      <p:sp>
        <p:nvSpPr>
          <p:cNvPr id="13" name="矩形 12"/>
          <p:cNvSpPr/>
          <p:nvPr/>
        </p:nvSpPr>
        <p:spPr>
          <a:xfrm>
            <a:off x="1643042" y="5929354"/>
            <a:ext cx="1857388" cy="7144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NAME</a:t>
            </a:r>
            <a:endParaRPr lang="zh-CN" altLang="en-US" dirty="0">
              <a:solidFill>
                <a:schemeClr val="tx1"/>
              </a:solidFill>
              <a:latin typeface="Consolas" pitchFamily="49" charset="0"/>
            </a:endParaRPr>
          </a:p>
        </p:txBody>
      </p:sp>
      <p:sp>
        <p:nvSpPr>
          <p:cNvPr id="14" name="任意多边形 13"/>
          <p:cNvSpPr/>
          <p:nvPr/>
        </p:nvSpPr>
        <p:spPr>
          <a:xfrm>
            <a:off x="1643042" y="5929354"/>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icrosoft YaHei" pitchFamily="34" charset="-122"/>
                <a:ea typeface="Microsoft YaHei" pitchFamily="34" charset="-122"/>
              </a:rPr>
              <a:t>Name</a:t>
            </a:r>
            <a:endParaRPr lang="zh-CN" altLang="en-US" sz="1400" dirty="0">
              <a:latin typeface="Microsoft YaHei" pitchFamily="34" charset="-122"/>
              <a:ea typeface="Microsoft YaHei" pitchFamily="34" charset="-122"/>
            </a:endParaRPr>
          </a:p>
        </p:txBody>
      </p:sp>
      <p:cxnSp>
        <p:nvCxnSpPr>
          <p:cNvPr id="15" name="直接箭头连接符 14"/>
          <p:cNvCxnSpPr>
            <a:stCxn id="11" idx="2"/>
          </p:cNvCxnSpPr>
          <p:nvPr/>
        </p:nvCxnSpPr>
        <p:spPr>
          <a:xfrm rot="5400000">
            <a:off x="4536281" y="2607463"/>
            <a:ext cx="357190" cy="142876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2"/>
          </p:cNvCxnSpPr>
          <p:nvPr/>
        </p:nvCxnSpPr>
        <p:spPr>
          <a:xfrm rot="16200000" flipH="1">
            <a:off x="6072198" y="2500306"/>
            <a:ext cx="357190" cy="164307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p:cNvCxnSpPr>
          <p:nvPr/>
        </p:nvCxnSpPr>
        <p:spPr>
          <a:xfrm rot="5400000">
            <a:off x="2393141" y="5750759"/>
            <a:ext cx="35719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28794" y="5572164"/>
            <a:ext cx="642942" cy="338554"/>
          </a:xfrm>
          <a:prstGeom prst="rect">
            <a:avLst/>
          </a:prstGeom>
          <a:noFill/>
        </p:spPr>
        <p:txBody>
          <a:bodyPr wrap="square" rtlCol="0">
            <a:spAutoFit/>
          </a:bodyPr>
          <a:lstStyle/>
          <a:p>
            <a:r>
              <a:rPr lang="en-US" altLang="zh-CN" sz="1600" dirty="0" smtClean="0">
                <a:latin typeface="Consolas" pitchFamily="49" charset="0"/>
              </a:rPr>
              <a:t>name</a:t>
            </a:r>
            <a:endParaRPr lang="zh-CN" altLang="en-US" sz="1600" dirty="0">
              <a:latin typeface="Consolas" pitchFamily="49" charset="0"/>
            </a:endParaRPr>
          </a:p>
        </p:txBody>
      </p:sp>
      <p:sp>
        <p:nvSpPr>
          <p:cNvPr id="19" name="TextBox 18"/>
          <p:cNvSpPr txBox="1"/>
          <p:nvPr/>
        </p:nvSpPr>
        <p:spPr>
          <a:xfrm>
            <a:off x="4000496" y="3143248"/>
            <a:ext cx="571504" cy="338554"/>
          </a:xfrm>
          <a:prstGeom prst="rect">
            <a:avLst/>
          </a:prstGeom>
          <a:noFill/>
        </p:spPr>
        <p:txBody>
          <a:bodyPr wrap="square" rtlCol="0">
            <a:spAutoFit/>
          </a:bodyPr>
          <a:lstStyle/>
          <a:p>
            <a:r>
              <a:rPr lang="en-US" altLang="zh-CN" sz="1600" dirty="0" smtClean="0">
                <a:latin typeface="Consolas" pitchFamily="49" charset="0"/>
              </a:rPr>
              <a:t>lhs</a:t>
            </a:r>
            <a:endParaRPr lang="zh-CN" altLang="en-US" sz="1600" dirty="0">
              <a:latin typeface="Consolas" pitchFamily="49" charset="0"/>
            </a:endParaRPr>
          </a:p>
        </p:txBody>
      </p:sp>
      <p:sp>
        <p:nvSpPr>
          <p:cNvPr id="20" name="TextBox 19"/>
          <p:cNvSpPr txBox="1"/>
          <p:nvPr/>
        </p:nvSpPr>
        <p:spPr>
          <a:xfrm>
            <a:off x="6429388" y="3143248"/>
            <a:ext cx="571504" cy="338554"/>
          </a:xfrm>
          <a:prstGeom prst="rect">
            <a:avLst/>
          </a:prstGeom>
          <a:noFill/>
        </p:spPr>
        <p:txBody>
          <a:bodyPr wrap="square" rtlCol="0">
            <a:spAutoFit/>
          </a:bodyPr>
          <a:lstStyle/>
          <a:p>
            <a:r>
              <a:rPr lang="en-US" altLang="zh-CN" sz="1600" dirty="0" err="1" smtClean="0">
                <a:latin typeface="Consolas" pitchFamily="49" charset="0"/>
              </a:rPr>
              <a:t>rhs</a:t>
            </a:r>
            <a:endParaRPr lang="zh-CN" altLang="en-US" sz="1600" dirty="0">
              <a:latin typeface="Consolas" pitchFamily="49" charset="0"/>
            </a:endParaRPr>
          </a:p>
        </p:txBody>
      </p:sp>
      <p:sp>
        <p:nvSpPr>
          <p:cNvPr id="22" name="矩形 21"/>
          <p:cNvSpPr/>
          <p:nvPr/>
        </p:nvSpPr>
        <p:spPr>
          <a:xfrm>
            <a:off x="3071802" y="3500438"/>
            <a:ext cx="1857388"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tag: 69</a:t>
            </a:r>
          </a:p>
          <a:p>
            <a:pPr algn="ctr"/>
            <a:r>
              <a:rPr lang="en-US" altLang="zh-CN" dirty="0" smtClean="0">
                <a:solidFill>
                  <a:schemeClr val="tx1"/>
                </a:solidFill>
                <a:latin typeface="Consolas" pitchFamily="49" charset="0"/>
              </a:rPr>
              <a:t>(+)</a:t>
            </a:r>
            <a:endParaRPr lang="zh-CN" altLang="en-US" dirty="0">
              <a:solidFill>
                <a:schemeClr val="tx1"/>
              </a:solidFill>
              <a:latin typeface="Consolas" pitchFamily="49" charset="0"/>
            </a:endParaRPr>
          </a:p>
        </p:txBody>
      </p:sp>
      <p:sp>
        <p:nvSpPr>
          <p:cNvPr id="23" name="任意多边形 22"/>
          <p:cNvSpPr/>
          <p:nvPr/>
        </p:nvSpPr>
        <p:spPr>
          <a:xfrm>
            <a:off x="3071802" y="3500438"/>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JCBinary</a:t>
            </a:r>
            <a:endParaRPr lang="zh-CN" altLang="en-US" sz="1400" dirty="0">
              <a:latin typeface="Microsoft YaHei" pitchFamily="34" charset="-122"/>
              <a:ea typeface="Microsoft YaHei" pitchFamily="34" charset="-122"/>
            </a:endParaRPr>
          </a:p>
        </p:txBody>
      </p:sp>
      <p:cxnSp>
        <p:nvCxnSpPr>
          <p:cNvPr id="26" name="直接箭头连接符 25"/>
          <p:cNvCxnSpPr>
            <a:stCxn id="22" idx="2"/>
          </p:cNvCxnSpPr>
          <p:nvPr/>
        </p:nvCxnSpPr>
        <p:spPr>
          <a:xfrm rot="5400000">
            <a:off x="3107521" y="3893347"/>
            <a:ext cx="357190" cy="142876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6200000" flipH="1">
            <a:off x="4643438" y="3786190"/>
            <a:ext cx="357190" cy="164307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71736" y="4429132"/>
            <a:ext cx="571504" cy="338554"/>
          </a:xfrm>
          <a:prstGeom prst="rect">
            <a:avLst/>
          </a:prstGeom>
          <a:noFill/>
        </p:spPr>
        <p:txBody>
          <a:bodyPr wrap="square" rtlCol="0">
            <a:spAutoFit/>
          </a:bodyPr>
          <a:lstStyle/>
          <a:p>
            <a:r>
              <a:rPr lang="en-US" altLang="zh-CN" sz="1600" dirty="0" smtClean="0">
                <a:latin typeface="Consolas" pitchFamily="49" charset="0"/>
              </a:rPr>
              <a:t>lhs</a:t>
            </a:r>
            <a:endParaRPr lang="zh-CN" altLang="en-US" sz="1600" dirty="0">
              <a:latin typeface="Consolas" pitchFamily="49" charset="0"/>
            </a:endParaRPr>
          </a:p>
        </p:txBody>
      </p:sp>
      <p:sp>
        <p:nvSpPr>
          <p:cNvPr id="29" name="TextBox 28"/>
          <p:cNvSpPr txBox="1"/>
          <p:nvPr/>
        </p:nvSpPr>
        <p:spPr>
          <a:xfrm>
            <a:off x="5000628" y="4429132"/>
            <a:ext cx="571504" cy="338554"/>
          </a:xfrm>
          <a:prstGeom prst="rect">
            <a:avLst/>
          </a:prstGeom>
          <a:noFill/>
        </p:spPr>
        <p:txBody>
          <a:bodyPr wrap="square" rtlCol="0">
            <a:spAutoFit/>
          </a:bodyPr>
          <a:lstStyle/>
          <a:p>
            <a:r>
              <a:rPr lang="en-US" altLang="zh-CN" sz="1600" dirty="0" err="1" smtClean="0">
                <a:latin typeface="Consolas" pitchFamily="49" charset="0"/>
              </a:rPr>
              <a:t>rhs</a:t>
            </a:r>
            <a:endParaRPr lang="zh-CN" altLang="en-US" sz="1600" dirty="0">
              <a:latin typeface="Consolas" pitchFamily="49" charset="0"/>
            </a:endParaRPr>
          </a:p>
        </p:txBody>
      </p:sp>
      <p:sp>
        <p:nvSpPr>
          <p:cNvPr id="34" name="矩形 33"/>
          <p:cNvSpPr/>
          <p:nvPr/>
        </p:nvSpPr>
        <p:spPr>
          <a:xfrm>
            <a:off x="4714876" y="4786322"/>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value: ins</a:t>
            </a:r>
            <a:endParaRPr lang="zh-CN" altLang="en-US" dirty="0">
              <a:solidFill>
                <a:schemeClr val="tx1"/>
              </a:solidFill>
              <a:latin typeface="Consolas" pitchFamily="49" charset="0"/>
            </a:endParaRPr>
          </a:p>
        </p:txBody>
      </p:sp>
      <p:sp>
        <p:nvSpPr>
          <p:cNvPr id="35" name="任意多边形 34"/>
          <p:cNvSpPr/>
          <p:nvPr/>
        </p:nvSpPr>
        <p:spPr>
          <a:xfrm>
            <a:off x="4714876" y="4786322"/>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JCLiteral</a:t>
            </a:r>
            <a:endParaRPr lang="zh-CN" altLang="en-US" sz="1400" dirty="0">
              <a:latin typeface="Microsoft YaHei" pitchFamily="34" charset="-122"/>
              <a:ea typeface="Microsoft YaHei" pitchFamily="34" charset="-122"/>
            </a:endParaRPr>
          </a:p>
        </p:txBody>
      </p:sp>
      <p:cxnSp>
        <p:nvCxnSpPr>
          <p:cNvPr id="37" name="直接连接符 36"/>
          <p:cNvCxnSpPr/>
          <p:nvPr/>
        </p:nvCxnSpPr>
        <p:spPr>
          <a:xfrm>
            <a:off x="5786446" y="2071678"/>
            <a:ext cx="2071702"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r"/>
            <a:r>
              <a:rPr lang="zh-CN" altLang="en-US" sz="4400" dirty="0" smtClean="0">
                <a:latin typeface="微软雅黑" pitchFamily="34" charset="-122"/>
                <a:ea typeface="微软雅黑" pitchFamily="34" charset="-122"/>
              </a:rPr>
              <a:t>标注后</a:t>
            </a:r>
            <a:endParaRPr lang="zh-CN" altLang="en-US" dirty="0"/>
          </a:p>
        </p:txBody>
      </p:sp>
      <p:sp>
        <p:nvSpPr>
          <p:cNvPr id="5" name="矩形 4"/>
          <p:cNvSpPr/>
          <p:nvPr/>
        </p:nvSpPr>
        <p:spPr>
          <a:xfrm>
            <a:off x="7072330" y="2428868"/>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value: 0</a:t>
            </a:r>
            <a:endParaRPr lang="zh-CN" altLang="en-US" dirty="0">
              <a:solidFill>
                <a:schemeClr val="tx1"/>
              </a:solidFill>
              <a:latin typeface="Consolas" pitchFamily="49" charset="0"/>
            </a:endParaRPr>
          </a:p>
        </p:txBody>
      </p:sp>
      <p:sp>
        <p:nvSpPr>
          <p:cNvPr id="8" name="任意多边形 7"/>
          <p:cNvSpPr/>
          <p:nvPr/>
        </p:nvSpPr>
        <p:spPr>
          <a:xfrm>
            <a:off x="7072330" y="2428868"/>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JCLiteral</a:t>
            </a:r>
            <a:endParaRPr lang="zh-CN" altLang="en-US" sz="1400" dirty="0">
              <a:latin typeface="Microsoft YaHei" pitchFamily="34" charset="-122"/>
              <a:ea typeface="Microsoft YaHei" pitchFamily="34" charset="-122"/>
            </a:endParaRPr>
          </a:p>
        </p:txBody>
      </p:sp>
      <p:sp>
        <p:nvSpPr>
          <p:cNvPr id="9" name="矩形 8"/>
          <p:cNvSpPr/>
          <p:nvPr/>
        </p:nvSpPr>
        <p:spPr>
          <a:xfrm>
            <a:off x="1071538" y="3929066"/>
            <a:ext cx="1857388" cy="785842"/>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071538" y="3929066"/>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JCIdent</a:t>
            </a:r>
            <a:endParaRPr lang="zh-CN" altLang="en-US" sz="1400" dirty="0">
              <a:latin typeface="Microsoft YaHei" pitchFamily="34" charset="-122"/>
              <a:ea typeface="Microsoft YaHei" pitchFamily="34" charset="-122"/>
            </a:endParaRPr>
          </a:p>
        </p:txBody>
      </p:sp>
      <p:sp>
        <p:nvSpPr>
          <p:cNvPr id="11" name="矩形 10"/>
          <p:cNvSpPr/>
          <p:nvPr/>
        </p:nvSpPr>
        <p:spPr>
          <a:xfrm>
            <a:off x="5072066" y="928670"/>
            <a:ext cx="1857388"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err="1" smtClean="0">
                <a:solidFill>
                  <a:srgbClr val="FF0000"/>
                </a:solidFill>
                <a:latin typeface="Consolas" pitchFamily="49" charset="0"/>
              </a:rPr>
              <a:t>type.value</a:t>
            </a:r>
            <a:r>
              <a:rPr lang="en-US" altLang="zh-CN" dirty="0" smtClean="0">
                <a:solidFill>
                  <a:srgbClr val="FF0000"/>
                </a:solidFill>
                <a:latin typeface="Consolas" pitchFamily="49" charset="0"/>
              </a:rPr>
              <a:t>:</a:t>
            </a:r>
          </a:p>
          <a:p>
            <a:pPr algn="ctr"/>
            <a:r>
              <a:rPr lang="en-US" altLang="zh-CN" dirty="0" smtClean="0">
                <a:solidFill>
                  <a:srgbClr val="FF0000"/>
                </a:solidFill>
                <a:latin typeface="Consolas" pitchFamily="49" charset="0"/>
              </a:rPr>
              <a:t>DEMOins0</a:t>
            </a:r>
            <a:endParaRPr lang="zh-CN" altLang="en-US" dirty="0">
              <a:solidFill>
                <a:srgbClr val="FF0000"/>
              </a:solidFill>
              <a:latin typeface="Consolas" pitchFamily="49" charset="0"/>
            </a:endParaRPr>
          </a:p>
        </p:txBody>
      </p:sp>
      <p:sp>
        <p:nvSpPr>
          <p:cNvPr id="12" name="任意多边形 11"/>
          <p:cNvSpPr/>
          <p:nvPr/>
        </p:nvSpPr>
        <p:spPr>
          <a:xfrm>
            <a:off x="5072066" y="928670"/>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JCBinary</a:t>
            </a:r>
            <a:endParaRPr lang="zh-CN" altLang="en-US" sz="1400" dirty="0">
              <a:latin typeface="Microsoft YaHei" pitchFamily="34" charset="-122"/>
              <a:ea typeface="Microsoft YaHei" pitchFamily="34" charset="-122"/>
            </a:endParaRPr>
          </a:p>
        </p:txBody>
      </p:sp>
      <p:sp>
        <p:nvSpPr>
          <p:cNvPr id="13" name="矩形 12"/>
          <p:cNvSpPr/>
          <p:nvPr/>
        </p:nvSpPr>
        <p:spPr>
          <a:xfrm>
            <a:off x="1071538" y="5357826"/>
            <a:ext cx="1857388" cy="71440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NAME</a:t>
            </a:r>
            <a:endParaRPr lang="zh-CN" altLang="en-US" dirty="0">
              <a:solidFill>
                <a:schemeClr val="tx1"/>
              </a:solidFill>
              <a:latin typeface="Consolas" pitchFamily="49" charset="0"/>
            </a:endParaRPr>
          </a:p>
        </p:txBody>
      </p:sp>
      <p:sp>
        <p:nvSpPr>
          <p:cNvPr id="14" name="任意多边形 13"/>
          <p:cNvSpPr/>
          <p:nvPr/>
        </p:nvSpPr>
        <p:spPr>
          <a:xfrm>
            <a:off x="1071538" y="5357826"/>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Microsoft YaHei" pitchFamily="34" charset="-122"/>
                <a:ea typeface="Microsoft YaHei" pitchFamily="34" charset="-122"/>
              </a:rPr>
              <a:t>Name</a:t>
            </a:r>
            <a:endParaRPr lang="zh-CN" altLang="en-US" sz="1400" dirty="0">
              <a:latin typeface="Microsoft YaHei" pitchFamily="34" charset="-122"/>
              <a:ea typeface="Microsoft YaHei" pitchFamily="34" charset="-122"/>
            </a:endParaRPr>
          </a:p>
        </p:txBody>
      </p:sp>
      <p:cxnSp>
        <p:nvCxnSpPr>
          <p:cNvPr id="15" name="直接箭头连接符 14"/>
          <p:cNvCxnSpPr>
            <a:stCxn id="11" idx="2"/>
          </p:cNvCxnSpPr>
          <p:nvPr/>
        </p:nvCxnSpPr>
        <p:spPr>
          <a:xfrm rot="5400000">
            <a:off x="4714876" y="1142984"/>
            <a:ext cx="571504" cy="20002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2"/>
          </p:cNvCxnSpPr>
          <p:nvPr/>
        </p:nvCxnSpPr>
        <p:spPr>
          <a:xfrm rot="16200000" flipH="1">
            <a:off x="6715140" y="1142984"/>
            <a:ext cx="571504" cy="20002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p:cNvCxnSpPr>
          <p:nvPr/>
        </p:nvCxnSpPr>
        <p:spPr>
          <a:xfrm rot="5400000">
            <a:off x="1678773" y="5036367"/>
            <a:ext cx="642918"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57290" y="4857760"/>
            <a:ext cx="642942" cy="338554"/>
          </a:xfrm>
          <a:prstGeom prst="rect">
            <a:avLst/>
          </a:prstGeom>
          <a:noFill/>
        </p:spPr>
        <p:txBody>
          <a:bodyPr wrap="square" rtlCol="0">
            <a:spAutoFit/>
          </a:bodyPr>
          <a:lstStyle/>
          <a:p>
            <a:r>
              <a:rPr lang="en-US" altLang="zh-CN" sz="1600" dirty="0" smtClean="0">
                <a:latin typeface="Consolas" pitchFamily="49" charset="0"/>
              </a:rPr>
              <a:t>name</a:t>
            </a:r>
            <a:endParaRPr lang="zh-CN" altLang="en-US" sz="1600" dirty="0">
              <a:latin typeface="Consolas" pitchFamily="49" charset="0"/>
            </a:endParaRPr>
          </a:p>
        </p:txBody>
      </p:sp>
      <p:sp>
        <p:nvSpPr>
          <p:cNvPr id="19" name="TextBox 18"/>
          <p:cNvSpPr txBox="1"/>
          <p:nvPr/>
        </p:nvSpPr>
        <p:spPr>
          <a:xfrm>
            <a:off x="4286248" y="1928802"/>
            <a:ext cx="571504" cy="338554"/>
          </a:xfrm>
          <a:prstGeom prst="rect">
            <a:avLst/>
          </a:prstGeom>
          <a:noFill/>
        </p:spPr>
        <p:txBody>
          <a:bodyPr wrap="square" rtlCol="0">
            <a:spAutoFit/>
          </a:bodyPr>
          <a:lstStyle/>
          <a:p>
            <a:r>
              <a:rPr lang="en-US" altLang="zh-CN" sz="1600" dirty="0" smtClean="0">
                <a:latin typeface="Consolas" pitchFamily="49" charset="0"/>
              </a:rPr>
              <a:t>lhs</a:t>
            </a:r>
            <a:endParaRPr lang="zh-CN" altLang="en-US" sz="1600" dirty="0">
              <a:latin typeface="Consolas" pitchFamily="49" charset="0"/>
            </a:endParaRPr>
          </a:p>
        </p:txBody>
      </p:sp>
      <p:sp>
        <p:nvSpPr>
          <p:cNvPr id="20" name="TextBox 19"/>
          <p:cNvSpPr txBox="1"/>
          <p:nvPr/>
        </p:nvSpPr>
        <p:spPr>
          <a:xfrm>
            <a:off x="7215206" y="1928802"/>
            <a:ext cx="571504" cy="338554"/>
          </a:xfrm>
          <a:prstGeom prst="rect">
            <a:avLst/>
          </a:prstGeom>
          <a:noFill/>
        </p:spPr>
        <p:txBody>
          <a:bodyPr wrap="square" rtlCol="0">
            <a:spAutoFit/>
          </a:bodyPr>
          <a:lstStyle/>
          <a:p>
            <a:r>
              <a:rPr lang="en-US" altLang="zh-CN" sz="1600" dirty="0" err="1" smtClean="0">
                <a:latin typeface="Consolas" pitchFamily="49" charset="0"/>
              </a:rPr>
              <a:t>rhs</a:t>
            </a:r>
            <a:endParaRPr lang="zh-CN" altLang="en-US" sz="1600" dirty="0">
              <a:latin typeface="Consolas" pitchFamily="49" charset="0"/>
            </a:endParaRPr>
          </a:p>
        </p:txBody>
      </p:sp>
      <p:sp>
        <p:nvSpPr>
          <p:cNvPr id="22" name="矩形 21"/>
          <p:cNvSpPr/>
          <p:nvPr/>
        </p:nvSpPr>
        <p:spPr>
          <a:xfrm>
            <a:off x="3071802" y="2428868"/>
            <a:ext cx="1857388" cy="92869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tag: 69</a:t>
            </a:r>
          </a:p>
          <a:p>
            <a:pPr algn="ctr"/>
            <a:r>
              <a:rPr lang="en-US" altLang="zh-CN" dirty="0" smtClean="0">
                <a:solidFill>
                  <a:schemeClr val="tx1"/>
                </a:solidFill>
                <a:latin typeface="Consolas" pitchFamily="49" charset="0"/>
              </a:rPr>
              <a:t>(+)</a:t>
            </a:r>
            <a:endParaRPr lang="zh-CN" altLang="en-US" dirty="0">
              <a:solidFill>
                <a:schemeClr val="tx1"/>
              </a:solidFill>
              <a:latin typeface="Consolas" pitchFamily="49" charset="0"/>
            </a:endParaRPr>
          </a:p>
        </p:txBody>
      </p:sp>
      <p:sp>
        <p:nvSpPr>
          <p:cNvPr id="23" name="任意多边形 22"/>
          <p:cNvSpPr/>
          <p:nvPr/>
        </p:nvSpPr>
        <p:spPr>
          <a:xfrm>
            <a:off x="3071802" y="2428868"/>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JCBinary</a:t>
            </a:r>
            <a:endParaRPr lang="zh-CN" altLang="en-US" sz="1400" dirty="0">
              <a:latin typeface="Microsoft YaHei" pitchFamily="34" charset="-122"/>
              <a:ea typeface="Microsoft YaHei" pitchFamily="34" charset="-122"/>
            </a:endParaRPr>
          </a:p>
        </p:txBody>
      </p:sp>
      <p:cxnSp>
        <p:nvCxnSpPr>
          <p:cNvPr id="26" name="直接箭头连接符 25"/>
          <p:cNvCxnSpPr>
            <a:stCxn id="22" idx="2"/>
          </p:cNvCxnSpPr>
          <p:nvPr/>
        </p:nvCxnSpPr>
        <p:spPr>
          <a:xfrm rot="5400000">
            <a:off x="2714612" y="2643182"/>
            <a:ext cx="571504" cy="20002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2" idx="2"/>
          </p:cNvCxnSpPr>
          <p:nvPr/>
        </p:nvCxnSpPr>
        <p:spPr>
          <a:xfrm rot="16200000" flipH="1">
            <a:off x="4750595" y="2607463"/>
            <a:ext cx="571504" cy="207170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57422" y="3429000"/>
            <a:ext cx="571504" cy="338554"/>
          </a:xfrm>
          <a:prstGeom prst="rect">
            <a:avLst/>
          </a:prstGeom>
          <a:noFill/>
        </p:spPr>
        <p:txBody>
          <a:bodyPr wrap="square" rtlCol="0">
            <a:spAutoFit/>
          </a:bodyPr>
          <a:lstStyle/>
          <a:p>
            <a:r>
              <a:rPr lang="en-US" altLang="zh-CN" sz="1600" dirty="0" smtClean="0">
                <a:latin typeface="Consolas" pitchFamily="49" charset="0"/>
              </a:rPr>
              <a:t>lhs</a:t>
            </a:r>
            <a:endParaRPr lang="zh-CN" altLang="en-US" sz="1600" dirty="0">
              <a:latin typeface="Consolas" pitchFamily="49" charset="0"/>
            </a:endParaRPr>
          </a:p>
        </p:txBody>
      </p:sp>
      <p:sp>
        <p:nvSpPr>
          <p:cNvPr id="29" name="TextBox 28"/>
          <p:cNvSpPr txBox="1"/>
          <p:nvPr/>
        </p:nvSpPr>
        <p:spPr>
          <a:xfrm>
            <a:off x="5214942" y="3447636"/>
            <a:ext cx="571504" cy="338554"/>
          </a:xfrm>
          <a:prstGeom prst="rect">
            <a:avLst/>
          </a:prstGeom>
          <a:noFill/>
        </p:spPr>
        <p:txBody>
          <a:bodyPr wrap="square" rtlCol="0">
            <a:spAutoFit/>
          </a:bodyPr>
          <a:lstStyle/>
          <a:p>
            <a:r>
              <a:rPr lang="en-US" altLang="zh-CN" sz="1600" dirty="0" err="1" smtClean="0">
                <a:latin typeface="Consolas" pitchFamily="49" charset="0"/>
              </a:rPr>
              <a:t>rhs</a:t>
            </a:r>
            <a:endParaRPr lang="zh-CN" altLang="en-US" sz="1600" dirty="0">
              <a:latin typeface="Consolas" pitchFamily="49" charset="0"/>
            </a:endParaRPr>
          </a:p>
        </p:txBody>
      </p:sp>
      <p:sp>
        <p:nvSpPr>
          <p:cNvPr id="34" name="矩形 33"/>
          <p:cNvSpPr/>
          <p:nvPr/>
        </p:nvSpPr>
        <p:spPr>
          <a:xfrm>
            <a:off x="5072066" y="3929066"/>
            <a:ext cx="1857388"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value: ins</a:t>
            </a:r>
            <a:endParaRPr lang="zh-CN" altLang="en-US" dirty="0">
              <a:solidFill>
                <a:schemeClr val="tx1"/>
              </a:solidFill>
              <a:latin typeface="Consolas" pitchFamily="49" charset="0"/>
            </a:endParaRPr>
          </a:p>
        </p:txBody>
      </p:sp>
      <p:sp>
        <p:nvSpPr>
          <p:cNvPr id="35" name="任意多边形 34"/>
          <p:cNvSpPr/>
          <p:nvPr/>
        </p:nvSpPr>
        <p:spPr>
          <a:xfrm>
            <a:off x="5072066" y="3929066"/>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JCLiteral</a:t>
            </a:r>
            <a:endParaRPr lang="zh-CN" altLang="en-US" sz="1400" dirty="0">
              <a:latin typeface="Microsoft YaHei" pitchFamily="34" charset="-122"/>
              <a:ea typeface="Microsoft YaHei" pitchFamily="34" charset="-122"/>
            </a:endParaRPr>
          </a:p>
        </p:txBody>
      </p:sp>
      <p:sp>
        <p:nvSpPr>
          <p:cNvPr id="38" name="矩形 37"/>
          <p:cNvSpPr/>
          <p:nvPr/>
        </p:nvSpPr>
        <p:spPr>
          <a:xfrm>
            <a:off x="3071802" y="3929066"/>
            <a:ext cx="1857388" cy="1000132"/>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a:t>
            </a:r>
            <a:r>
              <a:rPr lang="zh-CN" altLang="en-US" dirty="0" smtClean="0">
                <a:solidFill>
                  <a:schemeClr val="tx1"/>
                </a:solidFill>
                <a:latin typeface="Consolas" pitchFamily="49" charset="0"/>
              </a:rPr>
              <a:t> </a:t>
            </a:r>
            <a:r>
              <a:rPr lang="en-US" altLang="zh-CN" dirty="0" smtClean="0">
                <a:solidFill>
                  <a:schemeClr val="tx1"/>
                </a:solidFill>
                <a:latin typeface="Consolas" pitchFamily="49" charset="0"/>
              </a:rPr>
              <a:t>(String, String)</a:t>
            </a:r>
            <a:endParaRPr lang="zh-CN" altLang="en-US" dirty="0">
              <a:solidFill>
                <a:schemeClr val="tx1"/>
              </a:solidFill>
              <a:latin typeface="Consolas" pitchFamily="49" charset="0"/>
            </a:endParaRPr>
          </a:p>
        </p:txBody>
      </p:sp>
      <p:sp>
        <p:nvSpPr>
          <p:cNvPr id="39" name="任意多边形 38"/>
          <p:cNvSpPr/>
          <p:nvPr/>
        </p:nvSpPr>
        <p:spPr>
          <a:xfrm>
            <a:off x="3071802" y="3929066"/>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a:solidFill>
            <a:schemeClr val="accent3">
              <a:lumMod val="60000"/>
              <a:lumOff val="40000"/>
            </a:schemeClr>
          </a:solidFill>
          <a:ln w="254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OperatorSymbol</a:t>
            </a:r>
            <a:endParaRPr lang="zh-CN" altLang="en-US" sz="1400" dirty="0">
              <a:latin typeface="Microsoft YaHei" pitchFamily="34" charset="-122"/>
              <a:ea typeface="Microsoft YaHei" pitchFamily="34" charset="-122"/>
            </a:endParaRPr>
          </a:p>
        </p:txBody>
      </p:sp>
      <p:sp>
        <p:nvSpPr>
          <p:cNvPr id="40" name="TextBox 39"/>
          <p:cNvSpPr txBox="1"/>
          <p:nvPr/>
        </p:nvSpPr>
        <p:spPr>
          <a:xfrm>
            <a:off x="3428992" y="3519074"/>
            <a:ext cx="1143008" cy="338554"/>
          </a:xfrm>
          <a:prstGeom prst="rect">
            <a:avLst/>
          </a:prstGeom>
          <a:noFill/>
        </p:spPr>
        <p:txBody>
          <a:bodyPr wrap="square" rtlCol="0">
            <a:spAutoFit/>
          </a:bodyPr>
          <a:lstStyle/>
          <a:p>
            <a:r>
              <a:rPr lang="en-US" altLang="zh-CN" sz="1600" dirty="0" smtClean="0">
                <a:solidFill>
                  <a:srgbClr val="C00000"/>
                </a:solidFill>
                <a:latin typeface="Consolas" pitchFamily="49" charset="0"/>
              </a:rPr>
              <a:t>operator</a:t>
            </a:r>
            <a:endParaRPr lang="zh-CN" altLang="en-US" sz="1600" dirty="0">
              <a:solidFill>
                <a:srgbClr val="C00000"/>
              </a:solidFill>
              <a:latin typeface="Consolas" pitchFamily="49" charset="0"/>
            </a:endParaRPr>
          </a:p>
        </p:txBody>
      </p:sp>
      <p:sp>
        <p:nvSpPr>
          <p:cNvPr id="41" name="矩形 40"/>
          <p:cNvSpPr/>
          <p:nvPr/>
        </p:nvSpPr>
        <p:spPr>
          <a:xfrm>
            <a:off x="5072066" y="2428868"/>
            <a:ext cx="1857388" cy="1000132"/>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zh-CN" dirty="0" smtClean="0">
                <a:solidFill>
                  <a:schemeClr val="tx1"/>
                </a:solidFill>
                <a:latin typeface="Consolas" pitchFamily="49" charset="0"/>
              </a:rPr>
              <a:t>+</a:t>
            </a:r>
            <a:r>
              <a:rPr lang="zh-CN" altLang="en-US" dirty="0" smtClean="0">
                <a:solidFill>
                  <a:schemeClr val="tx1"/>
                </a:solidFill>
                <a:latin typeface="Consolas" pitchFamily="49" charset="0"/>
              </a:rPr>
              <a:t> </a:t>
            </a:r>
            <a:r>
              <a:rPr lang="en-US" altLang="zh-CN" dirty="0" smtClean="0">
                <a:solidFill>
                  <a:schemeClr val="tx1"/>
                </a:solidFill>
                <a:latin typeface="Consolas" pitchFamily="49" charset="0"/>
              </a:rPr>
              <a:t>(String, int)</a:t>
            </a:r>
            <a:endParaRPr lang="zh-CN" altLang="en-US" dirty="0">
              <a:solidFill>
                <a:schemeClr val="tx1"/>
              </a:solidFill>
              <a:latin typeface="Consolas" pitchFamily="49" charset="0"/>
            </a:endParaRPr>
          </a:p>
        </p:txBody>
      </p:sp>
      <p:sp>
        <p:nvSpPr>
          <p:cNvPr id="42" name="任意多边形 41"/>
          <p:cNvSpPr/>
          <p:nvPr/>
        </p:nvSpPr>
        <p:spPr>
          <a:xfrm>
            <a:off x="5072066" y="2428868"/>
            <a:ext cx="1857388" cy="357190"/>
          </a:xfrm>
          <a:custGeom>
            <a:avLst/>
            <a:gdLst>
              <a:gd name="connsiteX0" fmla="*/ 0 w 571504"/>
              <a:gd name="connsiteY0" fmla="*/ 0 h 214314"/>
              <a:gd name="connsiteX1" fmla="*/ 464347 w 571504"/>
              <a:gd name="connsiteY1" fmla="*/ 0 h 214314"/>
              <a:gd name="connsiteX2" fmla="*/ 571504 w 571504"/>
              <a:gd name="connsiteY2" fmla="*/ 107157 h 214314"/>
              <a:gd name="connsiteX3" fmla="*/ 571504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464347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428628 w 571504"/>
              <a:gd name="connsiteY3" fmla="*/ 214314 h 214314"/>
              <a:gd name="connsiteX4" fmla="*/ 0 w 571504"/>
              <a:gd name="connsiteY4" fmla="*/ 214314 h 214314"/>
              <a:gd name="connsiteX5" fmla="*/ 0 w 571504"/>
              <a:gd name="connsiteY5" fmla="*/ 0 h 214314"/>
              <a:gd name="connsiteX0" fmla="*/ 0 w 571504"/>
              <a:gd name="connsiteY0" fmla="*/ 0 h 214314"/>
              <a:gd name="connsiteX1" fmla="*/ 571504 w 571504"/>
              <a:gd name="connsiteY1" fmla="*/ 0 h 214314"/>
              <a:gd name="connsiteX2" fmla="*/ 571504 w 571504"/>
              <a:gd name="connsiteY2" fmla="*/ 107157 h 214314"/>
              <a:gd name="connsiteX3" fmla="*/ 505561 w 571504"/>
              <a:gd name="connsiteY3" fmla="*/ 214314 h 214314"/>
              <a:gd name="connsiteX4" fmla="*/ 0 w 571504"/>
              <a:gd name="connsiteY4" fmla="*/ 214314 h 214314"/>
              <a:gd name="connsiteX5" fmla="*/ 0 w 571504"/>
              <a:gd name="connsiteY5" fmla="*/ 0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4" h="214314">
                <a:moveTo>
                  <a:pt x="0" y="0"/>
                </a:moveTo>
                <a:lnTo>
                  <a:pt x="571504" y="0"/>
                </a:lnTo>
                <a:lnTo>
                  <a:pt x="571504" y="107157"/>
                </a:lnTo>
                <a:lnTo>
                  <a:pt x="505561" y="214314"/>
                </a:lnTo>
                <a:lnTo>
                  <a:pt x="0" y="214314"/>
                </a:lnTo>
                <a:lnTo>
                  <a:pt x="0" y="0"/>
                </a:lnTo>
                <a:close/>
              </a:path>
            </a:pathLst>
          </a:custGeom>
          <a:solidFill>
            <a:schemeClr val="accent3">
              <a:lumMod val="60000"/>
              <a:lumOff val="40000"/>
            </a:schemeClr>
          </a:solidFill>
          <a:ln w="254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Microsoft YaHei" pitchFamily="34" charset="-122"/>
                <a:ea typeface="Microsoft YaHei" pitchFamily="34" charset="-122"/>
              </a:rPr>
              <a:t>OperatorSymbol</a:t>
            </a:r>
            <a:endParaRPr lang="zh-CN" altLang="en-US" sz="1400" dirty="0">
              <a:latin typeface="Microsoft YaHei" pitchFamily="34" charset="-122"/>
              <a:ea typeface="Microsoft YaHei" pitchFamily="34" charset="-122"/>
            </a:endParaRPr>
          </a:p>
        </p:txBody>
      </p:sp>
      <p:sp>
        <p:nvSpPr>
          <p:cNvPr id="43" name="TextBox 42"/>
          <p:cNvSpPr txBox="1"/>
          <p:nvPr/>
        </p:nvSpPr>
        <p:spPr>
          <a:xfrm>
            <a:off x="5429256" y="2000240"/>
            <a:ext cx="1143008" cy="338554"/>
          </a:xfrm>
          <a:prstGeom prst="rect">
            <a:avLst/>
          </a:prstGeom>
          <a:noFill/>
        </p:spPr>
        <p:txBody>
          <a:bodyPr wrap="square" rtlCol="0">
            <a:spAutoFit/>
          </a:bodyPr>
          <a:lstStyle/>
          <a:p>
            <a:r>
              <a:rPr lang="en-US" altLang="zh-CN" sz="1600" dirty="0" smtClean="0">
                <a:solidFill>
                  <a:srgbClr val="C00000"/>
                </a:solidFill>
                <a:latin typeface="Consolas" pitchFamily="49" charset="0"/>
              </a:rPr>
              <a:t>operator</a:t>
            </a:r>
            <a:endParaRPr lang="zh-CN" altLang="en-US" sz="1600" dirty="0">
              <a:solidFill>
                <a:srgbClr val="C00000"/>
              </a:solidFill>
              <a:latin typeface="Consolas" pitchFamily="49" charset="0"/>
            </a:endParaRPr>
          </a:p>
        </p:txBody>
      </p:sp>
      <p:cxnSp>
        <p:nvCxnSpPr>
          <p:cNvPr id="46" name="直接箭头连接符 45"/>
          <p:cNvCxnSpPr>
            <a:stCxn id="22" idx="2"/>
          </p:cNvCxnSpPr>
          <p:nvPr/>
        </p:nvCxnSpPr>
        <p:spPr>
          <a:xfrm rot="5400000">
            <a:off x="3714744" y="3643314"/>
            <a:ext cx="571504"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1" idx="2"/>
          </p:cNvCxnSpPr>
          <p:nvPr/>
        </p:nvCxnSpPr>
        <p:spPr>
          <a:xfrm rot="5400000">
            <a:off x="5715008" y="2143116"/>
            <a:ext cx="571504"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矩形标注 51"/>
          <p:cNvSpPr/>
          <p:nvPr/>
        </p:nvSpPr>
        <p:spPr>
          <a:xfrm>
            <a:off x="3428992" y="1285860"/>
            <a:ext cx="1285884" cy="571504"/>
          </a:xfrm>
          <a:prstGeom prst="wedgeRectCallout">
            <a:avLst>
              <a:gd name="adj1" fmla="val 70181"/>
              <a:gd name="adj2" fmla="val 22500"/>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表达式得到</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常量折叠</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400" dirty="0" smtClean="0">
                <a:latin typeface="微软雅黑" pitchFamily="34" charset="-122"/>
                <a:ea typeface="微软雅黑" pitchFamily="34" charset="-122"/>
              </a:rPr>
              <a:t>数据流分析（</a:t>
            </a:r>
            <a:r>
              <a:rPr lang="en-US" altLang="zh-CN" sz="4400" dirty="0" smtClean="0">
                <a:latin typeface="微软雅黑" pitchFamily="34" charset="-122"/>
                <a:ea typeface="微软雅黑" pitchFamily="34" charset="-122"/>
              </a:rPr>
              <a:t>Flow</a:t>
            </a:r>
            <a:r>
              <a:rPr lang="zh-CN" altLang="en-US" sz="4400" dirty="0" smtClean="0">
                <a:latin typeface="微软雅黑" pitchFamily="34" charset="-122"/>
                <a:ea typeface="微软雅黑" pitchFamily="34" charset="-122"/>
              </a:rPr>
              <a:t>）</a:t>
            </a:r>
            <a:endParaRPr lang="zh-CN" altLang="en-US" dirty="0"/>
          </a:p>
        </p:txBody>
      </p:sp>
      <p:sp>
        <p:nvSpPr>
          <p:cNvPr id="7" name="内容占位符 6"/>
          <p:cNvSpPr>
            <a:spLocks noGrp="1"/>
          </p:cNvSpPr>
          <p:nvPr>
            <p:ph idx="1"/>
          </p:nvPr>
        </p:nvSpPr>
        <p:spPr>
          <a:xfrm>
            <a:off x="1435608" y="1447800"/>
            <a:ext cx="7498080" cy="4124340"/>
          </a:xfrm>
        </p:spPr>
        <p:txBody>
          <a:bodyPr>
            <a:normAutofit fontScale="55000" lnSpcReduction="20000"/>
          </a:bodyPr>
          <a:lstStyle/>
          <a:p>
            <a:r>
              <a:rPr lang="en-US" altLang="zh-CN" dirty="0" err="1" smtClean="0">
                <a:latin typeface="微软雅黑" pitchFamily="34" charset="-122"/>
                <a:ea typeface="微软雅黑" pitchFamily="34" charset="-122"/>
              </a:rPr>
              <a:t>com.sun.tools.javac.comp.Flow</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语义分析的一个步骤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检查所有语句都可到达</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检查所有</a:t>
            </a:r>
            <a:r>
              <a:rPr lang="en-US" altLang="zh-CN" dirty="0" smtClean="0">
                <a:latin typeface="微软雅黑" pitchFamily="34" charset="-122"/>
                <a:ea typeface="微软雅黑" pitchFamily="34" charset="-122"/>
              </a:rPr>
              <a:t>checked exception</a:t>
            </a:r>
            <a:r>
              <a:rPr lang="zh-CN" altLang="en-US" dirty="0" smtClean="0">
                <a:latin typeface="微软雅黑" pitchFamily="34" charset="-122"/>
                <a:ea typeface="微软雅黑" pitchFamily="34" charset="-122"/>
              </a:rPr>
              <a:t>都被捕获或抛出</a:t>
            </a:r>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检查变量的确定性赋值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所有局部变量在使用前必须确定性赋值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有返回值的方法必须确定性返回值</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检查变量的确定性不重复赋值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为保证</a:t>
            </a:r>
            <a:r>
              <a:rPr lang="en-US" altLang="zh-CN" dirty="0" smtClean="0">
                <a:latin typeface="微软雅黑" pitchFamily="34" charset="-122"/>
                <a:ea typeface="微软雅黑" pitchFamily="34" charset="-122"/>
              </a:rPr>
              <a:t>final</a:t>
            </a:r>
            <a:r>
              <a:rPr lang="zh-CN" altLang="en-US" dirty="0" smtClean="0">
                <a:latin typeface="微软雅黑" pitchFamily="34" charset="-122"/>
                <a:ea typeface="微软雅黑" pitchFamily="34" charset="-122"/>
              </a:rPr>
              <a:t>的语义</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400" dirty="0" smtClean="0">
                <a:latin typeface="微软雅黑" pitchFamily="34" charset="-122"/>
                <a:ea typeface="微软雅黑" pitchFamily="34" charset="-122"/>
              </a:rPr>
              <a:t>转换类型（</a:t>
            </a:r>
            <a:r>
              <a:rPr lang="en-US" altLang="zh-CN" sz="4400" dirty="0" err="1" smtClean="0">
                <a:latin typeface="微软雅黑" pitchFamily="34" charset="-122"/>
                <a:ea typeface="微软雅黑" pitchFamily="34" charset="-122"/>
              </a:rPr>
              <a:t>TransTypes</a:t>
            </a:r>
            <a:r>
              <a:rPr lang="zh-CN" altLang="en-US" sz="4400" dirty="0" smtClean="0">
                <a:latin typeface="微软雅黑" pitchFamily="34" charset="-122"/>
                <a:ea typeface="微软雅黑" pitchFamily="34" charset="-122"/>
              </a:rPr>
              <a:t>）</a:t>
            </a:r>
            <a:endParaRPr lang="zh-CN" altLang="en-US" dirty="0"/>
          </a:p>
        </p:txBody>
      </p:sp>
      <p:sp>
        <p:nvSpPr>
          <p:cNvPr id="7" name="内容占位符 6"/>
          <p:cNvSpPr>
            <a:spLocks noGrp="1"/>
          </p:cNvSpPr>
          <p:nvPr>
            <p:ph idx="1"/>
          </p:nvPr>
        </p:nvSpPr>
        <p:spPr>
          <a:xfrm>
            <a:off x="1435608" y="1447800"/>
            <a:ext cx="7498080" cy="2552704"/>
          </a:xfrm>
        </p:spPr>
        <p:txBody>
          <a:bodyPr>
            <a:normAutofit fontScale="92500" lnSpcReduction="20000"/>
          </a:bodyPr>
          <a:lstStyle/>
          <a:p>
            <a:r>
              <a:rPr lang="en-US" altLang="zh-CN" sz="2800" dirty="0" err="1" smtClean="0">
                <a:latin typeface="微软雅黑" pitchFamily="34" charset="-122"/>
                <a:ea typeface="微软雅黑" pitchFamily="34" charset="-122"/>
              </a:rPr>
              <a:t>com.sun.tools.javac.comp.TransTypes</a:t>
            </a:r>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解除语法糖的一个步骤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将泛型</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转换为普通</a:t>
            </a:r>
            <a:r>
              <a:rPr lang="en-US" altLang="zh-CN" dirty="0" smtClean="0">
                <a:latin typeface="微软雅黑" pitchFamily="34" charset="-122"/>
                <a:ea typeface="微软雅黑" pitchFamily="34" charset="-122"/>
              </a:rPr>
              <a:t>Java</a:t>
            </a:r>
          </a:p>
          <a:p>
            <a:pPr lvl="1"/>
            <a:r>
              <a:rPr lang="zh-CN" altLang="en-US" dirty="0" smtClean="0">
                <a:latin typeface="微软雅黑" pitchFamily="34" charset="-122"/>
                <a:ea typeface="微软雅黑" pitchFamily="34" charset="-122"/>
              </a:rPr>
              <a:t>同时插入必要的类型转换代码</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2357430"/>
            <a:ext cx="6643734" cy="1477328"/>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b="1" dirty="0" smtClean="0">
                <a:solidFill>
                  <a:srgbClr val="000000"/>
                </a:solidFill>
                <a:latin typeface="Consolas"/>
              </a:rPr>
              <a:t> </a:t>
            </a:r>
            <a:r>
              <a:rPr lang="en-US" altLang="zh-CN" dirty="0" err="1" smtClean="0">
                <a:solidFill>
                  <a:srgbClr val="000000"/>
                </a:solidFill>
                <a:latin typeface="Consolas"/>
              </a:rPr>
              <a:t>desugarGenericToRawAndCheckcastDemo</a:t>
            </a:r>
            <a:r>
              <a:rPr lang="en-US" altLang="zh-CN" dirty="0" smtClean="0">
                <a:solidFill>
                  <a:srgbClr val="000000"/>
                </a:solidFill>
                <a:latin typeface="Consolas"/>
              </a:rPr>
              <a:t>() {</a:t>
            </a:r>
          </a:p>
          <a:p>
            <a:r>
              <a:rPr lang="en-US" altLang="zh-CN" dirty="0" smtClean="0">
                <a:solidFill>
                  <a:srgbClr val="000000"/>
                </a:solidFill>
                <a:latin typeface="Consolas"/>
              </a:rPr>
              <a:t>    List&lt;Integer&gt; list = </a:t>
            </a:r>
            <a:r>
              <a:rPr lang="en-US" altLang="zh-CN" dirty="0" err="1" smtClean="0">
                <a:solidFill>
                  <a:srgbClr val="000000"/>
                </a:solidFill>
                <a:latin typeface="Consolas"/>
              </a:rPr>
              <a:t>Arrays.asList</a:t>
            </a:r>
            <a:r>
              <a:rPr lang="en-US" altLang="zh-CN" dirty="0" smtClean="0">
                <a:solidFill>
                  <a:srgbClr val="000000"/>
                </a:solidFill>
                <a:latin typeface="Consolas"/>
              </a:rPr>
              <a:t>(1, 2, 3);</a:t>
            </a:r>
          </a:p>
          <a:p>
            <a:r>
              <a:rPr lang="en-US" altLang="zh-CN" dirty="0" smtClean="0">
                <a:solidFill>
                  <a:srgbClr val="000000"/>
                </a:solidFill>
                <a:latin typeface="Consolas"/>
              </a:rPr>
              <a:t>    </a:t>
            </a:r>
            <a:r>
              <a:rPr lang="en-US" altLang="zh-CN" dirty="0" err="1" smtClean="0">
                <a:solidFill>
                  <a:srgbClr val="000000"/>
                </a:solidFill>
                <a:latin typeface="Consolas"/>
              </a:rPr>
              <a:t>list.add</a:t>
            </a:r>
            <a:r>
              <a:rPr lang="en-US" altLang="zh-CN" dirty="0" smtClean="0">
                <a:solidFill>
                  <a:srgbClr val="000000"/>
                </a:solidFill>
                <a:latin typeface="Consolas"/>
              </a:rPr>
              <a:t>(4);</a:t>
            </a:r>
          </a:p>
          <a:p>
            <a:r>
              <a:rPr lang="en-US" altLang="zh-CN" dirty="0" smtClean="0">
                <a:solidFill>
                  <a:srgbClr val="000000"/>
                </a:solidFill>
                <a:latin typeface="Consolas"/>
              </a:rPr>
              <a:t>    </a:t>
            </a:r>
            <a:r>
              <a:rPr lang="en-US" altLang="zh-CN" b="1" dirty="0" err="1" smtClean="0">
                <a:solidFill>
                  <a:srgbClr val="7F0055"/>
                </a:solidFill>
                <a:latin typeface="Consolas"/>
              </a:rPr>
              <a:t>int</a:t>
            </a:r>
            <a:r>
              <a:rPr lang="en-US" altLang="zh-CN" b="1"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a:t>
            </a:r>
            <a:r>
              <a:rPr lang="en-US" altLang="zh-CN" dirty="0" err="1" smtClean="0">
                <a:solidFill>
                  <a:srgbClr val="000000"/>
                </a:solidFill>
                <a:latin typeface="Consolas"/>
              </a:rPr>
              <a:t>list.get</a:t>
            </a:r>
            <a:r>
              <a:rPr lang="en-US" altLang="zh-CN" dirty="0" smtClean="0">
                <a:solidFill>
                  <a:srgbClr val="000000"/>
                </a:solidFill>
                <a:latin typeface="Consolas"/>
              </a:rPr>
              <a:t>(0);</a:t>
            </a:r>
          </a:p>
          <a:p>
            <a:r>
              <a:rPr lang="en-US" altLang="zh-CN" dirty="0" smtClean="0">
                <a:solidFill>
                  <a:srgbClr val="000000"/>
                </a:solidFill>
                <a:latin typeface="Consolas"/>
              </a:rPr>
              <a:t>}</a:t>
            </a:r>
            <a:endParaRPr lang="zh-CN" altLang="en-US" dirty="0"/>
          </a:p>
        </p:txBody>
      </p:sp>
      <p:sp>
        <p:nvSpPr>
          <p:cNvPr id="6" name="标题 5"/>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转换类型前</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2357430"/>
            <a:ext cx="7000924" cy="1477328"/>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b="1" dirty="0" smtClean="0">
                <a:solidFill>
                  <a:srgbClr val="000000"/>
                </a:solidFill>
                <a:latin typeface="Consolas"/>
              </a:rPr>
              <a:t> </a:t>
            </a:r>
            <a:r>
              <a:rPr lang="en-US" altLang="zh-CN" dirty="0" err="1" smtClean="0">
                <a:solidFill>
                  <a:srgbClr val="000000"/>
                </a:solidFill>
                <a:latin typeface="Consolas"/>
              </a:rPr>
              <a:t>desugarGenericToRawAndCheckcastDemo</a:t>
            </a:r>
            <a:r>
              <a:rPr lang="en-US" altLang="zh-CN" dirty="0" smtClean="0">
                <a:solidFill>
                  <a:srgbClr val="000000"/>
                </a:solidFill>
                <a:latin typeface="Consolas"/>
              </a:rPr>
              <a:t>() {</a:t>
            </a:r>
          </a:p>
          <a:p>
            <a:r>
              <a:rPr lang="en-US" altLang="zh-CN" dirty="0" smtClean="0">
                <a:solidFill>
                  <a:srgbClr val="000000"/>
                </a:solidFill>
                <a:latin typeface="Consolas"/>
              </a:rPr>
              <a:t>    List </a:t>
            </a:r>
            <a:r>
              <a:rPr lang="en-US" altLang="zh-CN" dirty="0" err="1" smtClean="0">
                <a:solidFill>
                  <a:srgbClr val="000000"/>
                </a:solidFill>
                <a:latin typeface="Consolas"/>
              </a:rPr>
              <a:t>list</a:t>
            </a:r>
            <a:r>
              <a:rPr lang="en-US" altLang="zh-CN" dirty="0" smtClean="0">
                <a:solidFill>
                  <a:srgbClr val="000000"/>
                </a:solidFill>
                <a:latin typeface="Consolas"/>
              </a:rPr>
              <a:t> = </a:t>
            </a:r>
            <a:r>
              <a:rPr lang="en-US" altLang="zh-CN" dirty="0" err="1" smtClean="0">
                <a:solidFill>
                  <a:srgbClr val="000000"/>
                </a:solidFill>
                <a:latin typeface="Consolas"/>
              </a:rPr>
              <a:t>Arrays.asList</a:t>
            </a:r>
            <a:r>
              <a:rPr lang="en-US" altLang="zh-CN" dirty="0" smtClean="0">
                <a:solidFill>
                  <a:srgbClr val="000000"/>
                </a:solidFill>
                <a:latin typeface="Consolas"/>
              </a:rPr>
              <a:t>(1, 2, 3);</a:t>
            </a:r>
          </a:p>
          <a:p>
            <a:r>
              <a:rPr lang="en-US" altLang="zh-CN" dirty="0" smtClean="0">
                <a:solidFill>
                  <a:srgbClr val="000000"/>
                </a:solidFill>
                <a:latin typeface="Consolas"/>
              </a:rPr>
              <a:t>    </a:t>
            </a:r>
            <a:r>
              <a:rPr lang="en-US" altLang="zh-CN" dirty="0" err="1" smtClean="0">
                <a:solidFill>
                  <a:srgbClr val="000000"/>
                </a:solidFill>
                <a:latin typeface="Consolas"/>
              </a:rPr>
              <a:t>list.add</a:t>
            </a:r>
            <a:r>
              <a:rPr lang="en-US" altLang="zh-CN" dirty="0" smtClean="0">
                <a:solidFill>
                  <a:srgbClr val="000000"/>
                </a:solidFill>
                <a:latin typeface="Consolas"/>
              </a:rPr>
              <a:t>(4);</a:t>
            </a:r>
          </a:p>
          <a:p>
            <a:r>
              <a:rPr lang="en-US" altLang="zh-CN" dirty="0" smtClean="0">
                <a:solidFill>
                  <a:srgbClr val="000000"/>
                </a:solidFill>
                <a:latin typeface="Consolas"/>
              </a:rPr>
              <a:t>    </a:t>
            </a:r>
            <a:r>
              <a:rPr lang="en-US" altLang="zh-CN" b="1" dirty="0" err="1" smtClean="0">
                <a:solidFill>
                  <a:srgbClr val="7F0055"/>
                </a:solidFill>
                <a:latin typeface="Consolas"/>
              </a:rPr>
              <a:t>int</a:t>
            </a:r>
            <a:r>
              <a:rPr lang="en-US" altLang="zh-CN" b="1"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(Integer)</a:t>
            </a:r>
            <a:r>
              <a:rPr lang="en-US" altLang="zh-CN" dirty="0" err="1" smtClean="0">
                <a:solidFill>
                  <a:srgbClr val="000000"/>
                </a:solidFill>
                <a:latin typeface="Consolas"/>
              </a:rPr>
              <a:t>list.get</a:t>
            </a:r>
            <a:r>
              <a:rPr lang="en-US" altLang="zh-CN" dirty="0" smtClean="0">
                <a:solidFill>
                  <a:srgbClr val="000000"/>
                </a:solidFill>
                <a:latin typeface="Consolas"/>
              </a:rPr>
              <a:t>(0);</a:t>
            </a:r>
          </a:p>
          <a:p>
            <a:r>
              <a:rPr lang="en-US" altLang="zh-CN" dirty="0" smtClean="0">
                <a:solidFill>
                  <a:srgbClr val="000000"/>
                </a:solidFill>
                <a:latin typeface="Consolas"/>
              </a:rPr>
              <a:t>}</a:t>
            </a:r>
            <a:endParaRPr lang="zh-CN" altLang="en-US" dirty="0"/>
          </a:p>
        </p:txBody>
      </p:sp>
      <p:sp>
        <p:nvSpPr>
          <p:cNvPr id="5" name="标题 4"/>
          <p:cNvSpPr>
            <a:spLocks noGrp="1"/>
          </p:cNvSpPr>
          <p:nvPr>
            <p:ph type="title"/>
          </p:nvPr>
        </p:nvSpPr>
        <p:spPr/>
        <p:txBody>
          <a:bodyPr/>
          <a:lstStyle/>
          <a:p>
            <a:pPr algn="r"/>
            <a:r>
              <a:rPr lang="zh-CN" altLang="en-US" dirty="0" smtClean="0">
                <a:latin typeface="微软雅黑" pitchFamily="34" charset="-122"/>
                <a:ea typeface="微软雅黑" pitchFamily="34" charset="-122"/>
              </a:rPr>
              <a:t>转换类型后</a:t>
            </a:r>
            <a:endParaRPr lang="zh-CN" altLang="en-US" dirty="0"/>
          </a:p>
        </p:txBody>
      </p:sp>
      <p:sp>
        <p:nvSpPr>
          <p:cNvPr id="8" name="矩形标注 7"/>
          <p:cNvSpPr/>
          <p:nvPr/>
        </p:nvSpPr>
        <p:spPr>
          <a:xfrm>
            <a:off x="2143108" y="3929066"/>
            <a:ext cx="2286016" cy="857256"/>
          </a:xfrm>
          <a:prstGeom prst="wedgeRectCallout">
            <a:avLst>
              <a:gd name="adj1" fmla="val 19611"/>
              <a:gd name="adj2" fmla="val -90889"/>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添加了强制类型转换来保持泛型的语义</a:t>
            </a:r>
            <a:endParaRPr lang="zh-CN" altLang="en-US" dirty="0">
              <a:solidFill>
                <a:schemeClr val="tx1"/>
              </a:solidFill>
              <a:latin typeface="微软雅黑" pitchFamily="34" charset="-122"/>
              <a:ea typeface="微软雅黑" pitchFamily="34" charset="-122"/>
            </a:endParaRPr>
          </a:p>
        </p:txBody>
      </p:sp>
      <p:sp>
        <p:nvSpPr>
          <p:cNvPr id="9" name="矩形标注 8"/>
          <p:cNvSpPr/>
          <p:nvPr/>
        </p:nvSpPr>
        <p:spPr>
          <a:xfrm>
            <a:off x="1000100" y="1142984"/>
            <a:ext cx="2286016" cy="714380"/>
          </a:xfrm>
          <a:prstGeom prst="wedgeRectCallout">
            <a:avLst>
              <a:gd name="adj1" fmla="val 13777"/>
              <a:gd name="adj2" fmla="val 142443"/>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将泛型类型转换为</a:t>
            </a:r>
            <a:r>
              <a:rPr lang="en-US" altLang="zh-CN" dirty="0" smtClean="0">
                <a:solidFill>
                  <a:schemeClr val="tx1"/>
                </a:solidFill>
                <a:latin typeface="微软雅黑" pitchFamily="34" charset="-122"/>
                <a:ea typeface="微软雅黑" pitchFamily="34" charset="-122"/>
              </a:rPr>
              <a:t>raw type</a:t>
            </a:r>
            <a:endParaRPr lang="zh-CN" altLang="en-US"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400" dirty="0" smtClean="0">
                <a:latin typeface="微软雅黑" pitchFamily="34" charset="-122"/>
                <a:ea typeface="微软雅黑" pitchFamily="34" charset="-122"/>
              </a:rPr>
              <a:t>解除语法糖（</a:t>
            </a:r>
            <a:r>
              <a:rPr lang="en-US" altLang="zh-CN" sz="4400" dirty="0" smtClean="0">
                <a:latin typeface="微软雅黑" pitchFamily="34" charset="-122"/>
                <a:ea typeface="微软雅黑" pitchFamily="34" charset="-122"/>
              </a:rPr>
              <a:t>Lower</a:t>
            </a:r>
            <a:r>
              <a:rPr lang="zh-CN" altLang="en-US" sz="4400" dirty="0" smtClean="0">
                <a:latin typeface="微软雅黑" pitchFamily="34" charset="-122"/>
                <a:ea typeface="微软雅黑" pitchFamily="34" charset="-122"/>
              </a:rPr>
              <a:t>）</a:t>
            </a:r>
            <a:endParaRPr lang="zh-CN" altLang="en-US" dirty="0"/>
          </a:p>
        </p:txBody>
      </p:sp>
      <p:sp>
        <p:nvSpPr>
          <p:cNvPr id="7" name="内容占位符 6"/>
          <p:cNvSpPr>
            <a:spLocks noGrp="1"/>
          </p:cNvSpPr>
          <p:nvPr>
            <p:ph idx="1"/>
          </p:nvPr>
        </p:nvSpPr>
        <p:spPr/>
        <p:txBody>
          <a:bodyPr>
            <a:normAutofit fontScale="55000" lnSpcReduction="20000"/>
          </a:bodyPr>
          <a:lstStyle/>
          <a:p>
            <a:r>
              <a:rPr lang="en-US" altLang="zh-CN" dirty="0" err="1" smtClean="0">
                <a:latin typeface="微软雅黑" pitchFamily="34" charset="-122"/>
                <a:ea typeface="微软雅黑" pitchFamily="34" charset="-122"/>
              </a:rPr>
              <a:t>com.sun.tools.javac.comp.Lower</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解除语法糖的一个步骤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削除</a:t>
            </a:r>
            <a:r>
              <a:rPr lang="en-US" altLang="zh-CN" dirty="0" smtClean="0">
                <a:latin typeface="Consolas" pitchFamily="49" charset="0"/>
                <a:ea typeface="微软雅黑" pitchFamily="34" charset="-122"/>
              </a:rPr>
              <a:t>if (false) { … }</a:t>
            </a:r>
            <a:r>
              <a:rPr lang="zh-CN" altLang="en-US" dirty="0" smtClean="0">
                <a:latin typeface="微软雅黑" pitchFamily="34" charset="-122"/>
                <a:ea typeface="微软雅黑" pitchFamily="34" charset="-122"/>
              </a:rPr>
              <a:t>形式的无用代码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hlinkClick r:id="rId2"/>
              </a:rPr>
              <a:t>满足下述所有条件的代码被认为是条件编译的无用代码</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if</a:t>
            </a:r>
            <a:r>
              <a:rPr lang="zh-CN" altLang="en-US" dirty="0" smtClean="0">
                <a:latin typeface="微软雅黑" pitchFamily="34" charset="-122"/>
                <a:ea typeface="微软雅黑" pitchFamily="34" charset="-122"/>
              </a:rPr>
              <a:t>语句的条件表达式是</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语言规范定义的</a:t>
            </a:r>
            <a:r>
              <a:rPr lang="zh-CN" altLang="en-US" dirty="0" smtClean="0">
                <a:latin typeface="微软雅黑" pitchFamily="34" charset="-122"/>
                <a:ea typeface="微软雅黑" pitchFamily="34" charset="-122"/>
                <a:hlinkClick r:id="rId3"/>
              </a:rPr>
              <a:t>常量表达式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并且常量表达式值为</a:t>
            </a:r>
            <a:r>
              <a:rPr lang="en-US" altLang="zh-CN" dirty="0" smtClean="0">
                <a:latin typeface="微软雅黑" pitchFamily="34" charset="-122"/>
                <a:ea typeface="微软雅黑" pitchFamily="34" charset="-122"/>
              </a:rPr>
              <a:t>false</a:t>
            </a:r>
            <a:r>
              <a:rPr lang="zh-CN" altLang="en-US" dirty="0" smtClean="0">
                <a:latin typeface="微软雅黑" pitchFamily="34" charset="-122"/>
                <a:ea typeface="微软雅黑" pitchFamily="34" charset="-122"/>
              </a:rPr>
              <a:t>则</a:t>
            </a:r>
            <a:r>
              <a:rPr lang="en-US" altLang="zh-CN" dirty="0" smtClean="0">
                <a:latin typeface="微软雅黑" pitchFamily="34" charset="-122"/>
                <a:ea typeface="微软雅黑" pitchFamily="34" charset="-122"/>
              </a:rPr>
              <a:t>then</a:t>
            </a:r>
            <a:r>
              <a:rPr lang="zh-CN" altLang="en-US" dirty="0" smtClean="0">
                <a:latin typeface="微软雅黑" pitchFamily="34" charset="-122"/>
                <a:ea typeface="微软雅黑" pitchFamily="34" charset="-122"/>
              </a:rPr>
              <a:t>块为无用代码；反之则</a:t>
            </a:r>
            <a:r>
              <a:rPr lang="en-US" altLang="zh-CN" dirty="0" smtClean="0">
                <a:latin typeface="微软雅黑" pitchFamily="34" charset="-122"/>
                <a:ea typeface="微软雅黑" pitchFamily="34" charset="-122"/>
              </a:rPr>
              <a:t>else</a:t>
            </a:r>
            <a:r>
              <a:rPr lang="zh-CN" altLang="en-US" dirty="0" smtClean="0">
                <a:latin typeface="微软雅黑" pitchFamily="34" charset="-122"/>
                <a:ea typeface="微软雅黑" pitchFamily="34" charset="-122"/>
              </a:rPr>
              <a:t>块为无用代码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将含有语法糖的语法树改写为含有简单语言结构的语法树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具名内部类</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匿名内部类</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类字面量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断言（</a:t>
            </a:r>
            <a:r>
              <a:rPr lang="en-US" altLang="zh-CN" dirty="0" smtClean="0">
                <a:latin typeface="微软雅黑" pitchFamily="34" charset="-122"/>
                <a:ea typeface="微软雅黑" pitchFamily="34" charset="-122"/>
              </a:rPr>
              <a:t>assertion</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自动装箱</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拆箱</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foreach</a:t>
            </a:r>
            <a:r>
              <a:rPr lang="zh-CN" altLang="en-US" dirty="0" smtClean="0">
                <a:latin typeface="微软雅黑" pitchFamily="34" charset="-122"/>
                <a:ea typeface="微软雅黑" pitchFamily="34" charset="-122"/>
              </a:rPr>
              <a:t>循环</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enum</a:t>
            </a:r>
            <a:r>
              <a:rPr lang="zh-CN" altLang="en-US" dirty="0" smtClean="0">
                <a:latin typeface="微软雅黑" pitchFamily="34" charset="-122"/>
                <a:ea typeface="微软雅黑" pitchFamily="34" charset="-122"/>
              </a:rPr>
              <a:t>类型的</a:t>
            </a:r>
            <a:r>
              <a:rPr lang="en-US" altLang="zh-CN" dirty="0" smtClean="0">
                <a:latin typeface="微软雅黑" pitchFamily="34" charset="-122"/>
                <a:ea typeface="微软雅黑" pitchFamily="34" charset="-122"/>
              </a:rPr>
              <a:t>switch</a:t>
            </a:r>
          </a:p>
          <a:p>
            <a:pPr lvl="1"/>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类型的</a:t>
            </a:r>
            <a:r>
              <a:rPr lang="en-US" altLang="zh-CN" dirty="0" smtClean="0">
                <a:latin typeface="微软雅黑" pitchFamily="34" charset="-122"/>
                <a:ea typeface="微软雅黑" pitchFamily="34" charset="-122"/>
              </a:rPr>
              <a:t>switch</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7</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etc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0166" y="1643050"/>
            <a:ext cx="7000924" cy="3139321"/>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b="1" dirty="0" smtClean="0">
                <a:solidFill>
                  <a:srgbClr val="000000"/>
                </a:solidFill>
                <a:latin typeface="Consolas"/>
              </a:rPr>
              <a:t> </a:t>
            </a:r>
            <a:r>
              <a:rPr lang="en-US" altLang="zh-CN" dirty="0" err="1" smtClean="0">
                <a:solidFill>
                  <a:srgbClr val="000000"/>
                </a:solidFill>
                <a:latin typeface="Consolas"/>
              </a:rPr>
              <a:t>desugarGenericToRawAndCheckcastDemo</a:t>
            </a:r>
            <a:r>
              <a:rPr lang="en-US" altLang="zh-CN" dirty="0" smtClean="0">
                <a:solidFill>
                  <a:srgbClr val="000000"/>
                </a:solidFill>
                <a:latin typeface="Consolas"/>
              </a:rPr>
              <a:t>() {</a:t>
            </a:r>
          </a:p>
          <a:p>
            <a:r>
              <a:rPr lang="en-US" altLang="zh-CN" dirty="0" smtClean="0">
                <a:solidFill>
                  <a:srgbClr val="000000"/>
                </a:solidFill>
                <a:latin typeface="Consolas"/>
              </a:rPr>
              <a:t>    List </a:t>
            </a:r>
            <a:r>
              <a:rPr lang="en-US" altLang="zh-CN" dirty="0" err="1" smtClean="0">
                <a:solidFill>
                  <a:srgbClr val="000000"/>
                </a:solidFill>
                <a:latin typeface="Consolas"/>
              </a:rPr>
              <a:t>list</a:t>
            </a:r>
            <a:r>
              <a:rPr lang="en-US" altLang="zh-CN" dirty="0" smtClean="0">
                <a:solidFill>
                  <a:srgbClr val="000000"/>
                </a:solidFill>
                <a:latin typeface="Consolas"/>
              </a:rPr>
              <a:t> = </a:t>
            </a:r>
            <a:r>
              <a:rPr lang="en-US" altLang="zh-CN" dirty="0" err="1" smtClean="0">
                <a:solidFill>
                  <a:srgbClr val="000000"/>
                </a:solidFill>
                <a:latin typeface="Consolas"/>
              </a:rPr>
              <a:t>Arrays.asList</a:t>
            </a:r>
            <a:r>
              <a:rPr lang="en-US" altLang="zh-CN" dirty="0" smtClean="0">
                <a:solidFill>
                  <a:srgbClr val="000000"/>
                </a:solidFill>
                <a:latin typeface="Consolas"/>
              </a:rPr>
              <a:t>(</a:t>
            </a:r>
          </a:p>
          <a:p>
            <a:r>
              <a:rPr lang="en-US" altLang="zh-CN" b="1" dirty="0" smtClean="0">
                <a:solidFill>
                  <a:srgbClr val="000000"/>
                </a:solidFill>
                <a:latin typeface="Consolas"/>
              </a:rPr>
              <a:t>        </a:t>
            </a:r>
            <a:r>
              <a:rPr lang="en-US" altLang="zh-CN" b="1" dirty="0" smtClean="0">
                <a:solidFill>
                  <a:srgbClr val="7F0055"/>
                </a:solidFill>
                <a:latin typeface="Consolas"/>
              </a:rPr>
              <a:t>new</a:t>
            </a:r>
            <a:r>
              <a:rPr lang="en-US" altLang="zh-CN" b="1" dirty="0" smtClean="0">
                <a:solidFill>
                  <a:srgbClr val="000000"/>
                </a:solidFill>
                <a:latin typeface="Consolas"/>
              </a:rPr>
              <a:t> </a:t>
            </a:r>
            <a:r>
              <a:rPr lang="en-US" altLang="zh-CN" dirty="0" smtClean="0">
                <a:solidFill>
                  <a:srgbClr val="000000"/>
                </a:solidFill>
                <a:latin typeface="Consolas"/>
              </a:rPr>
              <a:t>Integer[]{</a:t>
            </a:r>
          </a:p>
          <a:p>
            <a:r>
              <a:rPr lang="en-US" altLang="zh-CN" dirty="0" smtClean="0">
                <a:solidFill>
                  <a:srgbClr val="000000"/>
                </a:solidFill>
                <a:latin typeface="Consolas"/>
              </a:rPr>
              <a:t>            </a:t>
            </a:r>
            <a:r>
              <a:rPr lang="en-US" altLang="zh-CN" dirty="0" err="1" smtClean="0">
                <a:solidFill>
                  <a:srgbClr val="000000"/>
                </a:solidFill>
                <a:latin typeface="Consolas"/>
              </a:rPr>
              <a:t>Integer.valueOf</a:t>
            </a:r>
            <a:r>
              <a:rPr lang="en-US" altLang="zh-CN" dirty="0" smtClean="0">
                <a:solidFill>
                  <a:srgbClr val="000000"/>
                </a:solidFill>
                <a:latin typeface="Consolas"/>
              </a:rPr>
              <a:t>(1),</a:t>
            </a:r>
          </a:p>
          <a:p>
            <a:r>
              <a:rPr lang="en-US" altLang="zh-CN" dirty="0" smtClean="0">
                <a:solidFill>
                  <a:srgbClr val="000000"/>
                </a:solidFill>
                <a:latin typeface="Consolas"/>
              </a:rPr>
              <a:t>            </a:t>
            </a:r>
            <a:r>
              <a:rPr lang="en-US" altLang="zh-CN" dirty="0" err="1" smtClean="0">
                <a:solidFill>
                  <a:srgbClr val="000000"/>
                </a:solidFill>
                <a:latin typeface="Consolas"/>
              </a:rPr>
              <a:t>Integer.valueOf</a:t>
            </a:r>
            <a:r>
              <a:rPr lang="en-US" altLang="zh-CN" dirty="0" smtClean="0">
                <a:solidFill>
                  <a:srgbClr val="000000"/>
                </a:solidFill>
                <a:latin typeface="Consolas"/>
              </a:rPr>
              <a:t>(2),</a:t>
            </a:r>
          </a:p>
          <a:p>
            <a:r>
              <a:rPr lang="en-US" altLang="zh-CN" dirty="0" smtClean="0">
                <a:solidFill>
                  <a:srgbClr val="000000"/>
                </a:solidFill>
                <a:latin typeface="Consolas"/>
              </a:rPr>
              <a:t>            </a:t>
            </a:r>
            <a:r>
              <a:rPr lang="en-US" altLang="zh-CN" dirty="0" err="1" smtClean="0">
                <a:solidFill>
                  <a:srgbClr val="000000"/>
                </a:solidFill>
                <a:latin typeface="Consolas"/>
              </a:rPr>
              <a:t>Integer.valueOf</a:t>
            </a:r>
            <a:r>
              <a:rPr lang="en-US" altLang="zh-CN" dirty="0" smtClean="0">
                <a:solidFill>
                  <a:srgbClr val="000000"/>
                </a:solidFill>
                <a:latin typeface="Consolas"/>
              </a:rPr>
              <a:t>(3)</a:t>
            </a:r>
          </a:p>
          <a:p>
            <a:r>
              <a:rPr lang="en-US" altLang="zh-CN" dirty="0" smtClean="0">
                <a:solidFill>
                  <a:srgbClr val="000000"/>
                </a:solidFill>
                <a:latin typeface="Consolas"/>
              </a:rPr>
              <a:t>        }</a:t>
            </a:r>
          </a:p>
          <a:p>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dirty="0" err="1" smtClean="0">
                <a:solidFill>
                  <a:srgbClr val="000000"/>
                </a:solidFill>
                <a:latin typeface="Consolas"/>
              </a:rPr>
              <a:t>list.add</a:t>
            </a:r>
            <a:r>
              <a:rPr lang="en-US" altLang="zh-CN" dirty="0" smtClean="0">
                <a:solidFill>
                  <a:srgbClr val="000000"/>
                </a:solidFill>
                <a:latin typeface="Consolas"/>
              </a:rPr>
              <a:t>(</a:t>
            </a:r>
            <a:r>
              <a:rPr lang="en-US" altLang="zh-CN" dirty="0" err="1" smtClean="0">
                <a:solidFill>
                  <a:srgbClr val="000000"/>
                </a:solidFill>
                <a:latin typeface="Consolas"/>
              </a:rPr>
              <a:t>Integer.valueOf</a:t>
            </a:r>
            <a:r>
              <a:rPr lang="en-US" altLang="zh-CN" dirty="0" smtClean="0">
                <a:solidFill>
                  <a:srgbClr val="000000"/>
                </a:solidFill>
                <a:latin typeface="Consolas"/>
              </a:rPr>
              <a:t>(4));</a:t>
            </a:r>
          </a:p>
          <a:p>
            <a:r>
              <a:rPr lang="en-US" altLang="zh-CN" dirty="0" smtClean="0">
                <a:solidFill>
                  <a:srgbClr val="000000"/>
                </a:solidFill>
                <a:latin typeface="Consolas"/>
              </a:rPr>
              <a:t>    </a:t>
            </a:r>
            <a:r>
              <a:rPr lang="en-US" altLang="zh-CN" b="1" dirty="0" err="1" smtClean="0">
                <a:solidFill>
                  <a:srgbClr val="7F0055"/>
                </a:solidFill>
                <a:latin typeface="Consolas"/>
              </a:rPr>
              <a:t>int</a:t>
            </a:r>
            <a:r>
              <a:rPr lang="en-US" altLang="zh-CN" b="1"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((Integer)</a:t>
            </a:r>
            <a:r>
              <a:rPr lang="en-US" altLang="zh-CN" dirty="0" err="1" smtClean="0">
                <a:solidFill>
                  <a:srgbClr val="000000"/>
                </a:solidFill>
                <a:latin typeface="Consolas"/>
              </a:rPr>
              <a:t>list.get</a:t>
            </a:r>
            <a:r>
              <a:rPr lang="en-US" altLang="zh-CN" dirty="0" smtClean="0">
                <a:solidFill>
                  <a:srgbClr val="000000"/>
                </a:solidFill>
                <a:latin typeface="Consolas"/>
              </a:rPr>
              <a:t>(0)).</a:t>
            </a:r>
            <a:r>
              <a:rPr lang="en-US" altLang="zh-CN" dirty="0" err="1" smtClean="0">
                <a:solidFill>
                  <a:srgbClr val="000000"/>
                </a:solidFill>
                <a:latin typeface="Consolas"/>
              </a:rPr>
              <a:t>intValue</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5" name="标题 4"/>
          <p:cNvSpPr>
            <a:spLocks noGrp="1"/>
          </p:cNvSpPr>
          <p:nvPr>
            <p:ph type="title"/>
          </p:nvPr>
        </p:nvSpPr>
        <p:spPr/>
        <p:txBody>
          <a:bodyPr/>
          <a:lstStyle/>
          <a:p>
            <a:pPr algn="r"/>
            <a:r>
              <a:rPr lang="zh-CN" altLang="en-US" dirty="0" smtClean="0">
                <a:latin typeface="微软雅黑" pitchFamily="34" charset="-122"/>
                <a:ea typeface="微软雅黑" pitchFamily="34" charset="-122"/>
              </a:rPr>
              <a:t>前一个例子</a:t>
            </a:r>
            <a:r>
              <a:rPr lang="en-US" altLang="zh-CN" dirty="0" smtClean="0">
                <a:latin typeface="微软雅黑" pitchFamily="34" charset="-122"/>
                <a:ea typeface="微软雅黑" pitchFamily="34" charset="-122"/>
              </a:rPr>
              <a:t>Lower</a:t>
            </a:r>
            <a:r>
              <a:rPr lang="zh-CN" altLang="en-US" dirty="0" smtClean="0">
                <a:latin typeface="微软雅黑" pitchFamily="34" charset="-122"/>
                <a:ea typeface="微软雅黑" pitchFamily="34" charset="-122"/>
              </a:rPr>
              <a:t>后</a:t>
            </a:r>
            <a:endParaRPr lang="zh-CN" altLang="en-US" dirty="0"/>
          </a:p>
        </p:txBody>
      </p:sp>
      <p:sp>
        <p:nvSpPr>
          <p:cNvPr id="8" name="矩形标注 7"/>
          <p:cNvSpPr/>
          <p:nvPr/>
        </p:nvSpPr>
        <p:spPr>
          <a:xfrm>
            <a:off x="5214942" y="4786322"/>
            <a:ext cx="1785950" cy="571504"/>
          </a:xfrm>
          <a:prstGeom prst="wedgeRectCallout">
            <a:avLst>
              <a:gd name="adj1" fmla="val 22278"/>
              <a:gd name="adj2" fmla="val -102556"/>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自动拆箱代码</a:t>
            </a:r>
            <a:endParaRPr lang="zh-CN" altLang="en-US" dirty="0">
              <a:solidFill>
                <a:schemeClr val="tx1"/>
              </a:solidFill>
              <a:latin typeface="微软雅黑" pitchFamily="34" charset="-122"/>
              <a:ea typeface="微软雅黑" pitchFamily="34" charset="-122"/>
            </a:endParaRPr>
          </a:p>
        </p:txBody>
      </p:sp>
      <p:sp>
        <p:nvSpPr>
          <p:cNvPr id="9" name="矩形标注 8"/>
          <p:cNvSpPr/>
          <p:nvPr/>
        </p:nvSpPr>
        <p:spPr>
          <a:xfrm>
            <a:off x="6000760" y="2214554"/>
            <a:ext cx="2500330" cy="857256"/>
          </a:xfrm>
          <a:prstGeom prst="wedgeRectCallout">
            <a:avLst>
              <a:gd name="adj1" fmla="val -84496"/>
              <a:gd name="adj2" fmla="val -20001"/>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可变长参数的数组包装</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原始类型的自动装箱</a:t>
            </a:r>
            <a:endParaRPr lang="zh-CN" altLang="en-US" dirty="0">
              <a:solidFill>
                <a:schemeClr val="tx1"/>
              </a:solidFill>
              <a:latin typeface="微软雅黑" pitchFamily="34" charset="-122"/>
              <a:ea typeface="微软雅黑" pitchFamily="34" charset="-122"/>
            </a:endParaRPr>
          </a:p>
        </p:txBody>
      </p:sp>
      <p:sp>
        <p:nvSpPr>
          <p:cNvPr id="6" name="矩形标注 5"/>
          <p:cNvSpPr/>
          <p:nvPr/>
        </p:nvSpPr>
        <p:spPr>
          <a:xfrm>
            <a:off x="6000760" y="3286124"/>
            <a:ext cx="1785950" cy="571504"/>
          </a:xfrm>
          <a:prstGeom prst="wedgeRectCallout">
            <a:avLst>
              <a:gd name="adj1" fmla="val -111588"/>
              <a:gd name="adj2" fmla="val 55777"/>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自动装箱代码</a:t>
            </a:r>
            <a:endParaRPr lang="zh-CN" altLang="en-US"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4400" dirty="0" smtClean="0">
                <a:latin typeface="微软雅黑" pitchFamily="34" charset="-122"/>
                <a:ea typeface="微软雅黑" pitchFamily="34" charset="-122"/>
              </a:rPr>
              <a:t>Lower</a:t>
            </a:r>
            <a:r>
              <a:rPr lang="zh-CN" altLang="en-US" sz="4400" dirty="0" smtClean="0">
                <a:latin typeface="微软雅黑" pitchFamily="34" charset="-122"/>
                <a:ea typeface="微软雅黑" pitchFamily="34" charset="-122"/>
              </a:rPr>
              <a:t>前（再举一例）</a:t>
            </a:r>
            <a:endParaRPr lang="zh-CN" altLang="en-US" dirty="0"/>
          </a:p>
        </p:txBody>
      </p:sp>
      <p:sp>
        <p:nvSpPr>
          <p:cNvPr id="5" name="TextBox 4"/>
          <p:cNvSpPr txBox="1"/>
          <p:nvPr/>
        </p:nvSpPr>
        <p:spPr>
          <a:xfrm>
            <a:off x="2143108" y="1643050"/>
            <a:ext cx="5357850" cy="3970318"/>
          </a:xfrm>
          <a:prstGeom prst="rect">
            <a:avLst/>
          </a:prstGeom>
          <a:no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zh-CN" altLang="en-US"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super</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zh-CN" altLang="en-US"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dirty="0" smtClean="0">
                <a:solidFill>
                  <a:srgbClr val="000000"/>
                </a:solidFill>
                <a:latin typeface="Consolas"/>
              </a:rPr>
              <a:t> </a:t>
            </a:r>
            <a:r>
              <a:rPr lang="en-US" altLang="zh-CN" dirty="0" err="1" smtClean="0">
                <a:solidFill>
                  <a:srgbClr val="000000"/>
                </a:solidFill>
                <a:latin typeface="Consolas"/>
              </a:rPr>
              <a:t>desugarDemo</a:t>
            </a:r>
            <a:r>
              <a:rPr lang="en-US" altLang="zh-CN" dirty="0" smtClean="0">
                <a:solidFill>
                  <a:srgbClr val="000000"/>
                </a:solidFill>
                <a:latin typeface="Consolas"/>
              </a:rPr>
              <a:t>() {</a:t>
            </a:r>
          </a:p>
          <a:p>
            <a:r>
              <a:rPr lang="en-US" altLang="zh-CN" dirty="0" smtClean="0">
                <a:solidFill>
                  <a:srgbClr val="000000"/>
                </a:solidFill>
                <a:latin typeface="Consolas"/>
              </a:rPr>
              <a:t>        Integer[] array = {1, 2, 3};</a:t>
            </a:r>
          </a:p>
          <a:p>
            <a:r>
              <a:rPr lang="en-US" altLang="zh-CN" dirty="0" smtClean="0">
                <a:solidFill>
                  <a:srgbClr val="000000"/>
                </a:solidFill>
                <a:latin typeface="Consolas"/>
              </a:rPr>
              <a:t>        </a:t>
            </a:r>
            <a:r>
              <a:rPr lang="en-US" altLang="zh-CN" b="1" dirty="0" smtClean="0">
                <a:solidFill>
                  <a:srgbClr val="7F0055"/>
                </a:solidFill>
                <a:latin typeface="Consolas"/>
              </a:rPr>
              <a:t>for</a:t>
            </a:r>
            <a:r>
              <a:rPr lang="en-US" altLang="zh-CN" dirty="0" smtClean="0">
                <a:solidFill>
                  <a:srgbClr val="000000"/>
                </a:solidFill>
                <a:latin typeface="Consolas"/>
              </a:rPr>
              <a:t> (</a:t>
            </a:r>
            <a:r>
              <a:rPr lang="en-US" altLang="zh-CN" b="1" dirty="0" smtClean="0">
                <a:solidFill>
                  <a:srgbClr val="7F0055"/>
                </a:solidFill>
                <a:latin typeface="Consolas"/>
              </a:rPr>
              <a:t>int</a:t>
            </a:r>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array) {</a:t>
            </a:r>
          </a:p>
          <a:p>
            <a:r>
              <a:rPr lang="en-US" altLang="zh-CN" dirty="0" smtClean="0">
                <a:solidFill>
                  <a:srgbClr val="000000"/>
                </a:solidFill>
                <a:latin typeface="Consolas"/>
              </a:rPr>
              <a:t>            </a:t>
            </a:r>
            <a:r>
              <a:rPr lang="en-US" altLang="zh-CN" dirty="0" err="1" smtClean="0">
                <a:solidFill>
                  <a:srgbClr val="000000"/>
                </a:solidFill>
                <a:latin typeface="Consolas"/>
              </a:rPr>
              <a:t>System.</a:t>
            </a:r>
            <a:r>
              <a:rPr lang="en-US" altLang="zh-CN" i="1" dirty="0" err="1" smtClean="0">
                <a:solidFill>
                  <a:srgbClr val="0000C0"/>
                </a:solidFill>
                <a:latin typeface="Consolas"/>
              </a:rPr>
              <a:t>out</a:t>
            </a:r>
            <a:r>
              <a:rPr lang="en-US" altLang="zh-CN" dirty="0" err="1" smtClean="0">
                <a:solidFill>
                  <a:srgbClr val="000000"/>
                </a:solidFill>
                <a:latin typeface="Consolas"/>
              </a:rPr>
              <a:t>.println</a:t>
            </a:r>
            <a:r>
              <a:rPr lang="en-US" altLang="zh-CN" dirty="0" smtClean="0">
                <a:solidFill>
                  <a:srgbClr val="000000"/>
                </a:solidFill>
                <a:latin typeface="Consolas"/>
              </a:rPr>
              <a:t>(</a:t>
            </a:r>
            <a:r>
              <a:rPr lang="en-US" altLang="zh-CN" dirty="0" err="1" smtClean="0">
                <a:solidFill>
                  <a:srgbClr val="000000"/>
                </a:solidFill>
                <a:latin typeface="Consolas"/>
              </a:rPr>
              <a:t>i</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b="1" dirty="0" smtClean="0">
                <a:solidFill>
                  <a:srgbClr val="7F0055"/>
                </a:solidFill>
                <a:latin typeface="Consolas"/>
              </a:rPr>
              <a:t>assert</a:t>
            </a:r>
            <a:r>
              <a:rPr lang="en-US" altLang="zh-CN" dirty="0" smtClean="0">
                <a:solidFill>
                  <a:srgbClr val="000000"/>
                </a:solidFill>
                <a:latin typeface="Consolas"/>
              </a:rPr>
              <a:t> array[0] == 1;</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希望留下的观点</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Century Gothic" pitchFamily="34" charset="0"/>
                <a:ea typeface="微软雅黑" pitchFamily="34" charset="-122"/>
              </a:rPr>
              <a:t>An implementation can be very different from the “mental model”</a:t>
            </a:r>
          </a:p>
          <a:p>
            <a:pPr lvl="1"/>
            <a:r>
              <a:rPr lang="en-US" altLang="zh-CN" dirty="0" smtClean="0">
                <a:latin typeface="Century Gothic" pitchFamily="34" charset="0"/>
                <a:ea typeface="微软雅黑" pitchFamily="34" charset="-122"/>
              </a:rPr>
              <a:t>You can cheat as long as you don't get caught</a:t>
            </a:r>
          </a:p>
          <a:p>
            <a:endParaRPr lang="en-US" altLang="zh-CN" dirty="0" smtClean="0">
              <a:latin typeface="Century Gothic" pitchFamily="34" charset="0"/>
              <a:ea typeface="微软雅黑" pitchFamily="34" charset="-122"/>
            </a:endParaRPr>
          </a:p>
          <a:p>
            <a:r>
              <a:rPr lang="en-US" altLang="zh-CN" dirty="0" smtClean="0">
                <a:latin typeface="Century Gothic" pitchFamily="34" charset="0"/>
                <a:ea typeface="微软雅黑" pitchFamily="34" charset="-122"/>
              </a:rPr>
              <a:t>Don’t trust </a:t>
            </a:r>
            <a:r>
              <a:rPr lang="en-US" altLang="zh-CN" dirty="0" err="1" smtClean="0">
                <a:latin typeface="Century Gothic" pitchFamily="34" charset="0"/>
                <a:ea typeface="微软雅黑" pitchFamily="34" charset="-122"/>
              </a:rPr>
              <a:t>microbenchmarks</a:t>
            </a:r>
            <a:endParaRPr lang="en-US" altLang="zh-CN" dirty="0" smtClean="0">
              <a:latin typeface="Century Gothic" pitchFamily="34" charset="0"/>
              <a:ea typeface="微软雅黑" pitchFamily="34" charset="-122"/>
            </a:endParaRPr>
          </a:p>
          <a:p>
            <a:pPr lvl="1"/>
            <a:r>
              <a:rPr lang="en-US" altLang="zh-CN" dirty="0" smtClean="0">
                <a:latin typeface="Century Gothic" pitchFamily="34" charset="0"/>
                <a:ea typeface="微软雅黑" pitchFamily="34" charset="-122"/>
              </a:rPr>
              <a:t>Profile your typical application</a:t>
            </a:r>
          </a:p>
          <a:p>
            <a:endParaRPr lang="zh-CN" altLang="en-US" dirty="0">
              <a:latin typeface="Century Gothic" pitchFamily="34" charset="0"/>
              <a:ea typeface="微软雅黑"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14290"/>
            <a:ext cx="8786842" cy="6186309"/>
          </a:xfrm>
          <a:prstGeom prst="rect">
            <a:avLst/>
          </a:prstGeom>
          <a:solidFill>
            <a:schemeClr val="bg1"/>
          </a:solidFill>
        </p:spPr>
        <p:txBody>
          <a:bodyPr wrap="square" rtlCol="0">
            <a:spAutoFit/>
          </a:bodyPr>
          <a:lstStyle/>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dirty="0" smtClean="0">
                <a:solidFill>
                  <a:srgbClr val="3F7F5F"/>
                </a:solidFill>
                <a:latin typeface="Consolas"/>
              </a:rPr>
              <a:t>/*synthetic*/</a:t>
            </a:r>
            <a:r>
              <a:rPr lang="en-US" altLang="zh-CN" dirty="0" smtClean="0">
                <a:solidFill>
                  <a:srgbClr val="000000"/>
                </a:solidFill>
                <a:latin typeface="Consolas"/>
              </a:rPr>
              <a:t> </a:t>
            </a:r>
            <a:r>
              <a:rPr lang="en-US" altLang="zh-CN" b="1" dirty="0" smtClean="0">
                <a:solidFill>
                  <a:srgbClr val="7F0055"/>
                </a:solidFill>
                <a:latin typeface="Consolas"/>
              </a:rPr>
              <a:t>static</a:t>
            </a:r>
            <a:r>
              <a:rPr lang="en-US" altLang="zh-CN" b="1" dirty="0" smtClean="0">
                <a:solidFill>
                  <a:srgbClr val="000000"/>
                </a:solidFill>
                <a:latin typeface="Consolas"/>
              </a:rPr>
              <a:t> </a:t>
            </a:r>
            <a:r>
              <a:rPr lang="en-US" altLang="zh-CN" b="1" dirty="0" smtClean="0">
                <a:solidFill>
                  <a:srgbClr val="7F0055"/>
                </a:solidFill>
                <a:latin typeface="Consolas"/>
              </a:rPr>
              <a:t>final</a:t>
            </a:r>
            <a:r>
              <a:rPr lang="en-US" altLang="zh-CN" b="1" dirty="0" smtClean="0">
                <a:solidFill>
                  <a:srgbClr val="000000"/>
                </a:solidFill>
                <a:latin typeface="Consolas"/>
              </a:rPr>
              <a:t> </a:t>
            </a:r>
            <a:r>
              <a:rPr lang="en-US" altLang="zh-CN" b="1" dirty="0" err="1" smtClean="0">
                <a:solidFill>
                  <a:srgbClr val="7F0055"/>
                </a:solidFill>
                <a:latin typeface="Consolas"/>
              </a:rPr>
              <a:t>boolean</a:t>
            </a:r>
            <a:r>
              <a:rPr lang="en-US" altLang="zh-CN" dirty="0" smtClean="0">
                <a:solidFill>
                  <a:srgbClr val="000000"/>
                </a:solidFill>
                <a:latin typeface="Consolas"/>
              </a:rPr>
              <a:t> </a:t>
            </a:r>
            <a:r>
              <a:rPr lang="en-US" altLang="zh-CN" i="1" dirty="0" smtClean="0">
                <a:solidFill>
                  <a:srgbClr val="0000C0"/>
                </a:solidFill>
                <a:latin typeface="Consolas"/>
              </a:rPr>
              <a:t>$</a:t>
            </a:r>
            <a:r>
              <a:rPr lang="en-US" altLang="zh-CN" i="1" dirty="0" err="1" smtClean="0">
                <a:solidFill>
                  <a:srgbClr val="0000C0"/>
                </a:solidFill>
                <a:latin typeface="Consolas"/>
              </a:rPr>
              <a:t>assertionsDisabled</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err="1" smtClean="0">
                <a:solidFill>
                  <a:srgbClr val="7F0055"/>
                </a:solidFill>
                <a:latin typeface="Consolas"/>
              </a:rPr>
              <a:t>class</a:t>
            </a:r>
            <a:r>
              <a:rPr lang="en-US" altLang="zh-CN" dirty="0" err="1" smtClean="0">
                <a:solidFill>
                  <a:srgbClr val="000000"/>
                </a:solidFill>
                <a:latin typeface="Consolas"/>
              </a:rPr>
              <a:t>.desiredAssertionStatus</a:t>
            </a:r>
            <a:r>
              <a:rPr lang="en-US" altLang="zh-CN" dirty="0" smtClean="0">
                <a:solidFill>
                  <a:srgbClr val="000000"/>
                </a:solidFill>
                <a:latin typeface="Consolas"/>
              </a:rPr>
              <a:t>();</a:t>
            </a:r>
          </a:p>
          <a:p>
            <a:r>
              <a:rPr lang="zh-CN" altLang="en-US"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dirty="0" err="1" smtClean="0">
                <a:solidFill>
                  <a:srgbClr val="000000"/>
                </a:solidFill>
                <a:latin typeface="Consolas"/>
              </a:rPr>
              <a:t>CompilerTransformationDemo</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super</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zh-CN" altLang="en-US"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b="1" dirty="0" smtClean="0">
                <a:solidFill>
                  <a:srgbClr val="000000"/>
                </a:solidFill>
                <a:latin typeface="Consolas"/>
              </a:rPr>
              <a:t> </a:t>
            </a:r>
            <a:r>
              <a:rPr lang="en-US" altLang="zh-CN" dirty="0" err="1" smtClean="0">
                <a:solidFill>
                  <a:srgbClr val="000000"/>
                </a:solidFill>
                <a:latin typeface="Consolas"/>
              </a:rPr>
              <a:t>desugarDemo</a:t>
            </a:r>
            <a:r>
              <a:rPr lang="en-US" altLang="zh-CN" dirty="0" smtClean="0">
                <a:solidFill>
                  <a:srgbClr val="000000"/>
                </a:solidFill>
                <a:latin typeface="Consolas"/>
              </a:rPr>
              <a:t>() {</a:t>
            </a:r>
          </a:p>
          <a:p>
            <a:r>
              <a:rPr lang="en-US" altLang="zh-CN" dirty="0" smtClean="0">
                <a:solidFill>
                  <a:srgbClr val="000000"/>
                </a:solidFill>
                <a:latin typeface="Consolas"/>
              </a:rPr>
              <a:t>        Integer[] array = {</a:t>
            </a:r>
          </a:p>
          <a:p>
            <a:r>
              <a:rPr lang="en-US" altLang="zh-CN" dirty="0" smtClean="0">
                <a:solidFill>
                  <a:srgbClr val="000000"/>
                </a:solidFill>
                <a:latin typeface="Consolas"/>
              </a:rPr>
              <a:t>      </a:t>
            </a:r>
            <a:r>
              <a:rPr lang="en-US" altLang="zh-CN" dirty="0" err="1" smtClean="0">
                <a:solidFill>
                  <a:srgbClr val="000000"/>
                </a:solidFill>
                <a:latin typeface="Consolas"/>
              </a:rPr>
              <a:t>Integer.</a:t>
            </a:r>
            <a:r>
              <a:rPr lang="en-US" altLang="zh-CN" i="1" dirty="0" err="1" smtClean="0">
                <a:solidFill>
                  <a:srgbClr val="000000"/>
                </a:solidFill>
                <a:latin typeface="Consolas"/>
              </a:rPr>
              <a:t>valueOf</a:t>
            </a:r>
            <a:r>
              <a:rPr lang="en-US" altLang="zh-CN" dirty="0" smtClean="0">
                <a:solidFill>
                  <a:srgbClr val="000000"/>
                </a:solidFill>
                <a:latin typeface="Consolas"/>
              </a:rPr>
              <a:t>(1), </a:t>
            </a:r>
            <a:r>
              <a:rPr lang="en-US" altLang="zh-CN" dirty="0" err="1" smtClean="0">
                <a:solidFill>
                  <a:srgbClr val="000000"/>
                </a:solidFill>
                <a:latin typeface="Consolas"/>
              </a:rPr>
              <a:t>Integer</a:t>
            </a:r>
            <a:r>
              <a:rPr lang="en-US" altLang="zh-CN" i="1" dirty="0" err="1" smtClean="0">
                <a:solidFill>
                  <a:srgbClr val="000000"/>
                </a:solidFill>
                <a:latin typeface="Consolas"/>
              </a:rPr>
              <a:t>.valueOf</a:t>
            </a:r>
            <a:r>
              <a:rPr lang="en-US" altLang="zh-CN" dirty="0" smtClean="0">
                <a:solidFill>
                  <a:srgbClr val="000000"/>
                </a:solidFill>
                <a:latin typeface="Consolas"/>
              </a:rPr>
              <a:t>(2), </a:t>
            </a:r>
            <a:r>
              <a:rPr lang="en-US" altLang="zh-CN" dirty="0" err="1" smtClean="0">
                <a:solidFill>
                  <a:srgbClr val="000000"/>
                </a:solidFill>
                <a:latin typeface="Consolas"/>
              </a:rPr>
              <a:t>Integer</a:t>
            </a:r>
            <a:r>
              <a:rPr lang="en-US" altLang="zh-CN" i="1" dirty="0" err="1" smtClean="0">
                <a:solidFill>
                  <a:srgbClr val="000000"/>
                </a:solidFill>
                <a:latin typeface="Consolas"/>
              </a:rPr>
              <a:t>.valueOf</a:t>
            </a:r>
            <a:r>
              <a:rPr lang="en-US" altLang="zh-CN" dirty="0" smtClean="0">
                <a:solidFill>
                  <a:srgbClr val="000000"/>
                </a:solidFill>
                <a:latin typeface="Consolas"/>
              </a:rPr>
              <a:t>(3)};</a:t>
            </a:r>
          </a:p>
          <a:p>
            <a:r>
              <a:rPr lang="en-US" altLang="zh-CN" dirty="0" smtClean="0">
                <a:solidFill>
                  <a:srgbClr val="000000"/>
                </a:solidFill>
                <a:latin typeface="Consolas"/>
              </a:rPr>
              <a:t>        </a:t>
            </a:r>
            <a:r>
              <a:rPr lang="en-US" altLang="zh-CN" b="1" dirty="0" smtClean="0">
                <a:solidFill>
                  <a:srgbClr val="7F0055"/>
                </a:solidFill>
                <a:latin typeface="Consolas"/>
              </a:rPr>
              <a:t>for</a:t>
            </a:r>
            <a:r>
              <a:rPr lang="en-US" altLang="zh-CN" dirty="0" smtClean="0">
                <a:solidFill>
                  <a:srgbClr val="000000"/>
                </a:solidFill>
                <a:latin typeface="Consolas"/>
              </a:rPr>
              <a:t> (Integer[] </a:t>
            </a:r>
            <a:r>
              <a:rPr lang="en-US" altLang="zh-CN" dirty="0" err="1" smtClean="0">
                <a:solidFill>
                  <a:srgbClr val="000000"/>
                </a:solidFill>
                <a:latin typeface="Consolas"/>
              </a:rPr>
              <a:t>arr</a:t>
            </a:r>
            <a:r>
              <a:rPr lang="en-US" altLang="zh-CN" dirty="0" smtClean="0">
                <a:solidFill>
                  <a:srgbClr val="000000"/>
                </a:solidFill>
                <a:latin typeface="Consolas"/>
              </a:rPr>
              <a:t>$ = array, </a:t>
            </a:r>
            <a:r>
              <a:rPr lang="en-US" altLang="zh-CN" dirty="0" err="1" smtClean="0">
                <a:solidFill>
                  <a:srgbClr val="000000"/>
                </a:solidFill>
                <a:latin typeface="Consolas"/>
              </a:rPr>
              <a:t>len</a:t>
            </a:r>
            <a:r>
              <a:rPr lang="en-US" altLang="zh-CN" dirty="0" smtClean="0">
                <a:solidFill>
                  <a:srgbClr val="000000"/>
                </a:solidFill>
                <a:latin typeface="Consolas"/>
              </a:rPr>
              <a:t>$ = </a:t>
            </a:r>
            <a:r>
              <a:rPr lang="en-US" altLang="zh-CN" dirty="0" err="1" smtClean="0">
                <a:solidFill>
                  <a:srgbClr val="000000"/>
                </a:solidFill>
                <a:latin typeface="Consolas"/>
              </a:rPr>
              <a:t>arr$.</a:t>
            </a:r>
            <a:r>
              <a:rPr lang="en-US" altLang="zh-CN" dirty="0" err="1" smtClean="0">
                <a:solidFill>
                  <a:srgbClr val="0000C0"/>
                </a:solidFill>
                <a:latin typeface="Consolas"/>
              </a:rPr>
              <a:t>length</a:t>
            </a:r>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0;</a:t>
            </a:r>
          </a:p>
          <a:p>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&lt; </a:t>
            </a:r>
            <a:r>
              <a:rPr lang="en-US" altLang="zh-CN" dirty="0" err="1" smtClean="0">
                <a:solidFill>
                  <a:srgbClr val="000000"/>
                </a:solidFill>
                <a:latin typeface="Consolas"/>
              </a:rPr>
              <a:t>len</a:t>
            </a:r>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a:t>
            </a:r>
          </a:p>
          <a:p>
            <a:r>
              <a:rPr lang="nn-NO" altLang="zh-CN" dirty="0" smtClean="0">
                <a:solidFill>
                  <a:srgbClr val="000000"/>
                </a:solidFill>
                <a:latin typeface="Consolas"/>
              </a:rPr>
              <a:t>            </a:t>
            </a:r>
            <a:r>
              <a:rPr lang="nn-NO" altLang="zh-CN" b="1" dirty="0" smtClean="0">
                <a:solidFill>
                  <a:srgbClr val="7F0055"/>
                </a:solidFill>
                <a:latin typeface="Consolas"/>
              </a:rPr>
              <a:t>int</a:t>
            </a:r>
            <a:r>
              <a:rPr lang="nn-NO" altLang="zh-CN" dirty="0" smtClean="0">
                <a:solidFill>
                  <a:srgbClr val="000000"/>
                </a:solidFill>
                <a:latin typeface="Consolas"/>
              </a:rPr>
              <a:t> i = arr$[i$].intValue();</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dirty="0" err="1" smtClean="0">
                <a:solidFill>
                  <a:srgbClr val="000000"/>
                </a:solidFill>
                <a:latin typeface="Consolas"/>
              </a:rPr>
              <a:t>System.</a:t>
            </a:r>
            <a:r>
              <a:rPr lang="en-US" altLang="zh-CN" i="1" dirty="0" err="1" smtClean="0">
                <a:solidFill>
                  <a:srgbClr val="0000C0"/>
                </a:solidFill>
                <a:latin typeface="Consolas"/>
              </a:rPr>
              <a:t>out</a:t>
            </a:r>
            <a:r>
              <a:rPr lang="en-US" altLang="zh-CN" dirty="0" err="1" smtClean="0">
                <a:solidFill>
                  <a:srgbClr val="000000"/>
                </a:solidFill>
                <a:latin typeface="Consolas"/>
              </a:rPr>
              <a:t>.println</a:t>
            </a:r>
            <a:r>
              <a:rPr lang="en-US" altLang="zh-CN" dirty="0" smtClean="0">
                <a:solidFill>
                  <a:srgbClr val="000000"/>
                </a:solidFill>
                <a:latin typeface="Consolas"/>
              </a:rPr>
              <a:t>(</a:t>
            </a:r>
            <a:r>
              <a:rPr lang="en-US" altLang="zh-CN" dirty="0" err="1" smtClean="0">
                <a:solidFill>
                  <a:srgbClr val="000000"/>
                </a:solidFill>
                <a:latin typeface="Consolas"/>
              </a:rPr>
              <a:t>i</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        </a:t>
            </a:r>
            <a:r>
              <a:rPr lang="en-US" altLang="zh-CN" b="1" dirty="0" smtClean="0">
                <a:solidFill>
                  <a:srgbClr val="7F0055"/>
                </a:solidFill>
                <a:latin typeface="Consolas"/>
              </a:rPr>
              <a:t>if</a:t>
            </a:r>
            <a:r>
              <a:rPr lang="en-US" altLang="zh-CN" b="1" dirty="0" smtClean="0">
                <a:solidFill>
                  <a:srgbClr val="000000"/>
                </a:solidFill>
                <a:latin typeface="Consolas"/>
              </a:rPr>
              <a:t> </a:t>
            </a:r>
            <a:r>
              <a:rPr lang="en-US" altLang="zh-CN" dirty="0" smtClean="0">
                <a:solidFill>
                  <a:srgbClr val="000000"/>
                </a:solidFill>
                <a:latin typeface="Consolas"/>
              </a:rPr>
              <a:t>(!</a:t>
            </a:r>
            <a:r>
              <a:rPr lang="en-US" altLang="zh-CN" i="1" dirty="0" smtClean="0">
                <a:solidFill>
                  <a:srgbClr val="0000C0"/>
                </a:solidFill>
                <a:latin typeface="Consolas"/>
              </a:rPr>
              <a:t>$</a:t>
            </a:r>
            <a:r>
              <a:rPr lang="en-US" altLang="zh-CN" i="1" dirty="0" err="1" smtClean="0">
                <a:solidFill>
                  <a:srgbClr val="0000C0"/>
                </a:solidFill>
                <a:latin typeface="Consolas"/>
              </a:rPr>
              <a:t>assertionsDisabled</a:t>
            </a:r>
            <a:r>
              <a:rPr lang="en-US" altLang="zh-CN" dirty="0" smtClean="0">
                <a:solidFill>
                  <a:srgbClr val="000000"/>
                </a:solidFill>
                <a:latin typeface="Consolas"/>
              </a:rPr>
              <a:t> &amp;&amp; !(array[0].</a:t>
            </a:r>
            <a:r>
              <a:rPr lang="en-US" altLang="zh-CN" dirty="0" err="1" smtClean="0">
                <a:solidFill>
                  <a:srgbClr val="000000"/>
                </a:solidFill>
                <a:latin typeface="Consolas"/>
              </a:rPr>
              <a:t>intValue</a:t>
            </a:r>
            <a:r>
              <a:rPr lang="en-US" altLang="zh-CN" dirty="0" smtClean="0">
                <a:solidFill>
                  <a:srgbClr val="000000"/>
                </a:solidFill>
                <a:latin typeface="Consolas"/>
              </a:rPr>
              <a:t>() == 1))</a:t>
            </a:r>
          </a:p>
          <a:p>
            <a:r>
              <a:rPr lang="en-US" altLang="zh-CN" b="1" dirty="0" smtClean="0">
                <a:solidFill>
                  <a:srgbClr val="000000"/>
                </a:solidFill>
                <a:latin typeface="Consolas"/>
              </a:rPr>
              <a:t>            </a:t>
            </a:r>
            <a:r>
              <a:rPr lang="en-US" altLang="zh-CN" b="1" dirty="0" smtClean="0">
                <a:solidFill>
                  <a:srgbClr val="7F0055"/>
                </a:solidFill>
                <a:latin typeface="Consolas"/>
              </a:rPr>
              <a:t>throw</a:t>
            </a:r>
            <a:r>
              <a:rPr lang="en-US" altLang="zh-CN" b="1" dirty="0" smtClean="0">
                <a:solidFill>
                  <a:srgbClr val="000000"/>
                </a:solidFill>
                <a:latin typeface="Consolas"/>
              </a:rPr>
              <a:t> </a:t>
            </a:r>
            <a:r>
              <a:rPr lang="en-US" altLang="zh-CN" b="1" dirty="0" smtClean="0">
                <a:solidFill>
                  <a:srgbClr val="7F0055"/>
                </a:solidFill>
                <a:latin typeface="Consolas"/>
              </a:rPr>
              <a:t>new</a:t>
            </a:r>
            <a:r>
              <a:rPr lang="en-US" altLang="zh-CN" dirty="0" smtClean="0">
                <a:solidFill>
                  <a:srgbClr val="000000"/>
                </a:solidFill>
                <a:latin typeface="Consolas"/>
              </a:rPr>
              <a:t> </a:t>
            </a:r>
            <a:r>
              <a:rPr lang="en-US" altLang="zh-CN" dirty="0" err="1" smtClean="0">
                <a:solidFill>
                  <a:srgbClr val="000000"/>
                </a:solidFill>
                <a:latin typeface="Consolas"/>
              </a:rPr>
              <a:t>AssertionError</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6" name="标题 5"/>
          <p:cNvSpPr>
            <a:spLocks noGrp="1"/>
          </p:cNvSpPr>
          <p:nvPr>
            <p:ph type="title"/>
          </p:nvPr>
        </p:nvSpPr>
        <p:spPr>
          <a:xfrm>
            <a:off x="1428728" y="1571612"/>
            <a:ext cx="7498080" cy="1143000"/>
          </a:xfrm>
        </p:spPr>
        <p:txBody>
          <a:bodyPr/>
          <a:lstStyle/>
          <a:p>
            <a:pPr algn="r"/>
            <a:r>
              <a:rPr lang="en-US" altLang="zh-CN" sz="4400" dirty="0" smtClean="0">
                <a:latin typeface="微软雅黑" pitchFamily="34" charset="-122"/>
                <a:ea typeface="微软雅黑" pitchFamily="34" charset="-122"/>
              </a:rPr>
              <a:t>Lower</a:t>
            </a:r>
            <a:r>
              <a:rPr lang="zh-CN" altLang="en-US" sz="4400" dirty="0" smtClean="0">
                <a:latin typeface="微软雅黑" pitchFamily="34" charset="-122"/>
                <a:ea typeface="微软雅黑" pitchFamily="34" charset="-122"/>
              </a:rPr>
              <a:t>后</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400" dirty="0" smtClean="0">
                <a:latin typeface="微软雅黑" pitchFamily="34" charset="-122"/>
                <a:ea typeface="微软雅黑" pitchFamily="34" charset="-122"/>
              </a:rPr>
              <a:t>生成</a:t>
            </a:r>
            <a:r>
              <a:rPr lang="en-US" altLang="zh-CN" sz="4400" dirty="0" smtClean="0">
                <a:latin typeface="微软雅黑" pitchFamily="34" charset="-122"/>
                <a:ea typeface="微软雅黑" pitchFamily="34" charset="-122"/>
              </a:rPr>
              <a:t>Class</a:t>
            </a:r>
            <a:r>
              <a:rPr lang="zh-CN" altLang="en-US" sz="4400" dirty="0" smtClean="0">
                <a:latin typeface="微软雅黑" pitchFamily="34" charset="-122"/>
                <a:ea typeface="微软雅黑" pitchFamily="34" charset="-122"/>
              </a:rPr>
              <a:t>文件（</a:t>
            </a:r>
            <a:r>
              <a:rPr lang="en-US" altLang="zh-CN" sz="4400" dirty="0" smtClean="0">
                <a:latin typeface="微软雅黑" pitchFamily="34" charset="-122"/>
                <a:ea typeface="微软雅黑" pitchFamily="34" charset="-122"/>
              </a:rPr>
              <a:t>Gen</a:t>
            </a:r>
            <a:r>
              <a:rPr lang="zh-CN" altLang="en-US" sz="4400" dirty="0" smtClean="0">
                <a:latin typeface="微软雅黑" pitchFamily="34" charset="-122"/>
                <a:ea typeface="微软雅黑" pitchFamily="34" charset="-122"/>
              </a:rPr>
              <a:t>）</a:t>
            </a:r>
            <a:endParaRPr lang="zh-CN" altLang="en-US" dirty="0"/>
          </a:p>
        </p:txBody>
      </p:sp>
      <p:sp>
        <p:nvSpPr>
          <p:cNvPr id="7" name="内容占位符 6"/>
          <p:cNvSpPr>
            <a:spLocks noGrp="1"/>
          </p:cNvSpPr>
          <p:nvPr>
            <p:ph idx="1"/>
          </p:nvPr>
        </p:nvSpPr>
        <p:spPr/>
        <p:txBody>
          <a:bodyPr>
            <a:normAutofit fontScale="70000" lnSpcReduction="20000"/>
          </a:bodyPr>
          <a:lstStyle/>
          <a:p>
            <a:r>
              <a:rPr lang="en-US" altLang="zh-CN" dirty="0" err="1" smtClean="0">
                <a:latin typeface="微软雅黑" pitchFamily="34" charset="-122"/>
                <a:ea typeface="微软雅黑" pitchFamily="34" charset="-122"/>
              </a:rPr>
              <a:t>com.sun.tools.javac.jvm.Gen</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将实例成员初始化器收集到构造器中成为</a:t>
            </a:r>
            <a:r>
              <a:rPr lang="en-US" altLang="zh-CN" dirty="0" smtClean="0">
                <a:latin typeface="Consolas" pitchFamily="49" charset="0"/>
                <a:ea typeface="微软雅黑" pitchFamily="34" charset="-122"/>
              </a:rPr>
              <a:t>&lt;init&gt;()</a:t>
            </a:r>
          </a:p>
          <a:p>
            <a:r>
              <a:rPr lang="zh-CN" altLang="en-US" dirty="0" smtClean="0">
                <a:latin typeface="微软雅黑" pitchFamily="34" charset="-122"/>
                <a:ea typeface="微软雅黑" pitchFamily="34" charset="-122"/>
              </a:rPr>
              <a:t>将静态成员初始化器收集为</a:t>
            </a:r>
            <a:r>
              <a:rPr lang="en-US" altLang="zh-CN" dirty="0" smtClean="0">
                <a:latin typeface="Consolas" pitchFamily="49" charset="0"/>
                <a:ea typeface="微软雅黑" pitchFamily="34" charset="-122"/>
              </a:rPr>
              <a:t>&lt;</a:t>
            </a:r>
            <a:r>
              <a:rPr lang="en-US" altLang="zh-CN" dirty="0" err="1" smtClean="0">
                <a:latin typeface="Consolas" pitchFamily="49" charset="0"/>
                <a:ea typeface="微软雅黑" pitchFamily="34" charset="-122"/>
              </a:rPr>
              <a:t>clinit</a:t>
            </a:r>
            <a:r>
              <a:rPr lang="en-US" altLang="zh-CN" dirty="0" smtClean="0">
                <a:latin typeface="Consolas" pitchFamily="49" charset="0"/>
                <a:ea typeface="微软雅黑" pitchFamily="34" charset="-122"/>
              </a:rPr>
              <a:t>&gt;()</a:t>
            </a:r>
          </a:p>
          <a:p>
            <a:endParaRPr lang="en-US" altLang="zh-CN" dirty="0" smtClean="0">
              <a:latin typeface="Consolas" pitchFamily="49" charset="0"/>
              <a:ea typeface="微软雅黑" pitchFamily="34" charset="-122"/>
            </a:endParaRPr>
          </a:p>
          <a:p>
            <a:r>
              <a:rPr lang="zh-CN" altLang="en-US" dirty="0" smtClean="0">
                <a:latin typeface="微软雅黑" pitchFamily="34" charset="-122"/>
                <a:ea typeface="微软雅黑" pitchFamily="34" charset="-122"/>
              </a:rPr>
              <a:t>从抽象语法树生成字节码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后序遍历语法树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进行最后的少量代码转换</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被生成为</a:t>
            </a:r>
            <a:r>
              <a:rPr lang="en-US" altLang="zh-CN" dirty="0" err="1" smtClean="0">
                <a:latin typeface="微软雅黑" pitchFamily="34" charset="-122"/>
                <a:ea typeface="微软雅黑" pitchFamily="34" charset="-122"/>
              </a:rPr>
              <a:t>StringBuilder</a:t>
            </a:r>
            <a:r>
              <a:rPr lang="zh-CN" altLang="en-US" dirty="0" smtClean="0">
                <a:latin typeface="微软雅黑" pitchFamily="34" charset="-122"/>
                <a:ea typeface="微软雅黑" pitchFamily="34" charset="-122"/>
              </a:rPr>
              <a:t>操作</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x++/x--</a:t>
            </a:r>
            <a:r>
              <a:rPr lang="zh-CN" altLang="en-US" dirty="0" smtClean="0">
                <a:latin typeface="微软雅黑" pitchFamily="34" charset="-122"/>
                <a:ea typeface="微软雅黑" pitchFamily="34" charset="-122"/>
              </a:rPr>
              <a:t>在条件允许时被优化为</a:t>
            </a:r>
            <a:r>
              <a:rPr lang="en-US" altLang="zh-CN" dirty="0" smtClean="0">
                <a:latin typeface="微软雅黑" pitchFamily="34" charset="-122"/>
                <a:ea typeface="微软雅黑" pitchFamily="34" charset="-122"/>
              </a:rPr>
              <a:t>++x/--x</a:t>
            </a:r>
          </a:p>
          <a:p>
            <a:pPr lvl="2"/>
            <a:r>
              <a:rPr lang="en-US" altLang="zh-CN" dirty="0" smtClean="0">
                <a:latin typeface="微软雅黑" pitchFamily="34" charset="-122"/>
                <a:ea typeface="微软雅黑" pitchFamily="34" charset="-122"/>
              </a:rPr>
              <a:t>etc …</a:t>
            </a:r>
          </a:p>
          <a:p>
            <a:pPr lvl="2"/>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从符号表生成</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生成</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文件的结构信息</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生成元数据（包括常量池）</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虚拟机字节码</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77500" lnSpcReduction="20000"/>
          </a:bodyPr>
          <a:lstStyle/>
          <a:p>
            <a:r>
              <a:rPr lang="zh-CN" altLang="en-US" dirty="0" smtClean="0">
                <a:latin typeface="微软雅黑" pitchFamily="34" charset="-122"/>
                <a:ea typeface="微软雅黑" pitchFamily="34" charset="-122"/>
              </a:rPr>
              <a:t>相当于传统编译器中的中间代码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基于栈的指令集体系结构</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代码紧凑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方便实现高可移植性的解释器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直观方式解释较基于寄存器的体系结构慢</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对应</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源代码中语句与表达式的后缀记法（逆波兰记法）</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指令不定长，在</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字节间变动</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可校验性</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5" name="TextBox 4"/>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生成</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虚拟机字节码</a:t>
            </a:r>
            <a:endParaRPr lang="zh-CN" altLang="en-US" dirty="0">
              <a:latin typeface="微软雅黑" pitchFamily="34" charset="-122"/>
              <a:ea typeface="微软雅黑" pitchFamily="34" charset="-122"/>
            </a:endParaRPr>
          </a:p>
        </p:txBody>
      </p:sp>
      <p:pic>
        <p:nvPicPr>
          <p:cNvPr id="5" name="内容占位符 4" descr="postfix.gif"/>
          <p:cNvPicPr>
            <a:picLocks noGrp="1" noChangeAspect="1"/>
          </p:cNvPicPr>
          <p:nvPr>
            <p:ph idx="1"/>
          </p:nvPr>
        </p:nvPicPr>
        <p:blipFill>
          <a:blip r:embed="rId2" cstate="print"/>
          <a:stretch>
            <a:fillRect/>
          </a:stretch>
        </p:blipFill>
        <p:spPr>
          <a:xfrm>
            <a:off x="2428860" y="2214554"/>
            <a:ext cx="4762500" cy="2867025"/>
          </a:xfrm>
          <a:prstGeom prst="rect">
            <a:avLst/>
          </a:prstGeom>
          <a:noFill/>
          <a:ln>
            <a:noFill/>
          </a:ln>
        </p:spPr>
      </p:pic>
      <p:sp>
        <p:nvSpPr>
          <p:cNvPr id="7" name="TextBox 6"/>
          <p:cNvSpPr txBox="1"/>
          <p:nvPr/>
        </p:nvSpPr>
        <p:spPr>
          <a:xfrm>
            <a:off x="7643834" y="6215082"/>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原帖链接</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endParaRPr lang="zh-CN" altLang="en-US" dirty="0">
              <a:latin typeface="微软雅黑" pitchFamily="34" charset="-122"/>
              <a:ea typeface="微软雅黑" pitchFamily="34" charset="-122"/>
            </a:endParaRPr>
          </a:p>
        </p:txBody>
      </p:sp>
      <p:sp>
        <p:nvSpPr>
          <p:cNvPr id="6" name="文本占位符 5"/>
          <p:cNvSpPr>
            <a:spLocks noGrp="1"/>
          </p:cNvSpPr>
          <p:nvPr>
            <p:ph type="body" idx="1"/>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文件就是字节码么？</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文件所记录的信息</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a:xfrm>
            <a:off x="1435608" y="1447800"/>
            <a:ext cx="7498080" cy="4910158"/>
          </a:xfrm>
        </p:spPr>
        <p:txBody>
          <a:bodyPr>
            <a:normAutofit fontScale="62500" lnSpcReduction="20000"/>
          </a:bodyPr>
          <a:lstStyle/>
          <a:p>
            <a:r>
              <a:rPr lang="zh-CN" altLang="en-US" dirty="0" smtClean="0">
                <a:latin typeface="微软雅黑" pitchFamily="34" charset="-122"/>
                <a:ea typeface="微软雅黑" pitchFamily="34" charset="-122"/>
              </a:rPr>
              <a:t>结构信息</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文件格式版本号</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各部分的数量与大小</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元数据</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类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继承的超类</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实现的接口的声明信息</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域与方法声明信息</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常量池</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用户自定义的、</a:t>
            </a:r>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hlinkClick r:id="rId2"/>
              </a:rPr>
              <a:t>RetentionPolicy</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RUNTIME</a:t>
            </a:r>
            <a:r>
              <a:rPr lang="zh-CN" altLang="en-US" dirty="0" smtClean="0">
                <a:latin typeface="微软雅黑" pitchFamily="34" charset="-122"/>
                <a:ea typeface="微软雅黑" pitchFamily="34" charset="-122"/>
              </a:rPr>
              <a:t>的注解</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对应</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源代码中“声明”与“常量”对应的信息</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方法信息</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异常处理器表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操作数栈与局部变量区大小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操作数栈的类型记录（</a:t>
            </a:r>
            <a:r>
              <a:rPr lang="en-US" altLang="zh-CN" dirty="0" smtClean="0">
                <a:latin typeface="微软雅黑" pitchFamily="34" charset="-122"/>
                <a:ea typeface="微软雅黑" pitchFamily="34" charset="-122"/>
              </a:rPr>
              <a:t>StackMapTable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6</a:t>
            </a:r>
            <a:r>
              <a:rPr lang="zh-CN" altLang="en-US" dirty="0" smtClean="0">
                <a:latin typeface="微软雅黑" pitchFamily="34" charset="-122"/>
                <a:ea typeface="微软雅黑" pitchFamily="34" charset="-122"/>
              </a:rPr>
              <a:t>开始）</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调试用符号信息（如</a:t>
            </a:r>
            <a:r>
              <a:rPr lang="en-US" altLang="zh-CN" dirty="0" err="1" smtClean="0">
                <a:latin typeface="微软雅黑" pitchFamily="34" charset="-122"/>
                <a:ea typeface="微软雅黑" pitchFamily="34" charset="-122"/>
              </a:rPr>
              <a:t>LineNumberTable</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LocalVariableTable</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对应</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源代码中“语句”与“表达式”对应的信息</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文件所记录的信息</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a:xfrm>
            <a:off x="1435608" y="1447800"/>
            <a:ext cx="7498080" cy="4910158"/>
          </a:xfrm>
        </p:spPr>
        <p:txBody>
          <a:bodyPr>
            <a:normAutofit fontScale="62500" lnSpcReduction="20000"/>
          </a:bodyPr>
          <a:lstStyle/>
          <a:p>
            <a:r>
              <a:rPr lang="zh-CN" altLang="en-US" dirty="0" smtClean="0">
                <a:solidFill>
                  <a:schemeClr val="bg1">
                    <a:lumMod val="50000"/>
                  </a:schemeClr>
                </a:solidFill>
                <a:latin typeface="微软雅黑" pitchFamily="34" charset="-122"/>
                <a:ea typeface="微软雅黑" pitchFamily="34" charset="-122"/>
              </a:rPr>
              <a:t>结构信息</a:t>
            </a:r>
            <a:endParaRPr lang="en-US" altLang="zh-CN" dirty="0" smtClean="0">
              <a:solidFill>
                <a:schemeClr val="bg1">
                  <a:lumMod val="50000"/>
                </a:schemeClr>
              </a:solidFill>
              <a:latin typeface="微软雅黑" pitchFamily="34" charset="-122"/>
              <a:ea typeface="微软雅黑" pitchFamily="34" charset="-122"/>
            </a:endParaRPr>
          </a:p>
          <a:p>
            <a:pPr lvl="1"/>
            <a:r>
              <a:rPr lang="en-US" altLang="zh-CN" dirty="0" smtClean="0">
                <a:solidFill>
                  <a:schemeClr val="bg1">
                    <a:lumMod val="50000"/>
                  </a:schemeClr>
                </a:solidFill>
                <a:latin typeface="微软雅黑" pitchFamily="34" charset="-122"/>
                <a:ea typeface="微软雅黑" pitchFamily="34" charset="-122"/>
              </a:rPr>
              <a:t>Class</a:t>
            </a:r>
            <a:r>
              <a:rPr lang="zh-CN" altLang="en-US" dirty="0" smtClean="0">
                <a:solidFill>
                  <a:schemeClr val="bg1">
                    <a:lumMod val="50000"/>
                  </a:schemeClr>
                </a:solidFill>
                <a:latin typeface="微软雅黑" pitchFamily="34" charset="-122"/>
                <a:ea typeface="微软雅黑" pitchFamily="34" charset="-122"/>
              </a:rPr>
              <a:t>文件格式版本号</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各部分的数量与大小</a:t>
            </a:r>
            <a:endParaRPr lang="en-US" altLang="zh-CN" dirty="0" smtClean="0">
              <a:solidFill>
                <a:schemeClr val="bg1">
                  <a:lumMod val="50000"/>
                </a:schemeClr>
              </a:solidFill>
              <a:latin typeface="微软雅黑" pitchFamily="34" charset="-122"/>
              <a:ea typeface="微软雅黑" pitchFamily="34" charset="-122"/>
            </a:endParaRPr>
          </a:p>
          <a:p>
            <a:r>
              <a:rPr lang="zh-CN" altLang="en-US" dirty="0" smtClean="0">
                <a:solidFill>
                  <a:schemeClr val="bg1">
                    <a:lumMod val="50000"/>
                  </a:schemeClr>
                </a:solidFill>
                <a:latin typeface="微软雅黑" pitchFamily="34" charset="-122"/>
                <a:ea typeface="微软雅黑" pitchFamily="34" charset="-122"/>
              </a:rPr>
              <a:t>元数据</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类 </a:t>
            </a:r>
            <a:r>
              <a:rPr lang="en-US" altLang="zh-CN" dirty="0" smtClean="0">
                <a:solidFill>
                  <a:schemeClr val="bg1">
                    <a:lumMod val="50000"/>
                  </a:schemeClr>
                </a:solidFill>
                <a:latin typeface="微软雅黑" pitchFamily="34" charset="-122"/>
                <a:ea typeface="微软雅黑" pitchFamily="34" charset="-122"/>
              </a:rPr>
              <a:t>/</a:t>
            </a:r>
            <a:r>
              <a:rPr lang="zh-CN" altLang="en-US" dirty="0" smtClean="0">
                <a:solidFill>
                  <a:schemeClr val="bg1">
                    <a:lumMod val="50000"/>
                  </a:schemeClr>
                </a:solidFill>
                <a:latin typeface="微软雅黑" pitchFamily="34" charset="-122"/>
                <a:ea typeface="微软雅黑" pitchFamily="34" charset="-122"/>
              </a:rPr>
              <a:t> 继承的超类</a:t>
            </a:r>
            <a:r>
              <a:rPr lang="en-US" altLang="zh-CN" dirty="0" smtClean="0">
                <a:solidFill>
                  <a:schemeClr val="bg1">
                    <a:lumMod val="50000"/>
                  </a:schemeClr>
                </a:solidFill>
                <a:latin typeface="微软雅黑" pitchFamily="34" charset="-122"/>
                <a:ea typeface="微软雅黑" pitchFamily="34" charset="-122"/>
              </a:rPr>
              <a:t> / </a:t>
            </a:r>
            <a:r>
              <a:rPr lang="zh-CN" altLang="en-US" dirty="0" smtClean="0">
                <a:solidFill>
                  <a:schemeClr val="bg1">
                    <a:lumMod val="50000"/>
                  </a:schemeClr>
                </a:solidFill>
                <a:latin typeface="微软雅黑" pitchFamily="34" charset="-122"/>
                <a:ea typeface="微软雅黑" pitchFamily="34" charset="-122"/>
              </a:rPr>
              <a:t>实现的接口的声明信息</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域与方法声明信息</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常量池</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用户自定义的、</a:t>
            </a:r>
            <a:r>
              <a:rPr lang="en-US" altLang="zh-CN" dirty="0" smtClean="0">
                <a:solidFill>
                  <a:schemeClr val="bg1">
                    <a:lumMod val="50000"/>
                  </a:schemeClr>
                </a:solidFill>
                <a:latin typeface="微软雅黑" pitchFamily="34" charset="-122"/>
                <a:ea typeface="微软雅黑" pitchFamily="34" charset="-122"/>
              </a:rPr>
              <a:t> </a:t>
            </a:r>
            <a:r>
              <a:rPr lang="en-US" altLang="zh-CN" dirty="0" smtClean="0">
                <a:solidFill>
                  <a:schemeClr val="bg1">
                    <a:lumMod val="50000"/>
                  </a:schemeClr>
                </a:solidFill>
                <a:latin typeface="微软雅黑" pitchFamily="34" charset="-122"/>
                <a:ea typeface="微软雅黑" pitchFamily="34" charset="-122"/>
                <a:hlinkClick r:id="rId2"/>
              </a:rPr>
              <a:t>RetentionPolicy</a:t>
            </a:r>
            <a:r>
              <a:rPr lang="zh-CN" altLang="en-US" dirty="0" smtClean="0">
                <a:solidFill>
                  <a:schemeClr val="bg1">
                    <a:lumMod val="50000"/>
                  </a:schemeClr>
                </a:solidFill>
                <a:latin typeface="微软雅黑" pitchFamily="34" charset="-122"/>
                <a:ea typeface="微软雅黑" pitchFamily="34" charset="-122"/>
              </a:rPr>
              <a:t>为</a:t>
            </a:r>
            <a:r>
              <a:rPr lang="en-US" altLang="zh-CN" dirty="0" smtClean="0">
                <a:solidFill>
                  <a:schemeClr val="bg1">
                    <a:lumMod val="50000"/>
                  </a:schemeClr>
                </a:solidFill>
                <a:latin typeface="微软雅黑" pitchFamily="34" charset="-122"/>
                <a:ea typeface="微软雅黑" pitchFamily="34" charset="-122"/>
              </a:rPr>
              <a:t>CLASS</a:t>
            </a:r>
            <a:r>
              <a:rPr lang="zh-CN" altLang="en-US" dirty="0" smtClean="0">
                <a:solidFill>
                  <a:schemeClr val="bg1">
                    <a:lumMod val="50000"/>
                  </a:schemeClr>
                </a:solidFill>
                <a:latin typeface="微软雅黑" pitchFamily="34" charset="-122"/>
                <a:ea typeface="微软雅黑" pitchFamily="34" charset="-122"/>
              </a:rPr>
              <a:t>或</a:t>
            </a:r>
            <a:r>
              <a:rPr lang="en-US" altLang="zh-CN" dirty="0" smtClean="0">
                <a:solidFill>
                  <a:schemeClr val="bg1">
                    <a:lumMod val="50000"/>
                  </a:schemeClr>
                </a:solidFill>
                <a:latin typeface="微软雅黑" pitchFamily="34" charset="-122"/>
                <a:ea typeface="微软雅黑" pitchFamily="34" charset="-122"/>
              </a:rPr>
              <a:t>RUNTIME</a:t>
            </a:r>
            <a:r>
              <a:rPr lang="zh-CN" altLang="en-US" dirty="0" smtClean="0">
                <a:solidFill>
                  <a:schemeClr val="bg1">
                    <a:lumMod val="50000"/>
                  </a:schemeClr>
                </a:solidFill>
                <a:latin typeface="微软雅黑" pitchFamily="34" charset="-122"/>
                <a:ea typeface="微软雅黑" pitchFamily="34" charset="-122"/>
              </a:rPr>
              <a:t>的注解</a:t>
            </a:r>
            <a:endParaRPr lang="en-US" altLang="zh-CN" dirty="0" smtClean="0">
              <a:solidFill>
                <a:schemeClr val="bg1">
                  <a:lumMod val="50000"/>
                </a:schemeClr>
              </a:solidFill>
              <a:latin typeface="微软雅黑" pitchFamily="34" charset="-122"/>
              <a:ea typeface="微软雅黑" pitchFamily="34" charset="-122"/>
            </a:endParaRPr>
          </a:p>
          <a:p>
            <a:pPr lvl="1"/>
            <a:r>
              <a:rPr lang="en-US" altLang="zh-CN" dirty="0" smtClean="0">
                <a:solidFill>
                  <a:schemeClr val="bg1">
                    <a:lumMod val="50000"/>
                  </a:schemeClr>
                </a:solidFill>
                <a:latin typeface="微软雅黑" pitchFamily="34" charset="-122"/>
                <a:ea typeface="微软雅黑" pitchFamily="34" charset="-122"/>
              </a:rPr>
              <a:t>——</a:t>
            </a:r>
            <a:r>
              <a:rPr lang="zh-CN" altLang="en-US" dirty="0" smtClean="0">
                <a:solidFill>
                  <a:schemeClr val="bg1">
                    <a:lumMod val="50000"/>
                  </a:schemeClr>
                </a:solidFill>
                <a:latin typeface="微软雅黑" pitchFamily="34" charset="-122"/>
                <a:ea typeface="微软雅黑" pitchFamily="34" charset="-122"/>
              </a:rPr>
              <a:t>对应</a:t>
            </a:r>
            <a:r>
              <a:rPr lang="en-US" altLang="zh-CN" dirty="0" smtClean="0">
                <a:solidFill>
                  <a:schemeClr val="bg1">
                    <a:lumMod val="50000"/>
                  </a:schemeClr>
                </a:solidFill>
                <a:latin typeface="微软雅黑" pitchFamily="34" charset="-122"/>
                <a:ea typeface="微软雅黑" pitchFamily="34" charset="-122"/>
              </a:rPr>
              <a:t>Java</a:t>
            </a:r>
            <a:r>
              <a:rPr lang="zh-CN" altLang="en-US" dirty="0" smtClean="0">
                <a:solidFill>
                  <a:schemeClr val="bg1">
                    <a:lumMod val="50000"/>
                  </a:schemeClr>
                </a:solidFill>
                <a:latin typeface="微软雅黑" pitchFamily="34" charset="-122"/>
                <a:ea typeface="微软雅黑" pitchFamily="34" charset="-122"/>
              </a:rPr>
              <a:t>源代码中“声明”与“常量”对应的信息</a:t>
            </a:r>
            <a:endParaRPr lang="en-US" altLang="zh-CN" dirty="0" smtClean="0">
              <a:solidFill>
                <a:schemeClr val="bg1">
                  <a:lumMod val="50000"/>
                </a:schemeClr>
              </a:solidFill>
              <a:latin typeface="微软雅黑" pitchFamily="34" charset="-122"/>
              <a:ea typeface="微软雅黑" pitchFamily="34" charset="-122"/>
            </a:endParaRPr>
          </a:p>
          <a:p>
            <a:r>
              <a:rPr lang="zh-CN" altLang="en-US" dirty="0" smtClean="0">
                <a:solidFill>
                  <a:schemeClr val="bg1">
                    <a:lumMod val="50000"/>
                  </a:schemeClr>
                </a:solidFill>
                <a:latin typeface="微软雅黑" pitchFamily="34" charset="-122"/>
                <a:ea typeface="微软雅黑" pitchFamily="34" charset="-122"/>
              </a:rPr>
              <a:t>方法信息</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异常处理器表</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操作数栈与局部变量区大小</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操作数栈的类型记录（</a:t>
            </a:r>
            <a:r>
              <a:rPr lang="en-US" altLang="zh-CN" dirty="0" smtClean="0">
                <a:solidFill>
                  <a:schemeClr val="bg1">
                    <a:lumMod val="50000"/>
                  </a:schemeClr>
                </a:solidFill>
                <a:latin typeface="微软雅黑" pitchFamily="34" charset="-122"/>
                <a:ea typeface="微软雅黑" pitchFamily="34" charset="-122"/>
              </a:rPr>
              <a:t>StackMapTable</a:t>
            </a:r>
            <a:r>
              <a:rPr lang="zh-CN" altLang="en-US" dirty="0" smtClean="0">
                <a:solidFill>
                  <a:schemeClr val="bg1">
                    <a:lumMod val="50000"/>
                  </a:schemeClr>
                </a:solidFill>
                <a:latin typeface="微软雅黑" pitchFamily="34" charset="-122"/>
                <a:ea typeface="微软雅黑" pitchFamily="34" charset="-122"/>
              </a:rPr>
              <a:t>，</a:t>
            </a:r>
            <a:r>
              <a:rPr lang="en-US" altLang="zh-CN" dirty="0" smtClean="0">
                <a:solidFill>
                  <a:schemeClr val="bg1">
                    <a:lumMod val="50000"/>
                  </a:schemeClr>
                </a:solidFill>
                <a:latin typeface="微软雅黑" pitchFamily="34" charset="-122"/>
                <a:ea typeface="微软雅黑" pitchFamily="34" charset="-122"/>
              </a:rPr>
              <a:t>Java 6</a:t>
            </a:r>
            <a:r>
              <a:rPr lang="zh-CN" altLang="en-US" dirty="0" smtClean="0">
                <a:solidFill>
                  <a:schemeClr val="bg1">
                    <a:lumMod val="50000"/>
                  </a:schemeClr>
                </a:solidFill>
                <a:latin typeface="微软雅黑" pitchFamily="34" charset="-122"/>
                <a:ea typeface="微软雅黑" pitchFamily="34" charset="-122"/>
              </a:rPr>
              <a:t>开始）</a:t>
            </a:r>
            <a:endParaRPr lang="en-US" altLang="zh-CN" dirty="0" smtClean="0">
              <a:solidFill>
                <a:schemeClr val="bg1">
                  <a:lumMod val="50000"/>
                </a:schemeClr>
              </a:solidFill>
              <a:latin typeface="微软雅黑" pitchFamily="34" charset="-122"/>
              <a:ea typeface="微软雅黑" pitchFamily="34" charset="-122"/>
            </a:endParaRPr>
          </a:p>
          <a:p>
            <a:pPr lvl="1"/>
            <a:r>
              <a:rPr lang="zh-CN" altLang="en-US" dirty="0" smtClean="0">
                <a:solidFill>
                  <a:schemeClr val="bg1">
                    <a:lumMod val="50000"/>
                  </a:schemeClr>
                </a:solidFill>
                <a:latin typeface="微软雅黑" pitchFamily="34" charset="-122"/>
                <a:ea typeface="微软雅黑" pitchFamily="34" charset="-122"/>
              </a:rPr>
              <a:t>调试用符号信息（如</a:t>
            </a:r>
            <a:r>
              <a:rPr lang="en-US" altLang="zh-CN" dirty="0" err="1" smtClean="0">
                <a:solidFill>
                  <a:schemeClr val="bg1">
                    <a:lumMod val="50000"/>
                  </a:schemeClr>
                </a:solidFill>
                <a:latin typeface="微软雅黑" pitchFamily="34" charset="-122"/>
                <a:ea typeface="微软雅黑" pitchFamily="34" charset="-122"/>
              </a:rPr>
              <a:t>LineNumberTable</a:t>
            </a:r>
            <a:r>
              <a:rPr lang="zh-CN" altLang="en-US" dirty="0" smtClean="0">
                <a:solidFill>
                  <a:schemeClr val="bg1">
                    <a:lumMod val="50000"/>
                  </a:schemeClr>
                </a:solidFill>
                <a:latin typeface="微软雅黑" pitchFamily="34" charset="-122"/>
                <a:ea typeface="微软雅黑" pitchFamily="34" charset="-122"/>
              </a:rPr>
              <a:t>、</a:t>
            </a:r>
            <a:r>
              <a:rPr lang="en-US" altLang="zh-CN" dirty="0" err="1" smtClean="0">
                <a:solidFill>
                  <a:schemeClr val="bg1">
                    <a:lumMod val="50000"/>
                  </a:schemeClr>
                </a:solidFill>
                <a:latin typeface="微软雅黑" pitchFamily="34" charset="-122"/>
                <a:ea typeface="微软雅黑" pitchFamily="34" charset="-122"/>
              </a:rPr>
              <a:t>LocalVariableTable</a:t>
            </a:r>
            <a:r>
              <a:rPr lang="zh-CN" altLang="en-US" dirty="0" smtClean="0">
                <a:solidFill>
                  <a:schemeClr val="bg1">
                    <a:lumMod val="50000"/>
                  </a:schemeClr>
                </a:solidFill>
                <a:latin typeface="微软雅黑" pitchFamily="34" charset="-122"/>
                <a:ea typeface="微软雅黑" pitchFamily="34" charset="-122"/>
              </a:rPr>
              <a:t>）</a:t>
            </a:r>
            <a:endParaRPr lang="en-US" altLang="zh-CN" dirty="0" smtClean="0">
              <a:solidFill>
                <a:schemeClr val="bg1">
                  <a:lumMod val="50000"/>
                </a:schemeClr>
              </a:solidFill>
              <a:latin typeface="微软雅黑" pitchFamily="34" charset="-122"/>
              <a:ea typeface="微软雅黑" pitchFamily="34" charset="-122"/>
            </a:endParaRPr>
          </a:p>
          <a:p>
            <a:pPr lvl="1"/>
            <a:r>
              <a:rPr lang="en-US" altLang="zh-CN" dirty="0" smtClean="0">
                <a:solidFill>
                  <a:schemeClr val="bg1">
                    <a:lumMod val="50000"/>
                  </a:schemeClr>
                </a:solidFill>
                <a:latin typeface="微软雅黑" pitchFamily="34" charset="-122"/>
                <a:ea typeface="微软雅黑" pitchFamily="34" charset="-122"/>
              </a:rPr>
              <a:t>——</a:t>
            </a:r>
            <a:r>
              <a:rPr lang="zh-CN" altLang="en-US" dirty="0" smtClean="0">
                <a:solidFill>
                  <a:schemeClr val="bg1">
                    <a:lumMod val="50000"/>
                  </a:schemeClr>
                </a:solidFill>
                <a:latin typeface="微软雅黑" pitchFamily="34" charset="-122"/>
                <a:ea typeface="微软雅黑" pitchFamily="34" charset="-122"/>
              </a:rPr>
              <a:t>对应</a:t>
            </a:r>
            <a:r>
              <a:rPr lang="en-US" altLang="zh-CN" dirty="0" smtClean="0">
                <a:solidFill>
                  <a:schemeClr val="bg1">
                    <a:lumMod val="50000"/>
                  </a:schemeClr>
                </a:solidFill>
                <a:latin typeface="微软雅黑" pitchFamily="34" charset="-122"/>
                <a:ea typeface="微软雅黑" pitchFamily="34" charset="-122"/>
              </a:rPr>
              <a:t>Java</a:t>
            </a:r>
            <a:r>
              <a:rPr lang="zh-CN" altLang="en-US" dirty="0" smtClean="0">
                <a:solidFill>
                  <a:schemeClr val="bg1">
                    <a:lumMod val="50000"/>
                  </a:schemeClr>
                </a:solidFill>
                <a:latin typeface="微软雅黑" pitchFamily="34" charset="-122"/>
                <a:ea typeface="微软雅黑" pitchFamily="34" charset="-122"/>
              </a:rPr>
              <a:t>源代码中“语句”与“表达式”对应的信息</a:t>
            </a:r>
            <a:endParaRPr lang="zh-CN" altLang="en-US" dirty="0">
              <a:solidFill>
                <a:schemeClr val="bg1">
                  <a:lumMod val="50000"/>
                </a:schemeClr>
              </a:solidFill>
              <a:latin typeface="微软雅黑" pitchFamily="34" charset="-122"/>
              <a:ea typeface="微软雅黑" pitchFamily="34" charset="-122"/>
            </a:endParaRPr>
          </a:p>
        </p:txBody>
      </p:sp>
      <p:sp>
        <p:nvSpPr>
          <p:cNvPr id="5" name="矩形标注 4"/>
          <p:cNvSpPr/>
          <p:nvPr/>
        </p:nvSpPr>
        <p:spPr>
          <a:xfrm>
            <a:off x="3714744" y="4429132"/>
            <a:ext cx="3571900" cy="571504"/>
          </a:xfrm>
          <a:prstGeom prst="wedgeRectCallout">
            <a:avLst>
              <a:gd name="adj1" fmla="val -70612"/>
              <a:gd name="adj2" fmla="val -16927"/>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icrosoft YaHei" pitchFamily="34" charset="-122"/>
                <a:ea typeface="Microsoft YaHei" pitchFamily="34" charset="-122"/>
              </a:rPr>
              <a:t>字节码只代表程序逻辑，</a:t>
            </a:r>
            <a:endParaRPr lang="en-US" altLang="zh-CN" sz="1600" dirty="0" smtClean="0">
              <a:solidFill>
                <a:schemeClr val="tx1"/>
              </a:solidFill>
              <a:latin typeface="Microsoft YaHei" pitchFamily="34" charset="-122"/>
              <a:ea typeface="Microsoft YaHei" pitchFamily="34" charset="-122"/>
            </a:endParaRPr>
          </a:p>
          <a:p>
            <a:pPr algn="ctr"/>
            <a:r>
              <a:rPr lang="zh-CN" altLang="en-US" sz="1600" dirty="0" smtClean="0">
                <a:solidFill>
                  <a:schemeClr val="tx1"/>
                </a:solidFill>
                <a:latin typeface="Microsoft YaHei" pitchFamily="34" charset="-122"/>
                <a:ea typeface="Microsoft YaHei" pitchFamily="34" charset="-122"/>
              </a:rPr>
              <a:t>只是</a:t>
            </a:r>
            <a:r>
              <a:rPr lang="en-US" altLang="zh-CN" sz="1600" dirty="0" smtClean="0">
                <a:solidFill>
                  <a:schemeClr val="tx1"/>
                </a:solidFill>
                <a:latin typeface="Microsoft YaHei" pitchFamily="34" charset="-122"/>
                <a:ea typeface="Microsoft YaHei" pitchFamily="34" charset="-122"/>
              </a:rPr>
              <a:t>Class</a:t>
            </a:r>
            <a:r>
              <a:rPr lang="zh-CN" altLang="en-US" sz="1600" dirty="0" smtClean="0">
                <a:solidFill>
                  <a:schemeClr val="tx1"/>
                </a:solidFill>
                <a:latin typeface="Microsoft YaHei" pitchFamily="34" charset="-122"/>
                <a:ea typeface="Microsoft YaHei" pitchFamily="34" charset="-122"/>
              </a:rPr>
              <a:t>文件众多组成部分其中之一</a:t>
            </a:r>
            <a:endParaRPr lang="zh-CN" altLang="en-US" sz="1600" dirty="0">
              <a:solidFill>
                <a:schemeClr val="tx1"/>
              </a:solidFill>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000232" y="1571612"/>
            <a:ext cx="5286412" cy="107157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00232" y="3786190"/>
            <a:ext cx="5286412" cy="500066"/>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00232" y="2643182"/>
            <a:ext cx="5286412" cy="1071570"/>
          </a:xfrm>
          <a:prstGeom prst="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928794" y="1500174"/>
            <a:ext cx="5500726" cy="2862322"/>
          </a:xfrm>
          <a:prstGeom prst="rect">
            <a:avLst/>
          </a:prstGeom>
          <a:noFill/>
        </p:spPr>
        <p:txBody>
          <a:bodyPr wrap="square" rtlCol="0">
            <a:spAutoFit/>
          </a:bodyPr>
          <a:lstStyle/>
          <a:p>
            <a:r>
              <a:rPr lang="en-US" altLang="zh-CN" b="1" dirty="0" smtClean="0">
                <a:solidFill>
                  <a:srgbClr val="7F0055"/>
                </a:solidFill>
                <a:latin typeface="Consolas"/>
              </a:rPr>
              <a:t>import</a:t>
            </a:r>
            <a:r>
              <a:rPr lang="en-US" altLang="zh-CN" dirty="0" smtClean="0">
                <a:solidFill>
                  <a:srgbClr val="000000"/>
                </a:solidFill>
                <a:latin typeface="Consolas"/>
              </a:rPr>
              <a:t> </a:t>
            </a:r>
            <a:r>
              <a:rPr lang="en-US" altLang="zh-CN" dirty="0" err="1" smtClean="0">
                <a:solidFill>
                  <a:srgbClr val="000000"/>
                </a:solidFill>
                <a:latin typeface="Consolas"/>
              </a:rPr>
              <a:t>java.io.Serializable</a:t>
            </a:r>
            <a:r>
              <a:rPr lang="en-US" altLang="zh-CN" dirty="0" smtClean="0">
                <a:solidFill>
                  <a:srgbClr val="000000"/>
                </a:solidFill>
                <a:latin typeface="Consolas"/>
              </a:rPr>
              <a:t>;</a:t>
            </a:r>
          </a:p>
          <a:p>
            <a:endParaRPr lang="en-US" altLang="zh-CN" dirty="0" smtClean="0">
              <a:solidFill>
                <a:srgbClr val="000000"/>
              </a:solidFill>
              <a:latin typeface="Consolas"/>
            </a:endParaRPr>
          </a:p>
          <a:p>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class</a:t>
            </a:r>
            <a:r>
              <a:rPr lang="en-US" altLang="zh-CN" dirty="0" smtClean="0">
                <a:solidFill>
                  <a:srgbClr val="000000"/>
                </a:solidFill>
                <a:latin typeface="Consolas"/>
              </a:rPr>
              <a:t> </a:t>
            </a:r>
            <a:r>
              <a:rPr lang="en-US" altLang="zh-CN" dirty="0" err="1" smtClean="0">
                <a:solidFill>
                  <a:srgbClr val="000000"/>
                </a:solidFill>
                <a:latin typeface="Consolas"/>
              </a:rPr>
              <a:t>Foo</a:t>
            </a:r>
            <a:r>
              <a:rPr lang="en-US" altLang="zh-CN" dirty="0" smtClean="0">
                <a:solidFill>
                  <a:srgbClr val="000000"/>
                </a:solidFill>
                <a:latin typeface="Consolas"/>
              </a:rPr>
              <a:t> </a:t>
            </a:r>
            <a:r>
              <a:rPr lang="en-US" altLang="zh-CN" b="1" dirty="0" smtClean="0">
                <a:solidFill>
                  <a:srgbClr val="7F0055"/>
                </a:solidFill>
                <a:latin typeface="Consolas"/>
              </a:rPr>
              <a:t>implements</a:t>
            </a:r>
            <a:r>
              <a:rPr lang="en-US" altLang="zh-CN" dirty="0" smtClean="0">
                <a:solidFill>
                  <a:srgbClr val="000000"/>
                </a:solidFill>
                <a:latin typeface="Consolas"/>
              </a:rPr>
              <a:t> </a:t>
            </a:r>
            <a:r>
              <a:rPr lang="en-US" altLang="zh-CN" dirty="0" err="1" smtClean="0">
                <a:solidFill>
                  <a:srgbClr val="000000"/>
                </a:solidFill>
                <a:latin typeface="Consolas"/>
              </a:rPr>
              <a:t>Serializable</a:t>
            </a:r>
            <a:r>
              <a:rPr lang="en-US" altLang="zh-CN" dirty="0" smtClean="0">
                <a:solidFill>
                  <a:srgbClr val="000000"/>
                </a:solidFill>
                <a:latin typeface="Consolas"/>
              </a:rPr>
              <a:t> {</a:t>
            </a:r>
          </a:p>
          <a:p>
            <a:r>
              <a:rPr lang="en-US" altLang="zh-CN" dirty="0" smtClean="0">
                <a:solidFill>
                  <a:srgbClr val="000000"/>
                </a:solidFill>
                <a:latin typeface="Consolas"/>
              </a:rPr>
              <a:t>    </a:t>
            </a:r>
            <a:r>
              <a:rPr lang="en-US" altLang="zh-CN" b="1" dirty="0" smtClean="0">
                <a:solidFill>
                  <a:srgbClr val="7F0055"/>
                </a:solidFill>
                <a:latin typeface="Consolas"/>
              </a:rPr>
              <a:t>public</a:t>
            </a:r>
            <a:r>
              <a:rPr lang="en-US" altLang="zh-CN" b="1" dirty="0" smtClean="0">
                <a:solidFill>
                  <a:srgbClr val="000000"/>
                </a:solidFill>
                <a:latin typeface="Consolas"/>
              </a:rPr>
              <a:t> </a:t>
            </a:r>
            <a:r>
              <a:rPr lang="en-US" altLang="zh-CN" b="1" dirty="0" smtClean="0">
                <a:solidFill>
                  <a:srgbClr val="7F0055"/>
                </a:solidFill>
                <a:latin typeface="Consolas"/>
              </a:rPr>
              <a:t>void</a:t>
            </a:r>
            <a:r>
              <a:rPr lang="en-US" altLang="zh-CN" dirty="0" smtClean="0">
                <a:solidFill>
                  <a:srgbClr val="000000"/>
                </a:solidFill>
                <a:latin typeface="Consolas"/>
              </a:rPr>
              <a:t> bar() {</a:t>
            </a:r>
          </a:p>
          <a:p>
            <a:r>
              <a:rPr lang="en-US" altLang="zh-CN" dirty="0" smtClean="0">
                <a:solidFill>
                  <a:srgbClr val="000000"/>
                </a:solidFill>
                <a:latin typeface="Consolas"/>
              </a:rPr>
              <a:t>        </a:t>
            </a:r>
            <a:r>
              <a:rPr lang="en-US" altLang="zh-CN" b="1" dirty="0" smtClean="0">
                <a:solidFill>
                  <a:srgbClr val="7F0055"/>
                </a:solidFill>
                <a:latin typeface="Consolas"/>
              </a:rPr>
              <a:t>int</a:t>
            </a:r>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 31;</a:t>
            </a:r>
          </a:p>
          <a:p>
            <a:r>
              <a:rPr lang="en-US" altLang="zh-CN" dirty="0" smtClean="0">
                <a:solidFill>
                  <a:srgbClr val="000000"/>
                </a:solidFill>
                <a:latin typeface="Consolas"/>
              </a:rPr>
              <a:t>        </a:t>
            </a:r>
            <a:r>
              <a:rPr lang="en-US" altLang="zh-CN" b="1" dirty="0" smtClean="0">
                <a:solidFill>
                  <a:srgbClr val="7F0055"/>
                </a:solidFill>
                <a:latin typeface="Consolas"/>
              </a:rPr>
              <a:t>if</a:t>
            </a:r>
            <a:r>
              <a:rPr lang="en-US" altLang="zh-CN" dirty="0" smtClean="0">
                <a:solidFill>
                  <a:srgbClr val="000000"/>
                </a:solidFill>
                <a:latin typeface="Consolas"/>
              </a:rPr>
              <a:t> (</a:t>
            </a:r>
            <a:r>
              <a:rPr lang="en-US" altLang="zh-CN" dirty="0" err="1" smtClean="0">
                <a:solidFill>
                  <a:srgbClr val="000000"/>
                </a:solidFill>
                <a:latin typeface="Consolas"/>
              </a:rPr>
              <a:t>i</a:t>
            </a:r>
            <a:r>
              <a:rPr lang="en-US" altLang="zh-CN" dirty="0" smtClean="0">
                <a:solidFill>
                  <a:srgbClr val="000000"/>
                </a:solidFill>
                <a:latin typeface="Consolas"/>
              </a:rPr>
              <a:t> &gt; 0) {</a:t>
            </a:r>
          </a:p>
          <a:p>
            <a:r>
              <a:rPr lang="en-US" altLang="zh-CN" dirty="0" smtClean="0">
                <a:solidFill>
                  <a:srgbClr val="000000"/>
                </a:solidFill>
                <a:latin typeface="Consolas"/>
              </a:rPr>
              <a:t>            </a:t>
            </a:r>
            <a:r>
              <a:rPr lang="en-US" altLang="zh-CN" b="1" dirty="0" smtClean="0">
                <a:solidFill>
                  <a:srgbClr val="7F0055"/>
                </a:solidFill>
                <a:latin typeface="Consolas"/>
              </a:rPr>
              <a:t>int</a:t>
            </a:r>
            <a:r>
              <a:rPr lang="en-US" altLang="zh-CN" dirty="0" smtClean="0">
                <a:solidFill>
                  <a:srgbClr val="000000"/>
                </a:solidFill>
                <a:latin typeface="Consolas"/>
              </a:rPr>
              <a:t> j = 42;</a:t>
            </a:r>
          </a:p>
          <a:p>
            <a:r>
              <a:rPr lang="zh-CN" altLang="en-US" dirty="0" smtClean="0">
                <a:solidFill>
                  <a:srgbClr val="000000"/>
                </a:solidFill>
                <a:latin typeface="Consolas"/>
              </a:rPr>
              <a:t>        </a:t>
            </a:r>
            <a:r>
              <a:rPr lang="en-US" altLang="zh-CN" dirty="0" smtClean="0">
                <a:solidFill>
                  <a:srgbClr val="000000"/>
                </a:solidFill>
                <a:latin typeface="Consolas"/>
              </a:rPr>
              <a:t>}</a:t>
            </a:r>
          </a:p>
          <a:p>
            <a:r>
              <a:rPr lang="zh-CN" altLang="en-US" dirty="0" smtClean="0">
                <a:solidFill>
                  <a:srgbClr val="000000"/>
                </a:solidFill>
                <a:latin typeface="Consolas"/>
              </a:rPr>
              <a:t>    </a:t>
            </a:r>
            <a:r>
              <a:rPr lang="en-US" altLang="zh-CN" dirty="0" smtClean="0">
                <a:solidFill>
                  <a:srgbClr val="000000"/>
                </a:solidFill>
                <a:latin typeface="Consolas"/>
              </a:rPr>
              <a:t>}</a:t>
            </a:r>
          </a:p>
          <a:p>
            <a:r>
              <a:rPr lang="en-US" altLang="zh-CN" dirty="0" smtClean="0">
                <a:solidFill>
                  <a:srgbClr val="000000"/>
                </a:solidFill>
                <a:latin typeface="Consolas"/>
              </a:rPr>
              <a:t>}</a:t>
            </a:r>
            <a:endParaRPr lang="zh-CN" altLang="en-US" dirty="0"/>
          </a:p>
        </p:txBody>
      </p:sp>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文件例子</a:t>
            </a:r>
            <a:endParaRPr lang="zh-CN" altLang="en-US" dirty="0">
              <a:latin typeface="微软雅黑" pitchFamily="34" charset="-122"/>
              <a:ea typeface="微软雅黑" pitchFamily="34" charset="-122"/>
            </a:endParaRPr>
          </a:p>
        </p:txBody>
      </p:sp>
      <p:sp>
        <p:nvSpPr>
          <p:cNvPr id="5" name="TextBox 4"/>
          <p:cNvSpPr txBox="1"/>
          <p:nvPr/>
        </p:nvSpPr>
        <p:spPr>
          <a:xfrm>
            <a:off x="4071934" y="5214950"/>
            <a:ext cx="3571900" cy="923330"/>
          </a:xfrm>
          <a:prstGeom prst="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p:spPr>
        <p:txBody>
          <a:bodyPr wrap="square" rtlCol="0">
            <a:spAutoFit/>
          </a:bodyPr>
          <a:lstStyle/>
          <a:p>
            <a:r>
              <a:rPr lang="en-US" altLang="zh-CN" dirty="0" smtClean="0">
                <a:latin typeface="Consolas" pitchFamily="49" charset="0"/>
              </a:rPr>
              <a:t>javac -g Foo.java</a:t>
            </a:r>
          </a:p>
          <a:p>
            <a:endParaRPr lang="en-US" altLang="zh-CN" dirty="0" smtClean="0">
              <a:latin typeface="Consolas" pitchFamily="49" charset="0"/>
            </a:endParaRPr>
          </a:p>
          <a:p>
            <a:r>
              <a:rPr lang="en-US" altLang="zh-CN" dirty="0" err="1" smtClean="0">
                <a:latin typeface="Consolas" pitchFamily="49" charset="0"/>
              </a:rPr>
              <a:t>javap</a:t>
            </a:r>
            <a:r>
              <a:rPr lang="en-US" altLang="zh-CN" dirty="0" smtClean="0">
                <a:latin typeface="Consolas" pitchFamily="49" charset="0"/>
              </a:rPr>
              <a:t> -c -s -l -verbose </a:t>
            </a:r>
            <a:r>
              <a:rPr lang="en-US" altLang="zh-CN" dirty="0" err="1" smtClean="0">
                <a:latin typeface="Consolas" pitchFamily="49" charset="0"/>
              </a:rPr>
              <a:t>Foo</a:t>
            </a:r>
            <a:endParaRPr lang="zh-CN" altLang="en-US" dirty="0">
              <a:latin typeface="Consolas" pitchFamily="49" charset="0"/>
            </a:endParaRPr>
          </a:p>
        </p:txBody>
      </p:sp>
      <p:sp>
        <p:nvSpPr>
          <p:cNvPr id="6" name="矩形标注 5"/>
          <p:cNvSpPr/>
          <p:nvPr/>
        </p:nvSpPr>
        <p:spPr>
          <a:xfrm>
            <a:off x="4572000" y="4643446"/>
            <a:ext cx="1714512" cy="357190"/>
          </a:xfrm>
          <a:prstGeom prst="wedgeRectCallout">
            <a:avLst>
              <a:gd name="adj1" fmla="val -23055"/>
              <a:gd name="adj2" fmla="val 131832"/>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输出调试符号信息</a:t>
            </a:r>
            <a:endParaRPr lang="zh-CN" altLang="en-US" sz="1400" dirty="0">
              <a:solidFill>
                <a:schemeClr val="tx1"/>
              </a:solidFill>
            </a:endParaRPr>
          </a:p>
        </p:txBody>
      </p:sp>
      <p:sp>
        <p:nvSpPr>
          <p:cNvPr id="7" name="矩形标注 6"/>
          <p:cNvSpPr/>
          <p:nvPr/>
        </p:nvSpPr>
        <p:spPr>
          <a:xfrm>
            <a:off x="1857356" y="5072074"/>
            <a:ext cx="1714512" cy="428628"/>
          </a:xfrm>
          <a:prstGeom prst="wedgeRectCallout">
            <a:avLst>
              <a:gd name="adj1" fmla="val 75530"/>
              <a:gd name="adj2" fmla="val 20278"/>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编译</a:t>
            </a:r>
            <a:r>
              <a:rPr lang="en-US" altLang="zh-CN" sz="1600" dirty="0" smtClean="0">
                <a:solidFill>
                  <a:schemeClr val="tx1"/>
                </a:solidFill>
                <a:latin typeface="微软雅黑" pitchFamily="34" charset="-122"/>
                <a:ea typeface="微软雅黑" pitchFamily="34" charset="-122"/>
              </a:rPr>
              <a:t>Java</a:t>
            </a:r>
            <a:r>
              <a:rPr lang="zh-CN" altLang="en-US" sz="1600" dirty="0" smtClean="0">
                <a:solidFill>
                  <a:schemeClr val="tx1"/>
                </a:solidFill>
                <a:latin typeface="微软雅黑" pitchFamily="34" charset="-122"/>
                <a:ea typeface="微软雅黑" pitchFamily="34" charset="-122"/>
              </a:rPr>
              <a:t>源码</a:t>
            </a:r>
            <a:endParaRPr lang="zh-CN" altLang="en-US" sz="1600" dirty="0">
              <a:solidFill>
                <a:schemeClr val="tx1"/>
              </a:solidFill>
              <a:latin typeface="微软雅黑" pitchFamily="34" charset="-122"/>
              <a:ea typeface="微软雅黑" pitchFamily="34" charset="-122"/>
            </a:endParaRPr>
          </a:p>
        </p:txBody>
      </p:sp>
      <p:sp>
        <p:nvSpPr>
          <p:cNvPr id="8" name="矩形标注 7"/>
          <p:cNvSpPr/>
          <p:nvPr/>
        </p:nvSpPr>
        <p:spPr>
          <a:xfrm>
            <a:off x="1857356" y="5857892"/>
            <a:ext cx="1714512" cy="428628"/>
          </a:xfrm>
          <a:prstGeom prst="wedgeRectCallout">
            <a:avLst>
              <a:gd name="adj1" fmla="val 74318"/>
              <a:gd name="adj2" fmla="val -21944"/>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反编译</a:t>
            </a:r>
            <a:r>
              <a:rPr lang="en-US" altLang="zh-CN" sz="1600" dirty="0" smtClean="0">
                <a:solidFill>
                  <a:schemeClr val="tx1"/>
                </a:solidFill>
                <a:latin typeface="微软雅黑" pitchFamily="34" charset="-122"/>
                <a:ea typeface="微软雅黑" pitchFamily="34" charset="-122"/>
              </a:rPr>
              <a:t>Class</a:t>
            </a:r>
            <a:r>
              <a:rPr lang="zh-CN" altLang="en-US" sz="1600" dirty="0" smtClean="0">
                <a:solidFill>
                  <a:schemeClr val="tx1"/>
                </a:solidFill>
                <a:latin typeface="微软雅黑" pitchFamily="34" charset="-122"/>
                <a:ea typeface="微软雅黑" pitchFamily="34" charset="-122"/>
              </a:rPr>
              <a:t>文件</a:t>
            </a:r>
            <a:endParaRPr lang="zh-CN" altLang="en-US" sz="1600" dirty="0">
              <a:solidFill>
                <a:schemeClr val="tx1"/>
              </a:solidFill>
              <a:latin typeface="微软雅黑" pitchFamily="34" charset="-122"/>
              <a:ea typeface="微软雅黑" pitchFamily="34" charset="-122"/>
            </a:endParaRPr>
          </a:p>
        </p:txBody>
      </p:sp>
      <p:sp>
        <p:nvSpPr>
          <p:cNvPr id="12" name="矩形标注 11"/>
          <p:cNvSpPr/>
          <p:nvPr/>
        </p:nvSpPr>
        <p:spPr>
          <a:xfrm>
            <a:off x="7429520" y="3000372"/>
            <a:ext cx="1428760" cy="785818"/>
          </a:xfrm>
          <a:prstGeom prst="wedgeRectCallout">
            <a:avLst>
              <a:gd name="adj1" fmla="val -133499"/>
              <a:gd name="adj2" fmla="val -23560"/>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代码：</a:t>
            </a:r>
            <a:endParaRPr lang="en-US" altLang="zh-CN" sz="1600" dirty="0" smtClean="0">
              <a:solidFill>
                <a:schemeClr val="tx1"/>
              </a:solidFill>
              <a:latin typeface="微软雅黑" pitchFamily="34" charset="-122"/>
              <a:ea typeface="微软雅黑" pitchFamily="34" charset="-122"/>
            </a:endParaRPr>
          </a:p>
          <a:p>
            <a:pPr algn="ctr"/>
            <a:r>
              <a:rPr lang="zh-CN" altLang="en-US" sz="1600" dirty="0" smtClean="0">
                <a:solidFill>
                  <a:schemeClr val="tx1"/>
                </a:solidFill>
                <a:latin typeface="微软雅黑" pitchFamily="34" charset="-122"/>
                <a:ea typeface="微软雅黑" pitchFamily="34" charset="-122"/>
              </a:rPr>
              <a:t>语句与表达式</a:t>
            </a:r>
            <a:endParaRPr lang="zh-CN" altLang="en-US" sz="1600" dirty="0">
              <a:solidFill>
                <a:schemeClr val="tx1"/>
              </a:solidFill>
              <a:latin typeface="微软雅黑" pitchFamily="34" charset="-122"/>
              <a:ea typeface="微软雅黑" pitchFamily="34" charset="-122"/>
            </a:endParaRPr>
          </a:p>
        </p:txBody>
      </p:sp>
      <p:sp>
        <p:nvSpPr>
          <p:cNvPr id="13" name="矩形标注 12"/>
          <p:cNvSpPr/>
          <p:nvPr/>
        </p:nvSpPr>
        <p:spPr>
          <a:xfrm>
            <a:off x="7429520" y="1643050"/>
            <a:ext cx="1428760" cy="785818"/>
          </a:xfrm>
          <a:prstGeom prst="wedgeRectCallout">
            <a:avLst>
              <a:gd name="adj1" fmla="val -133499"/>
              <a:gd name="adj2" fmla="val -23560"/>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结构：</a:t>
            </a:r>
            <a:endParaRPr lang="en-US" altLang="zh-CN" sz="1600" dirty="0" smtClean="0">
              <a:solidFill>
                <a:schemeClr val="tx1"/>
              </a:solidFill>
              <a:latin typeface="微软雅黑" pitchFamily="34" charset="-122"/>
              <a:ea typeface="微软雅黑" pitchFamily="34" charset="-122"/>
            </a:endParaRPr>
          </a:p>
          <a:p>
            <a:pPr algn="ctr"/>
            <a:r>
              <a:rPr lang="zh-CN" altLang="en-US" sz="1600" dirty="0" smtClean="0">
                <a:solidFill>
                  <a:schemeClr val="tx1"/>
                </a:solidFill>
                <a:latin typeface="微软雅黑" pitchFamily="34" charset="-122"/>
                <a:ea typeface="微软雅黑" pitchFamily="34" charset="-122"/>
              </a:rPr>
              <a:t>声明与常量</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文件例子</a:t>
            </a:r>
            <a:endParaRPr lang="zh-CN" altLang="en-US" dirty="0"/>
          </a:p>
        </p:txBody>
      </p:sp>
      <p:sp>
        <p:nvSpPr>
          <p:cNvPr id="7" name="TextBox 6"/>
          <p:cNvSpPr txBox="1"/>
          <p:nvPr/>
        </p:nvSpPr>
        <p:spPr>
          <a:xfrm>
            <a:off x="2643174" y="1452169"/>
            <a:ext cx="6357982" cy="5048665"/>
          </a:xfrm>
          <a:prstGeom prst="rect">
            <a:avLst/>
          </a:prstGeom>
          <a:noFill/>
        </p:spPr>
        <p:txBody>
          <a:bodyPr wrap="square" rtlCol="0">
            <a:spAutoFit/>
          </a:bodyPr>
          <a:lstStyle/>
          <a:p>
            <a:r>
              <a:rPr lang="en-US" altLang="zh-CN" sz="1200" dirty="0" smtClean="0">
                <a:latin typeface="Consolas" pitchFamily="49" charset="0"/>
              </a:rPr>
              <a:t>public class </a:t>
            </a:r>
            <a:r>
              <a:rPr lang="en-US" altLang="zh-CN" sz="1200" dirty="0" err="1" smtClean="0">
                <a:latin typeface="Consolas" pitchFamily="49" charset="0"/>
              </a:rPr>
              <a:t>Foo</a:t>
            </a:r>
            <a:r>
              <a:rPr lang="en-US" altLang="zh-CN" sz="1200" dirty="0" smtClean="0">
                <a:latin typeface="Consolas" pitchFamily="49" charset="0"/>
              </a:rPr>
              <a:t> extends </a:t>
            </a:r>
            <a:r>
              <a:rPr lang="en-US" altLang="zh-CN" sz="1200" dirty="0" err="1" smtClean="0">
                <a:latin typeface="Consolas" pitchFamily="49" charset="0"/>
              </a:rPr>
              <a:t>java.lang.Object</a:t>
            </a:r>
            <a:r>
              <a:rPr lang="en-US" altLang="zh-CN" sz="1200" dirty="0" smtClean="0">
                <a:latin typeface="Consolas" pitchFamily="49" charset="0"/>
              </a:rPr>
              <a:t> implements </a:t>
            </a:r>
            <a:r>
              <a:rPr lang="en-US" altLang="zh-CN" sz="1200" dirty="0" err="1" smtClean="0">
                <a:latin typeface="Consolas" pitchFamily="49" charset="0"/>
              </a:rPr>
              <a:t>java.io.Serializable</a:t>
            </a:r>
            <a:endParaRPr lang="en-US" altLang="zh-CN" sz="1200" dirty="0" smtClean="0">
              <a:latin typeface="Consolas" pitchFamily="49" charset="0"/>
            </a:endParaRPr>
          </a:p>
          <a:p>
            <a:r>
              <a:rPr lang="en-US" altLang="zh-CN" sz="1200" dirty="0" smtClean="0">
                <a:latin typeface="Consolas" pitchFamily="49" charset="0"/>
              </a:rPr>
              <a:t>  </a:t>
            </a:r>
            <a:r>
              <a:rPr lang="en-US" altLang="zh-CN" sz="1200" dirty="0" err="1" smtClean="0">
                <a:latin typeface="Consolas" pitchFamily="49" charset="0"/>
              </a:rPr>
              <a:t>SourceFile</a:t>
            </a:r>
            <a:r>
              <a:rPr lang="en-US" altLang="zh-CN" sz="1200" dirty="0" smtClean="0">
                <a:latin typeface="Consolas" pitchFamily="49" charset="0"/>
              </a:rPr>
              <a:t>: "Foo.java"</a:t>
            </a:r>
          </a:p>
          <a:p>
            <a:r>
              <a:rPr lang="en-US" altLang="zh-CN" sz="1200" dirty="0" smtClean="0">
                <a:latin typeface="Consolas" pitchFamily="49" charset="0"/>
              </a:rPr>
              <a:t>  minor version: 0</a:t>
            </a:r>
          </a:p>
          <a:p>
            <a:r>
              <a:rPr lang="en-US" altLang="zh-CN" sz="1200" dirty="0" smtClean="0">
                <a:latin typeface="Consolas" pitchFamily="49" charset="0"/>
              </a:rPr>
              <a:t>  major version: 50</a:t>
            </a:r>
          </a:p>
          <a:p>
            <a:r>
              <a:rPr lang="en-US" altLang="zh-CN" sz="1200" dirty="0" smtClean="0">
                <a:latin typeface="Consolas" pitchFamily="49" charset="0"/>
              </a:rPr>
              <a:t>  Constant pool:</a:t>
            </a:r>
          </a:p>
          <a:p>
            <a:r>
              <a:rPr lang="en-US" altLang="zh-CN" sz="1200" dirty="0" smtClean="0">
                <a:latin typeface="Consolas" pitchFamily="49" charset="0"/>
              </a:rPr>
              <a:t>const #1 = Method	#3.#19;	//  java/</a:t>
            </a:r>
            <a:r>
              <a:rPr lang="en-US" altLang="zh-CN" sz="1200" dirty="0" err="1" smtClean="0">
                <a:latin typeface="Consolas" pitchFamily="49" charset="0"/>
              </a:rPr>
              <a:t>lang</a:t>
            </a:r>
            <a:r>
              <a:rPr lang="en-US" altLang="zh-CN" sz="1200" dirty="0" smtClean="0">
                <a:latin typeface="Consolas" pitchFamily="49" charset="0"/>
              </a:rPr>
              <a:t>/Object."&lt;init&gt;":()V</a:t>
            </a:r>
          </a:p>
          <a:p>
            <a:r>
              <a:rPr lang="en-US" altLang="zh-CN" sz="1200" dirty="0" smtClean="0">
                <a:latin typeface="Consolas" pitchFamily="49" charset="0"/>
              </a:rPr>
              <a:t>const #2 = class	#20;	//  </a:t>
            </a:r>
            <a:r>
              <a:rPr lang="en-US" altLang="zh-CN" sz="1200" dirty="0" err="1" smtClean="0">
                <a:latin typeface="Consolas" pitchFamily="49" charset="0"/>
              </a:rPr>
              <a:t>Foo</a:t>
            </a:r>
            <a:endParaRPr lang="en-US" altLang="zh-CN" sz="1200" dirty="0" smtClean="0">
              <a:latin typeface="Consolas" pitchFamily="49" charset="0"/>
            </a:endParaRPr>
          </a:p>
          <a:p>
            <a:r>
              <a:rPr lang="en-US" altLang="zh-CN" sz="1200" dirty="0" smtClean="0">
                <a:latin typeface="Consolas" pitchFamily="49" charset="0"/>
              </a:rPr>
              <a:t>const #3 = class	#21;	//  java/</a:t>
            </a:r>
            <a:r>
              <a:rPr lang="en-US" altLang="zh-CN" sz="1200" dirty="0" err="1" smtClean="0">
                <a:latin typeface="Consolas" pitchFamily="49" charset="0"/>
              </a:rPr>
              <a:t>lang</a:t>
            </a:r>
            <a:r>
              <a:rPr lang="en-US" altLang="zh-CN" sz="1200" dirty="0" smtClean="0">
                <a:latin typeface="Consolas" pitchFamily="49" charset="0"/>
              </a:rPr>
              <a:t>/Object</a:t>
            </a:r>
          </a:p>
          <a:p>
            <a:r>
              <a:rPr lang="en-US" altLang="zh-CN" sz="1200" dirty="0" smtClean="0">
                <a:latin typeface="Consolas" pitchFamily="49" charset="0"/>
              </a:rPr>
              <a:t>const #4 = class	#22;	//  java/</a:t>
            </a:r>
            <a:r>
              <a:rPr lang="en-US" altLang="zh-CN" sz="1200" dirty="0" err="1" smtClean="0">
                <a:latin typeface="Consolas" pitchFamily="49" charset="0"/>
              </a:rPr>
              <a:t>io</a:t>
            </a:r>
            <a:r>
              <a:rPr lang="en-US" altLang="zh-CN" sz="1200" dirty="0" smtClean="0">
                <a:latin typeface="Consolas" pitchFamily="49" charset="0"/>
              </a:rPr>
              <a:t>/</a:t>
            </a:r>
            <a:r>
              <a:rPr lang="en-US" altLang="zh-CN" sz="1200" dirty="0" err="1" smtClean="0">
                <a:latin typeface="Consolas" pitchFamily="49" charset="0"/>
              </a:rPr>
              <a:t>Serializable</a:t>
            </a:r>
            <a:endParaRPr lang="en-US" altLang="zh-CN" sz="1200" dirty="0" smtClean="0">
              <a:latin typeface="Consolas" pitchFamily="49" charset="0"/>
            </a:endParaRPr>
          </a:p>
          <a:p>
            <a:r>
              <a:rPr lang="en-US" altLang="zh-CN" sz="1200" dirty="0" smtClean="0">
                <a:latin typeface="Consolas" pitchFamily="49" charset="0"/>
              </a:rPr>
              <a:t>const #5 = </a:t>
            </a:r>
            <a:r>
              <a:rPr lang="en-US" altLang="zh-CN" sz="1200" dirty="0" err="1" smtClean="0">
                <a:latin typeface="Consolas" pitchFamily="49" charset="0"/>
              </a:rPr>
              <a:t>Asciz</a:t>
            </a:r>
            <a:r>
              <a:rPr lang="en-US" altLang="zh-CN" sz="1200" dirty="0" smtClean="0">
                <a:latin typeface="Consolas" pitchFamily="49" charset="0"/>
              </a:rPr>
              <a:t>	&lt;init&gt;;</a:t>
            </a:r>
          </a:p>
          <a:p>
            <a:r>
              <a:rPr lang="en-US" altLang="zh-CN" sz="1200" dirty="0" smtClean="0">
                <a:latin typeface="Consolas" pitchFamily="49" charset="0"/>
              </a:rPr>
              <a:t>const #6 = </a:t>
            </a:r>
            <a:r>
              <a:rPr lang="en-US" altLang="zh-CN" sz="1200" dirty="0" err="1" smtClean="0">
                <a:latin typeface="Consolas" pitchFamily="49" charset="0"/>
              </a:rPr>
              <a:t>Asciz</a:t>
            </a:r>
            <a:r>
              <a:rPr lang="en-US" altLang="zh-CN" sz="1200" dirty="0" smtClean="0">
                <a:latin typeface="Consolas" pitchFamily="49" charset="0"/>
              </a:rPr>
              <a:t>	()V;</a:t>
            </a:r>
          </a:p>
          <a:p>
            <a:r>
              <a:rPr lang="en-US" altLang="zh-CN" sz="1200" dirty="0" smtClean="0">
                <a:latin typeface="Consolas" pitchFamily="49" charset="0"/>
              </a:rPr>
              <a:t>const #7 = </a:t>
            </a:r>
            <a:r>
              <a:rPr lang="en-US" altLang="zh-CN" sz="1200" dirty="0" err="1" smtClean="0">
                <a:latin typeface="Consolas" pitchFamily="49" charset="0"/>
              </a:rPr>
              <a:t>Asciz</a:t>
            </a:r>
            <a:r>
              <a:rPr lang="en-US" altLang="zh-CN" sz="1200" dirty="0" smtClean="0">
                <a:latin typeface="Consolas" pitchFamily="49" charset="0"/>
              </a:rPr>
              <a:t>	Code;</a:t>
            </a:r>
          </a:p>
          <a:p>
            <a:r>
              <a:rPr lang="en-US" altLang="zh-CN" sz="1200" dirty="0" smtClean="0">
                <a:latin typeface="Consolas" pitchFamily="49" charset="0"/>
              </a:rPr>
              <a:t>const #8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LineNumberTable</a:t>
            </a:r>
            <a:r>
              <a:rPr lang="en-US" altLang="zh-CN" sz="1200" dirty="0" smtClean="0">
                <a:latin typeface="Consolas" pitchFamily="49" charset="0"/>
              </a:rPr>
              <a:t>;</a:t>
            </a:r>
          </a:p>
          <a:p>
            <a:r>
              <a:rPr lang="en-US" altLang="zh-CN" sz="1200" dirty="0" smtClean="0">
                <a:latin typeface="Consolas" pitchFamily="49" charset="0"/>
              </a:rPr>
              <a:t>const #9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LocalVariableTable</a:t>
            </a:r>
            <a:r>
              <a:rPr lang="en-US" altLang="zh-CN" sz="1200" dirty="0" smtClean="0">
                <a:latin typeface="Consolas" pitchFamily="49" charset="0"/>
              </a:rPr>
              <a:t>;</a:t>
            </a:r>
          </a:p>
          <a:p>
            <a:r>
              <a:rPr lang="en-US" altLang="zh-CN" sz="1200" dirty="0" smtClean="0">
                <a:latin typeface="Consolas" pitchFamily="49" charset="0"/>
              </a:rPr>
              <a:t>const #10 = </a:t>
            </a:r>
            <a:r>
              <a:rPr lang="en-US" altLang="zh-CN" sz="1200" dirty="0" err="1" smtClean="0">
                <a:latin typeface="Consolas" pitchFamily="49" charset="0"/>
              </a:rPr>
              <a:t>Asciz</a:t>
            </a:r>
            <a:r>
              <a:rPr lang="en-US" altLang="zh-CN" sz="1200" dirty="0" smtClean="0">
                <a:latin typeface="Consolas" pitchFamily="49" charset="0"/>
              </a:rPr>
              <a:t>	this;</a:t>
            </a:r>
          </a:p>
          <a:p>
            <a:r>
              <a:rPr lang="en-US" altLang="zh-CN" sz="1200" dirty="0" smtClean="0">
                <a:latin typeface="Consolas" pitchFamily="49" charset="0"/>
              </a:rPr>
              <a:t>const #11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LFoo</a:t>
            </a:r>
            <a:r>
              <a:rPr lang="en-US" altLang="zh-CN" sz="1200" dirty="0" smtClean="0">
                <a:latin typeface="Consolas" pitchFamily="49" charset="0"/>
              </a:rPr>
              <a:t>;;</a:t>
            </a:r>
          </a:p>
          <a:p>
            <a:r>
              <a:rPr lang="en-US" altLang="zh-CN" sz="1200" dirty="0" smtClean="0">
                <a:latin typeface="Consolas" pitchFamily="49" charset="0"/>
              </a:rPr>
              <a:t>const #12 = </a:t>
            </a:r>
            <a:r>
              <a:rPr lang="en-US" altLang="zh-CN" sz="1200" dirty="0" err="1" smtClean="0">
                <a:latin typeface="Consolas" pitchFamily="49" charset="0"/>
              </a:rPr>
              <a:t>Asciz</a:t>
            </a:r>
            <a:r>
              <a:rPr lang="en-US" altLang="zh-CN" sz="1200" dirty="0" smtClean="0">
                <a:latin typeface="Consolas" pitchFamily="49" charset="0"/>
              </a:rPr>
              <a:t>	bar;</a:t>
            </a:r>
          </a:p>
          <a:p>
            <a:r>
              <a:rPr lang="en-US" altLang="zh-CN" sz="1200" dirty="0" smtClean="0">
                <a:latin typeface="Consolas" pitchFamily="49" charset="0"/>
              </a:rPr>
              <a:t>const #13 = </a:t>
            </a:r>
            <a:r>
              <a:rPr lang="en-US" altLang="zh-CN" sz="1200" dirty="0" err="1" smtClean="0">
                <a:latin typeface="Consolas" pitchFamily="49" charset="0"/>
              </a:rPr>
              <a:t>Asciz</a:t>
            </a:r>
            <a:r>
              <a:rPr lang="en-US" altLang="zh-CN" sz="1200" dirty="0" smtClean="0">
                <a:latin typeface="Consolas" pitchFamily="49" charset="0"/>
              </a:rPr>
              <a:t>	j;</a:t>
            </a:r>
          </a:p>
          <a:p>
            <a:r>
              <a:rPr lang="en-US" altLang="zh-CN" sz="1200" dirty="0" smtClean="0">
                <a:latin typeface="Consolas" pitchFamily="49" charset="0"/>
              </a:rPr>
              <a:t>const #14 = </a:t>
            </a:r>
            <a:r>
              <a:rPr lang="en-US" altLang="zh-CN" sz="1200" dirty="0" err="1" smtClean="0">
                <a:latin typeface="Consolas" pitchFamily="49" charset="0"/>
              </a:rPr>
              <a:t>Asciz</a:t>
            </a:r>
            <a:r>
              <a:rPr lang="en-US" altLang="zh-CN" sz="1200" dirty="0" smtClean="0">
                <a:latin typeface="Consolas" pitchFamily="49" charset="0"/>
              </a:rPr>
              <a:t>	I;</a:t>
            </a:r>
          </a:p>
          <a:p>
            <a:r>
              <a:rPr lang="en-US" altLang="zh-CN" sz="1200" dirty="0" smtClean="0">
                <a:latin typeface="Consolas" pitchFamily="49" charset="0"/>
              </a:rPr>
              <a:t>const #15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i</a:t>
            </a:r>
            <a:r>
              <a:rPr lang="en-US" altLang="zh-CN" sz="1200" dirty="0" smtClean="0">
                <a:latin typeface="Consolas" pitchFamily="49" charset="0"/>
              </a:rPr>
              <a:t>;</a:t>
            </a:r>
          </a:p>
          <a:p>
            <a:r>
              <a:rPr lang="en-US" altLang="zh-CN" sz="1200" dirty="0" smtClean="0">
                <a:latin typeface="Consolas" pitchFamily="49" charset="0"/>
              </a:rPr>
              <a:t>const #16 = </a:t>
            </a:r>
            <a:r>
              <a:rPr lang="en-US" altLang="zh-CN" sz="1200" dirty="0" err="1" smtClean="0">
                <a:latin typeface="Consolas" pitchFamily="49" charset="0"/>
              </a:rPr>
              <a:t>Asciz</a:t>
            </a:r>
            <a:r>
              <a:rPr lang="en-US" altLang="zh-CN" sz="1200" dirty="0" smtClean="0">
                <a:latin typeface="Consolas" pitchFamily="49" charset="0"/>
              </a:rPr>
              <a:t>	StackMapTable;</a:t>
            </a:r>
          </a:p>
          <a:p>
            <a:r>
              <a:rPr lang="en-US" altLang="zh-CN" sz="1200" dirty="0" smtClean="0">
                <a:latin typeface="Consolas" pitchFamily="49" charset="0"/>
              </a:rPr>
              <a:t>const #17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SourceFile</a:t>
            </a:r>
            <a:r>
              <a:rPr lang="en-US" altLang="zh-CN" sz="1200" dirty="0" smtClean="0">
                <a:latin typeface="Consolas" pitchFamily="49" charset="0"/>
              </a:rPr>
              <a:t>;</a:t>
            </a:r>
          </a:p>
          <a:p>
            <a:r>
              <a:rPr lang="en-US" altLang="zh-CN" sz="1200" dirty="0" smtClean="0">
                <a:latin typeface="Consolas" pitchFamily="49" charset="0"/>
              </a:rPr>
              <a:t>const #18 = </a:t>
            </a:r>
            <a:r>
              <a:rPr lang="en-US" altLang="zh-CN" sz="1200" dirty="0" err="1" smtClean="0">
                <a:latin typeface="Consolas" pitchFamily="49" charset="0"/>
              </a:rPr>
              <a:t>Asciz</a:t>
            </a:r>
            <a:r>
              <a:rPr lang="en-US" altLang="zh-CN" sz="1200" dirty="0" smtClean="0">
                <a:latin typeface="Consolas" pitchFamily="49" charset="0"/>
              </a:rPr>
              <a:t>	Foo.java;</a:t>
            </a:r>
          </a:p>
          <a:p>
            <a:r>
              <a:rPr lang="en-US" altLang="zh-CN" sz="1200" dirty="0" smtClean="0">
                <a:latin typeface="Consolas" pitchFamily="49" charset="0"/>
              </a:rPr>
              <a:t>const #19 = </a:t>
            </a:r>
            <a:r>
              <a:rPr lang="en-US" altLang="zh-CN" sz="1200" dirty="0" err="1" smtClean="0">
                <a:latin typeface="Consolas" pitchFamily="49" charset="0"/>
              </a:rPr>
              <a:t>NameAndType</a:t>
            </a:r>
            <a:r>
              <a:rPr lang="en-US" altLang="zh-CN" sz="1200" dirty="0" smtClean="0">
                <a:latin typeface="Consolas" pitchFamily="49" charset="0"/>
              </a:rPr>
              <a:t>	#5:#6;//  "&lt;init&gt;":()V</a:t>
            </a:r>
          </a:p>
          <a:p>
            <a:r>
              <a:rPr lang="en-US" altLang="zh-CN" sz="1200" dirty="0" smtClean="0">
                <a:latin typeface="Consolas" pitchFamily="49" charset="0"/>
              </a:rPr>
              <a:t>const #20 = </a:t>
            </a:r>
            <a:r>
              <a:rPr lang="en-US" altLang="zh-CN" sz="1200" dirty="0" err="1" smtClean="0">
                <a:latin typeface="Consolas" pitchFamily="49" charset="0"/>
              </a:rPr>
              <a:t>Asciz</a:t>
            </a:r>
            <a:r>
              <a:rPr lang="en-US" altLang="zh-CN" sz="1200" dirty="0" smtClean="0">
                <a:latin typeface="Consolas" pitchFamily="49" charset="0"/>
              </a:rPr>
              <a:t>	</a:t>
            </a:r>
            <a:r>
              <a:rPr lang="en-US" altLang="zh-CN" sz="1200" dirty="0" err="1" smtClean="0">
                <a:latin typeface="Consolas" pitchFamily="49" charset="0"/>
              </a:rPr>
              <a:t>Foo</a:t>
            </a:r>
            <a:r>
              <a:rPr lang="en-US" altLang="zh-CN" sz="1200" dirty="0" smtClean="0">
                <a:latin typeface="Consolas" pitchFamily="49" charset="0"/>
              </a:rPr>
              <a:t>;</a:t>
            </a:r>
          </a:p>
          <a:p>
            <a:r>
              <a:rPr lang="en-US" altLang="zh-CN" sz="1200" dirty="0" smtClean="0">
                <a:latin typeface="Consolas" pitchFamily="49" charset="0"/>
              </a:rPr>
              <a:t>const #21 = </a:t>
            </a:r>
            <a:r>
              <a:rPr lang="en-US" altLang="zh-CN" sz="1200" dirty="0" err="1" smtClean="0">
                <a:latin typeface="Consolas" pitchFamily="49" charset="0"/>
              </a:rPr>
              <a:t>Asciz</a:t>
            </a:r>
            <a:r>
              <a:rPr lang="en-US" altLang="zh-CN" sz="1200" dirty="0" smtClean="0">
                <a:latin typeface="Consolas" pitchFamily="49" charset="0"/>
              </a:rPr>
              <a:t>	java/</a:t>
            </a:r>
            <a:r>
              <a:rPr lang="en-US" altLang="zh-CN" sz="1200" dirty="0" err="1" smtClean="0">
                <a:latin typeface="Consolas" pitchFamily="49" charset="0"/>
              </a:rPr>
              <a:t>lang</a:t>
            </a:r>
            <a:r>
              <a:rPr lang="en-US" altLang="zh-CN" sz="1200" dirty="0" smtClean="0">
                <a:latin typeface="Consolas" pitchFamily="49" charset="0"/>
              </a:rPr>
              <a:t>/Object;</a:t>
            </a:r>
          </a:p>
          <a:p>
            <a:r>
              <a:rPr lang="en-US" altLang="zh-CN" sz="1200" dirty="0" smtClean="0">
                <a:latin typeface="Consolas" pitchFamily="49" charset="0"/>
              </a:rPr>
              <a:t>const #22 = </a:t>
            </a:r>
            <a:r>
              <a:rPr lang="en-US" altLang="zh-CN" sz="1200" dirty="0" err="1" smtClean="0">
                <a:latin typeface="Consolas" pitchFamily="49" charset="0"/>
              </a:rPr>
              <a:t>Asciz</a:t>
            </a:r>
            <a:r>
              <a:rPr lang="en-US" altLang="zh-CN" sz="1200" dirty="0" smtClean="0">
                <a:latin typeface="Consolas" pitchFamily="49" charset="0"/>
              </a:rPr>
              <a:t>	java/</a:t>
            </a:r>
            <a:r>
              <a:rPr lang="en-US" altLang="zh-CN" sz="1200" dirty="0" err="1" smtClean="0">
                <a:latin typeface="Consolas" pitchFamily="49" charset="0"/>
              </a:rPr>
              <a:t>io</a:t>
            </a:r>
            <a:r>
              <a:rPr lang="en-US" altLang="zh-CN" sz="1200" dirty="0" smtClean="0">
                <a:latin typeface="Consolas" pitchFamily="49" charset="0"/>
              </a:rPr>
              <a:t>/</a:t>
            </a:r>
            <a:r>
              <a:rPr lang="en-US" altLang="zh-CN" sz="1200" dirty="0" err="1" smtClean="0">
                <a:latin typeface="Consolas" pitchFamily="49" charset="0"/>
              </a:rPr>
              <a:t>Serializable</a:t>
            </a:r>
            <a:r>
              <a:rPr lang="en-US" altLang="zh-CN" sz="1200" dirty="0" smtClean="0">
                <a:latin typeface="Consolas" pitchFamily="49" charset="0"/>
              </a:rPr>
              <a:t>;</a:t>
            </a:r>
            <a:endParaRPr lang="zh-CN" altLang="en-US" sz="1200" dirty="0">
              <a:latin typeface="Consolas" pitchFamily="49" charset="0"/>
            </a:endParaRPr>
          </a:p>
        </p:txBody>
      </p:sp>
      <p:sp>
        <p:nvSpPr>
          <p:cNvPr id="8" name="左大括号 7"/>
          <p:cNvSpPr/>
          <p:nvPr/>
        </p:nvSpPr>
        <p:spPr>
          <a:xfrm>
            <a:off x="2428860" y="2285992"/>
            <a:ext cx="285752" cy="407196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428860" y="1928802"/>
            <a:ext cx="285752" cy="285752"/>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标注 9"/>
          <p:cNvSpPr/>
          <p:nvPr/>
        </p:nvSpPr>
        <p:spPr>
          <a:xfrm>
            <a:off x="1142976" y="1214422"/>
            <a:ext cx="1071570" cy="285752"/>
          </a:xfrm>
          <a:prstGeom prst="wedgeRectCallout">
            <a:avLst>
              <a:gd name="adj1" fmla="val 92945"/>
              <a:gd name="adj2" fmla="val 75833"/>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类声明</a:t>
            </a:r>
            <a:endParaRPr lang="zh-CN" altLang="en-US" sz="1400" dirty="0">
              <a:solidFill>
                <a:schemeClr val="tx1"/>
              </a:solidFill>
              <a:latin typeface="微软雅黑" pitchFamily="34" charset="-122"/>
              <a:ea typeface="微软雅黑" pitchFamily="34" charset="-122"/>
            </a:endParaRPr>
          </a:p>
        </p:txBody>
      </p:sp>
      <p:sp>
        <p:nvSpPr>
          <p:cNvPr id="11" name="矩形标注 10"/>
          <p:cNvSpPr/>
          <p:nvPr/>
        </p:nvSpPr>
        <p:spPr>
          <a:xfrm>
            <a:off x="1142976" y="1571612"/>
            <a:ext cx="1071570" cy="285752"/>
          </a:xfrm>
          <a:prstGeom prst="wedgeRectCallout">
            <a:avLst>
              <a:gd name="adj1" fmla="val 92056"/>
              <a:gd name="adj2" fmla="val 22500"/>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源文件名</a:t>
            </a:r>
            <a:endParaRPr lang="zh-CN" altLang="en-US" sz="1400" dirty="0">
              <a:solidFill>
                <a:schemeClr val="tx1"/>
              </a:solidFill>
              <a:latin typeface="微软雅黑" pitchFamily="34" charset="-122"/>
              <a:ea typeface="微软雅黑" pitchFamily="34" charset="-122"/>
            </a:endParaRPr>
          </a:p>
        </p:txBody>
      </p:sp>
      <p:sp>
        <p:nvSpPr>
          <p:cNvPr id="12" name="矩形标注 11"/>
          <p:cNvSpPr/>
          <p:nvPr/>
        </p:nvSpPr>
        <p:spPr>
          <a:xfrm>
            <a:off x="1142976" y="1928802"/>
            <a:ext cx="1071570" cy="571504"/>
          </a:xfrm>
          <a:prstGeom prst="wedgeRectCallout">
            <a:avLst>
              <a:gd name="adj1" fmla="val 70723"/>
              <a:gd name="adj2" fmla="val -25833"/>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itchFamily="34" charset="-122"/>
                <a:ea typeface="微软雅黑" pitchFamily="34" charset="-122"/>
              </a:rPr>
              <a:t>Class</a:t>
            </a:r>
            <a:r>
              <a:rPr lang="zh-CN" altLang="en-US" sz="1400" dirty="0" smtClean="0">
                <a:solidFill>
                  <a:schemeClr val="tx1"/>
                </a:solidFill>
                <a:latin typeface="微软雅黑" pitchFamily="34" charset="-122"/>
                <a:ea typeface="微软雅黑" pitchFamily="34" charset="-122"/>
              </a:rPr>
              <a:t>文件结构信息</a:t>
            </a:r>
            <a:endParaRPr lang="zh-CN" altLang="en-US" sz="1400" dirty="0">
              <a:solidFill>
                <a:schemeClr val="tx1"/>
              </a:solidFill>
              <a:latin typeface="微软雅黑" pitchFamily="34" charset="-122"/>
              <a:ea typeface="微软雅黑" pitchFamily="34" charset="-122"/>
            </a:endParaRPr>
          </a:p>
        </p:txBody>
      </p:sp>
      <p:sp>
        <p:nvSpPr>
          <p:cNvPr id="13" name="矩形标注 12"/>
          <p:cNvSpPr/>
          <p:nvPr/>
        </p:nvSpPr>
        <p:spPr>
          <a:xfrm>
            <a:off x="1142976" y="4143380"/>
            <a:ext cx="1071570" cy="285752"/>
          </a:xfrm>
          <a:prstGeom prst="wedgeRectCallout">
            <a:avLst>
              <a:gd name="adj1" fmla="val 70723"/>
              <a:gd name="adj2" fmla="val 12500"/>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常量池</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文件例子</a:t>
            </a:r>
            <a:endParaRPr lang="zh-CN" altLang="en-US" dirty="0"/>
          </a:p>
        </p:txBody>
      </p:sp>
      <p:sp>
        <p:nvSpPr>
          <p:cNvPr id="14" name="TextBox 13"/>
          <p:cNvSpPr txBox="1"/>
          <p:nvPr/>
        </p:nvSpPr>
        <p:spPr>
          <a:xfrm>
            <a:off x="2571736" y="2071678"/>
            <a:ext cx="6500858" cy="2677656"/>
          </a:xfrm>
          <a:prstGeom prst="rect">
            <a:avLst/>
          </a:prstGeom>
          <a:noFill/>
        </p:spPr>
        <p:txBody>
          <a:bodyPr wrap="square" rtlCol="0">
            <a:spAutoFit/>
          </a:bodyPr>
          <a:lstStyle/>
          <a:p>
            <a:r>
              <a:rPr lang="en-US" altLang="zh-CN" sz="1200" dirty="0" smtClean="0">
                <a:latin typeface="Consolas" pitchFamily="49" charset="0"/>
              </a:rPr>
              <a:t>public </a:t>
            </a:r>
            <a:r>
              <a:rPr lang="en-US" altLang="zh-CN" sz="1200" dirty="0" err="1" smtClean="0">
                <a:latin typeface="Consolas" pitchFamily="49" charset="0"/>
              </a:rPr>
              <a:t>Foo</a:t>
            </a:r>
            <a:r>
              <a:rPr lang="en-US" altLang="zh-CN" sz="1200" dirty="0" smtClean="0">
                <a:latin typeface="Consolas" pitchFamily="49" charset="0"/>
              </a:rPr>
              <a:t>();</a:t>
            </a:r>
          </a:p>
          <a:p>
            <a:r>
              <a:rPr lang="en-US" altLang="zh-CN" sz="1200" dirty="0" smtClean="0">
                <a:latin typeface="Consolas" pitchFamily="49" charset="0"/>
              </a:rPr>
              <a:t>  Signature: ()V</a:t>
            </a:r>
          </a:p>
          <a:p>
            <a:r>
              <a:rPr lang="en-US" altLang="zh-CN" sz="1200" dirty="0" smtClean="0">
                <a:latin typeface="Consolas" pitchFamily="49" charset="0"/>
              </a:rPr>
              <a:t>  </a:t>
            </a:r>
            <a:r>
              <a:rPr lang="en-US" altLang="zh-CN" sz="1200" dirty="0" err="1" smtClean="0">
                <a:latin typeface="Consolas" pitchFamily="49" charset="0"/>
              </a:rPr>
              <a:t>LineNumberTable</a:t>
            </a:r>
            <a:r>
              <a:rPr lang="en-US" altLang="zh-CN" sz="1200" dirty="0" smtClean="0">
                <a:latin typeface="Consolas" pitchFamily="49" charset="0"/>
              </a:rPr>
              <a:t>: </a:t>
            </a:r>
          </a:p>
          <a:p>
            <a:r>
              <a:rPr lang="en-US" altLang="zh-CN" sz="1200" dirty="0" smtClean="0">
                <a:latin typeface="Consolas" pitchFamily="49" charset="0"/>
              </a:rPr>
              <a:t>   line 2: 0</a:t>
            </a:r>
          </a:p>
          <a:p>
            <a:r>
              <a:rPr lang="en-US" altLang="zh-CN" sz="1200" dirty="0" smtClean="0">
                <a:latin typeface="Consolas" pitchFamily="49" charset="0"/>
              </a:rPr>
              <a:t>  </a:t>
            </a:r>
          </a:p>
          <a:p>
            <a:r>
              <a:rPr lang="en-US" altLang="zh-CN" sz="1200" dirty="0" smtClean="0">
                <a:latin typeface="Consolas" pitchFamily="49" charset="0"/>
              </a:rPr>
              <a:t>  </a:t>
            </a:r>
            <a:r>
              <a:rPr lang="en-US" altLang="zh-CN" sz="1200" dirty="0" err="1" smtClean="0">
                <a:latin typeface="Consolas" pitchFamily="49" charset="0"/>
              </a:rPr>
              <a:t>LocalVariableTable</a:t>
            </a:r>
            <a:r>
              <a:rPr lang="en-US" altLang="zh-CN" sz="1200" dirty="0" smtClean="0">
                <a:latin typeface="Consolas" pitchFamily="49" charset="0"/>
              </a:rPr>
              <a:t>: </a:t>
            </a:r>
          </a:p>
          <a:p>
            <a:r>
              <a:rPr lang="en-US" altLang="zh-CN" sz="1200" dirty="0" smtClean="0">
                <a:latin typeface="Consolas" pitchFamily="49" charset="0"/>
              </a:rPr>
              <a:t>   Start  Length  Slot  Name   Signature</a:t>
            </a:r>
          </a:p>
          <a:p>
            <a:r>
              <a:rPr lang="en-US" altLang="zh-CN" sz="1200" dirty="0" smtClean="0">
                <a:latin typeface="Consolas" pitchFamily="49" charset="0"/>
              </a:rPr>
              <a:t>   0      5      0    this       </a:t>
            </a:r>
            <a:r>
              <a:rPr lang="en-US" altLang="zh-CN" sz="1200" dirty="0" err="1" smtClean="0">
                <a:latin typeface="Consolas" pitchFamily="49" charset="0"/>
              </a:rPr>
              <a:t>LFoo</a:t>
            </a:r>
            <a:r>
              <a:rPr lang="en-US" altLang="zh-CN" sz="1200" dirty="0" smtClean="0">
                <a:latin typeface="Consolas" pitchFamily="49" charset="0"/>
              </a:rPr>
              <a:t>;</a:t>
            </a:r>
          </a:p>
          <a:p>
            <a:endParaRPr lang="en-US" altLang="zh-CN" sz="1200" dirty="0" smtClean="0">
              <a:latin typeface="Consolas" pitchFamily="49" charset="0"/>
            </a:endParaRPr>
          </a:p>
          <a:p>
            <a:r>
              <a:rPr lang="en-US" altLang="zh-CN" sz="1200" dirty="0" smtClean="0">
                <a:latin typeface="Consolas" pitchFamily="49" charset="0"/>
              </a:rPr>
              <a:t>  Code:</a:t>
            </a:r>
          </a:p>
          <a:p>
            <a:r>
              <a:rPr lang="en-US" altLang="zh-CN" sz="1200" dirty="0" smtClean="0">
                <a:latin typeface="Consolas" pitchFamily="49" charset="0"/>
              </a:rPr>
              <a:t>   Stack=1, Locals=1, </a:t>
            </a:r>
            <a:r>
              <a:rPr lang="en-US" altLang="zh-CN" sz="1200" dirty="0" err="1" smtClean="0">
                <a:latin typeface="Consolas" pitchFamily="49" charset="0"/>
              </a:rPr>
              <a:t>Args_size</a:t>
            </a:r>
            <a:r>
              <a:rPr lang="en-US" altLang="zh-CN" sz="1200" dirty="0" smtClean="0">
                <a:latin typeface="Consolas" pitchFamily="49" charset="0"/>
              </a:rPr>
              <a:t>=1</a:t>
            </a:r>
          </a:p>
          <a:p>
            <a:r>
              <a:rPr lang="en-US" altLang="zh-CN" sz="1200" dirty="0" smtClean="0">
                <a:latin typeface="Consolas" pitchFamily="49" charset="0"/>
              </a:rPr>
              <a:t>   0:	aload_0</a:t>
            </a:r>
          </a:p>
          <a:p>
            <a:r>
              <a:rPr lang="en-US" altLang="zh-CN" sz="1200" dirty="0" smtClean="0">
                <a:latin typeface="Consolas" pitchFamily="49" charset="0"/>
              </a:rPr>
              <a:t>   1:	</a:t>
            </a:r>
            <a:r>
              <a:rPr lang="en-US" altLang="zh-CN" sz="1200" dirty="0" err="1" smtClean="0">
                <a:latin typeface="Consolas" pitchFamily="49" charset="0"/>
              </a:rPr>
              <a:t>invokespecial</a:t>
            </a:r>
            <a:r>
              <a:rPr lang="en-US" altLang="zh-CN" sz="1200" dirty="0" smtClean="0">
                <a:latin typeface="Consolas" pitchFamily="49" charset="0"/>
              </a:rPr>
              <a:t>	#1; //Method java/</a:t>
            </a:r>
            <a:r>
              <a:rPr lang="en-US" altLang="zh-CN" sz="1200" dirty="0" err="1" smtClean="0">
                <a:latin typeface="Consolas" pitchFamily="49" charset="0"/>
              </a:rPr>
              <a:t>lang</a:t>
            </a:r>
            <a:r>
              <a:rPr lang="en-US" altLang="zh-CN" sz="1200" dirty="0" smtClean="0">
                <a:latin typeface="Consolas" pitchFamily="49" charset="0"/>
              </a:rPr>
              <a:t>/Object."&lt;init&gt;":()V</a:t>
            </a:r>
          </a:p>
          <a:p>
            <a:r>
              <a:rPr lang="en-US" altLang="zh-CN" sz="1200" dirty="0" smtClean="0">
                <a:latin typeface="Consolas" pitchFamily="49" charset="0"/>
              </a:rPr>
              <a:t>   4:	return</a:t>
            </a:r>
            <a:endParaRPr lang="zh-CN" altLang="en-US" sz="1200" dirty="0">
              <a:latin typeface="Consolas" pitchFamily="49" charset="0"/>
            </a:endParaRPr>
          </a:p>
        </p:txBody>
      </p:sp>
      <p:sp>
        <p:nvSpPr>
          <p:cNvPr id="15" name="左大括号 14"/>
          <p:cNvSpPr/>
          <p:nvPr/>
        </p:nvSpPr>
        <p:spPr>
          <a:xfrm>
            <a:off x="2285984" y="2214554"/>
            <a:ext cx="285752" cy="1857388"/>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a:off x="2285984" y="4214818"/>
            <a:ext cx="285752" cy="428628"/>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标注 16"/>
          <p:cNvSpPr/>
          <p:nvPr/>
        </p:nvSpPr>
        <p:spPr>
          <a:xfrm>
            <a:off x="1000100" y="2786058"/>
            <a:ext cx="1071570" cy="500066"/>
          </a:xfrm>
          <a:prstGeom prst="wedgeRectCallout">
            <a:avLst>
              <a:gd name="adj1" fmla="val 66279"/>
              <a:gd name="adj2" fmla="val 20119"/>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方法</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元数据</a:t>
            </a:r>
            <a:endParaRPr lang="zh-CN" altLang="en-US" sz="1400" dirty="0">
              <a:solidFill>
                <a:schemeClr val="tx1"/>
              </a:solidFill>
              <a:latin typeface="微软雅黑" pitchFamily="34" charset="-122"/>
              <a:ea typeface="微软雅黑" pitchFamily="34" charset="-122"/>
            </a:endParaRPr>
          </a:p>
        </p:txBody>
      </p:sp>
      <p:sp>
        <p:nvSpPr>
          <p:cNvPr id="18" name="矩形标注 17"/>
          <p:cNvSpPr/>
          <p:nvPr/>
        </p:nvSpPr>
        <p:spPr>
          <a:xfrm>
            <a:off x="1000100" y="4214818"/>
            <a:ext cx="1071570" cy="285752"/>
          </a:xfrm>
          <a:prstGeom prst="wedgeRectCallout">
            <a:avLst>
              <a:gd name="adj1" fmla="val 68056"/>
              <a:gd name="adj2" fmla="val 25833"/>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语言处理器的基本结构</a:t>
            </a:r>
            <a:endParaRPr lang="zh-CN" altLang="en-US" dirty="0">
              <a:latin typeface="微软雅黑" pitchFamily="34" charset="-122"/>
              <a:ea typeface="微软雅黑" pitchFamily="34" charset="-122"/>
            </a:endParaRPr>
          </a:p>
        </p:txBody>
      </p:sp>
      <p:sp>
        <p:nvSpPr>
          <p:cNvPr id="6" name="文本占位符 5"/>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14678" y="5214950"/>
            <a:ext cx="1928826" cy="500066"/>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43240" y="3857628"/>
            <a:ext cx="3214710" cy="785818"/>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14678" y="5715016"/>
            <a:ext cx="1928826" cy="714380"/>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928926" y="1285860"/>
            <a:ext cx="3714776" cy="5262979"/>
          </a:xfrm>
          <a:prstGeom prst="rect">
            <a:avLst/>
          </a:prstGeom>
          <a:noFill/>
        </p:spPr>
        <p:txBody>
          <a:bodyPr wrap="square" rtlCol="0">
            <a:spAutoFit/>
          </a:bodyPr>
          <a:lstStyle/>
          <a:p>
            <a:r>
              <a:rPr lang="en-US" altLang="zh-CN" sz="1200" dirty="0" smtClean="0">
                <a:latin typeface="Consolas" pitchFamily="49" charset="0"/>
              </a:rPr>
              <a:t>public void bar();</a:t>
            </a:r>
          </a:p>
          <a:p>
            <a:r>
              <a:rPr lang="en-US" altLang="zh-CN" sz="1200" dirty="0" smtClean="0">
                <a:latin typeface="Consolas" pitchFamily="49" charset="0"/>
              </a:rPr>
              <a:t>  Signature: ()V</a:t>
            </a:r>
          </a:p>
          <a:p>
            <a:r>
              <a:rPr lang="en-US" altLang="zh-CN" sz="1200" dirty="0" smtClean="0">
                <a:latin typeface="Consolas" pitchFamily="49" charset="0"/>
              </a:rPr>
              <a:t>  </a:t>
            </a:r>
            <a:r>
              <a:rPr lang="en-US" altLang="zh-CN" sz="1200" dirty="0" err="1" smtClean="0">
                <a:latin typeface="Consolas" pitchFamily="49" charset="0"/>
              </a:rPr>
              <a:t>LineNumberTable</a:t>
            </a:r>
            <a:r>
              <a:rPr lang="en-US" altLang="zh-CN" sz="1200" dirty="0" smtClean="0">
                <a:latin typeface="Consolas" pitchFamily="49" charset="0"/>
              </a:rPr>
              <a:t>: </a:t>
            </a:r>
          </a:p>
          <a:p>
            <a:r>
              <a:rPr lang="en-US" altLang="zh-CN" sz="1200" dirty="0" smtClean="0">
                <a:latin typeface="Consolas" pitchFamily="49" charset="0"/>
              </a:rPr>
              <a:t>   line 4: 0</a:t>
            </a:r>
          </a:p>
          <a:p>
            <a:r>
              <a:rPr lang="en-US" altLang="zh-CN" sz="1200" dirty="0" smtClean="0">
                <a:latin typeface="Consolas" pitchFamily="49" charset="0"/>
              </a:rPr>
              <a:t>   line 5: 3</a:t>
            </a:r>
          </a:p>
          <a:p>
            <a:r>
              <a:rPr lang="en-US" altLang="zh-CN" sz="1200" dirty="0" smtClean="0">
                <a:latin typeface="Consolas" pitchFamily="49" charset="0"/>
              </a:rPr>
              <a:t>   line 6: 7</a:t>
            </a:r>
          </a:p>
          <a:p>
            <a:r>
              <a:rPr lang="en-US" altLang="zh-CN" sz="1200" dirty="0" smtClean="0">
                <a:latin typeface="Consolas" pitchFamily="49" charset="0"/>
              </a:rPr>
              <a:t>   line 8: 10</a:t>
            </a:r>
          </a:p>
          <a:p>
            <a:endParaRPr lang="en-US" altLang="zh-CN" sz="1200" dirty="0" smtClean="0">
              <a:latin typeface="Consolas" pitchFamily="49" charset="0"/>
            </a:endParaRPr>
          </a:p>
          <a:p>
            <a:r>
              <a:rPr lang="en-US" altLang="zh-CN" sz="1200" dirty="0" smtClean="0">
                <a:latin typeface="Consolas" pitchFamily="49" charset="0"/>
              </a:rPr>
              <a:t>  </a:t>
            </a:r>
            <a:r>
              <a:rPr lang="en-US" altLang="zh-CN" sz="1200" dirty="0" err="1" smtClean="0">
                <a:latin typeface="Consolas" pitchFamily="49" charset="0"/>
              </a:rPr>
              <a:t>LocalVariableTable</a:t>
            </a:r>
            <a:r>
              <a:rPr lang="en-US" altLang="zh-CN" sz="1200" dirty="0" smtClean="0">
                <a:latin typeface="Consolas" pitchFamily="49" charset="0"/>
              </a:rPr>
              <a:t>: </a:t>
            </a:r>
          </a:p>
          <a:p>
            <a:r>
              <a:rPr lang="en-US" altLang="zh-CN" sz="1200" dirty="0" smtClean="0">
                <a:latin typeface="Consolas" pitchFamily="49" charset="0"/>
              </a:rPr>
              <a:t>   Start  Length  Slot  Name   Signature</a:t>
            </a:r>
          </a:p>
          <a:p>
            <a:r>
              <a:rPr lang="en-US" altLang="zh-CN" sz="1200" dirty="0" smtClean="0">
                <a:latin typeface="Consolas" pitchFamily="49" charset="0"/>
              </a:rPr>
              <a:t>   10      0      2    j       I</a:t>
            </a:r>
          </a:p>
          <a:p>
            <a:r>
              <a:rPr lang="en-US" altLang="zh-CN" sz="1200" dirty="0" smtClean="0">
                <a:latin typeface="Consolas" pitchFamily="49" charset="0"/>
              </a:rPr>
              <a:t>   0      11      0    this       </a:t>
            </a:r>
            <a:r>
              <a:rPr lang="en-US" altLang="zh-CN" sz="1200" dirty="0" err="1" smtClean="0">
                <a:latin typeface="Consolas" pitchFamily="49" charset="0"/>
              </a:rPr>
              <a:t>LFoo</a:t>
            </a:r>
            <a:r>
              <a:rPr lang="en-US" altLang="zh-CN" sz="1200" dirty="0" smtClean="0">
                <a:latin typeface="Consolas" pitchFamily="49" charset="0"/>
              </a:rPr>
              <a:t>;</a:t>
            </a:r>
          </a:p>
          <a:p>
            <a:r>
              <a:rPr lang="en-US" altLang="zh-CN" sz="1200" dirty="0" smtClean="0">
                <a:latin typeface="Consolas" pitchFamily="49" charset="0"/>
              </a:rPr>
              <a:t>   3      8      1    </a:t>
            </a:r>
            <a:r>
              <a:rPr lang="en-US" altLang="zh-CN" sz="1200" dirty="0" err="1" smtClean="0">
                <a:latin typeface="Consolas" pitchFamily="49" charset="0"/>
              </a:rPr>
              <a:t>i</a:t>
            </a:r>
            <a:r>
              <a:rPr lang="en-US" altLang="zh-CN" sz="1200" dirty="0" smtClean="0">
                <a:latin typeface="Consolas" pitchFamily="49" charset="0"/>
              </a:rPr>
              <a:t>       </a:t>
            </a:r>
            <a:r>
              <a:rPr lang="en-US" altLang="zh-CN" sz="1200" dirty="0" err="1" smtClean="0">
                <a:latin typeface="Consolas" pitchFamily="49" charset="0"/>
              </a:rPr>
              <a:t>I</a:t>
            </a:r>
            <a:endParaRPr lang="en-US" altLang="zh-CN" sz="1200" dirty="0" smtClean="0">
              <a:latin typeface="Consolas" pitchFamily="49" charset="0"/>
            </a:endParaRPr>
          </a:p>
          <a:p>
            <a:r>
              <a:rPr lang="en-US" altLang="zh-CN" sz="1200" dirty="0" smtClean="0">
                <a:latin typeface="Consolas" pitchFamily="49" charset="0"/>
              </a:rPr>
              <a:t>   </a:t>
            </a:r>
          </a:p>
          <a:p>
            <a:r>
              <a:rPr lang="en-US" altLang="zh-CN" sz="1200" dirty="0" smtClean="0">
                <a:latin typeface="Consolas" pitchFamily="49" charset="0"/>
              </a:rPr>
              <a:t>  StackMapTable: </a:t>
            </a:r>
            <a:r>
              <a:rPr lang="en-US" altLang="zh-CN" sz="1200" dirty="0" err="1" smtClean="0">
                <a:latin typeface="Consolas" pitchFamily="49" charset="0"/>
              </a:rPr>
              <a:t>number_of_entries</a:t>
            </a:r>
            <a:r>
              <a:rPr lang="en-US" altLang="zh-CN" sz="1200" dirty="0" smtClean="0">
                <a:latin typeface="Consolas" pitchFamily="49" charset="0"/>
              </a:rPr>
              <a:t> = 1</a:t>
            </a:r>
          </a:p>
          <a:p>
            <a:r>
              <a:rPr lang="en-US" altLang="zh-CN" sz="1200" dirty="0" smtClean="0">
                <a:latin typeface="Consolas" pitchFamily="49" charset="0"/>
              </a:rPr>
              <a:t>   </a:t>
            </a:r>
            <a:r>
              <a:rPr lang="en-US" altLang="zh-CN" sz="1200" dirty="0" err="1" smtClean="0">
                <a:latin typeface="Consolas" pitchFamily="49" charset="0"/>
              </a:rPr>
              <a:t>frame_type</a:t>
            </a:r>
            <a:r>
              <a:rPr lang="en-US" altLang="zh-CN" sz="1200" dirty="0" smtClean="0">
                <a:latin typeface="Consolas" pitchFamily="49" charset="0"/>
              </a:rPr>
              <a:t> = 252 /* append */</a:t>
            </a:r>
          </a:p>
          <a:p>
            <a:r>
              <a:rPr lang="en-US" altLang="zh-CN" sz="1200" dirty="0" smtClean="0">
                <a:latin typeface="Consolas" pitchFamily="49" charset="0"/>
              </a:rPr>
              <a:t>     </a:t>
            </a:r>
            <a:r>
              <a:rPr lang="en-US" altLang="zh-CN" sz="1200" dirty="0" err="1" smtClean="0">
                <a:latin typeface="Consolas" pitchFamily="49" charset="0"/>
              </a:rPr>
              <a:t>offset_delta</a:t>
            </a:r>
            <a:r>
              <a:rPr lang="en-US" altLang="zh-CN" sz="1200" dirty="0" smtClean="0">
                <a:latin typeface="Consolas" pitchFamily="49" charset="0"/>
              </a:rPr>
              <a:t> = 10</a:t>
            </a:r>
          </a:p>
          <a:p>
            <a:r>
              <a:rPr lang="en-US" altLang="zh-CN" sz="1200" dirty="0" smtClean="0">
                <a:latin typeface="Consolas" pitchFamily="49" charset="0"/>
              </a:rPr>
              <a:t>     locals = [ int ]</a:t>
            </a:r>
          </a:p>
          <a:p>
            <a:endParaRPr lang="en-US" altLang="zh-CN" sz="1200" dirty="0" smtClean="0">
              <a:latin typeface="Consolas" pitchFamily="49" charset="0"/>
            </a:endParaRPr>
          </a:p>
          <a:p>
            <a:r>
              <a:rPr lang="en-US" altLang="zh-CN" sz="1200" dirty="0" smtClean="0">
                <a:latin typeface="Consolas" pitchFamily="49" charset="0"/>
              </a:rPr>
              <a:t>  Code:</a:t>
            </a:r>
          </a:p>
          <a:p>
            <a:r>
              <a:rPr lang="en-US" altLang="zh-CN" sz="1200" dirty="0" smtClean="0">
                <a:latin typeface="Consolas" pitchFamily="49" charset="0"/>
              </a:rPr>
              <a:t>   Stack=1, Locals=3, </a:t>
            </a:r>
            <a:r>
              <a:rPr lang="en-US" altLang="zh-CN" sz="1200" dirty="0" err="1" smtClean="0">
                <a:latin typeface="Consolas" pitchFamily="49" charset="0"/>
              </a:rPr>
              <a:t>Args_size</a:t>
            </a:r>
            <a:r>
              <a:rPr lang="en-US" altLang="zh-CN" sz="1200" dirty="0" smtClean="0">
                <a:latin typeface="Consolas" pitchFamily="49" charset="0"/>
              </a:rPr>
              <a:t>=1</a:t>
            </a:r>
          </a:p>
          <a:p>
            <a:r>
              <a:rPr lang="en-US" altLang="zh-CN" sz="1200" dirty="0" smtClean="0">
                <a:latin typeface="Consolas" pitchFamily="49" charset="0"/>
              </a:rPr>
              <a:t>   0:	</a:t>
            </a:r>
            <a:r>
              <a:rPr lang="en-US" altLang="zh-CN" sz="1200" dirty="0" err="1" smtClean="0">
                <a:latin typeface="Consolas" pitchFamily="49" charset="0"/>
              </a:rPr>
              <a:t>bipush</a:t>
            </a:r>
            <a:r>
              <a:rPr lang="en-US" altLang="zh-CN" sz="1200" dirty="0" smtClean="0">
                <a:latin typeface="Consolas" pitchFamily="49" charset="0"/>
              </a:rPr>
              <a:t>	31</a:t>
            </a:r>
          </a:p>
          <a:p>
            <a:r>
              <a:rPr lang="en-US" altLang="zh-CN" sz="1200" dirty="0" smtClean="0">
                <a:latin typeface="Consolas" pitchFamily="49" charset="0"/>
              </a:rPr>
              <a:t>   2:	istore_1</a:t>
            </a:r>
          </a:p>
          <a:p>
            <a:r>
              <a:rPr lang="en-US" altLang="zh-CN" sz="1200" dirty="0" smtClean="0">
                <a:latin typeface="Consolas" pitchFamily="49" charset="0"/>
              </a:rPr>
              <a:t>   3:	iload_1</a:t>
            </a:r>
          </a:p>
          <a:p>
            <a:r>
              <a:rPr lang="en-US" altLang="zh-CN" sz="1200" dirty="0" smtClean="0">
                <a:latin typeface="Consolas" pitchFamily="49" charset="0"/>
              </a:rPr>
              <a:t>   4:	</a:t>
            </a:r>
            <a:r>
              <a:rPr lang="en-US" altLang="zh-CN" sz="1200" dirty="0" err="1" smtClean="0">
                <a:latin typeface="Consolas" pitchFamily="49" charset="0"/>
              </a:rPr>
              <a:t>ifle</a:t>
            </a:r>
            <a:r>
              <a:rPr lang="en-US" altLang="zh-CN" sz="1200" dirty="0" smtClean="0">
                <a:latin typeface="Consolas" pitchFamily="49" charset="0"/>
              </a:rPr>
              <a:t>	10</a:t>
            </a:r>
          </a:p>
          <a:p>
            <a:r>
              <a:rPr lang="en-US" altLang="zh-CN" sz="1200" dirty="0" smtClean="0">
                <a:latin typeface="Consolas" pitchFamily="49" charset="0"/>
              </a:rPr>
              <a:t>   7:	</a:t>
            </a:r>
            <a:r>
              <a:rPr lang="en-US" altLang="zh-CN" sz="1200" dirty="0" err="1" smtClean="0">
                <a:latin typeface="Consolas" pitchFamily="49" charset="0"/>
              </a:rPr>
              <a:t>bipush</a:t>
            </a:r>
            <a:r>
              <a:rPr lang="en-US" altLang="zh-CN" sz="1200" dirty="0" smtClean="0">
                <a:latin typeface="Consolas" pitchFamily="49" charset="0"/>
              </a:rPr>
              <a:t>	42</a:t>
            </a:r>
          </a:p>
          <a:p>
            <a:r>
              <a:rPr lang="en-US" altLang="zh-CN" sz="1200" dirty="0" smtClean="0">
                <a:latin typeface="Consolas" pitchFamily="49" charset="0"/>
              </a:rPr>
              <a:t>   9:	istore_2</a:t>
            </a:r>
          </a:p>
          <a:p>
            <a:r>
              <a:rPr lang="en-US" altLang="zh-CN" sz="1200" dirty="0" smtClean="0">
                <a:latin typeface="Consolas" pitchFamily="49" charset="0"/>
              </a:rPr>
              <a:t>   10:	return</a:t>
            </a:r>
            <a:endParaRPr lang="zh-CN" altLang="en-US" sz="1200" dirty="0">
              <a:latin typeface="Consolas" pitchFamily="49" charset="0"/>
            </a:endParaRPr>
          </a:p>
        </p:txBody>
      </p:sp>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文件例子</a:t>
            </a:r>
            <a:endParaRPr lang="zh-CN" altLang="en-US" dirty="0"/>
          </a:p>
        </p:txBody>
      </p:sp>
      <p:sp>
        <p:nvSpPr>
          <p:cNvPr id="15" name="左大括号 14"/>
          <p:cNvSpPr/>
          <p:nvPr/>
        </p:nvSpPr>
        <p:spPr>
          <a:xfrm>
            <a:off x="2714612" y="1428736"/>
            <a:ext cx="285752" cy="3643338"/>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a:off x="2714612" y="5214950"/>
            <a:ext cx="285752" cy="121444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标注 16"/>
          <p:cNvSpPr/>
          <p:nvPr/>
        </p:nvSpPr>
        <p:spPr>
          <a:xfrm>
            <a:off x="1428728" y="2928934"/>
            <a:ext cx="1071570" cy="500066"/>
          </a:xfrm>
          <a:prstGeom prst="wedgeRectCallout">
            <a:avLst>
              <a:gd name="adj1" fmla="val 66279"/>
              <a:gd name="adj2" fmla="val 20119"/>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方法</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元数据</a:t>
            </a:r>
            <a:endParaRPr lang="zh-CN" altLang="en-US" sz="1400" dirty="0">
              <a:solidFill>
                <a:schemeClr val="tx1"/>
              </a:solidFill>
              <a:latin typeface="微软雅黑" pitchFamily="34" charset="-122"/>
              <a:ea typeface="微软雅黑" pitchFamily="34" charset="-122"/>
            </a:endParaRPr>
          </a:p>
        </p:txBody>
      </p:sp>
      <p:sp>
        <p:nvSpPr>
          <p:cNvPr id="18" name="矩形标注 17"/>
          <p:cNvSpPr/>
          <p:nvPr/>
        </p:nvSpPr>
        <p:spPr>
          <a:xfrm>
            <a:off x="1428728" y="5643578"/>
            <a:ext cx="1071570" cy="285752"/>
          </a:xfrm>
          <a:prstGeom prst="wedgeRectCallout">
            <a:avLst>
              <a:gd name="adj1" fmla="val 68056"/>
              <a:gd name="adj2" fmla="val 9166"/>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
        <p:nvSpPr>
          <p:cNvPr id="9" name="矩形标注 8"/>
          <p:cNvSpPr/>
          <p:nvPr/>
        </p:nvSpPr>
        <p:spPr>
          <a:xfrm>
            <a:off x="7000892" y="3429000"/>
            <a:ext cx="1857388" cy="1143008"/>
          </a:xfrm>
          <a:prstGeom prst="wedgeRectCallout">
            <a:avLst>
              <a:gd name="adj1" fmla="val -76299"/>
              <a:gd name="adj2" fmla="val 241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itchFamily="34" charset="-122"/>
                <a:ea typeface="微软雅黑" pitchFamily="34" charset="-122"/>
              </a:rPr>
              <a:t>Java 6</a:t>
            </a:r>
            <a:r>
              <a:rPr lang="zh-CN" altLang="en-US" sz="1400" dirty="0" smtClean="0">
                <a:solidFill>
                  <a:schemeClr val="tx1"/>
                </a:solidFill>
                <a:latin typeface="微软雅黑" pitchFamily="34" charset="-122"/>
                <a:ea typeface="微软雅黑" pitchFamily="34" charset="-122"/>
              </a:rPr>
              <a:t>开始，有分支控制流的方法会带有</a:t>
            </a:r>
            <a:r>
              <a:rPr lang="en-US" altLang="zh-CN" sz="1400" dirty="0" smtClean="0">
                <a:solidFill>
                  <a:schemeClr val="tx1"/>
                </a:solidFill>
                <a:latin typeface="微软雅黑" pitchFamily="34" charset="-122"/>
                <a:ea typeface="微软雅黑" pitchFamily="34" charset="-122"/>
                <a:hlinkClick r:id="rId2"/>
              </a:rPr>
              <a:t>StackMapTable</a:t>
            </a:r>
            <a:r>
              <a:rPr lang="zh-CN" altLang="en-US" sz="1400" dirty="0" smtClean="0">
                <a:solidFill>
                  <a:schemeClr val="tx1"/>
                </a:solidFill>
                <a:latin typeface="微软雅黑" pitchFamily="34" charset="-122"/>
                <a:ea typeface="微软雅黑" pitchFamily="34" charset="-122"/>
              </a:rPr>
              <a:t>，记录每个基本块开头处操作数栈的类型状态</a:t>
            </a:r>
            <a:endParaRPr lang="zh-CN" altLang="en-US" sz="1400" dirty="0">
              <a:solidFill>
                <a:schemeClr val="tx1"/>
              </a:solidFill>
              <a:latin typeface="微软雅黑" pitchFamily="34" charset="-122"/>
              <a:ea typeface="微软雅黑" pitchFamily="34" charset="-122"/>
            </a:endParaRPr>
          </a:p>
        </p:txBody>
      </p:sp>
      <p:cxnSp>
        <p:nvCxnSpPr>
          <p:cNvPr id="11" name="形状 10"/>
          <p:cNvCxnSpPr>
            <a:stCxn id="9" idx="2"/>
          </p:cNvCxnSpPr>
          <p:nvPr/>
        </p:nvCxnSpPr>
        <p:spPr>
          <a:xfrm rot="5400000">
            <a:off x="5893605" y="3750473"/>
            <a:ext cx="1214447" cy="2857517"/>
          </a:xfrm>
          <a:prstGeom prst="curvedConnector2">
            <a:avLst/>
          </a:prstGeom>
          <a:ln w="127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您有没有想过</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435608" y="1447800"/>
            <a:ext cx="7498080" cy="4267216"/>
          </a:xfrm>
        </p:spPr>
        <p:txBody>
          <a:bodyPr>
            <a:normAutofit/>
          </a:bodyPr>
          <a:lstStyle/>
          <a:p>
            <a:r>
              <a:rPr lang="zh-CN" altLang="en-US" sz="2000" dirty="0" smtClean="0">
                <a:latin typeface="微软雅黑" pitchFamily="34" charset="-122"/>
                <a:ea typeface="微软雅黑" pitchFamily="34" charset="-122"/>
              </a:rPr>
              <a:t>为什么</a:t>
            </a:r>
            <a:r>
              <a:rPr lang="en-US" altLang="zh-CN" sz="2000" dirty="0" smtClean="0">
                <a:latin typeface="微软雅黑" pitchFamily="34" charset="-122"/>
                <a:ea typeface="微软雅黑" pitchFamily="34" charset="-122"/>
              </a:rPr>
              <a:t>ASM</a:t>
            </a:r>
            <a:r>
              <a:rPr lang="zh-CN" altLang="en-US" sz="2000" dirty="0" smtClean="0">
                <a:latin typeface="微软雅黑" pitchFamily="34" charset="-122"/>
                <a:ea typeface="微软雅黑" pitchFamily="34" charset="-122"/>
              </a:rPr>
              <a:t>无法从接口类型上的方法取得参数的名称？</a:t>
            </a:r>
            <a:endParaRPr lang="en-US" altLang="zh-CN" sz="20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参数名跟局部变量名都保存在</a:t>
            </a:r>
            <a:r>
              <a:rPr lang="en-US" altLang="zh-CN" sz="1800" dirty="0" err="1" smtClean="0">
                <a:latin typeface="微软雅黑" pitchFamily="34" charset="-122"/>
                <a:ea typeface="微软雅黑" pitchFamily="34" charset="-122"/>
              </a:rPr>
              <a:t>LocalVariableTable</a:t>
            </a:r>
            <a:r>
              <a:rPr lang="zh-CN" altLang="en-US" sz="1800" dirty="0" smtClean="0">
                <a:latin typeface="微软雅黑" pitchFamily="34" charset="-122"/>
                <a:ea typeface="微软雅黑" pitchFamily="34" charset="-122"/>
              </a:rPr>
              <a:t>；这个属性表跟方法体联系在一起，而接口的方法没有方法体。</a:t>
            </a:r>
            <a:endParaRPr lang="en-US" altLang="zh-CN" sz="18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import</a:t>
            </a:r>
            <a:r>
              <a:rPr lang="zh-CN" altLang="en-US" sz="2000" dirty="0" smtClean="0">
                <a:latin typeface="微软雅黑" pitchFamily="34" charset="-122"/>
                <a:ea typeface="微软雅黑" pitchFamily="34" charset="-122"/>
              </a:rPr>
              <a:t>时每个类型名都写出来与使用</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通配符有什么不同？</a:t>
            </a:r>
            <a:endParaRPr lang="en-US" altLang="zh-CN" sz="20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从</a:t>
            </a:r>
            <a:r>
              <a:rPr lang="en-US" altLang="zh-CN" sz="1800" dirty="0" smtClean="0">
                <a:latin typeface="微软雅黑" pitchFamily="34" charset="-122"/>
                <a:ea typeface="微软雅黑" pitchFamily="34" charset="-122"/>
              </a:rPr>
              <a:t>Class</a:t>
            </a:r>
            <a:r>
              <a:rPr lang="zh-CN" altLang="en-US" sz="1800" dirty="0" smtClean="0">
                <a:latin typeface="微软雅黑" pitchFamily="34" charset="-122"/>
                <a:ea typeface="微软雅黑" pitchFamily="34" charset="-122"/>
              </a:rPr>
              <a:t>文件来看没有任何不同，只不过使用通配符增加了源码中名字冲突的可能性而已。</a:t>
            </a:r>
            <a:endParaRPr lang="zh-CN" altLang="en-US"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a:t>
            </a:r>
            <a:endParaRPr lang="zh-CN" altLang="en-US"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什么是虚拟机？</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r>
              <a:rPr lang="zh-CN" altLang="en-US" dirty="0" smtClean="0">
                <a:latin typeface="微软雅黑" pitchFamily="34" charset="-122"/>
                <a:ea typeface="微软雅黑" pitchFamily="34" charset="-122"/>
              </a:rPr>
              <a:t>多种分类</a:t>
            </a:r>
            <a:endParaRPr lang="en-US" altLang="zh-CN"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进程虚拟机</a:t>
            </a:r>
            <a:endParaRPr lang="en-US" altLang="zh-CN" sz="2000" dirty="0" smtClean="0">
              <a:latin typeface="微软雅黑" pitchFamily="34" charset="-122"/>
              <a:ea typeface="微软雅黑" pitchFamily="34" charset="-122"/>
            </a:endParaRPr>
          </a:p>
          <a:p>
            <a:pPr lvl="2"/>
            <a:r>
              <a:rPr lang="zh-CN" altLang="en-US" sz="1800" dirty="0" smtClean="0">
                <a:latin typeface="微软雅黑" pitchFamily="34" charset="-122"/>
                <a:ea typeface="微软雅黑" pitchFamily="34" charset="-122"/>
              </a:rPr>
              <a:t>高级语言虚拟机</a:t>
            </a:r>
            <a:endParaRPr lang="en-US" altLang="zh-CN" sz="18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系统虚拟机</a:t>
            </a:r>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协设计虚拟机</a:t>
            </a:r>
            <a:endParaRPr lang="en-US" altLang="zh-CN" sz="20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模拟执行某种指令集体系结构的软件</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什么是</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77500" lnSpcReduction="20000"/>
          </a:bodyPr>
          <a:lstStyle/>
          <a:p>
            <a:r>
              <a:rPr lang="zh-CN" altLang="en-US" dirty="0" smtClean="0">
                <a:latin typeface="微软雅黑" pitchFamily="34" charset="-122"/>
                <a:ea typeface="微软雅黑" pitchFamily="34" charset="-122"/>
              </a:rPr>
              <a:t>多层含义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一套规范：</a:t>
            </a:r>
            <a:r>
              <a:rPr lang="en-US" altLang="zh-CN" dirty="0" smtClean="0">
                <a:latin typeface="微软雅黑" pitchFamily="34" charset="-122"/>
                <a:ea typeface="微软雅黑" pitchFamily="34" charset="-122"/>
                <a:hlinkClick r:id="rId2"/>
              </a:rPr>
              <a:t>Java</a:t>
            </a:r>
            <a:r>
              <a:rPr lang="zh-CN" altLang="en-US" dirty="0" smtClean="0">
                <a:latin typeface="微软雅黑" pitchFamily="34" charset="-122"/>
                <a:ea typeface="微软雅黑" pitchFamily="34" charset="-122"/>
                <a:hlinkClick r:id="rId2"/>
              </a:rPr>
              <a:t>虚拟机规范</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定义概念上</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虚拟机的行为表现</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一种实现：例如</a:t>
            </a:r>
            <a:r>
              <a:rPr lang="en-US" altLang="zh-CN" dirty="0" smtClean="0">
                <a:latin typeface="微软雅黑" pitchFamily="34" charset="-122"/>
                <a:ea typeface="微软雅黑" pitchFamily="34" charset="-122"/>
                <a:hlinkClick r:id="rId3"/>
              </a:rPr>
              <a:t>HotSpot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4"/>
              </a:rPr>
              <a:t>J9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5"/>
              </a:rPr>
              <a:t>JRockit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需要实现</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规范</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但具体实现方式不需要与“概念中”的</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一样</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一个运行中的实例</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某个</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实现的某次运行的实例</a:t>
            </a:r>
            <a:endParaRPr lang="en-US" altLang="zh-CN" dirty="0" smtClean="0">
              <a:latin typeface="微软雅黑" pitchFamily="34" charset="-122"/>
              <a:ea typeface="微软雅黑" pitchFamily="34" charset="-122"/>
            </a:endParaRPr>
          </a:p>
          <a:p>
            <a:pPr lvl="2"/>
            <a:endParaRPr lang="en-US" altLang="zh-CN"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只要输入为符合规范的</a:t>
            </a:r>
            <a:r>
              <a:rPr lang="en-US" altLang="zh-CN" sz="2800" dirty="0" smtClean="0">
                <a:latin typeface="微软雅黑" pitchFamily="34" charset="-122"/>
                <a:ea typeface="微软雅黑" pitchFamily="34" charset="-122"/>
              </a:rPr>
              <a:t>Class</a:t>
            </a:r>
            <a:r>
              <a:rPr lang="zh-CN" altLang="en-US" sz="2800" dirty="0" smtClean="0">
                <a:latin typeface="微软雅黑" pitchFamily="34" charset="-122"/>
                <a:ea typeface="微软雅黑" pitchFamily="34" charset="-122"/>
              </a:rPr>
              <a:t>文件即可执行</a:t>
            </a:r>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并非一定要执行“</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”程序</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可以支持其它语言</a:t>
            </a:r>
            <a:endParaRPr lang="en-US" altLang="zh-CN" sz="2400" dirty="0" smtClean="0">
              <a:latin typeface="微软雅黑" pitchFamily="34" charset="-122"/>
              <a:ea typeface="微软雅黑" pitchFamily="34" charset="-122"/>
            </a:endParaRPr>
          </a:p>
          <a:p>
            <a:pPr lvl="2"/>
            <a:r>
              <a:rPr lang="en-US" altLang="zh-CN" sz="2000" dirty="0" smtClean="0">
                <a:latin typeface="微软雅黑" pitchFamily="34" charset="-122"/>
                <a:ea typeface="微软雅黑" pitchFamily="34" charset="-122"/>
                <a:hlinkClick r:id="rId6"/>
              </a:rPr>
              <a:t>Scala</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7"/>
              </a:rPr>
              <a:t>Clojure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8"/>
              </a:rPr>
              <a:t>Groovy</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9"/>
              </a:rPr>
              <a:t>Fantom</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0"/>
              </a:rPr>
              <a:t>Fortress</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1"/>
              </a:rPr>
              <a:t>Nice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2"/>
              </a:rPr>
              <a:t>Jython</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3"/>
              </a:rPr>
              <a:t>JRuby</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4"/>
              </a:rPr>
              <a:t>Rhino</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5"/>
              </a:rPr>
              <a:t>Ioke</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hlinkClick r:id="rId16"/>
              </a:rPr>
              <a:t>Jaskell</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hlinkClick r:id="rId17"/>
              </a:rPr>
              <a:t>Fortran</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t>
            </a: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200026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本节讨论的都是“概念中的</a:t>
            </a:r>
            <a:r>
              <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JVM</a:t>
            </a: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a:t>
            </a:r>
            <a:endParaRPr kumimoji="0" lang="en-US" altLang="zh-CN"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只是“心理模型”</a:t>
            </a:r>
            <a:endParaRPr lang="en-US" altLang="zh-CN" sz="36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不代表实现方法</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概念中</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虚拟机的基本结构</a:t>
            </a:r>
            <a:endParaRPr lang="zh-CN" altLang="en-US" dirty="0">
              <a:latin typeface="微软雅黑" pitchFamily="34" charset="-122"/>
              <a:ea typeface="微软雅黑" pitchFamily="34" charset="-122"/>
            </a:endParaRPr>
          </a:p>
        </p:txBody>
      </p:sp>
      <p:sp>
        <p:nvSpPr>
          <p:cNvPr id="6" name="矩形 5"/>
          <p:cNvSpPr/>
          <p:nvPr/>
        </p:nvSpPr>
        <p:spPr>
          <a:xfrm>
            <a:off x="3500430" y="1428736"/>
            <a:ext cx="1000132" cy="642942"/>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类加载器</a:t>
            </a:r>
            <a:endParaRPr lang="en-US" altLang="zh-CN" sz="1600" dirty="0" smtClean="0">
              <a:solidFill>
                <a:schemeClr val="tx1"/>
              </a:solidFill>
              <a:latin typeface="微软雅黑" pitchFamily="34" charset="-122"/>
              <a:ea typeface="微软雅黑" pitchFamily="34" charset="-122"/>
            </a:endParaRPr>
          </a:p>
          <a:p>
            <a:pPr algn="ctr"/>
            <a:r>
              <a:rPr lang="zh-CN" altLang="en-US" sz="1600" dirty="0" smtClean="0">
                <a:solidFill>
                  <a:schemeClr val="tx1"/>
                </a:solidFill>
                <a:latin typeface="微软雅黑" pitchFamily="34" charset="-122"/>
                <a:ea typeface="微软雅黑" pitchFamily="34" charset="-122"/>
              </a:rPr>
              <a:t>子系统</a:t>
            </a:r>
            <a:endParaRPr lang="zh-CN" altLang="en-US" sz="1600" dirty="0">
              <a:solidFill>
                <a:schemeClr val="tx1"/>
              </a:solidFill>
              <a:latin typeface="微软雅黑" pitchFamily="34" charset="-122"/>
              <a:ea typeface="微软雅黑" pitchFamily="34" charset="-122"/>
            </a:endParaRPr>
          </a:p>
        </p:txBody>
      </p:sp>
      <p:grpSp>
        <p:nvGrpSpPr>
          <p:cNvPr id="21" name="组合 20"/>
          <p:cNvGrpSpPr/>
          <p:nvPr/>
        </p:nvGrpSpPr>
        <p:grpSpPr>
          <a:xfrm>
            <a:off x="1714480" y="2786058"/>
            <a:ext cx="4572032" cy="1214446"/>
            <a:chOff x="1714480" y="2786058"/>
            <a:chExt cx="4572032" cy="1214446"/>
          </a:xfrm>
        </p:grpSpPr>
        <p:sp>
          <p:nvSpPr>
            <p:cNvPr id="7" name="矩形 6"/>
            <p:cNvSpPr/>
            <p:nvPr/>
          </p:nvSpPr>
          <p:spPr>
            <a:xfrm>
              <a:off x="1714480" y="2786058"/>
              <a:ext cx="4572032" cy="1214446"/>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latin typeface="微软雅黑" pitchFamily="34" charset="-122"/>
                  <a:ea typeface="微软雅黑" pitchFamily="34" charset="-122"/>
                </a:rPr>
                <a:t>内存空间</a:t>
              </a:r>
              <a:endParaRPr lang="zh-CN" altLang="en-US" dirty="0">
                <a:solidFill>
                  <a:schemeClr val="tx1"/>
                </a:solidFill>
                <a:latin typeface="微软雅黑" pitchFamily="34" charset="-122"/>
                <a:ea typeface="微软雅黑" pitchFamily="34" charset="-122"/>
              </a:endParaRPr>
            </a:p>
          </p:txBody>
        </p:sp>
        <p:sp>
          <p:nvSpPr>
            <p:cNvPr id="8" name="矩形 7"/>
            <p:cNvSpPr/>
            <p:nvPr/>
          </p:nvSpPr>
          <p:spPr>
            <a:xfrm>
              <a:off x="1857356" y="3357562"/>
              <a:ext cx="928694" cy="571504"/>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方法区</a:t>
              </a:r>
              <a:endParaRPr lang="zh-CN" altLang="en-US" sz="1600" dirty="0">
                <a:solidFill>
                  <a:schemeClr val="tx1"/>
                </a:solidFill>
                <a:latin typeface="微软雅黑" pitchFamily="34" charset="-122"/>
                <a:ea typeface="微软雅黑" pitchFamily="34" charset="-122"/>
              </a:endParaRPr>
            </a:p>
          </p:txBody>
        </p:sp>
        <p:sp>
          <p:nvSpPr>
            <p:cNvPr id="9" name="矩形 8"/>
            <p:cNvSpPr/>
            <p:nvPr/>
          </p:nvSpPr>
          <p:spPr>
            <a:xfrm>
              <a:off x="2928926" y="3357562"/>
              <a:ext cx="1071570" cy="571504"/>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Java</a:t>
              </a:r>
              <a:r>
                <a:rPr lang="zh-CN" altLang="en-US" sz="1600" dirty="0" smtClean="0">
                  <a:solidFill>
                    <a:schemeClr val="tx1"/>
                  </a:solidFill>
                  <a:latin typeface="微软雅黑" pitchFamily="34" charset="-122"/>
                  <a:ea typeface="微软雅黑" pitchFamily="34" charset="-122"/>
                </a:rPr>
                <a:t>堆</a:t>
              </a:r>
              <a:endParaRPr lang="zh-CN" altLang="en-US" sz="1600" dirty="0">
                <a:solidFill>
                  <a:schemeClr val="tx1"/>
                </a:solidFill>
                <a:latin typeface="微软雅黑" pitchFamily="34" charset="-122"/>
                <a:ea typeface="微软雅黑" pitchFamily="34" charset="-122"/>
              </a:endParaRPr>
            </a:p>
          </p:txBody>
        </p:sp>
        <p:sp>
          <p:nvSpPr>
            <p:cNvPr id="10" name="矩形 9"/>
            <p:cNvSpPr/>
            <p:nvPr/>
          </p:nvSpPr>
          <p:spPr>
            <a:xfrm>
              <a:off x="4143372" y="3357562"/>
              <a:ext cx="857256" cy="571504"/>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Java</a:t>
              </a:r>
              <a:r>
                <a:rPr lang="zh-CN" altLang="en-US" sz="1600" dirty="0" smtClean="0">
                  <a:solidFill>
                    <a:schemeClr val="tx1"/>
                  </a:solidFill>
                  <a:latin typeface="微软雅黑" pitchFamily="34" charset="-122"/>
                  <a:ea typeface="微软雅黑" pitchFamily="34" charset="-122"/>
                </a:rPr>
                <a:t>栈</a:t>
              </a:r>
              <a:endParaRPr lang="zh-CN" altLang="en-US" sz="1600" dirty="0">
                <a:solidFill>
                  <a:schemeClr val="tx1"/>
                </a:solidFill>
                <a:latin typeface="微软雅黑" pitchFamily="34" charset="-122"/>
                <a:ea typeface="微软雅黑" pitchFamily="34" charset="-122"/>
              </a:endParaRPr>
            </a:p>
          </p:txBody>
        </p:sp>
        <p:sp>
          <p:nvSpPr>
            <p:cNvPr id="11" name="矩形 10"/>
            <p:cNvSpPr/>
            <p:nvPr/>
          </p:nvSpPr>
          <p:spPr>
            <a:xfrm>
              <a:off x="5143504" y="3357562"/>
              <a:ext cx="1000132" cy="571504"/>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本地</a:t>
              </a:r>
              <a:endParaRPr lang="en-US" altLang="zh-CN" sz="1600" dirty="0" smtClean="0">
                <a:solidFill>
                  <a:schemeClr val="tx1"/>
                </a:solidFill>
                <a:latin typeface="微软雅黑" pitchFamily="34" charset="-122"/>
                <a:ea typeface="微软雅黑" pitchFamily="34" charset="-122"/>
              </a:endParaRPr>
            </a:p>
            <a:p>
              <a:pPr algn="ctr"/>
              <a:r>
                <a:rPr lang="zh-CN" altLang="en-US" sz="1600" dirty="0" smtClean="0">
                  <a:solidFill>
                    <a:schemeClr val="tx1"/>
                  </a:solidFill>
                  <a:latin typeface="微软雅黑" pitchFamily="34" charset="-122"/>
                  <a:ea typeface="微软雅黑" pitchFamily="34" charset="-122"/>
                </a:rPr>
                <a:t>方法栈</a:t>
              </a:r>
              <a:endParaRPr lang="zh-CN" altLang="en-US" sz="1600" dirty="0">
                <a:solidFill>
                  <a:schemeClr val="tx1"/>
                </a:solidFill>
                <a:latin typeface="微软雅黑" pitchFamily="34" charset="-122"/>
                <a:ea typeface="微软雅黑" pitchFamily="34" charset="-122"/>
              </a:endParaRPr>
            </a:p>
          </p:txBody>
        </p:sp>
      </p:grpSp>
      <p:cxnSp>
        <p:nvCxnSpPr>
          <p:cNvPr id="14" name="直接箭头连接符 13"/>
          <p:cNvCxnSpPr>
            <a:stCxn id="6" idx="2"/>
            <a:endCxn id="7" idx="0"/>
          </p:cNvCxnSpPr>
          <p:nvPr/>
        </p:nvCxnSpPr>
        <p:spPr>
          <a:xfrm rot="5400000">
            <a:off x="3643306" y="2428868"/>
            <a:ext cx="714380"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429520" y="3071810"/>
            <a:ext cx="1000132" cy="642942"/>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自动内存管理</a:t>
            </a:r>
            <a:endParaRPr lang="zh-CN" altLang="en-US" sz="1600" dirty="0">
              <a:solidFill>
                <a:schemeClr val="tx1"/>
              </a:solidFill>
              <a:latin typeface="微软雅黑" pitchFamily="34" charset="-122"/>
              <a:ea typeface="微软雅黑" pitchFamily="34" charset="-122"/>
            </a:endParaRPr>
          </a:p>
        </p:txBody>
      </p:sp>
      <p:cxnSp>
        <p:nvCxnSpPr>
          <p:cNvPr id="18" name="直接箭头连接符 17"/>
          <p:cNvCxnSpPr>
            <a:stCxn id="7" idx="3"/>
            <a:endCxn id="16" idx="1"/>
          </p:cNvCxnSpPr>
          <p:nvPr/>
        </p:nvCxnSpPr>
        <p:spPr>
          <a:xfrm>
            <a:off x="6286512" y="3393281"/>
            <a:ext cx="1143008"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43042" y="4714884"/>
            <a:ext cx="1143008" cy="857256"/>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指令计数器</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以及其它</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隐含寄存器</a:t>
            </a:r>
            <a:endParaRPr lang="zh-CN" altLang="en-US" sz="1400" dirty="0">
              <a:solidFill>
                <a:schemeClr val="tx1"/>
              </a:solidFill>
              <a:latin typeface="微软雅黑" pitchFamily="34" charset="-122"/>
              <a:ea typeface="微软雅黑" pitchFamily="34" charset="-122"/>
            </a:endParaRPr>
          </a:p>
        </p:txBody>
      </p:sp>
      <p:sp>
        <p:nvSpPr>
          <p:cNvPr id="25" name="矩形 24"/>
          <p:cNvSpPr/>
          <p:nvPr/>
        </p:nvSpPr>
        <p:spPr>
          <a:xfrm>
            <a:off x="3357554" y="4714884"/>
            <a:ext cx="1357322"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执行引擎</a:t>
            </a:r>
            <a:endParaRPr lang="zh-CN" altLang="en-US" sz="1600" dirty="0">
              <a:solidFill>
                <a:schemeClr val="tx1"/>
              </a:solidFill>
              <a:latin typeface="微软雅黑" pitchFamily="34" charset="-122"/>
              <a:ea typeface="微软雅黑" pitchFamily="34" charset="-122"/>
            </a:endParaRPr>
          </a:p>
        </p:txBody>
      </p:sp>
      <p:sp>
        <p:nvSpPr>
          <p:cNvPr id="26" name="上箭头 25"/>
          <p:cNvSpPr/>
          <p:nvPr/>
        </p:nvSpPr>
        <p:spPr>
          <a:xfrm>
            <a:off x="2071670" y="4000504"/>
            <a:ext cx="357190" cy="7143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26"/>
          <p:cNvSpPr txBox="1"/>
          <p:nvPr/>
        </p:nvSpPr>
        <p:spPr>
          <a:xfrm>
            <a:off x="1571604" y="4214818"/>
            <a:ext cx="571504"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地址</a:t>
            </a:r>
            <a:endParaRPr lang="zh-CN" altLang="en-US" sz="1400" dirty="0">
              <a:latin typeface="微软雅黑" pitchFamily="34" charset="-122"/>
              <a:ea typeface="微软雅黑" pitchFamily="34" charset="-122"/>
            </a:endParaRPr>
          </a:p>
        </p:txBody>
      </p:sp>
      <p:sp>
        <p:nvSpPr>
          <p:cNvPr id="28" name="上下箭头 27"/>
          <p:cNvSpPr/>
          <p:nvPr/>
        </p:nvSpPr>
        <p:spPr>
          <a:xfrm>
            <a:off x="3857620" y="4000504"/>
            <a:ext cx="357190" cy="71438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143240" y="4143380"/>
            <a:ext cx="785818"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数据</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和指令</a:t>
            </a:r>
            <a:endParaRPr lang="zh-CN" altLang="en-US" sz="1400" dirty="0">
              <a:latin typeface="微软雅黑" pitchFamily="34" charset="-122"/>
              <a:ea typeface="微软雅黑" pitchFamily="34" charset="-122"/>
            </a:endParaRPr>
          </a:p>
        </p:txBody>
      </p:sp>
      <p:sp>
        <p:nvSpPr>
          <p:cNvPr id="30" name="矩形 29"/>
          <p:cNvSpPr/>
          <p:nvPr/>
        </p:nvSpPr>
        <p:spPr>
          <a:xfrm>
            <a:off x="5214942" y="4714884"/>
            <a:ext cx="1071570" cy="857256"/>
          </a:xfrm>
          <a:prstGeom prst="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本地方法接口</a:t>
            </a:r>
            <a:endParaRPr lang="zh-CN" altLang="en-US" sz="1400" dirty="0">
              <a:solidFill>
                <a:schemeClr val="tx1"/>
              </a:solidFill>
              <a:latin typeface="微软雅黑" pitchFamily="34" charset="-122"/>
              <a:ea typeface="微软雅黑" pitchFamily="34" charset="-122"/>
            </a:endParaRPr>
          </a:p>
        </p:txBody>
      </p:sp>
      <p:sp>
        <p:nvSpPr>
          <p:cNvPr id="31" name="矩形 30"/>
          <p:cNvSpPr/>
          <p:nvPr/>
        </p:nvSpPr>
        <p:spPr>
          <a:xfrm>
            <a:off x="7286644" y="4714884"/>
            <a:ext cx="1143008" cy="857256"/>
          </a:xfrm>
          <a:prstGeom prst="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本地方法库</a:t>
            </a:r>
            <a:endParaRPr lang="zh-CN" altLang="en-US" sz="1400" dirty="0">
              <a:solidFill>
                <a:schemeClr val="tx1"/>
              </a:solidFill>
              <a:latin typeface="微软雅黑" pitchFamily="34" charset="-122"/>
              <a:ea typeface="微软雅黑" pitchFamily="34" charset="-122"/>
            </a:endParaRPr>
          </a:p>
        </p:txBody>
      </p:sp>
      <p:cxnSp>
        <p:nvCxnSpPr>
          <p:cNvPr id="33" name="直接箭头连接符 32"/>
          <p:cNvCxnSpPr>
            <a:stCxn id="31" idx="1"/>
            <a:endCxn id="30" idx="3"/>
          </p:cNvCxnSpPr>
          <p:nvPr/>
        </p:nvCxnSpPr>
        <p:spPr>
          <a:xfrm rot="10800000">
            <a:off x="6286512" y="5143512"/>
            <a:ext cx="10001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4" idx="3"/>
            <a:endCxn id="25" idx="1"/>
          </p:cNvCxnSpPr>
          <p:nvPr/>
        </p:nvCxnSpPr>
        <p:spPr>
          <a:xfrm>
            <a:off x="2786050" y="5143512"/>
            <a:ext cx="571504"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0"/>
          </p:cNvCxnSpPr>
          <p:nvPr/>
        </p:nvCxnSpPr>
        <p:spPr>
          <a:xfrm rot="16200000" flipV="1">
            <a:off x="5375678" y="4339834"/>
            <a:ext cx="714380" cy="3571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5" idx="3"/>
            <a:endCxn id="30" idx="1"/>
          </p:cNvCxnSpPr>
          <p:nvPr/>
        </p:nvCxnSpPr>
        <p:spPr>
          <a:xfrm>
            <a:off x="4714876" y="5143512"/>
            <a:ext cx="500066" cy="158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28728" y="1571612"/>
            <a:ext cx="1214446" cy="369332"/>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Class</a:t>
            </a:r>
            <a:r>
              <a:rPr lang="zh-CN" altLang="en-US" dirty="0" smtClean="0">
                <a:latin typeface="微软雅黑" pitchFamily="34" charset="-122"/>
                <a:ea typeface="微软雅黑" pitchFamily="34" charset="-122"/>
              </a:rPr>
              <a:t>文件</a:t>
            </a:r>
            <a:endParaRPr lang="zh-CN" altLang="en-US" dirty="0">
              <a:latin typeface="微软雅黑" pitchFamily="34" charset="-122"/>
              <a:ea typeface="微软雅黑" pitchFamily="34" charset="-122"/>
            </a:endParaRPr>
          </a:p>
        </p:txBody>
      </p:sp>
      <p:cxnSp>
        <p:nvCxnSpPr>
          <p:cNvPr id="43" name="直接箭头连接符 42"/>
          <p:cNvCxnSpPr>
            <a:stCxn id="41" idx="3"/>
            <a:endCxn id="6" idx="1"/>
          </p:cNvCxnSpPr>
          <p:nvPr/>
        </p:nvCxnSpPr>
        <p:spPr>
          <a:xfrm flipV="1">
            <a:off x="2643174" y="1750207"/>
            <a:ext cx="857256" cy="60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概念中</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虚拟机的基本结构</a:t>
            </a:r>
            <a:endParaRPr lang="zh-CN" altLang="en-US" dirty="0">
              <a:latin typeface="微软雅黑" pitchFamily="34" charset="-122"/>
              <a:ea typeface="微软雅黑" pitchFamily="34" charset="-122"/>
            </a:endParaRPr>
          </a:p>
        </p:txBody>
      </p:sp>
      <p:sp>
        <p:nvSpPr>
          <p:cNvPr id="6" name="矩形 5"/>
          <p:cNvSpPr/>
          <p:nvPr/>
        </p:nvSpPr>
        <p:spPr>
          <a:xfrm>
            <a:off x="3500430" y="1428736"/>
            <a:ext cx="1000132" cy="642942"/>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类加载器</a:t>
            </a:r>
            <a:endParaRPr lang="en-US" altLang="zh-CN" sz="1600" dirty="0" smtClean="0">
              <a:solidFill>
                <a:schemeClr val="tx1">
                  <a:lumMod val="50000"/>
                  <a:lumOff val="50000"/>
                </a:schemeClr>
              </a:solidFill>
              <a:latin typeface="微软雅黑" pitchFamily="34" charset="-122"/>
              <a:ea typeface="微软雅黑" pitchFamily="34" charset="-122"/>
            </a:endParaRPr>
          </a:p>
          <a:p>
            <a:pPr algn="ctr"/>
            <a:r>
              <a:rPr lang="zh-CN" altLang="en-US" sz="1600" dirty="0" smtClean="0">
                <a:solidFill>
                  <a:schemeClr val="tx1">
                    <a:lumMod val="50000"/>
                    <a:lumOff val="50000"/>
                  </a:schemeClr>
                </a:solidFill>
                <a:latin typeface="微软雅黑" pitchFamily="34" charset="-122"/>
                <a:ea typeface="微软雅黑" pitchFamily="34" charset="-122"/>
              </a:rPr>
              <a:t>子系统</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1714480" y="2786058"/>
            <a:ext cx="4572032" cy="1214446"/>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lumMod val="50000"/>
                    <a:lumOff val="50000"/>
                  </a:schemeClr>
                </a:solidFill>
                <a:latin typeface="微软雅黑" pitchFamily="34" charset="-122"/>
                <a:ea typeface="微软雅黑" pitchFamily="34" charset="-122"/>
              </a:rPr>
              <a:t>内存空间</a:t>
            </a:r>
            <a:endParaRPr lang="zh-CN" altLang="en-US"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1857356" y="3357562"/>
            <a:ext cx="928694" cy="571504"/>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方法区</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2928926" y="3357562"/>
            <a:ext cx="1071570" cy="571504"/>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lumMod val="50000"/>
                    <a:lumOff val="50000"/>
                  </a:schemeClr>
                </a:solidFill>
                <a:latin typeface="微软雅黑" pitchFamily="34" charset="-122"/>
                <a:ea typeface="微软雅黑" pitchFamily="34" charset="-122"/>
              </a:rPr>
              <a:t>Java</a:t>
            </a:r>
            <a:r>
              <a:rPr lang="zh-CN" altLang="en-US" sz="1600" dirty="0" smtClean="0">
                <a:solidFill>
                  <a:schemeClr val="tx1">
                    <a:lumMod val="50000"/>
                    <a:lumOff val="50000"/>
                  </a:schemeClr>
                </a:solidFill>
                <a:latin typeface="微软雅黑" pitchFamily="34" charset="-122"/>
                <a:ea typeface="微软雅黑" pitchFamily="34" charset="-122"/>
              </a:rPr>
              <a:t>堆</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10" name="矩形 9"/>
          <p:cNvSpPr/>
          <p:nvPr/>
        </p:nvSpPr>
        <p:spPr>
          <a:xfrm>
            <a:off x="4143372" y="3357562"/>
            <a:ext cx="857256" cy="571504"/>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lumMod val="50000"/>
                    <a:lumOff val="50000"/>
                  </a:schemeClr>
                </a:solidFill>
                <a:latin typeface="微软雅黑" pitchFamily="34" charset="-122"/>
                <a:ea typeface="微软雅黑" pitchFamily="34" charset="-122"/>
              </a:rPr>
              <a:t>Java</a:t>
            </a:r>
            <a:r>
              <a:rPr lang="zh-CN" altLang="en-US" sz="1600" dirty="0" smtClean="0">
                <a:solidFill>
                  <a:schemeClr val="tx1">
                    <a:lumMod val="50000"/>
                    <a:lumOff val="50000"/>
                  </a:schemeClr>
                </a:solidFill>
                <a:latin typeface="微软雅黑" pitchFamily="34" charset="-122"/>
                <a:ea typeface="微软雅黑" pitchFamily="34" charset="-122"/>
              </a:rPr>
              <a:t>栈</a:t>
            </a:r>
            <a:endParaRPr lang="zh-CN" altLang="en-US" sz="1600" dirty="0">
              <a:solidFill>
                <a:schemeClr val="tx1">
                  <a:lumMod val="50000"/>
                  <a:lumOff val="50000"/>
                </a:schemeClr>
              </a:solidFill>
              <a:latin typeface="微软雅黑" pitchFamily="34" charset="-122"/>
              <a:ea typeface="微软雅黑" pitchFamily="34" charset="-122"/>
            </a:endParaRPr>
          </a:p>
        </p:txBody>
      </p:sp>
      <p:sp>
        <p:nvSpPr>
          <p:cNvPr id="11" name="矩形 10"/>
          <p:cNvSpPr/>
          <p:nvPr/>
        </p:nvSpPr>
        <p:spPr>
          <a:xfrm>
            <a:off x="5143504" y="3357562"/>
            <a:ext cx="1000132" cy="571504"/>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本地</a:t>
            </a:r>
            <a:endParaRPr lang="en-US" altLang="zh-CN" sz="1600" dirty="0" smtClean="0">
              <a:solidFill>
                <a:schemeClr val="tx1">
                  <a:lumMod val="50000"/>
                  <a:lumOff val="50000"/>
                </a:schemeClr>
              </a:solidFill>
              <a:latin typeface="微软雅黑" pitchFamily="34" charset="-122"/>
              <a:ea typeface="微软雅黑" pitchFamily="34" charset="-122"/>
            </a:endParaRPr>
          </a:p>
          <a:p>
            <a:pPr algn="ctr"/>
            <a:r>
              <a:rPr lang="zh-CN" altLang="en-US" sz="1600" dirty="0" smtClean="0">
                <a:solidFill>
                  <a:schemeClr val="tx1">
                    <a:lumMod val="50000"/>
                    <a:lumOff val="50000"/>
                  </a:schemeClr>
                </a:solidFill>
                <a:latin typeface="微软雅黑" pitchFamily="34" charset="-122"/>
                <a:ea typeface="微软雅黑" pitchFamily="34" charset="-122"/>
              </a:rPr>
              <a:t>方法栈</a:t>
            </a:r>
            <a:endParaRPr lang="zh-CN" altLang="en-US" sz="1600" dirty="0">
              <a:solidFill>
                <a:schemeClr val="tx1">
                  <a:lumMod val="50000"/>
                  <a:lumOff val="50000"/>
                </a:schemeClr>
              </a:solidFill>
              <a:latin typeface="微软雅黑" pitchFamily="34" charset="-122"/>
              <a:ea typeface="微软雅黑" pitchFamily="34" charset="-122"/>
            </a:endParaRPr>
          </a:p>
        </p:txBody>
      </p:sp>
      <p:cxnSp>
        <p:nvCxnSpPr>
          <p:cNvPr id="14" name="直接箭头连接符 13"/>
          <p:cNvCxnSpPr>
            <a:stCxn id="6" idx="2"/>
            <a:endCxn id="7" idx="0"/>
          </p:cNvCxnSpPr>
          <p:nvPr/>
        </p:nvCxnSpPr>
        <p:spPr>
          <a:xfrm rot="5400000">
            <a:off x="3643306" y="2428868"/>
            <a:ext cx="714380" cy="1588"/>
          </a:xfrm>
          <a:prstGeom prst="straightConnector1">
            <a:avLst/>
          </a:prstGeom>
          <a:ln w="19050">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429520" y="3071810"/>
            <a:ext cx="1000132" cy="642942"/>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lumMod val="50000"/>
                    <a:lumOff val="50000"/>
                  </a:schemeClr>
                </a:solidFill>
                <a:latin typeface="微软雅黑" pitchFamily="34" charset="-122"/>
                <a:ea typeface="微软雅黑" pitchFamily="34" charset="-122"/>
              </a:rPr>
              <a:t>自动内存管理</a:t>
            </a:r>
            <a:endParaRPr lang="zh-CN" altLang="en-US" sz="1600" dirty="0">
              <a:solidFill>
                <a:schemeClr val="tx1">
                  <a:lumMod val="50000"/>
                  <a:lumOff val="50000"/>
                </a:schemeClr>
              </a:solidFill>
              <a:latin typeface="微软雅黑" pitchFamily="34" charset="-122"/>
              <a:ea typeface="微软雅黑" pitchFamily="34" charset="-122"/>
            </a:endParaRPr>
          </a:p>
        </p:txBody>
      </p:sp>
      <p:cxnSp>
        <p:nvCxnSpPr>
          <p:cNvPr id="18" name="直接箭头连接符 17"/>
          <p:cNvCxnSpPr>
            <a:stCxn id="7" idx="3"/>
            <a:endCxn id="16" idx="1"/>
          </p:cNvCxnSpPr>
          <p:nvPr/>
        </p:nvCxnSpPr>
        <p:spPr>
          <a:xfrm>
            <a:off x="6286512" y="3393281"/>
            <a:ext cx="1143008" cy="1588"/>
          </a:xfrm>
          <a:prstGeom prst="straightConnector1">
            <a:avLst/>
          </a:prstGeom>
          <a:ln w="19050">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643042" y="4714884"/>
            <a:ext cx="1143008" cy="857256"/>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itchFamily="34" charset="-122"/>
                <a:ea typeface="微软雅黑" pitchFamily="34" charset="-122"/>
              </a:rPr>
              <a:t>指令计数器</a:t>
            </a:r>
            <a:endParaRPr lang="en-US" altLang="zh-CN" sz="1400" dirty="0" smtClean="0">
              <a:solidFill>
                <a:schemeClr val="tx1">
                  <a:lumMod val="50000"/>
                  <a:lumOff val="50000"/>
                </a:schemeClr>
              </a:solidFill>
              <a:latin typeface="微软雅黑" pitchFamily="34" charset="-122"/>
              <a:ea typeface="微软雅黑" pitchFamily="34" charset="-122"/>
            </a:endParaRPr>
          </a:p>
          <a:p>
            <a:pPr algn="ctr"/>
            <a:r>
              <a:rPr lang="zh-CN" altLang="en-US" sz="1400" dirty="0" smtClean="0">
                <a:solidFill>
                  <a:schemeClr val="tx1">
                    <a:lumMod val="50000"/>
                    <a:lumOff val="50000"/>
                  </a:schemeClr>
                </a:solidFill>
                <a:latin typeface="微软雅黑" pitchFamily="34" charset="-122"/>
                <a:ea typeface="微软雅黑" pitchFamily="34" charset="-122"/>
              </a:rPr>
              <a:t>以及其它</a:t>
            </a:r>
            <a:endParaRPr lang="en-US" altLang="zh-CN" sz="1400" dirty="0" smtClean="0">
              <a:solidFill>
                <a:schemeClr val="tx1">
                  <a:lumMod val="50000"/>
                  <a:lumOff val="50000"/>
                </a:schemeClr>
              </a:solidFill>
              <a:latin typeface="微软雅黑" pitchFamily="34" charset="-122"/>
              <a:ea typeface="微软雅黑" pitchFamily="34" charset="-122"/>
            </a:endParaRPr>
          </a:p>
          <a:p>
            <a:pPr algn="ctr"/>
            <a:r>
              <a:rPr lang="zh-CN" altLang="en-US" sz="1400" dirty="0" smtClean="0">
                <a:solidFill>
                  <a:schemeClr val="tx1">
                    <a:lumMod val="50000"/>
                    <a:lumOff val="50000"/>
                  </a:schemeClr>
                </a:solidFill>
                <a:latin typeface="微软雅黑" pitchFamily="34" charset="-122"/>
                <a:ea typeface="微软雅黑" pitchFamily="34" charset="-122"/>
              </a:rPr>
              <a:t>隐含寄存器</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25" name="矩形 24"/>
          <p:cNvSpPr/>
          <p:nvPr/>
        </p:nvSpPr>
        <p:spPr>
          <a:xfrm>
            <a:off x="3357554" y="4714884"/>
            <a:ext cx="1357322" cy="857256"/>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itchFamily="34" charset="-122"/>
                <a:ea typeface="微软雅黑" pitchFamily="34" charset="-122"/>
              </a:rPr>
              <a:t>执行引擎</a:t>
            </a:r>
            <a:endParaRPr lang="zh-CN" altLang="en-US" sz="1600" b="1" dirty="0">
              <a:solidFill>
                <a:schemeClr val="tx1"/>
              </a:solidFill>
              <a:latin typeface="微软雅黑" pitchFamily="34" charset="-122"/>
              <a:ea typeface="微软雅黑" pitchFamily="34" charset="-122"/>
            </a:endParaRPr>
          </a:p>
        </p:txBody>
      </p:sp>
      <p:sp>
        <p:nvSpPr>
          <p:cNvPr id="26" name="上箭头 25"/>
          <p:cNvSpPr/>
          <p:nvPr/>
        </p:nvSpPr>
        <p:spPr>
          <a:xfrm>
            <a:off x="2071670" y="4000504"/>
            <a:ext cx="357190" cy="714380"/>
          </a:xfrm>
          <a:prstGeom prst="up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endParaRPr>
          </a:p>
        </p:txBody>
      </p:sp>
      <p:sp>
        <p:nvSpPr>
          <p:cNvPr id="27" name="TextBox 26"/>
          <p:cNvSpPr txBox="1"/>
          <p:nvPr/>
        </p:nvSpPr>
        <p:spPr>
          <a:xfrm>
            <a:off x="1571604" y="4214818"/>
            <a:ext cx="571504" cy="307777"/>
          </a:xfrm>
          <a:prstGeom prst="rect">
            <a:avLst/>
          </a:prstGeom>
          <a:noFill/>
          <a:ln>
            <a:noFill/>
          </a:ln>
        </p:spPr>
        <p:txBody>
          <a:bodyPr wrap="square" rtlCol="0">
            <a:spAutoFit/>
          </a:bodyPr>
          <a:lstStyle/>
          <a:p>
            <a:r>
              <a:rPr lang="zh-CN" altLang="en-US" sz="1400" dirty="0" smtClean="0">
                <a:solidFill>
                  <a:schemeClr val="tx1">
                    <a:lumMod val="50000"/>
                    <a:lumOff val="50000"/>
                  </a:schemeClr>
                </a:solidFill>
                <a:latin typeface="微软雅黑" pitchFamily="34" charset="-122"/>
                <a:ea typeface="微软雅黑" pitchFamily="34" charset="-122"/>
              </a:rPr>
              <a:t>地址</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28" name="上下箭头 27"/>
          <p:cNvSpPr/>
          <p:nvPr/>
        </p:nvSpPr>
        <p:spPr>
          <a:xfrm>
            <a:off x="3857620" y="4000504"/>
            <a:ext cx="357190" cy="714380"/>
          </a:xfrm>
          <a:prstGeom prst="upDownArrow">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9" name="TextBox 28"/>
          <p:cNvSpPr txBox="1"/>
          <p:nvPr/>
        </p:nvSpPr>
        <p:spPr>
          <a:xfrm>
            <a:off x="3143240" y="4143380"/>
            <a:ext cx="785818" cy="523220"/>
          </a:xfrm>
          <a:prstGeom prst="rect">
            <a:avLst/>
          </a:prstGeom>
          <a:noFill/>
          <a:ln>
            <a:noFill/>
          </a:ln>
        </p:spPr>
        <p:txBody>
          <a:bodyPr wrap="square" rtlCol="0">
            <a:spAutoFit/>
          </a:bodyPr>
          <a:lstStyle/>
          <a:p>
            <a:r>
              <a:rPr lang="zh-CN" altLang="en-US" sz="1400" dirty="0" smtClean="0">
                <a:solidFill>
                  <a:schemeClr val="tx1">
                    <a:lumMod val="50000"/>
                    <a:lumOff val="50000"/>
                  </a:schemeClr>
                </a:solidFill>
                <a:latin typeface="微软雅黑" pitchFamily="34" charset="-122"/>
                <a:ea typeface="微软雅黑" pitchFamily="34" charset="-122"/>
              </a:rPr>
              <a:t>数据</a:t>
            </a:r>
            <a:endParaRPr lang="en-US" altLang="zh-CN" sz="1400" dirty="0" smtClean="0">
              <a:solidFill>
                <a:schemeClr val="tx1">
                  <a:lumMod val="50000"/>
                  <a:lumOff val="50000"/>
                </a:schemeClr>
              </a:solidFill>
              <a:latin typeface="微软雅黑" pitchFamily="34" charset="-122"/>
              <a:ea typeface="微软雅黑" pitchFamily="34" charset="-122"/>
            </a:endParaRPr>
          </a:p>
          <a:p>
            <a:r>
              <a:rPr lang="zh-CN" altLang="en-US" sz="1400" dirty="0" smtClean="0">
                <a:solidFill>
                  <a:schemeClr val="tx1">
                    <a:lumMod val="50000"/>
                    <a:lumOff val="50000"/>
                  </a:schemeClr>
                </a:solidFill>
                <a:latin typeface="微软雅黑" pitchFamily="34" charset="-122"/>
                <a:ea typeface="微软雅黑" pitchFamily="34" charset="-122"/>
              </a:rPr>
              <a:t>和指令</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30" name="矩形 29"/>
          <p:cNvSpPr/>
          <p:nvPr/>
        </p:nvSpPr>
        <p:spPr>
          <a:xfrm>
            <a:off x="5214942" y="4714884"/>
            <a:ext cx="1071570" cy="857256"/>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itchFamily="34" charset="-122"/>
                <a:ea typeface="微软雅黑" pitchFamily="34" charset="-122"/>
              </a:rPr>
              <a:t>本地方法接口</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31" name="矩形 30"/>
          <p:cNvSpPr/>
          <p:nvPr/>
        </p:nvSpPr>
        <p:spPr>
          <a:xfrm>
            <a:off x="7286644" y="4714884"/>
            <a:ext cx="1143008" cy="857256"/>
          </a:xfrm>
          <a:prstGeom prst="rect">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ln>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50000"/>
                    <a:lumOff val="50000"/>
                  </a:schemeClr>
                </a:solidFill>
                <a:latin typeface="微软雅黑" pitchFamily="34" charset="-122"/>
                <a:ea typeface="微软雅黑" pitchFamily="34" charset="-122"/>
              </a:rPr>
              <a:t>本地方法库</a:t>
            </a:r>
            <a:endParaRPr lang="zh-CN" altLang="en-US" sz="1400" dirty="0">
              <a:solidFill>
                <a:schemeClr val="tx1">
                  <a:lumMod val="50000"/>
                  <a:lumOff val="50000"/>
                </a:schemeClr>
              </a:solidFill>
              <a:latin typeface="微软雅黑" pitchFamily="34" charset="-122"/>
              <a:ea typeface="微软雅黑" pitchFamily="34" charset="-122"/>
            </a:endParaRPr>
          </a:p>
        </p:txBody>
      </p:sp>
      <p:cxnSp>
        <p:nvCxnSpPr>
          <p:cNvPr id="33" name="直接箭头连接符 32"/>
          <p:cNvCxnSpPr>
            <a:stCxn id="31" idx="1"/>
            <a:endCxn id="30" idx="3"/>
          </p:cNvCxnSpPr>
          <p:nvPr/>
        </p:nvCxnSpPr>
        <p:spPr>
          <a:xfrm rot="10800000">
            <a:off x="6286512" y="5143512"/>
            <a:ext cx="1000132" cy="158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4" idx="3"/>
            <a:endCxn id="25" idx="1"/>
          </p:cNvCxnSpPr>
          <p:nvPr/>
        </p:nvCxnSpPr>
        <p:spPr>
          <a:xfrm>
            <a:off x="2786050" y="5143512"/>
            <a:ext cx="571504" cy="1588"/>
          </a:xfrm>
          <a:prstGeom prst="straightConnector1">
            <a:avLst/>
          </a:prstGeom>
          <a:ln w="19050">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0"/>
          </p:cNvCxnSpPr>
          <p:nvPr/>
        </p:nvCxnSpPr>
        <p:spPr>
          <a:xfrm rot="16200000" flipV="1">
            <a:off x="5375678" y="4339834"/>
            <a:ext cx="714380" cy="35719"/>
          </a:xfrm>
          <a:prstGeom prst="straightConnector1">
            <a:avLst/>
          </a:prstGeom>
          <a:ln w="19050">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5" idx="3"/>
            <a:endCxn id="30" idx="1"/>
          </p:cNvCxnSpPr>
          <p:nvPr/>
        </p:nvCxnSpPr>
        <p:spPr>
          <a:xfrm>
            <a:off x="4714876" y="5143512"/>
            <a:ext cx="500066" cy="1588"/>
          </a:xfrm>
          <a:prstGeom prst="straightConnector1">
            <a:avLst/>
          </a:prstGeom>
          <a:ln w="19050">
            <a:solidFill>
              <a:schemeClr val="tx1">
                <a:lumMod val="50000"/>
                <a:lumOff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28728" y="1571612"/>
            <a:ext cx="1214446" cy="369332"/>
          </a:xfrm>
          <a:prstGeom prst="rect">
            <a:avLst/>
          </a:prstGeom>
          <a:noFill/>
          <a:ln>
            <a:noFill/>
          </a:ln>
        </p:spPr>
        <p:txBody>
          <a:bodyPr wrap="square" rtlCol="0">
            <a:spAutoFit/>
          </a:bodyPr>
          <a:lstStyle/>
          <a:p>
            <a:r>
              <a:rPr lang="en-US" altLang="zh-CN" dirty="0" smtClean="0">
                <a:solidFill>
                  <a:schemeClr val="tx1">
                    <a:lumMod val="50000"/>
                    <a:lumOff val="50000"/>
                  </a:schemeClr>
                </a:solidFill>
                <a:latin typeface="微软雅黑" pitchFamily="34" charset="-122"/>
                <a:ea typeface="微软雅黑" pitchFamily="34" charset="-122"/>
              </a:rPr>
              <a:t>Class</a:t>
            </a:r>
            <a:r>
              <a:rPr lang="zh-CN" altLang="en-US" dirty="0" smtClean="0">
                <a:solidFill>
                  <a:schemeClr val="tx1">
                    <a:lumMod val="50000"/>
                    <a:lumOff val="50000"/>
                  </a:schemeClr>
                </a:solidFill>
                <a:latin typeface="微软雅黑" pitchFamily="34" charset="-122"/>
                <a:ea typeface="微软雅黑" pitchFamily="34" charset="-122"/>
              </a:rPr>
              <a:t>文件</a:t>
            </a:r>
            <a:endParaRPr lang="zh-CN" altLang="en-US" dirty="0">
              <a:solidFill>
                <a:schemeClr val="tx1">
                  <a:lumMod val="50000"/>
                  <a:lumOff val="50000"/>
                </a:schemeClr>
              </a:solidFill>
              <a:latin typeface="微软雅黑" pitchFamily="34" charset="-122"/>
              <a:ea typeface="微软雅黑" pitchFamily="34" charset="-122"/>
            </a:endParaRPr>
          </a:p>
        </p:txBody>
      </p:sp>
      <p:cxnSp>
        <p:nvCxnSpPr>
          <p:cNvPr id="43" name="直接箭头连接符 42"/>
          <p:cNvCxnSpPr>
            <a:stCxn id="41" idx="3"/>
            <a:endCxn id="6" idx="1"/>
          </p:cNvCxnSpPr>
          <p:nvPr/>
        </p:nvCxnSpPr>
        <p:spPr>
          <a:xfrm flipV="1">
            <a:off x="2643174" y="1750207"/>
            <a:ext cx="857256" cy="607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云形标注 31"/>
          <p:cNvSpPr/>
          <p:nvPr/>
        </p:nvSpPr>
        <p:spPr>
          <a:xfrm>
            <a:off x="3643306" y="2285992"/>
            <a:ext cx="3571900" cy="1857388"/>
          </a:xfrm>
          <a:prstGeom prst="cloudCallout">
            <a:avLst>
              <a:gd name="adj1" fmla="val -22433"/>
              <a:gd name="adj2" fmla="val 73783"/>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lin ang="16200000" scaled="1"/>
            <a:tileRect/>
          </a:gra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本次的关注重点</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虚拟机的基本特征</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r>
              <a:rPr lang="zh-CN" altLang="en-US" dirty="0" smtClean="0">
                <a:latin typeface="微软雅黑" pitchFamily="34" charset="-122"/>
                <a:ea typeface="微软雅黑" pitchFamily="34" charset="-122"/>
              </a:rPr>
              <a:t>基于栈的体系结构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动态加载程序</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安全性</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自动内存管理</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多线程支持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与本地库的交互</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微软雅黑" pitchFamily="34" charset="-122"/>
                <a:ea typeface="微软雅黑" pitchFamily="34" charset="-122"/>
              </a:rPr>
              <a:t>基于栈与基于寄存器的体系结构的区别</a:t>
            </a:r>
            <a:endParaRPr lang="zh-CN" altLang="en-US" sz="3200"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70000" lnSpcReduction="20000"/>
          </a:bodyPr>
          <a:lstStyle/>
          <a:p>
            <a:r>
              <a:rPr lang="zh-CN" altLang="en-US" dirty="0" smtClean="0">
                <a:latin typeface="微软雅黑" pitchFamily="34" charset="-122"/>
                <a:ea typeface="微软雅黑" pitchFamily="34" charset="-122"/>
              </a:rPr>
              <a:t>保存临时值的位置不同</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基于栈：将临时值保存在“求值栈”上</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基于寄存器：将临时值保存在寄存器中</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代码所占的体积不同</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基于栈：代码紧凑，体积小，但所需代码条数多</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基于寄存器：代码相对大些，但所需代码条数少</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“基于栈”中的“栈”指的是“求值栈”</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而不是“调用栈”</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某些情况下两者是同一个栈</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但在</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中两者是不同的概念</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中“求值栈”被称为“操作数栈”（</a:t>
            </a:r>
            <a:r>
              <a:rPr lang="en-US" altLang="zh-CN" dirty="0" smtClean="0">
                <a:latin typeface="微软雅黑" pitchFamily="34" charset="-122"/>
                <a:ea typeface="微软雅黑" pitchFamily="34" charset="-122"/>
                <a:hlinkClick r:id="rId2"/>
              </a:rPr>
              <a:t>operand stack</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把该栈称为“表达式栈”（</a:t>
            </a:r>
            <a:r>
              <a:rPr lang="en-US" altLang="zh-CN" dirty="0" smtClean="0">
                <a:latin typeface="微软雅黑" pitchFamily="34" charset="-122"/>
                <a:ea typeface="微软雅黑" pitchFamily="34" charset="-122"/>
              </a:rPr>
              <a:t>expression stack</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5" name="TextBox 4"/>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语言处理器</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lstStyle/>
          <a:p>
            <a:r>
              <a:rPr lang="zh-CN" altLang="en-US" dirty="0" smtClean="0">
                <a:latin typeface="微软雅黑" pitchFamily="34" charset="-122"/>
                <a:ea typeface="微软雅黑" pitchFamily="34" charset="-122"/>
              </a:rPr>
              <a:t>语言处理器的种类</a:t>
            </a:r>
          </a:p>
          <a:p>
            <a:pPr lvl="1"/>
            <a:r>
              <a:rPr lang="zh-CN" altLang="en-US" dirty="0" smtClean="0">
                <a:latin typeface="微软雅黑" pitchFamily="34" charset="-122"/>
                <a:ea typeface="微软雅黑" pitchFamily="34" charset="-122"/>
              </a:rPr>
              <a:t>编译器，如</a:t>
            </a:r>
            <a:r>
              <a:rPr lang="en-US" altLang="zh-CN" dirty="0" smtClean="0">
                <a:latin typeface="微软雅黑" pitchFamily="34" charset="-122"/>
                <a:ea typeface="微软雅黑" pitchFamily="34" charset="-122"/>
                <a:hlinkClick r:id="rId2"/>
              </a:rPr>
              <a:t>gcc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3"/>
              </a:rPr>
              <a:t>javac</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解释器，如</a:t>
            </a:r>
            <a:r>
              <a:rPr lang="en-US" altLang="zh-CN" dirty="0" smtClean="0">
                <a:latin typeface="微软雅黑" pitchFamily="34" charset="-122"/>
                <a:ea typeface="微软雅黑" pitchFamily="34" charset="-122"/>
                <a:hlinkClick r:id="rId4"/>
              </a:rPr>
              <a:t>Ruby</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5"/>
              </a:rPr>
              <a:t>Python</a:t>
            </a:r>
            <a:r>
              <a:rPr lang="zh-CN" altLang="en-US" dirty="0" smtClean="0">
                <a:latin typeface="微软雅黑" pitchFamily="34" charset="-122"/>
                <a:ea typeface="微软雅黑" pitchFamily="34" charset="-122"/>
              </a:rPr>
              <a:t>等的一些实现</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IDE</a:t>
            </a:r>
            <a:r>
              <a:rPr lang="zh-CN" altLang="en-US" dirty="0" smtClean="0">
                <a:latin typeface="微软雅黑" pitchFamily="34" charset="-122"/>
                <a:ea typeface="微软雅黑" pitchFamily="34" charset="-122"/>
              </a:rPr>
              <a:t>，如</a:t>
            </a:r>
            <a:r>
              <a:rPr lang="en-US" altLang="zh-CN" dirty="0" smtClean="0">
                <a:latin typeface="微软雅黑" pitchFamily="34" charset="-122"/>
                <a:ea typeface="微软雅黑" pitchFamily="34" charset="-122"/>
                <a:hlinkClick r:id="rId6"/>
              </a:rPr>
              <a:t>Eclipse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7"/>
              </a:rPr>
              <a:t>NetBeans</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代码分析器，如</a:t>
            </a:r>
            <a:r>
              <a:rPr lang="en-US" altLang="zh-CN" dirty="0" smtClean="0">
                <a:latin typeface="微软雅黑" pitchFamily="34" charset="-122"/>
                <a:ea typeface="微软雅黑" pitchFamily="34" charset="-122"/>
                <a:hlinkClick r:id="rId8"/>
              </a:rPr>
              <a:t>FindBugs</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反编译器，如</a:t>
            </a:r>
            <a:r>
              <a:rPr lang="en-US" altLang="zh-CN" dirty="0" smtClean="0">
                <a:latin typeface="微软雅黑" pitchFamily="34" charset="-122"/>
                <a:ea typeface="微软雅黑" pitchFamily="34" charset="-122"/>
                <a:hlinkClick r:id="rId9"/>
              </a:rPr>
              <a:t>JD</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10"/>
              </a:rPr>
              <a:t>Jad</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11"/>
              </a:rPr>
              <a:t>Reflector.NET</a:t>
            </a:r>
            <a:r>
              <a:rPr lang="zh-CN" altLang="en-US" dirty="0" smtClean="0">
                <a:latin typeface="微软雅黑" pitchFamily="34" charset="-122"/>
                <a:ea typeface="微软雅黑" pitchFamily="34" charset="-122"/>
              </a:rPr>
              <a:t>等</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etc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微软雅黑" pitchFamily="34" charset="-122"/>
                <a:ea typeface="微软雅黑" pitchFamily="34" charset="-122"/>
              </a:rPr>
              <a:t>基于栈与基于寄存器的体系结构的区别</a:t>
            </a:r>
            <a:endParaRPr lang="zh-CN" altLang="en-US" sz="3200" dirty="0">
              <a:latin typeface="微软雅黑" pitchFamily="34" charset="-122"/>
              <a:ea typeface="微软雅黑" pitchFamily="34" charset="-122"/>
            </a:endParaRPr>
          </a:p>
        </p:txBody>
      </p:sp>
      <p:sp>
        <p:nvSpPr>
          <p:cNvPr id="5" name="TextBox 4"/>
          <p:cNvSpPr txBox="1"/>
          <p:nvPr/>
        </p:nvSpPr>
        <p:spPr>
          <a:xfrm>
            <a:off x="1071538"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原帖链接</a:t>
            </a:r>
            <a:endParaRPr lang="zh-CN" altLang="en-US" sz="1600" dirty="0">
              <a:latin typeface="微软雅黑" pitchFamily="34" charset="-122"/>
              <a:ea typeface="微软雅黑" pitchFamily="34" charset="-122"/>
            </a:endParaRPr>
          </a:p>
        </p:txBody>
      </p:sp>
      <p:pic>
        <p:nvPicPr>
          <p:cNvPr id="8" name="图片 7" descr="dalvik_execution_demo.gif"/>
          <p:cNvPicPr>
            <a:picLocks noChangeAspect="1"/>
          </p:cNvPicPr>
          <p:nvPr/>
        </p:nvPicPr>
        <p:blipFill>
          <a:blip r:embed="rId3" cstate="print"/>
          <a:stretch>
            <a:fillRect/>
          </a:stretch>
        </p:blipFill>
        <p:spPr>
          <a:xfrm>
            <a:off x="4572000" y="3714752"/>
            <a:ext cx="4381500" cy="2667000"/>
          </a:xfrm>
          <a:prstGeom prst="rect">
            <a:avLst/>
          </a:prstGeom>
        </p:spPr>
      </p:pic>
      <p:sp>
        <p:nvSpPr>
          <p:cNvPr id="9" name="TextBox 8"/>
          <p:cNvSpPr txBox="1"/>
          <p:nvPr/>
        </p:nvSpPr>
        <p:spPr>
          <a:xfrm>
            <a:off x="5286380" y="1214422"/>
            <a:ext cx="3143272" cy="1600438"/>
          </a:xfrm>
          <a:prstGeom prst="rect">
            <a:avLst/>
          </a:prstGeom>
          <a:noFill/>
        </p:spPr>
        <p:txBody>
          <a:bodyPr wrap="square" rtlCol="0">
            <a:spAutoFit/>
          </a:bodyPr>
          <a:lstStyle/>
          <a:p>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class</a:t>
            </a:r>
            <a:r>
              <a:rPr lang="en-US" altLang="zh-CN" sz="1400" dirty="0" smtClean="0">
                <a:solidFill>
                  <a:srgbClr val="000000"/>
                </a:solidFill>
                <a:latin typeface="Consolas"/>
              </a:rPr>
              <a:t> Demo {</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static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dirty="0" smtClean="0">
                <a:solidFill>
                  <a:srgbClr val="000000"/>
                </a:solidFill>
                <a:latin typeface="Consolas"/>
              </a:rPr>
              <a:t> </a:t>
            </a:r>
            <a:r>
              <a:rPr lang="en-US" altLang="zh-CN" sz="1400" dirty="0" err="1" smtClean="0">
                <a:solidFill>
                  <a:srgbClr val="000000"/>
                </a:solidFill>
                <a:latin typeface="Consolas"/>
              </a:rPr>
              <a:t>foo</a:t>
            </a:r>
            <a:r>
              <a:rPr lang="en-US" altLang="zh-CN" sz="1400" dirty="0" smtClean="0">
                <a:solidFill>
                  <a:srgbClr val="000000"/>
                </a:solidFill>
                <a:latin typeface="Consolas"/>
              </a:rPr>
              <a:t>() {</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dirty="0" smtClean="0">
                <a:solidFill>
                  <a:srgbClr val="000000"/>
                </a:solidFill>
                <a:latin typeface="Consolas"/>
              </a:rPr>
              <a:t> a = 1;</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dirty="0" smtClean="0">
                <a:solidFill>
                  <a:srgbClr val="000000"/>
                </a:solidFill>
                <a:latin typeface="Consolas"/>
              </a:rPr>
              <a:t> b = 2;</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dirty="0" smtClean="0">
                <a:solidFill>
                  <a:srgbClr val="000000"/>
                </a:solidFill>
                <a:latin typeface="Consolas"/>
              </a:rPr>
              <a:t> c = (a + b) * 5;</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endParaRPr lang="zh-CN" altLang="en-US" sz="1400" dirty="0"/>
          </a:p>
        </p:txBody>
      </p:sp>
      <p:sp>
        <p:nvSpPr>
          <p:cNvPr id="10" name="TextBox 9"/>
          <p:cNvSpPr txBox="1"/>
          <p:nvPr/>
        </p:nvSpPr>
        <p:spPr>
          <a:xfrm>
            <a:off x="1285852" y="4429132"/>
            <a:ext cx="207170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概念中的</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虚拟机</a:t>
            </a:r>
            <a:endParaRPr lang="zh-CN" altLang="en-US" sz="1600" dirty="0">
              <a:latin typeface="微软雅黑" pitchFamily="34" charset="-122"/>
              <a:ea typeface="微软雅黑" pitchFamily="34" charset="-122"/>
            </a:endParaRPr>
          </a:p>
        </p:txBody>
      </p:sp>
      <p:sp>
        <p:nvSpPr>
          <p:cNvPr id="11" name="TextBox 10"/>
          <p:cNvSpPr txBox="1"/>
          <p:nvPr/>
        </p:nvSpPr>
        <p:spPr>
          <a:xfrm>
            <a:off x="5715008" y="3286124"/>
            <a:ext cx="2214578"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概念中的</a:t>
            </a:r>
            <a:r>
              <a:rPr lang="en-US" altLang="zh-CN" sz="1600" dirty="0" err="1" smtClean="0">
                <a:latin typeface="微软雅黑" pitchFamily="34" charset="-122"/>
                <a:ea typeface="微软雅黑" pitchFamily="34" charset="-122"/>
              </a:rPr>
              <a:t>Dalvik</a:t>
            </a:r>
            <a:r>
              <a:rPr lang="zh-CN" altLang="en-US" sz="1600" dirty="0" smtClean="0">
                <a:latin typeface="微软雅黑" pitchFamily="34" charset="-122"/>
                <a:ea typeface="微软雅黑" pitchFamily="34" charset="-122"/>
              </a:rPr>
              <a:t>虚拟机</a:t>
            </a:r>
            <a:endParaRPr lang="zh-CN" altLang="en-US" sz="1600" dirty="0">
              <a:latin typeface="微软雅黑" pitchFamily="34" charset="-122"/>
              <a:ea typeface="微软雅黑" pitchFamily="34" charset="-122"/>
            </a:endParaRPr>
          </a:p>
        </p:txBody>
      </p:sp>
      <p:pic>
        <p:nvPicPr>
          <p:cNvPr id="12" name="图片 11" descr="jvm_execution_demo.gif"/>
          <p:cNvPicPr>
            <a:picLocks noChangeAspect="1"/>
          </p:cNvPicPr>
          <p:nvPr/>
        </p:nvPicPr>
        <p:blipFill>
          <a:blip r:embed="rId4" cstate="print"/>
          <a:stretch>
            <a:fillRect/>
          </a:stretch>
        </p:blipFill>
        <p:spPr>
          <a:xfrm>
            <a:off x="285720" y="1357298"/>
            <a:ext cx="4000500" cy="297180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的方法调用栈</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000" dirty="0" smtClean="0">
                <a:latin typeface="微软雅黑" pitchFamily="34" charset="-122"/>
                <a:ea typeface="微软雅黑" pitchFamily="34" charset="-122"/>
              </a:rPr>
              <a:t>每个</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线程有一个</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方法调用栈</a:t>
            </a:r>
            <a:endParaRPr lang="en-US" altLang="zh-CN" sz="20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该栈不与其它线程共享</a:t>
            </a:r>
            <a:endParaRPr lang="en-US" altLang="zh-CN" sz="1600" dirty="0" smtClean="0">
              <a:latin typeface="微软雅黑" pitchFamily="34" charset="-122"/>
              <a:ea typeface="微软雅黑" pitchFamily="34" charset="-122"/>
            </a:endParaRPr>
          </a:p>
          <a:p>
            <a:pPr lvl="1"/>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每个方法每次被调用时都会在方法调用栈上分配一个栈帧</a:t>
            </a:r>
            <a:endParaRPr lang="en-US" altLang="zh-CN" sz="20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作为该方法调用的“活动记录”</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存储局部数据（包括参数）、临时值、返回值等</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也用于动态链接、分派异常等用途</a:t>
            </a:r>
            <a:endParaRPr lang="en-US" altLang="zh-CN" sz="1800" dirty="0" smtClean="0">
              <a:latin typeface="微软雅黑" pitchFamily="34" charset="-122"/>
              <a:ea typeface="微软雅黑" pitchFamily="34" charset="-122"/>
            </a:endParaRPr>
          </a:p>
          <a:p>
            <a:pPr lvl="1"/>
            <a:r>
              <a:rPr lang="zh-CN" altLang="en-US" sz="1800" dirty="0" smtClean="0">
                <a:latin typeface="微软雅黑" pitchFamily="34" charset="-122"/>
                <a:ea typeface="微软雅黑" pitchFamily="34" charset="-122"/>
              </a:rPr>
              <a:t>栈帧大小在从</a:t>
            </a:r>
            <a:r>
              <a:rPr lang="en-US" altLang="zh-CN" sz="1800" dirty="0" smtClean="0">
                <a:latin typeface="微软雅黑" pitchFamily="34" charset="-122"/>
                <a:ea typeface="微软雅黑" pitchFamily="34" charset="-122"/>
              </a:rPr>
              <a:t>Java</a:t>
            </a:r>
            <a:r>
              <a:rPr lang="zh-CN" altLang="en-US" sz="1800" dirty="0" smtClean="0">
                <a:latin typeface="微软雅黑" pitchFamily="34" charset="-122"/>
                <a:ea typeface="微软雅黑" pitchFamily="34" charset="-122"/>
              </a:rPr>
              <a:t>源码编译为</a:t>
            </a:r>
            <a:r>
              <a:rPr lang="en-US" altLang="zh-CN" sz="1800" dirty="0" smtClean="0">
                <a:latin typeface="微软雅黑" pitchFamily="34" charset="-122"/>
                <a:ea typeface="微软雅黑" pitchFamily="34" charset="-122"/>
              </a:rPr>
              <a:t>Class</a:t>
            </a:r>
            <a:r>
              <a:rPr lang="zh-CN" altLang="en-US" sz="1800" dirty="0" smtClean="0">
                <a:latin typeface="微软雅黑" pitchFamily="34" charset="-122"/>
                <a:ea typeface="微软雅黑" pitchFamily="34" charset="-122"/>
              </a:rPr>
              <a:t>文件时已可以确定</a:t>
            </a:r>
            <a:endParaRPr lang="en-US" altLang="zh-CN" sz="1800" dirty="0" smtClean="0">
              <a:latin typeface="微软雅黑" pitchFamily="34" charset="-122"/>
              <a:ea typeface="微软雅黑" pitchFamily="34" charset="-122"/>
            </a:endParaRPr>
          </a:p>
          <a:p>
            <a:pPr lvl="2"/>
            <a:r>
              <a:rPr lang="zh-CN" altLang="en-US" sz="1400" dirty="0" smtClean="0">
                <a:latin typeface="微软雅黑" pitchFamily="34" charset="-122"/>
                <a:ea typeface="微软雅黑" pitchFamily="34" charset="-122"/>
              </a:rPr>
              <a:t>记录在</a:t>
            </a:r>
            <a:r>
              <a:rPr lang="en-US" altLang="zh-CN" sz="1400" dirty="0" smtClean="0">
                <a:latin typeface="微软雅黑" pitchFamily="34" charset="-122"/>
                <a:ea typeface="微软雅黑" pitchFamily="34" charset="-122"/>
              </a:rPr>
              <a:t>Class</a:t>
            </a:r>
            <a:r>
              <a:rPr lang="zh-CN" altLang="en-US" sz="1400" dirty="0" smtClean="0">
                <a:latin typeface="微软雅黑" pitchFamily="34" charset="-122"/>
                <a:ea typeface="微软雅黑" pitchFamily="34" charset="-122"/>
              </a:rPr>
              <a:t>文件中每个方法的</a:t>
            </a:r>
            <a:r>
              <a:rPr lang="en-US" altLang="zh-CN" sz="1400" dirty="0" smtClean="0">
                <a:latin typeface="微软雅黑" pitchFamily="34" charset="-122"/>
                <a:ea typeface="微软雅黑" pitchFamily="34" charset="-122"/>
              </a:rPr>
              <a:t>Code</a:t>
            </a:r>
            <a:r>
              <a:rPr lang="zh-CN" altLang="en-US" sz="1400" dirty="0" smtClean="0">
                <a:latin typeface="微软雅黑" pitchFamily="34" charset="-122"/>
                <a:ea typeface="微软雅黑" pitchFamily="34" charset="-122"/>
              </a:rPr>
              <a:t>属性中</a:t>
            </a:r>
            <a:endParaRPr lang="en-US" altLang="zh-CN" sz="1400" dirty="0" smtClean="0">
              <a:latin typeface="微软雅黑" pitchFamily="34" charset="-122"/>
              <a:ea typeface="微软雅黑" pitchFamily="34" charset="-122"/>
            </a:endParaRPr>
          </a:p>
          <a:p>
            <a:pPr lvl="2"/>
            <a:r>
              <a:rPr lang="en-US" altLang="zh-CN" sz="1400" dirty="0" err="1" smtClean="0">
                <a:latin typeface="微软雅黑" pitchFamily="34" charset="-122"/>
                <a:ea typeface="微软雅黑" pitchFamily="34" charset="-122"/>
              </a:rPr>
              <a:t>max_stack</a:t>
            </a:r>
            <a:r>
              <a:rPr lang="zh-CN" altLang="en-US" sz="1400" dirty="0" smtClean="0">
                <a:latin typeface="微软雅黑" pitchFamily="34" charset="-122"/>
                <a:ea typeface="微软雅黑" pitchFamily="34" charset="-122"/>
              </a:rPr>
              <a:t>与</a:t>
            </a:r>
            <a:r>
              <a:rPr lang="en-US" altLang="zh-CN" sz="1400" dirty="0" err="1" smtClean="0">
                <a:latin typeface="微软雅黑" pitchFamily="34" charset="-122"/>
                <a:ea typeface="微软雅黑" pitchFamily="34" charset="-122"/>
              </a:rPr>
              <a:t>max_locals</a:t>
            </a:r>
            <a:endParaRPr lang="en-US" altLang="zh-CN" sz="1400" dirty="0" smtClean="0">
              <a:latin typeface="微软雅黑" pitchFamily="34" charset="-122"/>
              <a:ea typeface="微软雅黑" pitchFamily="34" charset="-122"/>
            </a:endParaRPr>
          </a:p>
          <a:p>
            <a:pPr lvl="2"/>
            <a:r>
              <a:rPr lang="zh-CN" altLang="en-US" sz="1400" dirty="0" smtClean="0">
                <a:latin typeface="微软雅黑" pitchFamily="34" charset="-122"/>
                <a:ea typeface="微软雅黑" pitchFamily="34" charset="-122"/>
              </a:rPr>
              <a:t>栈帧大小不需要在方法的执行当中变化</a:t>
            </a:r>
            <a:endParaRPr lang="en-US" altLang="zh-CN" sz="1400" dirty="0" smtClean="0">
              <a:latin typeface="微软雅黑" pitchFamily="34" charset="-122"/>
              <a:ea typeface="微软雅黑" pitchFamily="34" charset="-122"/>
            </a:endParaRPr>
          </a:p>
          <a:p>
            <a:endParaRPr lang="en-US" altLang="zh-CN" sz="22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方法的一次调用结束时，对应的栈帧自动被撤销</a:t>
            </a:r>
            <a:endParaRPr lang="en-US" altLang="zh-CN" sz="2000" dirty="0" smtClean="0">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无论是正常返回还是抛出异常</a:t>
            </a:r>
            <a:endParaRPr lang="zh-CN" altLang="en-US" sz="1600" dirty="0">
              <a:latin typeface="微软雅黑" pitchFamily="34" charset="-122"/>
              <a:ea typeface="微软雅黑" pitchFamily="34" charset="-122"/>
            </a:endParaRPr>
          </a:p>
        </p:txBody>
      </p:sp>
      <p:sp>
        <p:nvSpPr>
          <p:cNvPr id="4" name="TextBox 3"/>
          <p:cNvSpPr txBox="1"/>
          <p:nvPr/>
        </p:nvSpPr>
        <p:spPr>
          <a:xfrm>
            <a:off x="8001024" y="6429396"/>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的方法调用栈</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每个</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栈帧包括：</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局部变量区</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保存参数与局部变量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操作数栈</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保存表达式计算过程中的临时值</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指向方法已解析的常量池的引用</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用于动态链接、查找常量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其它一些</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内部实现需要的数据</a:t>
            </a:r>
            <a:endParaRPr lang="zh-CN" altLang="en-US" dirty="0">
              <a:latin typeface="微软雅黑" pitchFamily="34" charset="-122"/>
              <a:ea typeface="微软雅黑"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的方法调用栈</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的方法调用栈</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局部变量区在每个</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栈帧里都有一份</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用于保存参数与局部变量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也可能用于临时保存返回值（</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也可能保持</a:t>
            </a:r>
            <a:r>
              <a:rPr lang="en-US" altLang="zh-CN" dirty="0" smtClean="0">
                <a:latin typeface="微软雅黑" pitchFamily="34" charset="-122"/>
                <a:ea typeface="微软雅黑" pitchFamily="34" charset="-122"/>
              </a:rPr>
              <a:t>ret</a:t>
            </a:r>
            <a:r>
              <a:rPr lang="zh-CN" altLang="en-US" dirty="0" smtClean="0">
                <a:latin typeface="微软雅黑" pitchFamily="34" charset="-122"/>
                <a:ea typeface="微软雅黑" pitchFamily="34" charset="-122"/>
              </a:rPr>
              <a:t>指令的返回地址</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以</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为单位，每个</a:t>
            </a:r>
            <a:r>
              <a:rPr lang="en-US" altLang="zh-CN" dirty="0" smtClean="0">
                <a:latin typeface="微软雅黑" pitchFamily="34" charset="-122"/>
                <a:ea typeface="微软雅黑" pitchFamily="34" charset="-122"/>
              </a:rPr>
              <a:t>32</a:t>
            </a:r>
            <a:r>
              <a:rPr lang="zh-CN" altLang="en-US" dirty="0" smtClean="0">
                <a:latin typeface="微软雅黑" pitchFamily="34" charset="-122"/>
                <a:ea typeface="微软雅黑" pitchFamily="34" charset="-122"/>
              </a:rPr>
              <a:t>位宽</a:t>
            </a:r>
            <a:endParaRPr lang="en-US" altLang="zh-CN" dirty="0" smtClean="0">
              <a:latin typeface="微软雅黑" pitchFamily="34" charset="-122"/>
              <a:ea typeface="微软雅黑" pitchFamily="34" charset="-122"/>
            </a:endParaRPr>
          </a:p>
          <a:p>
            <a:pPr lvl="1"/>
            <a:r>
              <a:rPr lang="en-US" altLang="zh-CN" smtClean="0">
                <a:latin typeface="微软雅黑" pitchFamily="34" charset="-122"/>
                <a:ea typeface="微软雅黑" pitchFamily="34" charset="-122"/>
              </a:rPr>
              <a:t>double</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long</a:t>
            </a:r>
            <a:r>
              <a:rPr lang="zh-CN" altLang="en-US" dirty="0" smtClean="0">
                <a:latin typeface="微软雅黑" pitchFamily="34" charset="-122"/>
                <a:ea typeface="微软雅黑" pitchFamily="34" charset="-122"/>
              </a:rPr>
              <a:t>占两个</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，其它占一个</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一个</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在一个方法中可以分配给多个变量使用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只要这些变量的作用域不重叠</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6" name="TextBox 5"/>
          <p:cNvSpPr txBox="1"/>
          <p:nvPr/>
        </p:nvSpPr>
        <p:spPr>
          <a:xfrm>
            <a:off x="5286380" y="1164134"/>
            <a:ext cx="3857652" cy="5693866"/>
          </a:xfrm>
          <a:prstGeom prst="rect">
            <a:avLst/>
          </a:prstGeom>
          <a:noFill/>
        </p:spPr>
        <p:txBody>
          <a:bodyPr wrap="square" rtlCol="0">
            <a:spAutoFit/>
          </a:bodyPr>
          <a:lstStyle/>
          <a:p>
            <a:r>
              <a:rPr lang="en-US" altLang="zh-CN" sz="1400" dirty="0" smtClean="0">
                <a:latin typeface="Consolas" pitchFamily="49" charset="0"/>
              </a:rPr>
              <a:t>Code:</a:t>
            </a:r>
          </a:p>
          <a:p>
            <a:r>
              <a:rPr lang="en-US" altLang="zh-CN" sz="1400" dirty="0" smtClean="0">
                <a:latin typeface="Consolas" pitchFamily="49" charset="0"/>
              </a:rPr>
              <a:t> Stack=2, Locals=6, </a:t>
            </a:r>
            <a:r>
              <a:rPr lang="en-US" altLang="zh-CN" sz="1400" dirty="0" err="1" smtClean="0">
                <a:latin typeface="Consolas" pitchFamily="49" charset="0"/>
              </a:rPr>
              <a:t>Args_size</a:t>
            </a:r>
            <a:r>
              <a:rPr lang="en-US" altLang="zh-CN" sz="1400" dirty="0" smtClean="0">
                <a:latin typeface="Consolas" pitchFamily="49" charset="0"/>
              </a:rPr>
              <a:t>=3</a:t>
            </a:r>
          </a:p>
          <a:p>
            <a:r>
              <a:rPr lang="en-US" altLang="zh-CN" sz="1400" dirty="0" smtClean="0">
                <a:latin typeface="Consolas" pitchFamily="49" charset="0"/>
              </a:rPr>
              <a:t> 0:   iload_1</a:t>
            </a:r>
          </a:p>
          <a:p>
            <a:r>
              <a:rPr lang="en-US" altLang="zh-CN" sz="1400" dirty="0" smtClean="0">
                <a:latin typeface="Consolas" pitchFamily="49" charset="0"/>
              </a:rPr>
              <a:t> 1:   istore_3</a:t>
            </a:r>
          </a:p>
          <a:p>
            <a:r>
              <a:rPr lang="en-US" altLang="zh-CN" sz="1400" dirty="0" smtClean="0">
                <a:latin typeface="Consolas" pitchFamily="49" charset="0"/>
              </a:rPr>
              <a:t> 2:   iload_1</a:t>
            </a:r>
          </a:p>
          <a:p>
            <a:r>
              <a:rPr lang="en-US" altLang="zh-CN" sz="1400" dirty="0" smtClean="0">
                <a:latin typeface="Consolas" pitchFamily="49" charset="0"/>
              </a:rPr>
              <a:t> 3:   iload_3</a:t>
            </a:r>
          </a:p>
          <a:p>
            <a:r>
              <a:rPr lang="en-US" altLang="zh-CN" sz="1400" dirty="0" smtClean="0">
                <a:latin typeface="Consolas" pitchFamily="49" charset="0"/>
              </a:rPr>
              <a:t> 4:   </a:t>
            </a:r>
            <a:r>
              <a:rPr lang="en-US" altLang="zh-CN" sz="1400" dirty="0" err="1" smtClean="0">
                <a:latin typeface="Consolas" pitchFamily="49" charset="0"/>
              </a:rPr>
              <a:t>iadd</a:t>
            </a:r>
            <a:endParaRPr lang="en-US" altLang="zh-CN" sz="1400" dirty="0" smtClean="0">
              <a:latin typeface="Consolas" pitchFamily="49" charset="0"/>
            </a:endParaRPr>
          </a:p>
          <a:p>
            <a:r>
              <a:rPr lang="en-US" altLang="zh-CN" sz="1400" dirty="0" smtClean="0">
                <a:latin typeface="Consolas" pitchFamily="49" charset="0"/>
              </a:rPr>
              <a:t> 5:   i2l</a:t>
            </a:r>
          </a:p>
          <a:p>
            <a:r>
              <a:rPr lang="en-US" altLang="zh-CN" sz="1400" dirty="0" smtClean="0">
                <a:latin typeface="Consolas" pitchFamily="49" charset="0"/>
              </a:rPr>
              <a:t> 6:   </a:t>
            </a:r>
            <a:r>
              <a:rPr lang="en-US" altLang="zh-CN" sz="1400" dirty="0" err="1" smtClean="0">
                <a:latin typeface="Consolas" pitchFamily="49" charset="0"/>
              </a:rPr>
              <a:t>lstore</a:t>
            </a:r>
            <a:r>
              <a:rPr lang="en-US" altLang="zh-CN" sz="1400" dirty="0" smtClean="0">
                <a:latin typeface="Consolas" pitchFamily="49" charset="0"/>
              </a:rPr>
              <a:t>  4</a:t>
            </a:r>
          </a:p>
          <a:p>
            <a:r>
              <a:rPr lang="en-US" altLang="zh-CN" sz="1400" dirty="0" smtClean="0">
                <a:latin typeface="Consolas" pitchFamily="49" charset="0"/>
              </a:rPr>
              <a:t> 8:   iload_3</a:t>
            </a:r>
          </a:p>
          <a:p>
            <a:r>
              <a:rPr lang="en-US" altLang="zh-CN" sz="1400" dirty="0" smtClean="0">
                <a:latin typeface="Consolas" pitchFamily="49" charset="0"/>
              </a:rPr>
              <a:t> 9:   </a:t>
            </a:r>
            <a:r>
              <a:rPr lang="en-US" altLang="zh-CN" sz="1400" dirty="0" err="1" smtClean="0">
                <a:latin typeface="Consolas" pitchFamily="49" charset="0"/>
              </a:rPr>
              <a:t>iinc</a:t>
            </a:r>
            <a:r>
              <a:rPr lang="en-US" altLang="zh-CN" sz="1400" dirty="0" smtClean="0">
                <a:latin typeface="Consolas" pitchFamily="49" charset="0"/>
              </a:rPr>
              <a:t>    3, -1</a:t>
            </a:r>
          </a:p>
          <a:p>
            <a:r>
              <a:rPr lang="en-US" altLang="zh-CN" sz="1400" dirty="0" smtClean="0">
                <a:latin typeface="Consolas" pitchFamily="49" charset="0"/>
              </a:rPr>
              <a:t> 12:  </a:t>
            </a:r>
            <a:r>
              <a:rPr lang="en-US" altLang="zh-CN" sz="1400" dirty="0" err="1" smtClean="0">
                <a:latin typeface="Consolas" pitchFamily="49" charset="0"/>
              </a:rPr>
              <a:t>ifle</a:t>
            </a:r>
            <a:r>
              <a:rPr lang="en-US" altLang="zh-CN" sz="1400" dirty="0" smtClean="0">
                <a:latin typeface="Consolas" pitchFamily="49" charset="0"/>
              </a:rPr>
              <a:t>    23</a:t>
            </a:r>
          </a:p>
          <a:p>
            <a:r>
              <a:rPr lang="en-US" altLang="zh-CN" sz="1400" dirty="0" smtClean="0">
                <a:latin typeface="Consolas" pitchFamily="49" charset="0"/>
              </a:rPr>
              <a:t> 15:  iload_1</a:t>
            </a:r>
          </a:p>
          <a:p>
            <a:r>
              <a:rPr lang="en-US" altLang="zh-CN" sz="1400" dirty="0" smtClean="0">
                <a:latin typeface="Consolas" pitchFamily="49" charset="0"/>
              </a:rPr>
              <a:t> 16:  iconst_3</a:t>
            </a:r>
          </a:p>
          <a:p>
            <a:r>
              <a:rPr lang="en-US" altLang="zh-CN" sz="1400" dirty="0" smtClean="0">
                <a:latin typeface="Consolas" pitchFamily="49" charset="0"/>
              </a:rPr>
              <a:t> 17:  </a:t>
            </a:r>
            <a:r>
              <a:rPr lang="en-US" altLang="zh-CN" sz="1400" dirty="0" err="1" smtClean="0">
                <a:latin typeface="Consolas" pitchFamily="49" charset="0"/>
              </a:rPr>
              <a:t>imul</a:t>
            </a:r>
            <a:endParaRPr lang="en-US" altLang="zh-CN" sz="1400" dirty="0" smtClean="0">
              <a:latin typeface="Consolas" pitchFamily="49" charset="0"/>
            </a:endParaRPr>
          </a:p>
          <a:p>
            <a:r>
              <a:rPr lang="en-US" altLang="zh-CN" sz="1400" dirty="0" smtClean="0">
                <a:latin typeface="Consolas" pitchFamily="49" charset="0"/>
              </a:rPr>
              <a:t> 18:  </a:t>
            </a:r>
            <a:r>
              <a:rPr lang="en-US" altLang="zh-CN" sz="1400" dirty="0" err="1" smtClean="0">
                <a:latin typeface="Consolas" pitchFamily="49" charset="0"/>
              </a:rPr>
              <a:t>istore</a:t>
            </a:r>
            <a:r>
              <a:rPr lang="en-US" altLang="zh-CN" sz="1400" dirty="0" smtClean="0">
                <a:latin typeface="Consolas" pitchFamily="49" charset="0"/>
              </a:rPr>
              <a:t>  4</a:t>
            </a:r>
          </a:p>
          <a:p>
            <a:r>
              <a:rPr lang="en-US" altLang="zh-CN" sz="1400" dirty="0" smtClean="0">
                <a:latin typeface="Consolas" pitchFamily="49" charset="0"/>
              </a:rPr>
              <a:t> 20:  </a:t>
            </a:r>
            <a:r>
              <a:rPr lang="en-US" altLang="zh-CN" sz="1400" dirty="0" err="1" smtClean="0">
                <a:latin typeface="Consolas" pitchFamily="49" charset="0"/>
              </a:rPr>
              <a:t>goto</a:t>
            </a:r>
            <a:r>
              <a:rPr lang="en-US" altLang="zh-CN" sz="1400" dirty="0" smtClean="0">
                <a:latin typeface="Consolas" pitchFamily="49" charset="0"/>
              </a:rPr>
              <a:t>    8</a:t>
            </a:r>
          </a:p>
          <a:p>
            <a:r>
              <a:rPr lang="en-US" altLang="zh-CN" sz="1400" dirty="0" smtClean="0">
                <a:latin typeface="Consolas" pitchFamily="49" charset="0"/>
              </a:rPr>
              <a:t> 23:  iload_3</a:t>
            </a:r>
          </a:p>
          <a:p>
            <a:r>
              <a:rPr lang="en-US" altLang="zh-CN" sz="1400" dirty="0" smtClean="0">
                <a:latin typeface="Consolas" pitchFamily="49" charset="0"/>
              </a:rPr>
              <a:t> 24:  </a:t>
            </a:r>
            <a:r>
              <a:rPr lang="en-US" altLang="zh-CN" sz="1400" dirty="0" err="1" smtClean="0">
                <a:latin typeface="Consolas" pitchFamily="49" charset="0"/>
              </a:rPr>
              <a:t>ireturn</a:t>
            </a:r>
            <a:endParaRPr lang="en-US" altLang="zh-CN" sz="1400" dirty="0" smtClean="0">
              <a:latin typeface="Consolas" pitchFamily="49" charset="0"/>
            </a:endParaRPr>
          </a:p>
          <a:p>
            <a:endParaRPr lang="en-US" altLang="zh-CN" sz="1400" dirty="0" smtClean="0">
              <a:latin typeface="Consolas" pitchFamily="49" charset="0"/>
            </a:endParaRPr>
          </a:p>
          <a:p>
            <a:r>
              <a:rPr lang="en-US" altLang="zh-CN" sz="1400" dirty="0" err="1" smtClean="0">
                <a:latin typeface="Consolas" pitchFamily="49" charset="0"/>
              </a:rPr>
              <a:t>StackMapTable</a:t>
            </a:r>
            <a:r>
              <a:rPr lang="en-US" altLang="zh-CN" sz="1400" dirty="0" smtClean="0">
                <a:latin typeface="Consolas" pitchFamily="49" charset="0"/>
              </a:rPr>
              <a:t>: </a:t>
            </a:r>
            <a:r>
              <a:rPr lang="en-US" altLang="zh-CN" sz="1400" dirty="0" err="1" smtClean="0">
                <a:latin typeface="Consolas" pitchFamily="49" charset="0"/>
              </a:rPr>
              <a:t>number_of_entries</a:t>
            </a:r>
            <a:r>
              <a:rPr lang="en-US" altLang="zh-CN" sz="1400" dirty="0" smtClean="0">
                <a:latin typeface="Consolas" pitchFamily="49" charset="0"/>
              </a:rPr>
              <a:t> = 2</a:t>
            </a:r>
          </a:p>
          <a:p>
            <a:r>
              <a:rPr lang="en-US" altLang="zh-CN" sz="1400" dirty="0" smtClean="0">
                <a:latin typeface="Consolas" pitchFamily="49" charset="0"/>
              </a:rPr>
              <a:t> </a:t>
            </a:r>
            <a:r>
              <a:rPr lang="en-US" altLang="zh-CN" sz="1400" dirty="0" err="1" smtClean="0">
                <a:latin typeface="Consolas" pitchFamily="49" charset="0"/>
              </a:rPr>
              <a:t>frame_type</a:t>
            </a:r>
            <a:r>
              <a:rPr lang="en-US" altLang="zh-CN" sz="1400" dirty="0" smtClean="0">
                <a:latin typeface="Consolas" pitchFamily="49" charset="0"/>
              </a:rPr>
              <a:t> = 252 /* append */</a:t>
            </a:r>
          </a:p>
          <a:p>
            <a:r>
              <a:rPr lang="en-US" altLang="zh-CN" sz="1400" dirty="0" smtClean="0">
                <a:latin typeface="Consolas" pitchFamily="49" charset="0"/>
              </a:rPr>
              <a:t>   </a:t>
            </a:r>
            <a:r>
              <a:rPr lang="en-US" altLang="zh-CN" sz="1400" dirty="0" err="1" smtClean="0">
                <a:latin typeface="Consolas" pitchFamily="49" charset="0"/>
              </a:rPr>
              <a:t>offset_delta</a:t>
            </a:r>
            <a:r>
              <a:rPr lang="en-US" altLang="zh-CN" sz="1400" dirty="0" smtClean="0">
                <a:latin typeface="Consolas" pitchFamily="49" charset="0"/>
              </a:rPr>
              <a:t> = 8</a:t>
            </a:r>
          </a:p>
          <a:p>
            <a:r>
              <a:rPr lang="en-US" altLang="zh-CN" sz="1400" dirty="0" smtClean="0">
                <a:latin typeface="Consolas" pitchFamily="49" charset="0"/>
              </a:rPr>
              <a:t>   locals = [ </a:t>
            </a:r>
            <a:r>
              <a:rPr lang="en-US" altLang="zh-CN" sz="1400" dirty="0" err="1" smtClean="0">
                <a:latin typeface="Consolas" pitchFamily="49" charset="0"/>
              </a:rPr>
              <a:t>int</a:t>
            </a:r>
            <a:r>
              <a:rPr lang="en-US" altLang="zh-CN" sz="1400" dirty="0" smtClean="0">
                <a:latin typeface="Consolas" pitchFamily="49" charset="0"/>
              </a:rPr>
              <a:t> ]</a:t>
            </a:r>
          </a:p>
          <a:p>
            <a:r>
              <a:rPr lang="en-US" altLang="zh-CN" sz="1400" dirty="0" smtClean="0">
                <a:latin typeface="Consolas" pitchFamily="49" charset="0"/>
              </a:rPr>
              <a:t> </a:t>
            </a:r>
            <a:r>
              <a:rPr lang="en-US" altLang="zh-CN" sz="1400" dirty="0" err="1" smtClean="0">
                <a:latin typeface="Consolas" pitchFamily="49" charset="0"/>
              </a:rPr>
              <a:t>frame_type</a:t>
            </a:r>
            <a:r>
              <a:rPr lang="en-US" altLang="zh-CN" sz="1400" dirty="0" smtClean="0">
                <a:latin typeface="Consolas" pitchFamily="49" charset="0"/>
              </a:rPr>
              <a:t> = 14 /* same */</a:t>
            </a:r>
            <a:endParaRPr lang="zh-CN" altLang="en-US" sz="1400" dirty="0">
              <a:latin typeface="Consolas" pitchFamily="49" charset="0"/>
            </a:endParaRPr>
          </a:p>
        </p:txBody>
      </p:sp>
      <p:sp>
        <p:nvSpPr>
          <p:cNvPr id="7" name="右箭头 6"/>
          <p:cNvSpPr/>
          <p:nvPr/>
        </p:nvSpPr>
        <p:spPr>
          <a:xfrm>
            <a:off x="4357686" y="3214686"/>
            <a:ext cx="857256" cy="571504"/>
          </a:xfrm>
          <a:prstGeom prst="right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sp>
        <p:nvSpPr>
          <p:cNvPr id="10" name="TextBox 9"/>
          <p:cNvSpPr txBox="1"/>
          <p:nvPr/>
        </p:nvSpPr>
        <p:spPr>
          <a:xfrm>
            <a:off x="6572264" y="1500174"/>
            <a:ext cx="1571636"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局部变量区：</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固定大小为</a:t>
            </a:r>
            <a:r>
              <a:rPr lang="en-US" altLang="zh-CN" dirty="0" smtClean="0">
                <a:latin typeface="微软雅黑" pitchFamily="34" charset="-122"/>
                <a:ea typeface="微软雅黑" pitchFamily="34" charset="-122"/>
              </a:rPr>
              <a:t>6</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71604" y="2285992"/>
            <a:ext cx="3857652"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0232" y="2500306"/>
            <a:ext cx="1214446"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rowSpan="2">
                  <a:txBody>
                    <a:bodyPr/>
                    <a:lstStyle/>
                    <a:p>
                      <a:r>
                        <a:rPr lang="en-US" altLang="zh-CN" sz="1600" dirty="0" smtClean="0">
                          <a:latin typeface="Consolas" pitchFamily="49" charset="0"/>
                        </a:rPr>
                        <a:t>l</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vMerge="1">
                  <a:txBody>
                    <a:bodyPr/>
                    <a:lstStyle/>
                    <a:p>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85720" y="1714488"/>
            <a:ext cx="8501122" cy="464347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语言处理器的基本结构</a:t>
            </a:r>
            <a:endParaRPr lang="zh-CN" altLang="en-US" dirty="0">
              <a:latin typeface="微软雅黑" pitchFamily="34" charset="-122"/>
              <a:ea typeface="微软雅黑" pitchFamily="34" charset="-122"/>
            </a:endParaRPr>
          </a:p>
        </p:txBody>
      </p:sp>
      <p:sp>
        <p:nvSpPr>
          <p:cNvPr id="3" name="文本占位符 2"/>
          <p:cNvSpPr>
            <a:spLocks noGrp="1"/>
          </p:cNvSpPr>
          <p:nvPr>
            <p:ph type="body" idx="2"/>
          </p:nvPr>
        </p:nvSpPr>
        <p:spPr>
          <a:xfrm>
            <a:off x="457200" y="1406964"/>
            <a:ext cx="3971924" cy="698500"/>
          </a:xfrm>
        </p:spPr>
        <p:txBody>
          <a:bodyPr/>
          <a:lstStyle/>
          <a:p>
            <a:r>
              <a:rPr lang="zh-CN" altLang="en-US" dirty="0" smtClean="0">
                <a:latin typeface="微软雅黑" pitchFamily="34" charset="-122"/>
                <a:ea typeface="微软雅黑" pitchFamily="34" charset="-122"/>
              </a:rPr>
              <a:t>语言处理器的重要形式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编译器的基本结构</a:t>
            </a:r>
            <a:endParaRPr lang="zh-CN" altLang="en-US" dirty="0">
              <a:latin typeface="微软雅黑" pitchFamily="34" charset="-122"/>
              <a:ea typeface="微软雅黑" pitchFamily="34" charset="-122"/>
            </a:endParaRPr>
          </a:p>
        </p:txBody>
      </p:sp>
      <p:sp>
        <p:nvSpPr>
          <p:cNvPr id="4" name="内容占位符 3"/>
          <p:cNvSpPr>
            <a:spLocks noGrp="1"/>
          </p:cNvSpPr>
          <p:nvPr>
            <p:ph sz="half" idx="1"/>
          </p:nvPr>
        </p:nvSpPr>
        <p:spPr/>
        <p:txBody>
          <a:bodyPr/>
          <a:lstStyle/>
          <a:p>
            <a:endParaRPr lang="zh-CN" altLang="en-US" dirty="0"/>
          </a:p>
        </p:txBody>
      </p:sp>
      <p:sp>
        <p:nvSpPr>
          <p:cNvPr id="5" name="圆角矩形 4"/>
          <p:cNvSpPr/>
          <p:nvPr/>
        </p:nvSpPr>
        <p:spPr>
          <a:xfrm>
            <a:off x="1285852"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词法分析器</a:t>
            </a:r>
            <a:endParaRPr lang="zh-CN" altLang="en-US" dirty="0">
              <a:solidFill>
                <a:schemeClr val="tx1"/>
              </a:solidFill>
              <a:latin typeface="微软雅黑" pitchFamily="34" charset="-122"/>
              <a:ea typeface="微软雅黑" pitchFamily="34" charset="-122"/>
            </a:endParaRPr>
          </a:p>
        </p:txBody>
      </p:sp>
      <p:sp>
        <p:nvSpPr>
          <p:cNvPr id="6" name="对角圆角矩形 5"/>
          <p:cNvSpPr/>
          <p:nvPr/>
        </p:nvSpPr>
        <p:spPr>
          <a:xfrm>
            <a:off x="2071670"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Token</a:t>
            </a:r>
            <a:r>
              <a:rPr lang="zh-CN" altLang="en-US" dirty="0" smtClean="0">
                <a:solidFill>
                  <a:schemeClr val="tx1"/>
                </a:solidFill>
                <a:latin typeface="微软雅黑" pitchFamily="34" charset="-122"/>
                <a:ea typeface="微软雅黑" pitchFamily="34" charset="-122"/>
              </a:rPr>
              <a:t>流</a:t>
            </a:r>
            <a:endParaRPr lang="zh-CN" altLang="en-US" dirty="0">
              <a:solidFill>
                <a:schemeClr val="tx1"/>
              </a:solidFill>
              <a:latin typeface="微软雅黑" pitchFamily="34" charset="-122"/>
              <a:ea typeface="微软雅黑" pitchFamily="34" charset="-122"/>
            </a:endParaRPr>
          </a:p>
        </p:txBody>
      </p:sp>
      <p:sp>
        <p:nvSpPr>
          <p:cNvPr id="7" name="右箭头 6"/>
          <p:cNvSpPr/>
          <p:nvPr/>
        </p:nvSpPr>
        <p:spPr>
          <a:xfrm>
            <a:off x="185735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786050"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语法分析器</a:t>
            </a:r>
            <a:endParaRPr lang="zh-CN" altLang="en-US" dirty="0">
              <a:solidFill>
                <a:schemeClr val="tx1"/>
              </a:solidFill>
              <a:latin typeface="微软雅黑" pitchFamily="34" charset="-122"/>
              <a:ea typeface="微软雅黑" pitchFamily="34" charset="-122"/>
            </a:endParaRPr>
          </a:p>
        </p:txBody>
      </p:sp>
      <p:sp>
        <p:nvSpPr>
          <p:cNvPr id="12" name="对角圆角矩形 11"/>
          <p:cNvSpPr/>
          <p:nvPr/>
        </p:nvSpPr>
        <p:spPr>
          <a:xfrm>
            <a:off x="3571868"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语法树</a:t>
            </a:r>
            <a:r>
              <a:rPr lang="en-US" altLang="zh-CN"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抽象语法树</a:t>
            </a:r>
            <a:endParaRPr lang="zh-CN" altLang="en-US" dirty="0">
              <a:solidFill>
                <a:schemeClr val="tx1"/>
              </a:solidFill>
              <a:latin typeface="微软雅黑" pitchFamily="34" charset="-122"/>
              <a:ea typeface="微软雅黑" pitchFamily="34" charset="-122"/>
            </a:endParaRPr>
          </a:p>
        </p:txBody>
      </p:sp>
      <p:sp>
        <p:nvSpPr>
          <p:cNvPr id="14" name="圆角矩形 13"/>
          <p:cNvSpPr/>
          <p:nvPr/>
        </p:nvSpPr>
        <p:spPr>
          <a:xfrm>
            <a:off x="4286248"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语义分析器</a:t>
            </a:r>
            <a:endParaRPr lang="zh-CN" altLang="en-US" dirty="0">
              <a:solidFill>
                <a:schemeClr val="tx1"/>
              </a:solidFill>
              <a:latin typeface="微软雅黑" pitchFamily="34" charset="-122"/>
              <a:ea typeface="微软雅黑" pitchFamily="34" charset="-122"/>
            </a:endParaRPr>
          </a:p>
        </p:txBody>
      </p:sp>
      <p:sp>
        <p:nvSpPr>
          <p:cNvPr id="16" name="对角圆角矩形 15"/>
          <p:cNvSpPr/>
          <p:nvPr/>
        </p:nvSpPr>
        <p:spPr>
          <a:xfrm>
            <a:off x="5072066"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注解抽象语法树</a:t>
            </a:r>
            <a:endParaRPr lang="zh-CN" altLang="en-US" dirty="0">
              <a:solidFill>
                <a:schemeClr val="tx1"/>
              </a:solidFill>
              <a:latin typeface="微软雅黑" pitchFamily="34" charset="-122"/>
              <a:ea typeface="微软雅黑" pitchFamily="34" charset="-122"/>
            </a:endParaRPr>
          </a:p>
        </p:txBody>
      </p:sp>
      <p:sp>
        <p:nvSpPr>
          <p:cNvPr id="18" name="右箭头 17"/>
          <p:cNvSpPr/>
          <p:nvPr/>
        </p:nvSpPr>
        <p:spPr>
          <a:xfrm>
            <a:off x="257173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335755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07193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485775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57213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786446"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中间代码生成器</a:t>
            </a:r>
            <a:endParaRPr lang="zh-CN" altLang="en-US" dirty="0">
              <a:solidFill>
                <a:schemeClr val="tx1"/>
              </a:solidFill>
              <a:latin typeface="微软雅黑" pitchFamily="34" charset="-122"/>
              <a:ea typeface="微软雅黑" pitchFamily="34" charset="-122"/>
            </a:endParaRPr>
          </a:p>
        </p:txBody>
      </p:sp>
      <p:sp>
        <p:nvSpPr>
          <p:cNvPr id="24" name="对角圆角矩形 23"/>
          <p:cNvSpPr/>
          <p:nvPr/>
        </p:nvSpPr>
        <p:spPr>
          <a:xfrm>
            <a:off x="6572264"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25" name="右箭头 24"/>
          <p:cNvSpPr/>
          <p:nvPr/>
        </p:nvSpPr>
        <p:spPr>
          <a:xfrm>
            <a:off x="6357950"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7072330"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857488" y="4143380"/>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机器无关优化</a:t>
            </a:r>
            <a:endParaRPr lang="zh-CN" altLang="en-US" dirty="0">
              <a:solidFill>
                <a:schemeClr val="tx1"/>
              </a:solidFill>
              <a:latin typeface="微软雅黑" pitchFamily="34" charset="-122"/>
              <a:ea typeface="微软雅黑" pitchFamily="34" charset="-122"/>
            </a:endParaRPr>
          </a:p>
        </p:txBody>
      </p:sp>
      <p:sp>
        <p:nvSpPr>
          <p:cNvPr id="28" name="对角圆角矩形 27"/>
          <p:cNvSpPr/>
          <p:nvPr/>
        </p:nvSpPr>
        <p:spPr>
          <a:xfrm>
            <a:off x="3643306" y="4143380"/>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29" name="右箭头 28"/>
          <p:cNvSpPr/>
          <p:nvPr/>
        </p:nvSpPr>
        <p:spPr>
          <a:xfrm>
            <a:off x="3428992"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357686" y="4143380"/>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机器相关优化</a:t>
            </a:r>
            <a:endParaRPr lang="zh-CN" altLang="en-US" dirty="0">
              <a:solidFill>
                <a:schemeClr val="tx1"/>
              </a:solidFill>
              <a:latin typeface="微软雅黑" pitchFamily="34" charset="-122"/>
              <a:ea typeface="微软雅黑" pitchFamily="34" charset="-122"/>
            </a:endParaRPr>
          </a:p>
        </p:txBody>
      </p:sp>
      <p:sp>
        <p:nvSpPr>
          <p:cNvPr id="31" name="对角圆角矩形 30"/>
          <p:cNvSpPr/>
          <p:nvPr/>
        </p:nvSpPr>
        <p:spPr>
          <a:xfrm>
            <a:off x="5143504" y="4143380"/>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32" name="圆角矩形 31"/>
          <p:cNvSpPr/>
          <p:nvPr/>
        </p:nvSpPr>
        <p:spPr>
          <a:xfrm>
            <a:off x="5857884" y="4143380"/>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寄存器分配器</a:t>
            </a:r>
            <a:endParaRPr lang="zh-CN" altLang="en-US" dirty="0">
              <a:solidFill>
                <a:schemeClr val="tx1"/>
              </a:solidFill>
              <a:latin typeface="微软雅黑" pitchFamily="34" charset="-122"/>
              <a:ea typeface="微软雅黑" pitchFamily="34" charset="-122"/>
            </a:endParaRPr>
          </a:p>
        </p:txBody>
      </p:sp>
      <p:sp>
        <p:nvSpPr>
          <p:cNvPr id="33" name="对角圆角矩形 32"/>
          <p:cNvSpPr/>
          <p:nvPr/>
        </p:nvSpPr>
        <p:spPr>
          <a:xfrm>
            <a:off x="6643702" y="4143380"/>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34" name="右箭头 33"/>
          <p:cNvSpPr/>
          <p:nvPr/>
        </p:nvSpPr>
        <p:spPr>
          <a:xfrm>
            <a:off x="4143372"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4929190"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5643570"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6429388"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7143768"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7358082" y="4143380"/>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目标代码生成器</a:t>
            </a:r>
            <a:endParaRPr lang="zh-CN" altLang="en-US" dirty="0">
              <a:solidFill>
                <a:schemeClr val="tx1"/>
              </a:solidFill>
              <a:latin typeface="微软雅黑" pitchFamily="34" charset="-122"/>
              <a:ea typeface="微软雅黑" pitchFamily="34" charset="-122"/>
            </a:endParaRPr>
          </a:p>
        </p:txBody>
      </p:sp>
      <p:sp>
        <p:nvSpPr>
          <p:cNvPr id="40" name="对角圆角矩形 39"/>
          <p:cNvSpPr/>
          <p:nvPr/>
        </p:nvSpPr>
        <p:spPr>
          <a:xfrm>
            <a:off x="8143900" y="4143380"/>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目标代码</a:t>
            </a:r>
            <a:endParaRPr lang="zh-CN" altLang="en-US" dirty="0">
              <a:solidFill>
                <a:schemeClr val="tx1"/>
              </a:solidFill>
              <a:latin typeface="微软雅黑" pitchFamily="34" charset="-122"/>
              <a:ea typeface="微软雅黑" pitchFamily="34" charset="-122"/>
            </a:endParaRPr>
          </a:p>
        </p:txBody>
      </p:sp>
      <p:sp>
        <p:nvSpPr>
          <p:cNvPr id="41" name="右箭头 40"/>
          <p:cNvSpPr/>
          <p:nvPr/>
        </p:nvSpPr>
        <p:spPr>
          <a:xfrm>
            <a:off x="7929586"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2643174" y="5072074"/>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剪去对角的矩形 43"/>
          <p:cNvSpPr/>
          <p:nvPr/>
        </p:nvSpPr>
        <p:spPr>
          <a:xfrm>
            <a:off x="428596" y="4357694"/>
            <a:ext cx="1928826" cy="185738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符号表</a:t>
            </a:r>
            <a:endParaRPr lang="zh-CN" altLang="en-US" sz="2000" dirty="0">
              <a:solidFill>
                <a:schemeClr val="tx1"/>
              </a:solidFill>
              <a:latin typeface="微软雅黑" pitchFamily="34" charset="-122"/>
              <a:ea typeface="微软雅黑" pitchFamily="34" charset="-122"/>
            </a:endParaRPr>
          </a:p>
        </p:txBody>
      </p:sp>
      <p:sp>
        <p:nvSpPr>
          <p:cNvPr id="45" name="对角圆角矩形 44"/>
          <p:cNvSpPr/>
          <p:nvPr/>
        </p:nvSpPr>
        <p:spPr>
          <a:xfrm>
            <a:off x="571472"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源代码</a:t>
            </a:r>
            <a:endParaRPr lang="zh-CN" altLang="en-US" dirty="0">
              <a:solidFill>
                <a:schemeClr val="tx1"/>
              </a:solidFill>
              <a:latin typeface="微软雅黑" pitchFamily="34" charset="-122"/>
              <a:ea typeface="微软雅黑" pitchFamily="34" charset="-122"/>
            </a:endParaRPr>
          </a:p>
        </p:txBody>
      </p:sp>
      <p:sp>
        <p:nvSpPr>
          <p:cNvPr id="46" name="右箭头 45"/>
          <p:cNvSpPr/>
          <p:nvPr/>
        </p:nvSpPr>
        <p:spPr>
          <a:xfrm>
            <a:off x="1071538"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7643834" y="2071678"/>
            <a:ext cx="928694"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编译器</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00298" y="3000372"/>
            <a:ext cx="1643074"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rowSpan="2">
                  <a:txBody>
                    <a:bodyPr/>
                    <a:lstStyle/>
                    <a:p>
                      <a:r>
                        <a:rPr lang="en-US" altLang="zh-CN" sz="1600" dirty="0" smtClean="0">
                          <a:latin typeface="Consolas" pitchFamily="49" charset="0"/>
                        </a:rPr>
                        <a:t>l</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vMerge="1">
                  <a:txBody>
                    <a:bodyPr/>
                    <a:lstStyle/>
                    <a:p>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0232" y="3500438"/>
            <a:ext cx="2000264"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00298" y="3714752"/>
            <a:ext cx="1571636"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k</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0232" y="4000504"/>
            <a:ext cx="214314"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9" name="表格 8"/>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0232" y="4214818"/>
            <a:ext cx="1071570" cy="285752"/>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71538" y="2000240"/>
            <a:ext cx="4429156" cy="3046988"/>
          </a:xfrm>
          <a:prstGeom prst="rect">
            <a:avLst/>
          </a:prstGeom>
          <a:noFill/>
        </p:spPr>
        <p:txBody>
          <a:bodyPr wrap="square" rtlCol="0">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dirty="0" smtClean="0">
                <a:solidFill>
                  <a:srgbClr val="000000"/>
                </a:solidFill>
                <a:latin typeface="Consolas"/>
              </a:rPr>
              <a:t> </a:t>
            </a:r>
            <a:r>
              <a:rPr lang="en-US" altLang="zh-CN" sz="1600" dirty="0" err="1" smtClean="0">
                <a:solidFill>
                  <a:srgbClr val="000000"/>
                </a:solidFill>
                <a:latin typeface="Consolas"/>
              </a:rPr>
              <a:t>LocalVariableDemo</a:t>
            </a:r>
            <a:r>
              <a:rPr lang="en-US" altLang="zh-CN" sz="1600" dirty="0" smtClean="0">
                <a:solidFill>
                  <a:srgbClr val="000000"/>
                </a:solidFill>
                <a:latin typeface="Consolas"/>
              </a:rPr>
              <a:t> {</a:t>
            </a:r>
          </a:p>
          <a:p>
            <a:r>
              <a:rPr lang="en-US" altLang="zh-CN" sz="1600" b="1" dirty="0" smtClean="0">
                <a:solidFill>
                  <a:srgbClr val="7F0055"/>
                </a:solidFill>
                <a:latin typeface="Consolas"/>
              </a:rPr>
              <a:t>    public</a:t>
            </a:r>
            <a:r>
              <a:rPr lang="en-US" altLang="zh-CN" sz="1600" b="1" dirty="0" smtClean="0">
                <a:solidFill>
                  <a:srgbClr val="000000"/>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demo(</a:t>
            </a:r>
            <a:r>
              <a:rPr lang="en-US" altLang="zh-CN" sz="1600" b="1" dirty="0" err="1" smtClean="0">
                <a:solidFill>
                  <a:srgbClr val="7F0055"/>
                </a:solidFill>
                <a:latin typeface="Consolas"/>
              </a:rPr>
              <a:t>int</a:t>
            </a:r>
            <a:r>
              <a:rPr lang="en-US" altLang="zh-CN" sz="1600" dirty="0" smtClean="0">
                <a:solidFill>
                  <a:srgbClr val="000000"/>
                </a:solidFill>
                <a:latin typeface="Consolas"/>
              </a:rPr>
              <a:t> </a:t>
            </a:r>
            <a:r>
              <a:rPr lang="en-US" altLang="zh-CN" sz="1600" dirty="0" err="1" smtClean="0">
                <a:solidFill>
                  <a:srgbClr val="000000"/>
                </a:solidFill>
                <a:latin typeface="Consolas"/>
              </a:rPr>
              <a:t>i</a:t>
            </a:r>
            <a:r>
              <a:rPr lang="en-US" altLang="zh-CN" sz="1600" dirty="0" smtClean="0">
                <a:solidFill>
                  <a:srgbClr val="000000"/>
                </a:solidFill>
                <a:latin typeface="Consolas"/>
              </a:rPr>
              <a:t>, Object o)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j = </a:t>
            </a:r>
            <a:r>
              <a:rPr lang="en-US" altLang="zh-CN" sz="1600" dirty="0" err="1" smtClean="0">
                <a:solidFill>
                  <a:srgbClr val="000000"/>
                </a:solidFill>
                <a:latin typeface="Consolas"/>
              </a:rPr>
              <a:t>i</a:t>
            </a:r>
            <a:r>
              <a:rPr lang="en-US" altLang="zh-CN" sz="1600" dirty="0" smtClean="0">
                <a:solidFill>
                  <a:srgbClr val="000000"/>
                </a:solidFill>
                <a:latin typeface="Consolas"/>
              </a:rPr>
              <a:t>;</a:t>
            </a:r>
          </a:p>
          <a:p>
            <a:r>
              <a:rPr lang="en-US" altLang="zh-CN" sz="1600" dirty="0" smtClean="0">
                <a:solidFill>
                  <a:srgbClr val="000000"/>
                </a:solidFill>
                <a:latin typeface="Consolas"/>
              </a:rPr>
              <a:t>        {</a:t>
            </a:r>
          </a:p>
          <a:p>
            <a:r>
              <a:rPr lang="en-US" altLang="zh-CN" sz="1600" b="1" dirty="0" smtClean="0">
                <a:solidFill>
                  <a:srgbClr val="7F0055"/>
                </a:solidFill>
                <a:latin typeface="Consolas"/>
              </a:rPr>
              <a:t>            long</a:t>
            </a:r>
            <a:r>
              <a:rPr lang="en-US" altLang="zh-CN" sz="1600" dirty="0" smtClean="0">
                <a:solidFill>
                  <a:srgbClr val="000000"/>
                </a:solidFill>
                <a:latin typeface="Consolas"/>
              </a:rPr>
              <a:t> l = </a:t>
            </a:r>
            <a:r>
              <a:rPr lang="en-US" altLang="zh-CN" sz="1600" dirty="0" err="1" smtClean="0">
                <a:solidFill>
                  <a:srgbClr val="000000"/>
                </a:solidFill>
                <a:latin typeface="Consolas"/>
              </a:rPr>
              <a:t>i</a:t>
            </a:r>
            <a:r>
              <a:rPr lang="en-US" altLang="zh-CN" sz="1600" dirty="0" smtClean="0">
                <a:solidFill>
                  <a:srgbClr val="000000"/>
                </a:solidFill>
                <a:latin typeface="Consolas"/>
              </a:rPr>
              <a:t> + j;</a:t>
            </a:r>
          </a:p>
          <a:p>
            <a:r>
              <a:rPr lang="en-US" altLang="zh-CN" sz="1600" dirty="0" smtClean="0">
                <a:solidFill>
                  <a:srgbClr val="000000"/>
                </a:solidFill>
                <a:latin typeface="Consolas"/>
              </a:rPr>
              <a:t>        }</a:t>
            </a:r>
          </a:p>
          <a:p>
            <a:r>
              <a:rPr lang="en-US" altLang="zh-CN" sz="1600" b="1" dirty="0" smtClean="0">
                <a:solidFill>
                  <a:srgbClr val="7F0055"/>
                </a:solidFill>
                <a:latin typeface="Consolas"/>
              </a:rPr>
              <a:t>        while</a:t>
            </a:r>
            <a:r>
              <a:rPr lang="en-US" altLang="zh-CN" sz="1600" dirty="0" smtClean="0">
                <a:solidFill>
                  <a:srgbClr val="000000"/>
                </a:solidFill>
                <a:latin typeface="Consolas"/>
              </a:rPr>
              <a:t> (j-- &gt; 0) {</a:t>
            </a:r>
          </a:p>
          <a:p>
            <a:r>
              <a:rPr lang="en-US" altLang="zh-CN" sz="1600" b="1" dirty="0" smtClean="0">
                <a:solidFill>
                  <a:srgbClr val="7F0055"/>
                </a:solidFill>
                <a:latin typeface="Consolas"/>
              </a:rPr>
              <a:t>            </a:t>
            </a:r>
            <a:r>
              <a:rPr lang="en-US" altLang="zh-CN" sz="1600" b="1" dirty="0" err="1" smtClean="0">
                <a:solidFill>
                  <a:srgbClr val="7F0055"/>
                </a:solidFill>
                <a:latin typeface="Consolas"/>
              </a:rPr>
              <a:t>int</a:t>
            </a:r>
            <a:r>
              <a:rPr lang="en-US" altLang="zh-CN" sz="1600" dirty="0" smtClean="0">
                <a:solidFill>
                  <a:srgbClr val="000000"/>
                </a:solidFill>
                <a:latin typeface="Consolas"/>
              </a:rPr>
              <a:t> k = </a:t>
            </a:r>
            <a:r>
              <a:rPr lang="en-US" altLang="zh-CN" sz="1600" dirty="0" err="1" smtClean="0">
                <a:solidFill>
                  <a:srgbClr val="000000"/>
                </a:solidFill>
                <a:latin typeface="Consolas"/>
              </a:rPr>
              <a:t>i</a:t>
            </a:r>
            <a:r>
              <a:rPr lang="en-US" altLang="zh-CN" sz="1600" dirty="0" smtClean="0">
                <a:solidFill>
                  <a:srgbClr val="000000"/>
                </a:solidFill>
                <a:latin typeface="Consolas"/>
              </a:rPr>
              <a:t> * 3;</a:t>
            </a:r>
          </a:p>
          <a:p>
            <a:r>
              <a:rPr lang="en-US" altLang="zh-CN" sz="1600" dirty="0" smtClean="0">
                <a:solidFill>
                  <a:srgbClr val="000000"/>
                </a:solidFill>
                <a:latin typeface="Consolas"/>
              </a:rPr>
              <a:t>        }</a:t>
            </a:r>
          </a:p>
          <a:p>
            <a:r>
              <a:rPr lang="en-US" altLang="zh-CN" sz="1600" b="1" dirty="0" smtClean="0">
                <a:solidFill>
                  <a:srgbClr val="7F0055"/>
                </a:solidFill>
                <a:latin typeface="Consolas"/>
              </a:rPr>
              <a:t>        return</a:t>
            </a:r>
            <a:r>
              <a:rPr lang="en-US" altLang="zh-CN" sz="1600" dirty="0" smtClean="0">
                <a:solidFill>
                  <a:srgbClr val="000000"/>
                </a:solidFill>
                <a:latin typeface="Consolas"/>
              </a:rPr>
              <a:t> j;</a:t>
            </a:r>
          </a:p>
          <a:p>
            <a:r>
              <a:rPr lang="en-US" altLang="zh-CN" sz="1600" dirty="0" smtClean="0">
                <a:solidFill>
                  <a:srgbClr val="000000"/>
                </a:solidFill>
                <a:latin typeface="Consolas"/>
              </a:rPr>
              <a:t>    }</a:t>
            </a:r>
          </a:p>
          <a:p>
            <a:r>
              <a:rPr lang="en-US" altLang="zh-CN" sz="1600" dirty="0" smtClean="0">
                <a:solidFill>
                  <a:srgbClr val="000000"/>
                </a:solidFill>
                <a:latin typeface="Consolas"/>
              </a:rPr>
              <a:t>}</a:t>
            </a:r>
            <a:endParaRPr lang="zh-CN" altLang="en-US" sz="1600" dirty="0"/>
          </a:p>
        </p:txBody>
      </p:sp>
      <p:sp>
        <p:nvSpPr>
          <p:cNvPr id="2" name="标题 1"/>
          <p:cNvSpPr>
            <a:spLocks noGrp="1"/>
          </p:cNvSpPr>
          <p:nvPr>
            <p:ph type="title"/>
          </p:nvPr>
        </p:nvSpPr>
        <p:spPr/>
        <p:txBody>
          <a:bodyPr>
            <a:normAutofit fontScale="90000"/>
          </a:bodyPr>
          <a:lstStyle/>
          <a:p>
            <a:r>
              <a:rPr lang="zh-CN" altLang="en-US" dirty="0" smtClean="0">
                <a:latin typeface="微软雅黑" pitchFamily="34" charset="-122"/>
                <a:ea typeface="微软雅黑" pitchFamily="34" charset="-122"/>
              </a:rPr>
              <a:t>栈帧中局部变量区的</a:t>
            </a:r>
            <a:r>
              <a:rPr lang="en-US" altLang="zh-CN" dirty="0" smtClean="0">
                <a:latin typeface="微软雅黑" pitchFamily="34" charset="-122"/>
                <a:ea typeface="微软雅黑" pitchFamily="34" charset="-122"/>
              </a:rPr>
              <a:t>slot</a:t>
            </a:r>
            <a:r>
              <a:rPr lang="zh-CN" altLang="en-US" dirty="0" smtClean="0">
                <a:latin typeface="微软雅黑" pitchFamily="34" charset="-122"/>
                <a:ea typeface="微软雅黑" pitchFamily="34" charset="-122"/>
              </a:rPr>
              <a:t>的复用</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6429388" y="2285992"/>
          <a:ext cx="1857388" cy="2428890"/>
        </p:xfrm>
        <a:graphic>
          <a:graphicData uri="http://schemas.openxmlformats.org/drawingml/2006/table">
            <a:tbl>
              <a:tblPr bandRow="1">
                <a:tableStyleId>{5940675A-B579-460E-94D1-54222C63F5DA}</a:tableStyleId>
              </a:tblPr>
              <a:tblGrid>
                <a:gridCol w="357190"/>
                <a:gridCol w="1500198"/>
              </a:tblGrid>
              <a:tr h="404815">
                <a:tc>
                  <a:txBody>
                    <a:bodyPr/>
                    <a:lstStyle/>
                    <a:p>
                      <a:r>
                        <a:rPr lang="en-US" altLang="zh-CN" sz="1600" dirty="0" smtClean="0">
                          <a:latin typeface="Consolas" pitchFamily="49" charset="0"/>
                        </a:rPr>
                        <a:t>0</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this</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1</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err="1" smtClean="0">
                          <a:latin typeface="Consolas" pitchFamily="49" charset="0"/>
                        </a:rPr>
                        <a:t>i</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2</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o</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3</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r>
                        <a:rPr lang="en-US" altLang="zh-CN" sz="1600" dirty="0" smtClean="0">
                          <a:latin typeface="Consolas" pitchFamily="49" charset="0"/>
                        </a:rPr>
                        <a:t>j</a:t>
                      </a:r>
                      <a:endParaRPr lang="zh-CN" altLang="en-US" sz="1600" dirty="0">
                        <a:latin typeface="Consolas" pitchFamily="49" charset="0"/>
                      </a:endParaRPr>
                    </a:p>
                  </a:txBody>
                  <a:tcPr anchor="ctr" anchorCtr="1">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404815">
                <a:tc>
                  <a:txBody>
                    <a:bodyPr/>
                    <a:lstStyle/>
                    <a:p>
                      <a:r>
                        <a:rPr lang="en-US" altLang="zh-CN" sz="1600" dirty="0" smtClean="0">
                          <a:latin typeface="Consolas" pitchFamily="49" charset="0"/>
                        </a:rPr>
                        <a:t>4</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r h="404815">
                <a:tc>
                  <a:txBody>
                    <a:bodyPr/>
                    <a:lstStyle/>
                    <a:p>
                      <a:r>
                        <a:rPr lang="en-US" altLang="zh-CN" sz="1600" dirty="0" smtClean="0">
                          <a:latin typeface="Consolas" pitchFamily="49" charset="0"/>
                        </a:rPr>
                        <a:t>5</a:t>
                      </a:r>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c>
                  <a:txBody>
                    <a:bodyPr/>
                    <a:lstStyle/>
                    <a:p>
                      <a:endParaRPr lang="zh-CN" altLang="en-US" sz="1600" dirty="0">
                        <a:latin typeface="Consolas" pitchFamily="49" charset="0"/>
                      </a:endParaRPr>
                    </a:p>
                  </a:txBody>
                  <a:tcPr anchor="ctr" anchorCtr="1">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16200000" scaled="1"/>
                      <a:tileRect/>
                    </a:grad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28728" y="2357430"/>
            <a:ext cx="7498080" cy="71438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 </a:t>
            </a:r>
            <a:r>
              <a:rPr kumimoji="0" lang="zh-CN" alt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除</a:t>
            </a:r>
            <a:r>
              <a:rPr kumimoji="0" lang="en-US" altLang="zh-CN"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HotSpot</a:t>
            </a:r>
            <a:r>
              <a:rPr kumimoji="0" lang="zh-CN" alt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外，</a:t>
            </a:r>
            <a:r>
              <a:rPr kumimoji="0" lang="en-US" altLang="zh-CN"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Sun</a:t>
            </a:r>
            <a:r>
              <a:rPr kumimoji="0" lang="zh-CN" alt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还有其它</a:t>
            </a:r>
            <a:r>
              <a:rPr kumimoji="0" lang="en-US" altLang="zh-CN"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JVM</a:t>
            </a:r>
            <a:r>
              <a:rPr kumimoji="0" lang="zh-CN" alt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rPr>
              <a:t>吗？</a:t>
            </a:r>
            <a:endParaRPr kumimoji="0" lang="en-US" altLang="zh-CN"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8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 </a:t>
            </a:r>
            <a:r>
              <a:rPr lang="zh-CN" altLang="en-US" sz="2800" dirty="0" smtClean="0">
                <a:solidFill>
                  <a:schemeClr val="tx2">
                    <a:satMod val="130000"/>
                  </a:schemeClr>
                </a:solidFill>
                <a:effectLst>
                  <a:outerShdw blurRad="50000" dist="30000" dir="5400000" algn="tl" rotWithShape="0">
                    <a:srgbClr val="000000">
                      <a:alpha val="30000"/>
                    </a:srgbClr>
                  </a:outerShdw>
                </a:effectLst>
                <a:latin typeface="微软雅黑" pitchFamily="34" charset="-122"/>
                <a:ea typeface="微软雅黑" pitchFamily="34" charset="-122"/>
                <a:cs typeface="+mj-cs"/>
              </a:rPr>
              <a:t>有，很多</a:t>
            </a:r>
            <a:endParaRPr kumimoji="0" lang="zh-CN" altLang="en-US" sz="28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微软雅黑" pitchFamily="34" charset="-122"/>
                <a:ea typeface="微软雅黑" pitchFamily="34" charset="-122"/>
              </a:rPr>
              <a:t>Sun</a:t>
            </a:r>
            <a:r>
              <a:rPr lang="zh-CN" altLang="en-US" sz="3600" dirty="0" smtClean="0">
                <a:latin typeface="微软雅黑" pitchFamily="34" charset="-122"/>
                <a:ea typeface="微软雅黑" pitchFamily="34" charset="-122"/>
              </a:rPr>
              <a:t>的其它</a:t>
            </a:r>
            <a:r>
              <a:rPr lang="en-US" altLang="zh-CN" sz="3600" dirty="0" smtClean="0">
                <a:latin typeface="微软雅黑" pitchFamily="34" charset="-122"/>
                <a:ea typeface="微软雅黑" pitchFamily="34" charset="-122"/>
              </a:rPr>
              <a:t>JVM</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1</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a:t>
            </a:r>
            <a:r>
              <a:rPr lang="zh-CN" altLang="en-US" sz="3600" dirty="0" smtClean="0">
                <a:latin typeface="微软雅黑" pitchFamily="34" charset="-122"/>
                <a:ea typeface="微软雅黑" pitchFamily="34" charset="-122"/>
              </a:rPr>
              <a:t>早期时代</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微软雅黑" pitchFamily="34" charset="-122"/>
                <a:ea typeface="微软雅黑" pitchFamily="34" charset="-122"/>
              </a:rPr>
              <a:t>始祖</a:t>
            </a:r>
            <a:r>
              <a:rPr lang="en-US" altLang="zh-CN" dirty="0" smtClean="0">
                <a:latin typeface="微软雅黑" pitchFamily="34" charset="-122"/>
                <a:ea typeface="微软雅黑" pitchFamily="34" charset="-122"/>
              </a:rPr>
              <a:t>JVM</a:t>
            </a:r>
          </a:p>
          <a:p>
            <a:pPr lvl="1"/>
            <a:r>
              <a:rPr lang="en-US" altLang="zh-CN" dirty="0" smtClean="0">
                <a:latin typeface="微软雅黑" pitchFamily="34" charset="-122"/>
                <a:ea typeface="微软雅黑" pitchFamily="34" charset="-122"/>
              </a:rPr>
              <a:t>Classic VM</a:t>
            </a:r>
          </a:p>
          <a:p>
            <a:pPr lvl="2"/>
            <a:r>
              <a:rPr lang="zh-CN" altLang="en-US" dirty="0" smtClean="0">
                <a:latin typeface="微软雅黑" pitchFamily="34" charset="-122"/>
                <a:ea typeface="微软雅黑" pitchFamily="34" charset="-122"/>
              </a:rPr>
              <a:t>纯解释</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可从外部插入</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a:t>
            </a:r>
            <a:endParaRPr lang="en-US" altLang="zh-CN" dirty="0" smtClean="0">
              <a:latin typeface="微软雅黑" pitchFamily="34" charset="-122"/>
              <a:ea typeface="微软雅黑" pitchFamily="34" charset="-122"/>
            </a:endParaRPr>
          </a:p>
          <a:p>
            <a:pPr lvl="3"/>
            <a:r>
              <a:rPr lang="zh-CN" altLang="en-US" dirty="0" smtClean="0">
                <a:latin typeface="微软雅黑" pitchFamily="34" charset="-122"/>
                <a:ea typeface="微软雅黑" pitchFamily="34" charset="-122"/>
              </a:rPr>
              <a:t>但插入后解释器就不工作了</a:t>
            </a:r>
            <a:endParaRPr lang="en-US" altLang="zh-CN" dirty="0" smtClean="0">
              <a:latin typeface="微软雅黑" pitchFamily="34" charset="-122"/>
              <a:ea typeface="微软雅黑" pitchFamily="34" charset="-122"/>
            </a:endParaRPr>
          </a:p>
          <a:p>
            <a:pPr lvl="3"/>
            <a:r>
              <a:rPr lang="zh-CN" altLang="en-US" dirty="0" smtClean="0">
                <a:latin typeface="微软雅黑" pitchFamily="34" charset="-122"/>
                <a:ea typeface="微软雅黑" pitchFamily="34" charset="-122"/>
              </a:rPr>
              <a:t>全靠外部提供的</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编译器来生成执行代码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起源时间相近的</a:t>
            </a:r>
            <a:r>
              <a:rPr lang="en-US" altLang="zh-CN" dirty="0" smtClean="0">
                <a:latin typeface="微软雅黑" pitchFamily="34" charset="-122"/>
                <a:ea typeface="微软雅黑" pitchFamily="34" charset="-122"/>
              </a:rPr>
              <a:t>JVM</a:t>
            </a:r>
          </a:p>
          <a:p>
            <a:pPr lvl="1"/>
            <a:r>
              <a:rPr lang="en-US" altLang="zh-CN" dirty="0" smtClean="0">
                <a:latin typeface="微软雅黑" pitchFamily="34" charset="-122"/>
                <a:ea typeface="微软雅黑" pitchFamily="34" charset="-122"/>
              </a:rPr>
              <a:t>Exact VM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2"/>
              </a:rPr>
              <a:t>EVM</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整合了解释器与两个</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开发目的是</a:t>
            </a:r>
            <a:r>
              <a:rPr lang="zh-CN" altLang="en-US" dirty="0" smtClean="0">
                <a:latin typeface="微软雅黑" pitchFamily="34" charset="-122"/>
                <a:ea typeface="微软雅黑" pitchFamily="34" charset="-122"/>
                <a:hlinkClick r:id="rId3"/>
              </a:rPr>
              <a:t>研究高性能准确式</a:t>
            </a:r>
            <a:r>
              <a:rPr lang="en-US" altLang="zh-CN" dirty="0" smtClean="0">
                <a:latin typeface="微软雅黑" pitchFamily="34" charset="-122"/>
                <a:ea typeface="微软雅黑" pitchFamily="34" charset="-122"/>
                <a:hlinkClick r:id="rId3"/>
              </a:rPr>
              <a:t>GC</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JDK 1.2</a:t>
            </a:r>
            <a:r>
              <a:rPr lang="zh-CN" altLang="en-US" dirty="0" smtClean="0">
                <a:latin typeface="微软雅黑" pitchFamily="34" charset="-122"/>
                <a:ea typeface="微软雅黑" pitchFamily="34" charset="-122"/>
              </a:rPr>
              <a:t>时代也投入到实际使用（</a:t>
            </a:r>
            <a:r>
              <a:rPr lang="en-US" altLang="zh-CN" dirty="0" smtClean="0">
                <a:latin typeface="微软雅黑" pitchFamily="34" charset="-122"/>
                <a:ea typeface="微软雅黑" pitchFamily="34" charset="-122"/>
              </a:rPr>
              <a:t>Solaris</a:t>
            </a:r>
            <a:r>
              <a:rPr lang="zh-CN" altLang="en-US" dirty="0" smtClean="0">
                <a:latin typeface="微软雅黑" pitchFamily="34" charset="-122"/>
                <a:ea typeface="微软雅黑" pitchFamily="34" charset="-122"/>
              </a:rPr>
              <a:t>上）</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微软雅黑" pitchFamily="34" charset="-122"/>
                <a:ea typeface="微软雅黑" pitchFamily="34" charset="-122"/>
              </a:rPr>
              <a:t>Sun</a:t>
            </a:r>
            <a:r>
              <a:rPr lang="zh-CN" altLang="en-US" sz="3600" dirty="0" smtClean="0">
                <a:latin typeface="微软雅黑" pitchFamily="34" charset="-122"/>
                <a:ea typeface="微软雅黑" pitchFamily="34" charset="-122"/>
              </a:rPr>
              <a:t>的其它</a:t>
            </a:r>
            <a:r>
              <a:rPr lang="en-US" altLang="zh-CN" sz="3600" dirty="0" smtClean="0">
                <a:latin typeface="微软雅黑" pitchFamily="34" charset="-122"/>
                <a:ea typeface="微软雅黑" pitchFamily="34" charset="-122"/>
              </a:rPr>
              <a:t>JVM</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2</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a:t>
            </a:r>
            <a:r>
              <a:rPr lang="zh-CN" altLang="en-US" sz="3600" dirty="0" smtClean="0">
                <a:latin typeface="微软雅黑" pitchFamily="34" charset="-122"/>
                <a:ea typeface="微软雅黑" pitchFamily="34" charset="-122"/>
              </a:rPr>
              <a:t>嵌入式</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hlinkClick r:id="rId2"/>
              </a:rPr>
              <a:t>KVM</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k’for</a:t>
            </a:r>
            <a:r>
              <a:rPr lang="en-US" altLang="zh-CN" dirty="0" smtClean="0">
                <a:latin typeface="微软雅黑" pitchFamily="34" charset="-122"/>
                <a:ea typeface="微软雅黑" pitchFamily="34" charset="-122"/>
              </a:rPr>
              <a:t> “kilobyte”</a:t>
            </a:r>
          </a:p>
          <a:p>
            <a:pPr lvl="1"/>
            <a:r>
              <a:rPr lang="zh-CN" altLang="en-US" dirty="0" smtClean="0">
                <a:latin typeface="微软雅黑" pitchFamily="34" charset="-122"/>
                <a:ea typeface="微软雅黑" pitchFamily="34" charset="-122"/>
              </a:rPr>
              <a:t>简单，轻量，高度可移植，但比较慢</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得到过广泛部署</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3"/>
              </a:rPr>
              <a:t>CDC HotSpot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GPL 2.0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也称为</a:t>
            </a:r>
            <a:r>
              <a:rPr lang="en-US" altLang="zh-CN" dirty="0" smtClean="0">
                <a:latin typeface="微软雅黑" pitchFamily="34" charset="-122"/>
                <a:ea typeface="微软雅黑" pitchFamily="34" charset="-122"/>
                <a:hlinkClick r:id="rId4"/>
              </a:rPr>
              <a:t>phoneME</a:t>
            </a:r>
            <a:r>
              <a:rPr lang="en-US" altLang="zh-CN" dirty="0" smtClean="0">
                <a:latin typeface="微软雅黑" pitchFamily="34" charset="-122"/>
                <a:ea typeface="微软雅黑" pitchFamily="34" charset="-122"/>
              </a:rPr>
              <a:t> Advanced VM</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CVM</a:t>
            </a:r>
          </a:p>
          <a:p>
            <a:pPr lvl="1"/>
            <a:r>
              <a:rPr lang="zh-CN" altLang="en-US" dirty="0" smtClean="0">
                <a:latin typeface="微软雅黑" pitchFamily="34" charset="-122"/>
                <a:ea typeface="微软雅黑" pitchFamily="34" charset="-122"/>
              </a:rPr>
              <a:t>针对相对高端的嵌入式设备设计的高性能</a:t>
            </a:r>
            <a:r>
              <a:rPr lang="en-US" altLang="zh-CN" dirty="0" smtClean="0">
                <a:latin typeface="微软雅黑" pitchFamily="34" charset="-122"/>
                <a:ea typeface="微软雅黑" pitchFamily="34" charset="-122"/>
              </a:rPr>
              <a:t>JVM</a:t>
            </a:r>
          </a:p>
          <a:p>
            <a:r>
              <a:rPr lang="en-US" altLang="zh-CN" dirty="0" smtClean="0">
                <a:latin typeface="微软雅黑" pitchFamily="34" charset="-122"/>
                <a:ea typeface="微软雅黑" pitchFamily="34" charset="-122"/>
                <a:hlinkClick r:id="rId5"/>
              </a:rPr>
              <a:t>CLDC HotSpot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GPL 2.0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也称为</a:t>
            </a:r>
            <a:r>
              <a:rPr lang="en-US" altLang="zh-CN" dirty="0" smtClean="0">
                <a:latin typeface="微软雅黑" pitchFamily="34" charset="-122"/>
                <a:ea typeface="微软雅黑" pitchFamily="34" charset="-122"/>
              </a:rPr>
              <a:t>phoneME Feature VM</a:t>
            </a:r>
          </a:p>
          <a:p>
            <a:pPr lvl="1"/>
            <a:r>
              <a:rPr lang="zh-CN" altLang="en-US" dirty="0" smtClean="0">
                <a:latin typeface="微软雅黑" pitchFamily="34" charset="-122"/>
                <a:ea typeface="微软雅黑" pitchFamily="34" charset="-122"/>
              </a:rPr>
              <a:t>针对相对低端的嵌入式设备设计的</a:t>
            </a:r>
            <a:r>
              <a:rPr lang="en-US" altLang="zh-CN" dirty="0" smtClean="0">
                <a:latin typeface="微软雅黑" pitchFamily="34" charset="-122"/>
                <a:ea typeface="微软雅黑" pitchFamily="34" charset="-122"/>
              </a:rPr>
              <a:t>JVM</a:t>
            </a:r>
          </a:p>
          <a:p>
            <a:pPr lvl="1"/>
            <a:r>
              <a:rPr lang="zh-CN" altLang="en-US" dirty="0" smtClean="0">
                <a:latin typeface="微软雅黑" pitchFamily="34" charset="-122"/>
                <a:ea typeface="微软雅黑" pitchFamily="34" charset="-122"/>
              </a:rPr>
              <a:t>替代</a:t>
            </a:r>
            <a:r>
              <a:rPr lang="en-US" altLang="zh-CN" dirty="0" smtClean="0">
                <a:latin typeface="微软雅黑" pitchFamily="34" charset="-122"/>
                <a:ea typeface="微软雅黑" pitchFamily="34" charset="-122"/>
              </a:rPr>
              <a:t>KVM</a:t>
            </a:r>
          </a:p>
          <a:p>
            <a:r>
              <a:rPr lang="en-US" altLang="zh-CN" dirty="0" smtClean="0">
                <a:latin typeface="微软雅黑" pitchFamily="34" charset="-122"/>
                <a:ea typeface="微软雅黑" pitchFamily="34" charset="-122"/>
                <a:hlinkClick r:id="rId6"/>
              </a:rPr>
              <a:t>Squawk VM</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GPL 2.0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用于</a:t>
            </a:r>
            <a:r>
              <a:rPr lang="en-US" altLang="zh-CN" dirty="0" smtClean="0">
                <a:latin typeface="微软雅黑" pitchFamily="34" charset="-122"/>
                <a:ea typeface="微软雅黑" pitchFamily="34" charset="-122"/>
                <a:hlinkClick r:id="rId7"/>
              </a:rPr>
              <a:t>Sun SPOT</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的很大部分是用</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实现的（可以算元循环</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的一种）</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部署前先将程序翻译为</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，将生成的</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代码编译后再部署到设备</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微软雅黑" pitchFamily="34" charset="-122"/>
                <a:ea typeface="微软雅黑" pitchFamily="34" charset="-122"/>
              </a:rPr>
              <a:t>Sun</a:t>
            </a:r>
            <a:r>
              <a:rPr lang="zh-CN" altLang="en-US" sz="3600" dirty="0" smtClean="0">
                <a:latin typeface="微软雅黑" pitchFamily="34" charset="-122"/>
                <a:ea typeface="微软雅黑" pitchFamily="34" charset="-122"/>
              </a:rPr>
              <a:t>的其它</a:t>
            </a:r>
            <a:r>
              <a:rPr lang="en-US" altLang="zh-CN" sz="3600" dirty="0" smtClean="0">
                <a:latin typeface="微软雅黑" pitchFamily="34" charset="-122"/>
                <a:ea typeface="微软雅黑" pitchFamily="34" charset="-122"/>
              </a:rPr>
              <a:t>JVM</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2</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a:t>
            </a:r>
            <a:r>
              <a:rPr lang="zh-CN" altLang="en-US" sz="3600" dirty="0" smtClean="0">
                <a:latin typeface="微软雅黑" pitchFamily="34" charset="-122"/>
                <a:ea typeface="微软雅黑" pitchFamily="34" charset="-122"/>
              </a:rPr>
              <a:t>嵌入式</a:t>
            </a:r>
            <a:endParaRPr lang="zh-CN" altLang="en-US" sz="3600" dirty="0">
              <a:latin typeface="微软雅黑" pitchFamily="34" charset="-122"/>
              <a:ea typeface="微软雅黑" pitchFamily="34" charset="-122"/>
            </a:endParaRPr>
          </a:p>
        </p:txBody>
      </p:sp>
      <p:pic>
        <p:nvPicPr>
          <p:cNvPr id="4" name="内容占位符 3" descr="java_scalability.png"/>
          <p:cNvPicPr>
            <a:picLocks noGrp="1" noChangeAspect="1"/>
          </p:cNvPicPr>
          <p:nvPr>
            <p:ph idx="1"/>
          </p:nvPr>
        </p:nvPicPr>
        <p:blipFill>
          <a:blip r:embed="rId2" cstate="print"/>
          <a:stretch>
            <a:fillRect/>
          </a:stretch>
        </p:blipFill>
        <p:spPr>
          <a:xfrm>
            <a:off x="1508315" y="1447800"/>
            <a:ext cx="7352920" cy="4800600"/>
          </a:xfrm>
        </p:spPr>
      </p:pic>
      <p:sp>
        <p:nvSpPr>
          <p:cNvPr id="5" name="TextBox 4"/>
          <p:cNvSpPr txBox="1"/>
          <p:nvPr/>
        </p:nvSpPr>
        <p:spPr>
          <a:xfrm>
            <a:off x="8001024" y="6429396"/>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smtClean="0">
                <a:latin typeface="微软雅黑" pitchFamily="34" charset="-122"/>
                <a:ea typeface="微软雅黑" pitchFamily="34" charset="-122"/>
              </a:rPr>
              <a:t>Sun</a:t>
            </a:r>
            <a:r>
              <a:rPr lang="zh-CN" altLang="en-US" sz="3600" dirty="0" smtClean="0">
                <a:latin typeface="微软雅黑" pitchFamily="34" charset="-122"/>
                <a:ea typeface="微软雅黑" pitchFamily="34" charset="-122"/>
              </a:rPr>
              <a:t>的其它</a:t>
            </a:r>
            <a:r>
              <a:rPr lang="en-US" altLang="zh-CN" sz="3600" dirty="0" smtClean="0">
                <a:latin typeface="微软雅黑" pitchFamily="34" charset="-122"/>
                <a:ea typeface="微软雅黑" pitchFamily="34" charset="-122"/>
              </a:rPr>
              <a:t>JVM</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3</a:t>
            </a:r>
            <a:r>
              <a:rPr lang="zh-CN" altLang="en-US" sz="3600" dirty="0" smtClean="0">
                <a:latin typeface="微软雅黑" pitchFamily="34" charset="-122"/>
                <a:ea typeface="微软雅黑" pitchFamily="34" charset="-122"/>
              </a:rPr>
              <a:t>）</a:t>
            </a:r>
            <a:r>
              <a:rPr lang="en-US" altLang="zh-CN" sz="3600" dirty="0" smtClean="0">
                <a:latin typeface="微软雅黑" pitchFamily="34" charset="-122"/>
                <a:ea typeface="微软雅黑" pitchFamily="34" charset="-122"/>
              </a:rPr>
              <a:t>——</a:t>
            </a:r>
            <a:r>
              <a:rPr lang="zh-CN" altLang="en-US" sz="3600" dirty="0" smtClean="0">
                <a:latin typeface="微软雅黑" pitchFamily="34" charset="-122"/>
                <a:ea typeface="微软雅黑" pitchFamily="34" charset="-122"/>
              </a:rPr>
              <a:t>元循环</a:t>
            </a:r>
            <a:r>
              <a:rPr lang="en-US" altLang="zh-CN" sz="3600" dirty="0" smtClean="0">
                <a:latin typeface="微软雅黑" pitchFamily="34" charset="-122"/>
                <a:ea typeface="微软雅黑" pitchFamily="34" charset="-122"/>
              </a:rPr>
              <a:t>VM</a:t>
            </a:r>
            <a:endParaRPr lang="zh-CN" altLang="en-US" sz="3600"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zh-CN" altLang="en-US" dirty="0" smtClean="0">
                <a:latin typeface="微软雅黑" pitchFamily="34" charset="-122"/>
                <a:ea typeface="微软雅黑" pitchFamily="34" charset="-122"/>
              </a:rPr>
              <a:t>用</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写的</a:t>
            </a:r>
            <a:r>
              <a:rPr lang="en-US" altLang="zh-CN" dirty="0" smtClean="0">
                <a:latin typeface="微软雅黑" pitchFamily="34" charset="-122"/>
                <a:ea typeface="微软雅黑" pitchFamily="34" charset="-122"/>
              </a:rPr>
              <a:t>JVM</a:t>
            </a:r>
          </a:p>
          <a:p>
            <a:pPr lvl="1"/>
            <a:r>
              <a:rPr lang="en-US" altLang="zh-CN" dirty="0" smtClean="0">
                <a:latin typeface="微软雅黑" pitchFamily="34" charset="-122"/>
                <a:ea typeface="微软雅黑" pitchFamily="34" charset="-122"/>
              </a:rPr>
              <a:t>meta-circular VM</a:t>
            </a:r>
          </a:p>
          <a:p>
            <a:pPr lvl="2"/>
            <a:r>
              <a:rPr lang="zh-CN" altLang="en-US" dirty="0" smtClean="0">
                <a:latin typeface="微软雅黑" pitchFamily="34" charset="-122"/>
                <a:ea typeface="微软雅黑" pitchFamily="34" charset="-122"/>
              </a:rPr>
              <a:t>用一种语言实现自身的运行环境</a:t>
            </a:r>
            <a:endParaRPr lang="en-US" altLang="zh-CN" dirty="0" smtClean="0">
              <a:latin typeface="微软雅黑" pitchFamily="34" charset="-122"/>
              <a:ea typeface="微软雅黑" pitchFamily="34" charset="-122"/>
            </a:endParaRPr>
          </a:p>
          <a:p>
            <a:pPr lvl="2"/>
            <a:endParaRPr lang="en-US" altLang="zh-CN" dirty="0" smtClean="0">
              <a:latin typeface="微软雅黑" pitchFamily="34" charset="-122"/>
              <a:ea typeface="微软雅黑" pitchFamily="34" charset="-122"/>
              <a:hlinkClick r:id="rId2"/>
            </a:endParaRPr>
          </a:p>
          <a:p>
            <a:r>
              <a:rPr lang="en-US" altLang="zh-CN" dirty="0" smtClean="0">
                <a:latin typeface="微软雅黑" pitchFamily="34" charset="-122"/>
                <a:ea typeface="微软雅黑" pitchFamily="34" charset="-122"/>
                <a:hlinkClick r:id="rId2"/>
              </a:rPr>
              <a:t>JavaInJava</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1997-1998</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纯</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实现，只有解释器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必须在一个宿主</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上运行，非常慢</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3"/>
              </a:rPr>
              <a:t>Maxine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2005-</a:t>
            </a:r>
            <a:r>
              <a:rPr lang="zh-CN" altLang="en-US" dirty="0" smtClean="0">
                <a:latin typeface="微软雅黑" pitchFamily="34" charset="-122"/>
                <a:ea typeface="微软雅黑" pitchFamily="34" charset="-122"/>
              </a:rPr>
              <a:t>现在）（</a:t>
            </a:r>
            <a:r>
              <a:rPr lang="en-US" altLang="zh-CN" dirty="0" smtClean="0">
                <a:latin typeface="微软雅黑" pitchFamily="34" charset="-122"/>
                <a:ea typeface="微软雅黑" pitchFamily="34" charset="-122"/>
              </a:rPr>
              <a:t>GPL 2.0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几乎纯</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实现</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只有用于启动</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的加载器用</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编写</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有先进的</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编译器与</a:t>
            </a:r>
            <a:r>
              <a:rPr lang="en-US" altLang="zh-CN" dirty="0" smtClean="0">
                <a:latin typeface="微软雅黑" pitchFamily="34" charset="-122"/>
                <a:ea typeface="微软雅黑" pitchFamily="34" charset="-122"/>
              </a:rPr>
              <a:t>GC</a:t>
            </a:r>
            <a:r>
              <a:rPr lang="zh-CN" altLang="en-US" dirty="0" smtClean="0">
                <a:latin typeface="微软雅黑" pitchFamily="34" charset="-122"/>
                <a:ea typeface="微软雅黑" pitchFamily="34" charset="-122"/>
              </a:rPr>
              <a:t>，没有解释器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可在宿主模式或独立模式执行</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速度接近</a:t>
            </a:r>
            <a:r>
              <a:rPr lang="en-US" altLang="zh-CN" dirty="0" smtClean="0">
                <a:latin typeface="微软雅黑" pitchFamily="34" charset="-122"/>
                <a:ea typeface="微软雅黑" pitchFamily="34" charset="-122"/>
              </a:rPr>
              <a:t>client</a:t>
            </a:r>
            <a:r>
              <a:rPr lang="zh-CN" altLang="en-US" dirty="0" smtClean="0">
                <a:latin typeface="微软雅黑" pitchFamily="34" charset="-122"/>
                <a:ea typeface="微软雅黑" pitchFamily="34" charset="-122"/>
              </a:rPr>
              <a:t>模式的</a:t>
            </a:r>
            <a:r>
              <a:rPr lang="en-US" altLang="zh-CN" dirty="0" smtClean="0">
                <a:latin typeface="微软雅黑" pitchFamily="34" charset="-122"/>
                <a:ea typeface="微软雅黑" pitchFamily="34" charset="-122"/>
              </a:rPr>
              <a:t>HotSpot</a:t>
            </a:r>
          </a:p>
          <a:p>
            <a:pPr lvl="1"/>
            <a:r>
              <a:rPr lang="zh-CN" altLang="en-US" dirty="0" smtClean="0">
                <a:latin typeface="微软雅黑" pitchFamily="34" charset="-122"/>
                <a:ea typeface="微软雅黑" pitchFamily="34" charset="-122"/>
              </a:rPr>
              <a:t>通过接近</a:t>
            </a:r>
            <a:r>
              <a:rPr lang="en-US" altLang="zh-CN" dirty="0" smtClean="0">
                <a:latin typeface="微软雅黑" pitchFamily="34" charset="-122"/>
                <a:ea typeface="微软雅黑" pitchFamily="34" charset="-122"/>
              </a:rPr>
              <a:t>90%</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JCK</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Compatibility Kit</a:t>
            </a:r>
            <a:r>
              <a:rPr lang="zh-CN" altLang="en-US" dirty="0" smtClean="0">
                <a:latin typeface="微软雅黑" pitchFamily="34" charset="-122"/>
                <a:ea typeface="微软雅黑" pitchFamily="34" charset="-122"/>
              </a:rPr>
              <a:t>）测试</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吸收了别的同类</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的经验：</a:t>
            </a:r>
            <a:r>
              <a:rPr lang="en-US" altLang="zh-CN" dirty="0" smtClean="0">
                <a:latin typeface="微软雅黑" pitchFamily="34" charset="-122"/>
                <a:ea typeface="微软雅黑" pitchFamily="34" charset="-122"/>
                <a:hlinkClick r:id="rId4"/>
              </a:rPr>
              <a:t>Jikes RVM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5"/>
              </a:rPr>
              <a:t>Joeq</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hlinkClick r:id="rId6"/>
              </a:rPr>
              <a:t>Moxie</a:t>
            </a:r>
            <a:r>
              <a:rPr lang="zh-CN" altLang="en-US" dirty="0" smtClean="0">
                <a:latin typeface="微软雅黑" pitchFamily="34" charset="-122"/>
                <a:ea typeface="微软雅黑" pitchFamily="34" charset="-122"/>
              </a:rPr>
              <a:t>等</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85720" y="1714488"/>
            <a:ext cx="8501122" cy="464347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语言处理器的基本结构</a:t>
            </a:r>
            <a:endParaRPr lang="zh-CN" altLang="en-US" dirty="0">
              <a:latin typeface="微软雅黑" pitchFamily="34" charset="-122"/>
              <a:ea typeface="微软雅黑" pitchFamily="34" charset="-122"/>
            </a:endParaRPr>
          </a:p>
        </p:txBody>
      </p:sp>
      <p:sp>
        <p:nvSpPr>
          <p:cNvPr id="3" name="文本占位符 2"/>
          <p:cNvSpPr>
            <a:spLocks noGrp="1"/>
          </p:cNvSpPr>
          <p:nvPr>
            <p:ph type="body" idx="2"/>
          </p:nvPr>
        </p:nvSpPr>
        <p:spPr>
          <a:xfrm>
            <a:off x="457200" y="1406964"/>
            <a:ext cx="4757742" cy="378962"/>
          </a:xfrm>
        </p:spPr>
        <p:txBody>
          <a:bodyPr/>
          <a:lstStyle/>
          <a:p>
            <a:r>
              <a:rPr lang="zh-CN" altLang="en-US" dirty="0" smtClean="0">
                <a:latin typeface="微软雅黑" pitchFamily="34" charset="-122"/>
                <a:ea typeface="微软雅黑" pitchFamily="34" charset="-122"/>
              </a:rPr>
              <a:t>语言处理器的主要形式，解释器的基本结构的一种可能</a:t>
            </a:r>
            <a:endParaRPr lang="zh-CN" altLang="en-US" dirty="0">
              <a:latin typeface="微软雅黑" pitchFamily="34" charset="-122"/>
              <a:ea typeface="微软雅黑" pitchFamily="34" charset="-122"/>
            </a:endParaRPr>
          </a:p>
        </p:txBody>
      </p:sp>
      <p:sp>
        <p:nvSpPr>
          <p:cNvPr id="4" name="内容占位符 3"/>
          <p:cNvSpPr>
            <a:spLocks noGrp="1"/>
          </p:cNvSpPr>
          <p:nvPr>
            <p:ph sz="half" idx="1"/>
          </p:nvPr>
        </p:nvSpPr>
        <p:spPr/>
        <p:txBody>
          <a:bodyPr/>
          <a:lstStyle/>
          <a:p>
            <a:endParaRPr lang="zh-CN" altLang="en-US" dirty="0"/>
          </a:p>
        </p:txBody>
      </p:sp>
      <p:sp>
        <p:nvSpPr>
          <p:cNvPr id="5" name="圆角矩形 4"/>
          <p:cNvSpPr/>
          <p:nvPr/>
        </p:nvSpPr>
        <p:spPr>
          <a:xfrm>
            <a:off x="1285852"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词法分析器</a:t>
            </a:r>
            <a:endParaRPr lang="zh-CN" altLang="en-US" dirty="0">
              <a:solidFill>
                <a:schemeClr val="tx1"/>
              </a:solidFill>
              <a:latin typeface="微软雅黑" pitchFamily="34" charset="-122"/>
              <a:ea typeface="微软雅黑" pitchFamily="34" charset="-122"/>
            </a:endParaRPr>
          </a:p>
        </p:txBody>
      </p:sp>
      <p:sp>
        <p:nvSpPr>
          <p:cNvPr id="6" name="对角圆角矩形 5"/>
          <p:cNvSpPr/>
          <p:nvPr/>
        </p:nvSpPr>
        <p:spPr>
          <a:xfrm>
            <a:off x="2071670"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Token</a:t>
            </a:r>
            <a:r>
              <a:rPr lang="zh-CN" altLang="en-US" dirty="0" smtClean="0">
                <a:solidFill>
                  <a:schemeClr val="tx1"/>
                </a:solidFill>
                <a:latin typeface="微软雅黑" pitchFamily="34" charset="-122"/>
                <a:ea typeface="微软雅黑" pitchFamily="34" charset="-122"/>
              </a:rPr>
              <a:t>流</a:t>
            </a:r>
            <a:endParaRPr lang="zh-CN" altLang="en-US" dirty="0">
              <a:solidFill>
                <a:schemeClr val="tx1"/>
              </a:solidFill>
              <a:latin typeface="微软雅黑" pitchFamily="34" charset="-122"/>
              <a:ea typeface="微软雅黑" pitchFamily="34" charset="-122"/>
            </a:endParaRPr>
          </a:p>
        </p:txBody>
      </p:sp>
      <p:sp>
        <p:nvSpPr>
          <p:cNvPr id="7" name="右箭头 6"/>
          <p:cNvSpPr/>
          <p:nvPr/>
        </p:nvSpPr>
        <p:spPr>
          <a:xfrm>
            <a:off x="185735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786050"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语法分析器</a:t>
            </a:r>
            <a:endParaRPr lang="zh-CN" altLang="en-US" dirty="0">
              <a:solidFill>
                <a:schemeClr val="tx1"/>
              </a:solidFill>
              <a:latin typeface="微软雅黑" pitchFamily="34" charset="-122"/>
              <a:ea typeface="微软雅黑" pitchFamily="34" charset="-122"/>
            </a:endParaRPr>
          </a:p>
        </p:txBody>
      </p:sp>
      <p:sp>
        <p:nvSpPr>
          <p:cNvPr id="12" name="对角圆角矩形 11"/>
          <p:cNvSpPr/>
          <p:nvPr/>
        </p:nvSpPr>
        <p:spPr>
          <a:xfrm>
            <a:off x="3571868"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语法树</a:t>
            </a:r>
            <a:r>
              <a:rPr lang="en-US" altLang="zh-CN"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抽象语法树</a:t>
            </a:r>
            <a:endParaRPr lang="zh-CN" altLang="en-US" dirty="0">
              <a:solidFill>
                <a:schemeClr val="tx1"/>
              </a:solidFill>
              <a:latin typeface="微软雅黑" pitchFamily="34" charset="-122"/>
              <a:ea typeface="微软雅黑" pitchFamily="34" charset="-122"/>
            </a:endParaRPr>
          </a:p>
        </p:txBody>
      </p:sp>
      <p:sp>
        <p:nvSpPr>
          <p:cNvPr id="14" name="圆角矩形 13"/>
          <p:cNvSpPr/>
          <p:nvPr/>
        </p:nvSpPr>
        <p:spPr>
          <a:xfrm>
            <a:off x="4286248"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语义分析器</a:t>
            </a:r>
            <a:endParaRPr lang="zh-CN" altLang="en-US" dirty="0">
              <a:solidFill>
                <a:schemeClr val="tx1"/>
              </a:solidFill>
              <a:latin typeface="微软雅黑" pitchFamily="34" charset="-122"/>
              <a:ea typeface="微软雅黑" pitchFamily="34" charset="-122"/>
            </a:endParaRPr>
          </a:p>
        </p:txBody>
      </p:sp>
      <p:sp>
        <p:nvSpPr>
          <p:cNvPr id="16" name="对角圆角矩形 15"/>
          <p:cNvSpPr/>
          <p:nvPr/>
        </p:nvSpPr>
        <p:spPr>
          <a:xfrm>
            <a:off x="5072066"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注解抽象语法树</a:t>
            </a:r>
            <a:endParaRPr lang="zh-CN" altLang="en-US" dirty="0">
              <a:solidFill>
                <a:schemeClr val="tx1"/>
              </a:solidFill>
              <a:latin typeface="微软雅黑" pitchFamily="34" charset="-122"/>
              <a:ea typeface="微软雅黑" pitchFamily="34" charset="-122"/>
            </a:endParaRPr>
          </a:p>
        </p:txBody>
      </p:sp>
      <p:sp>
        <p:nvSpPr>
          <p:cNvPr id="18" name="右箭头 17"/>
          <p:cNvSpPr/>
          <p:nvPr/>
        </p:nvSpPr>
        <p:spPr>
          <a:xfrm>
            <a:off x="257173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335755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07193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485775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557213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786446" y="1785926"/>
            <a:ext cx="2928958" cy="2143140"/>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latin typeface="微软雅黑" pitchFamily="34" charset="-122"/>
                <a:ea typeface="微软雅黑" pitchFamily="34" charset="-122"/>
              </a:rPr>
              <a:t>语法树解释器</a:t>
            </a:r>
            <a:endParaRPr lang="zh-CN" altLang="en-US" dirty="0">
              <a:solidFill>
                <a:schemeClr val="tx1"/>
              </a:solidFill>
              <a:latin typeface="微软雅黑" pitchFamily="34" charset="-122"/>
              <a:ea typeface="微软雅黑" pitchFamily="34" charset="-122"/>
            </a:endParaRPr>
          </a:p>
        </p:txBody>
      </p:sp>
      <p:sp>
        <p:nvSpPr>
          <p:cNvPr id="44" name="剪去对角的矩形 43"/>
          <p:cNvSpPr/>
          <p:nvPr/>
        </p:nvSpPr>
        <p:spPr>
          <a:xfrm>
            <a:off x="428596" y="4286256"/>
            <a:ext cx="1928826" cy="185738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符号表</a:t>
            </a:r>
            <a:endParaRPr lang="zh-CN" altLang="en-US" sz="2000" dirty="0">
              <a:solidFill>
                <a:schemeClr val="tx1"/>
              </a:solidFill>
              <a:latin typeface="微软雅黑" pitchFamily="34" charset="-122"/>
              <a:ea typeface="微软雅黑" pitchFamily="34" charset="-122"/>
            </a:endParaRPr>
          </a:p>
        </p:txBody>
      </p:sp>
      <p:sp>
        <p:nvSpPr>
          <p:cNvPr id="28" name="对角圆角矩形 27"/>
          <p:cNvSpPr/>
          <p:nvPr/>
        </p:nvSpPr>
        <p:spPr>
          <a:xfrm>
            <a:off x="571472"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源代码</a:t>
            </a:r>
            <a:endParaRPr lang="zh-CN" altLang="en-US" dirty="0">
              <a:solidFill>
                <a:schemeClr val="tx1"/>
              </a:solidFill>
              <a:latin typeface="微软雅黑" pitchFamily="34" charset="-122"/>
              <a:ea typeface="微软雅黑" pitchFamily="34" charset="-122"/>
            </a:endParaRPr>
          </a:p>
        </p:txBody>
      </p:sp>
      <p:sp>
        <p:nvSpPr>
          <p:cNvPr id="29" name="右箭头 28"/>
          <p:cNvSpPr/>
          <p:nvPr/>
        </p:nvSpPr>
        <p:spPr>
          <a:xfrm>
            <a:off x="1071538"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7572396" y="5715016"/>
            <a:ext cx="928694"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解释器</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其它</a:t>
            </a: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（及</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）的部分列表</a:t>
            </a:r>
            <a:endParaRPr lang="zh-CN" altLang="en-US" dirty="0">
              <a:latin typeface="微软雅黑" pitchFamily="34" charset="-122"/>
              <a:ea typeface="微软雅黑" pitchFamily="34" charset="-122"/>
            </a:endParaRPr>
          </a:p>
        </p:txBody>
      </p:sp>
      <p:sp>
        <p:nvSpPr>
          <p:cNvPr id="4" name="内容占位符 3"/>
          <p:cNvSpPr>
            <a:spLocks noGrp="1"/>
          </p:cNvSpPr>
          <p:nvPr>
            <p:ph sz="half" idx="1"/>
          </p:nvPr>
        </p:nvSpPr>
        <p:spPr/>
        <p:txBody>
          <a:bodyPr>
            <a:normAutofit fontScale="92500" lnSpcReduction="20000"/>
          </a:bodyPr>
          <a:lstStyle/>
          <a:p>
            <a:r>
              <a:rPr lang="en-US" altLang="zh-CN" dirty="0" smtClean="0">
                <a:latin typeface="微软雅黑" pitchFamily="34" charset="-122"/>
                <a:ea typeface="微软雅黑" pitchFamily="34" charset="-122"/>
                <a:hlinkClick r:id="rId2"/>
              </a:rPr>
              <a:t>IBM J9</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3"/>
              </a:rPr>
              <a:t>Oracle JRockit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4"/>
              </a:rPr>
              <a:t>Apache Harmony</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5"/>
              </a:rPr>
              <a:t>JamVM</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6"/>
              </a:rPr>
              <a:t>cacaovm</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7"/>
              </a:rPr>
              <a:t>SableVM</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8"/>
              </a:rPr>
              <a:t>Kaffe</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9"/>
              </a:rPr>
              <a:t>Jelatine JVM</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10"/>
              </a:rPr>
              <a:t>NanoVM</a:t>
            </a:r>
            <a:endParaRPr lang="zh-CN" altLang="en-US" dirty="0">
              <a:latin typeface="微软雅黑" pitchFamily="34" charset="-122"/>
              <a:ea typeface="微软雅黑" pitchFamily="34" charset="-122"/>
            </a:endParaRPr>
          </a:p>
        </p:txBody>
      </p:sp>
      <p:sp>
        <p:nvSpPr>
          <p:cNvPr id="5" name="内容占位符 4"/>
          <p:cNvSpPr>
            <a:spLocks noGrp="1"/>
          </p:cNvSpPr>
          <p:nvPr>
            <p:ph sz="half" idx="2"/>
          </p:nvPr>
        </p:nvSpPr>
        <p:spPr/>
        <p:txBody>
          <a:bodyPr>
            <a:normAutofit fontScale="92500" lnSpcReduction="20000"/>
          </a:bodyPr>
          <a:lstStyle/>
          <a:p>
            <a:r>
              <a:rPr lang="en-US" altLang="zh-CN" dirty="0" smtClean="0">
                <a:latin typeface="微软雅黑" pitchFamily="34" charset="-122"/>
                <a:ea typeface="微软雅黑" pitchFamily="34" charset="-122"/>
                <a:hlinkClick r:id="rId11"/>
              </a:rPr>
              <a:t>Metacircular Research Platform (MRP)</a:t>
            </a:r>
            <a:endParaRPr lang="en-US" altLang="zh-CN" dirty="0" smtClean="0">
              <a:latin typeface="微软雅黑" pitchFamily="34" charset="-122"/>
              <a:ea typeface="微软雅黑" pitchFamily="34" charset="-122"/>
              <a:hlinkClick r:id="rId12"/>
            </a:endParaRPr>
          </a:p>
          <a:p>
            <a:r>
              <a:rPr lang="en-US" altLang="zh-CN" dirty="0" smtClean="0">
                <a:latin typeface="微软雅黑" pitchFamily="34" charset="-122"/>
                <a:ea typeface="微软雅黑" pitchFamily="34" charset="-122"/>
                <a:hlinkClick r:id="rId12"/>
              </a:rPr>
              <a:t>Moxie JVM</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13"/>
              </a:rPr>
              <a:t>Jikes RVM</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14"/>
              </a:rPr>
              <a:t>ORP</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15"/>
              </a:rPr>
              <a:t>joeq</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16"/>
              </a:rPr>
              <a:t>VMKit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17"/>
              </a:rPr>
              <a:t>Ovm</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hlinkClick r:id="rId18"/>
              </a:rPr>
              <a:t>kissme</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19"/>
              </a:rPr>
              <a:t>shuJIT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hlinkClick r:id="rId20"/>
              </a:rPr>
              <a:t>OpenJIT</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latin typeface="微软雅黑" pitchFamily="34" charset="-122"/>
                <a:ea typeface="微软雅黑" pitchFamily="34" charset="-122"/>
              </a:rPr>
              <a:t>Sun HotSpot VM</a:t>
            </a:r>
            <a:endParaRPr lang="zh-CN" altLang="en-US" dirty="0">
              <a:latin typeface="微软雅黑" pitchFamily="34" charset="-122"/>
              <a:ea typeface="微软雅黑" pitchFamily="34" charset="-122"/>
            </a:endParaRPr>
          </a:p>
        </p:txBody>
      </p:sp>
      <p:sp>
        <p:nvSpPr>
          <p:cNvPr id="6" name="文本占位符 5"/>
          <p:cNvSpPr>
            <a:spLocks noGrp="1"/>
          </p:cNvSpPr>
          <p:nvPr>
            <p:ph type="body" idx="1"/>
          </p:nvPr>
        </p:nvSpPr>
        <p:spPr/>
        <p:txBody>
          <a:bodyPr/>
          <a:lstStyle/>
          <a:p>
            <a:endParaRPr lang="zh-CN" altLang="en-US"/>
          </a:p>
        </p:txBody>
      </p:sp>
      <p:sp>
        <p:nvSpPr>
          <p:cNvPr id="4" name="矩形 3"/>
          <p:cNvSpPr/>
          <p:nvPr/>
        </p:nvSpPr>
        <p:spPr>
          <a:xfrm>
            <a:off x="3786182" y="3500438"/>
            <a:ext cx="4929222" cy="3000396"/>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14844" y="3643314"/>
            <a:ext cx="3857684" cy="1928826"/>
          </a:xfrm>
          <a:prstGeom prst="roundRect">
            <a:avLst>
              <a:gd name="adj" fmla="val 9524"/>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857720"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机器无关优化</a:t>
            </a:r>
            <a:endParaRPr lang="zh-CN" altLang="en-US" sz="1400" dirty="0">
              <a:solidFill>
                <a:schemeClr val="tx1"/>
              </a:solidFill>
              <a:latin typeface="微软雅黑" pitchFamily="34" charset="-122"/>
              <a:ea typeface="微软雅黑" pitchFamily="34" charset="-122"/>
            </a:endParaRPr>
          </a:p>
        </p:txBody>
      </p:sp>
      <p:sp>
        <p:nvSpPr>
          <p:cNvPr id="9" name="对角圆角矩形 8"/>
          <p:cNvSpPr/>
          <p:nvPr/>
        </p:nvSpPr>
        <p:spPr>
          <a:xfrm>
            <a:off x="5357818"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0" name="右箭头 9"/>
          <p:cNvSpPr/>
          <p:nvPr/>
        </p:nvSpPr>
        <p:spPr>
          <a:xfrm>
            <a:off x="5214942"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786446"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机器相关优化</a:t>
            </a:r>
            <a:endParaRPr lang="zh-CN" altLang="en-US" sz="1400" dirty="0">
              <a:solidFill>
                <a:schemeClr val="tx1"/>
              </a:solidFill>
              <a:latin typeface="微软雅黑" pitchFamily="34" charset="-122"/>
              <a:ea typeface="微软雅黑" pitchFamily="34" charset="-122"/>
            </a:endParaRPr>
          </a:p>
        </p:txBody>
      </p:sp>
      <p:sp>
        <p:nvSpPr>
          <p:cNvPr id="12" name="对角圆角矩形 11"/>
          <p:cNvSpPr/>
          <p:nvPr/>
        </p:nvSpPr>
        <p:spPr>
          <a:xfrm>
            <a:off x="6286512"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3" name="圆角矩形 12"/>
          <p:cNvSpPr/>
          <p:nvPr/>
        </p:nvSpPr>
        <p:spPr>
          <a:xfrm>
            <a:off x="6715140"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寄存器分配器</a:t>
            </a:r>
            <a:endParaRPr lang="zh-CN" altLang="en-US" sz="1400" dirty="0">
              <a:solidFill>
                <a:schemeClr val="tx1"/>
              </a:solidFill>
              <a:latin typeface="微软雅黑" pitchFamily="34" charset="-122"/>
              <a:ea typeface="微软雅黑" pitchFamily="34" charset="-122"/>
            </a:endParaRPr>
          </a:p>
        </p:txBody>
      </p:sp>
      <p:sp>
        <p:nvSpPr>
          <p:cNvPr id="14" name="对角圆角矩形 13"/>
          <p:cNvSpPr/>
          <p:nvPr/>
        </p:nvSpPr>
        <p:spPr>
          <a:xfrm>
            <a:off x="7215206"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中间代码</a:t>
            </a:r>
            <a:endParaRPr lang="zh-CN" altLang="en-US" sz="1400" dirty="0">
              <a:solidFill>
                <a:schemeClr val="tx1"/>
              </a:solidFill>
              <a:latin typeface="微软雅黑" pitchFamily="34" charset="-122"/>
              <a:ea typeface="微软雅黑" pitchFamily="34" charset="-122"/>
            </a:endParaRPr>
          </a:p>
        </p:txBody>
      </p:sp>
      <p:sp>
        <p:nvSpPr>
          <p:cNvPr id="15" name="右箭头 14"/>
          <p:cNvSpPr/>
          <p:nvPr/>
        </p:nvSpPr>
        <p:spPr>
          <a:xfrm>
            <a:off x="5643570"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6143636"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6572264"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7072330"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7500958"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7643834" y="3786190"/>
            <a:ext cx="326611" cy="142876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目标代码生成器</a:t>
            </a:r>
            <a:endParaRPr lang="zh-CN" altLang="en-US" sz="1400" dirty="0">
              <a:solidFill>
                <a:schemeClr val="tx1"/>
              </a:solidFill>
              <a:latin typeface="微软雅黑" pitchFamily="34" charset="-122"/>
              <a:ea typeface="微软雅黑" pitchFamily="34" charset="-122"/>
            </a:endParaRPr>
          </a:p>
        </p:txBody>
      </p:sp>
      <p:sp>
        <p:nvSpPr>
          <p:cNvPr id="21" name="对角圆角矩形 20"/>
          <p:cNvSpPr/>
          <p:nvPr/>
        </p:nvSpPr>
        <p:spPr>
          <a:xfrm>
            <a:off x="8143900" y="3786190"/>
            <a:ext cx="285784" cy="142876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smtClean="0">
                <a:solidFill>
                  <a:schemeClr val="tx1"/>
                </a:solidFill>
                <a:latin typeface="微软雅黑" pitchFamily="34" charset="-122"/>
                <a:ea typeface="微软雅黑" pitchFamily="34" charset="-122"/>
              </a:rPr>
              <a:t>目标代码</a:t>
            </a:r>
            <a:endParaRPr lang="zh-CN" altLang="en-US" sz="1400" dirty="0">
              <a:solidFill>
                <a:schemeClr val="tx1"/>
              </a:solidFill>
              <a:latin typeface="微软雅黑" pitchFamily="34" charset="-122"/>
              <a:ea typeface="微软雅黑" pitchFamily="34" charset="-122"/>
            </a:endParaRPr>
          </a:p>
        </p:txBody>
      </p:sp>
      <p:sp>
        <p:nvSpPr>
          <p:cNvPr id="22" name="右箭头 21"/>
          <p:cNvSpPr/>
          <p:nvPr/>
        </p:nvSpPr>
        <p:spPr>
          <a:xfrm>
            <a:off x="8001024" y="4429132"/>
            <a:ext cx="122479" cy="129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4429124" y="4500570"/>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对角圆角矩形 23"/>
          <p:cNvSpPr/>
          <p:nvPr/>
        </p:nvSpPr>
        <p:spPr>
          <a:xfrm>
            <a:off x="3929058" y="4214818"/>
            <a:ext cx="500066" cy="1857388"/>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latin typeface="微软雅黑" pitchFamily="34" charset="-122"/>
                <a:ea typeface="微软雅黑" pitchFamily="34" charset="-122"/>
              </a:rPr>
              <a:t>JVM</a:t>
            </a:r>
            <a:r>
              <a:rPr lang="zh-CN" altLang="en-US" sz="1400" dirty="0" smtClean="0">
                <a:solidFill>
                  <a:schemeClr val="tx1"/>
                </a:solidFill>
                <a:latin typeface="微软雅黑" pitchFamily="34" charset="-122"/>
                <a:ea typeface="微软雅黑" pitchFamily="34" charset="-122"/>
              </a:rPr>
              <a:t>字节码</a:t>
            </a:r>
            <a:endParaRPr lang="zh-CN" altLang="en-US" sz="1400" dirty="0">
              <a:solidFill>
                <a:schemeClr val="tx1"/>
              </a:solidFill>
              <a:latin typeface="微软雅黑" pitchFamily="34" charset="-122"/>
              <a:ea typeface="微软雅黑" pitchFamily="34" charset="-122"/>
            </a:endParaRPr>
          </a:p>
        </p:txBody>
      </p:sp>
      <p:sp>
        <p:nvSpPr>
          <p:cNvPr id="25" name="TextBox 24"/>
          <p:cNvSpPr txBox="1"/>
          <p:nvPr/>
        </p:nvSpPr>
        <p:spPr>
          <a:xfrm>
            <a:off x="6143636" y="6143644"/>
            <a:ext cx="2428892"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虚拟机</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执行引擎</a:t>
            </a:r>
            <a:endParaRPr lang="zh-CN" altLang="en-US" sz="1600" dirty="0">
              <a:latin typeface="微软雅黑" pitchFamily="34" charset="-122"/>
              <a:ea typeface="微软雅黑" pitchFamily="34" charset="-122"/>
            </a:endParaRPr>
          </a:p>
        </p:txBody>
      </p:sp>
      <p:sp>
        <p:nvSpPr>
          <p:cNvPr id="26" name="圆角矩形 25"/>
          <p:cNvSpPr/>
          <p:nvPr/>
        </p:nvSpPr>
        <p:spPr>
          <a:xfrm>
            <a:off x="4786314" y="5643578"/>
            <a:ext cx="3786214" cy="500066"/>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1600" dirty="0" smtClean="0">
                <a:solidFill>
                  <a:schemeClr val="tx1"/>
                </a:solidFill>
                <a:latin typeface="微软雅黑" pitchFamily="34" charset="-122"/>
                <a:ea typeface="微软雅黑" pitchFamily="34" charset="-122"/>
              </a:rPr>
              <a:t>字节码解释器</a:t>
            </a:r>
            <a:endParaRPr lang="zh-CN" altLang="en-US" sz="1600" dirty="0">
              <a:solidFill>
                <a:schemeClr val="tx1"/>
              </a:solidFill>
              <a:latin typeface="微软雅黑" pitchFamily="34" charset="-122"/>
              <a:ea typeface="微软雅黑" pitchFamily="34" charset="-122"/>
            </a:endParaRPr>
          </a:p>
        </p:txBody>
      </p:sp>
      <p:sp>
        <p:nvSpPr>
          <p:cNvPr id="27" name="剪去对角的矩形 26"/>
          <p:cNvSpPr/>
          <p:nvPr/>
        </p:nvSpPr>
        <p:spPr>
          <a:xfrm>
            <a:off x="3857620" y="3643314"/>
            <a:ext cx="785818" cy="42862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itchFamily="34" charset="-122"/>
                <a:ea typeface="微软雅黑" pitchFamily="34" charset="-122"/>
              </a:rPr>
              <a:t>符号表</a:t>
            </a:r>
            <a:endParaRPr lang="zh-CN" altLang="en-US" sz="1200" dirty="0">
              <a:solidFill>
                <a:schemeClr val="tx1"/>
              </a:solidFill>
              <a:latin typeface="微软雅黑" pitchFamily="34" charset="-122"/>
              <a:ea typeface="微软雅黑" pitchFamily="34" charset="-122"/>
            </a:endParaRPr>
          </a:p>
        </p:txBody>
      </p:sp>
      <p:sp>
        <p:nvSpPr>
          <p:cNvPr id="28" name="右箭头 27"/>
          <p:cNvSpPr/>
          <p:nvPr/>
        </p:nvSpPr>
        <p:spPr>
          <a:xfrm>
            <a:off x="4429124" y="571501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143636" y="5214950"/>
            <a:ext cx="1071602"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rPr>
              <a:t>JIT</a:t>
            </a:r>
            <a:r>
              <a:rPr lang="zh-CN" altLang="en-US" sz="1600" dirty="0" smtClean="0">
                <a:latin typeface="微软雅黑" pitchFamily="34" charset="-122"/>
                <a:ea typeface="微软雅黑" pitchFamily="34" charset="-122"/>
              </a:rPr>
              <a:t>编译器</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Sun HotSpot</a:t>
            </a:r>
            <a:r>
              <a:rPr lang="zh-CN" altLang="en-US" dirty="0" smtClean="0">
                <a:latin typeface="微软雅黑" pitchFamily="34" charset="-122"/>
                <a:ea typeface="微软雅黑" pitchFamily="34" charset="-122"/>
              </a:rPr>
              <a:t>虚拟机</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70000" lnSpcReduction="20000"/>
          </a:bodyPr>
          <a:lstStyle/>
          <a:p>
            <a:r>
              <a:rPr lang="en-US" altLang="zh-CN" dirty="0" smtClean="0">
                <a:latin typeface="微软雅黑" pitchFamily="34" charset="-122"/>
                <a:ea typeface="微软雅黑" pitchFamily="34" charset="-122"/>
              </a:rPr>
              <a:t>Sun</a:t>
            </a:r>
            <a:r>
              <a:rPr lang="zh-CN" altLang="en-US" dirty="0" smtClean="0">
                <a:latin typeface="微软雅黑" pitchFamily="34" charset="-122"/>
                <a:ea typeface="微软雅黑" pitchFamily="34" charset="-122"/>
              </a:rPr>
              <a:t>实现的一种桌面版</a:t>
            </a:r>
            <a:r>
              <a:rPr lang="en-US" altLang="zh-CN" dirty="0" smtClean="0">
                <a:latin typeface="微软雅黑" pitchFamily="34" charset="-122"/>
                <a:ea typeface="微软雅黑" pitchFamily="34" charset="-122"/>
              </a:rPr>
              <a:t>JVM</a:t>
            </a: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从</a:t>
            </a:r>
            <a:r>
              <a:rPr lang="en-US" altLang="zh-CN" dirty="0" smtClean="0">
                <a:latin typeface="微软雅黑" pitchFamily="34" charset="-122"/>
                <a:ea typeface="微软雅黑" pitchFamily="34" charset="-122"/>
              </a:rPr>
              <a:t>JDK 1.3</a:t>
            </a:r>
            <a:r>
              <a:rPr lang="zh-CN" altLang="en-US" dirty="0" smtClean="0">
                <a:latin typeface="微软雅黑" pitchFamily="34" charset="-122"/>
                <a:ea typeface="微软雅黑" pitchFamily="34" charset="-122"/>
              </a:rPr>
              <a:t>开始成为</a:t>
            </a:r>
            <a:r>
              <a:rPr lang="en-US" altLang="zh-CN" dirty="0" smtClean="0">
                <a:latin typeface="微软雅黑" pitchFamily="34" charset="-122"/>
                <a:ea typeface="微软雅黑" pitchFamily="34" charset="-122"/>
              </a:rPr>
              <a:t>Sun JDK</a:t>
            </a:r>
            <a:r>
              <a:rPr lang="zh-CN" altLang="en-US" dirty="0" smtClean="0">
                <a:latin typeface="微软雅黑" pitchFamily="34" charset="-122"/>
                <a:ea typeface="微软雅黑" pitchFamily="34" charset="-122"/>
              </a:rPr>
              <a:t>的默认</a:t>
            </a:r>
            <a:r>
              <a:rPr lang="en-US" altLang="zh-CN" dirty="0" smtClean="0">
                <a:latin typeface="微软雅黑" pitchFamily="34" charset="-122"/>
                <a:ea typeface="微软雅黑" pitchFamily="34" charset="-122"/>
              </a:rPr>
              <a:t>VM</a:t>
            </a: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主要使用</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实现，</a:t>
            </a:r>
            <a:r>
              <a:rPr lang="en-US" altLang="zh-CN" dirty="0" smtClean="0">
                <a:latin typeface="微软雅黑" pitchFamily="34" charset="-122"/>
                <a:ea typeface="微软雅黑" pitchFamily="34" charset="-122"/>
              </a:rPr>
              <a:t>JNI</a:t>
            </a:r>
            <a:r>
              <a:rPr lang="zh-CN" altLang="en-US" dirty="0" smtClean="0">
                <a:latin typeface="微软雅黑" pitchFamily="34" charset="-122"/>
                <a:ea typeface="微软雅黑" pitchFamily="34" charset="-122"/>
              </a:rPr>
              <a:t>接口部分用</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实现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先进的解释器、动态编译器与</a:t>
            </a:r>
            <a:r>
              <a:rPr lang="en-US" altLang="zh-CN" dirty="0" smtClean="0">
                <a:latin typeface="微软雅黑" pitchFamily="34" charset="-122"/>
                <a:ea typeface="微软雅黑" pitchFamily="34" charset="-122"/>
              </a:rPr>
              <a:t>GC</a:t>
            </a:r>
          </a:p>
          <a:p>
            <a:pPr lvl="1"/>
            <a:r>
              <a:rPr lang="zh-CN" altLang="en-US" dirty="0" smtClean="0">
                <a:latin typeface="微软雅黑" pitchFamily="34" charset="-122"/>
                <a:ea typeface="微软雅黑" pitchFamily="34" charset="-122"/>
              </a:rPr>
              <a:t>解释器与编译器结合的混合执行模式</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默认启动时解释执行，对频率高的代码（热点）进行编译</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故名之“</a:t>
            </a:r>
            <a:r>
              <a:rPr lang="en-US" altLang="zh-CN" dirty="0" smtClean="0">
                <a:latin typeface="微软雅黑" pitchFamily="34" charset="-122"/>
                <a:ea typeface="微软雅黑" pitchFamily="34" charset="-122"/>
              </a:rPr>
              <a:t>HotSpot VM</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2006</a:t>
            </a:r>
            <a:r>
              <a:rPr lang="zh-CN" altLang="en-US" dirty="0" smtClean="0">
                <a:latin typeface="微软雅黑" pitchFamily="34" charset="-122"/>
                <a:ea typeface="微软雅黑" pitchFamily="34" charset="-122"/>
              </a:rPr>
              <a:t>年底开源</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包含在</a:t>
            </a:r>
            <a:r>
              <a:rPr lang="en-US" altLang="zh-CN" dirty="0" smtClean="0">
                <a:latin typeface="微软雅黑" pitchFamily="34" charset="-122"/>
                <a:ea typeface="微软雅黑" pitchFamily="34" charset="-122"/>
              </a:rPr>
              <a:t>OpenJDK</a:t>
            </a:r>
            <a:r>
              <a:rPr lang="zh-CN" altLang="en-US" dirty="0" smtClean="0">
                <a:latin typeface="微软雅黑" pitchFamily="34" charset="-122"/>
                <a:ea typeface="微软雅黑" pitchFamily="34" charset="-122"/>
              </a:rPr>
              <a:t>中（</a:t>
            </a:r>
            <a:r>
              <a:rPr lang="en-US" altLang="zh-CN" dirty="0" smtClean="0">
                <a:latin typeface="微软雅黑" pitchFamily="34" charset="-122"/>
                <a:ea typeface="微软雅黑" pitchFamily="34" charset="-122"/>
              </a:rPr>
              <a:t>GPL 2.0</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虚拟机的前世今生</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a:bodyPr>
          <a:lstStyle/>
          <a:p>
            <a:r>
              <a:rPr lang="zh-CN" altLang="en-US" dirty="0" smtClean="0">
                <a:latin typeface="微软雅黑" pitchFamily="34" charset="-122"/>
                <a:ea typeface="微软雅黑" pitchFamily="34" charset="-122"/>
              </a:rPr>
              <a:t>技术源于</a:t>
            </a:r>
            <a:r>
              <a:rPr lang="en-US" altLang="zh-CN" dirty="0" smtClean="0">
                <a:latin typeface="微软雅黑" pitchFamily="34" charset="-122"/>
                <a:ea typeface="微软雅黑" pitchFamily="34" charset="-122"/>
              </a:rPr>
              <a:t>Smalltalk/</a:t>
            </a:r>
            <a:r>
              <a:rPr lang="en-US" altLang="zh-CN" dirty="0" smtClean="0">
                <a:latin typeface="微软雅黑" pitchFamily="34" charset="-122"/>
                <a:ea typeface="微软雅黑" pitchFamily="34" charset="-122"/>
                <a:hlinkClick r:id="rId2"/>
              </a:rPr>
              <a:t>Self</a:t>
            </a:r>
            <a:r>
              <a:rPr lang="zh-CN" altLang="en-US" dirty="0" smtClean="0">
                <a:latin typeface="微软雅黑" pitchFamily="34" charset="-122"/>
                <a:ea typeface="微软雅黑" pitchFamily="34" charset="-122"/>
              </a:rPr>
              <a:t>的实现经验</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Animorphic</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hlinkClick r:id="rId3"/>
              </a:rPr>
              <a:t>Strongtalk</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经过十多年发展，如今已成为针对</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应用而高度优化的</a:t>
            </a:r>
            <a:r>
              <a:rPr lang="en-US" altLang="zh-CN" dirty="0" smtClean="0">
                <a:latin typeface="微软雅黑" pitchFamily="34" charset="-122"/>
                <a:ea typeface="微软雅黑" pitchFamily="34" charset="-122"/>
              </a:rPr>
              <a:t>JVM</a:t>
            </a: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Oracle</a:t>
            </a:r>
            <a:r>
              <a:rPr lang="zh-CN" altLang="en-US" dirty="0" smtClean="0">
                <a:latin typeface="微软雅黑" pitchFamily="34" charset="-122"/>
                <a:ea typeface="微软雅黑" pitchFamily="34" charset="-122"/>
              </a:rPr>
              <a:t>收购</a:t>
            </a:r>
            <a:r>
              <a:rPr lang="en-US" altLang="zh-CN" dirty="0" smtClean="0">
                <a:latin typeface="微软雅黑" pitchFamily="34" charset="-122"/>
                <a:ea typeface="微软雅黑" pitchFamily="34" charset="-122"/>
              </a:rPr>
              <a:t>Sun</a:t>
            </a:r>
            <a:r>
              <a:rPr lang="zh-CN" altLang="en-US" dirty="0" smtClean="0">
                <a:latin typeface="微软雅黑" pitchFamily="34" charset="-122"/>
                <a:ea typeface="微软雅黑" pitchFamily="34" charset="-122"/>
              </a:rPr>
              <a:t>后，</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可能会与</a:t>
            </a:r>
            <a:r>
              <a:rPr lang="en-US" altLang="zh-CN" dirty="0" smtClean="0">
                <a:latin typeface="微软雅黑" pitchFamily="34" charset="-122"/>
                <a:ea typeface="微软雅黑" pitchFamily="34" charset="-122"/>
              </a:rPr>
              <a:t>JRockit</a:t>
            </a:r>
            <a:r>
              <a:rPr lang="zh-CN" altLang="en-US" dirty="0" smtClean="0">
                <a:latin typeface="微软雅黑" pitchFamily="34" charset="-122"/>
                <a:ea typeface="微软雅黑" pitchFamily="34" charset="-122"/>
              </a:rPr>
              <a:t>融合，发生较大的设计变更</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的基本结构</a:t>
            </a:r>
            <a:endParaRPr lang="zh-CN" altLang="en-US" dirty="0">
              <a:latin typeface="微软雅黑" pitchFamily="34" charset="-122"/>
              <a:ea typeface="微软雅黑" pitchFamily="34" charset="-122"/>
            </a:endParaRPr>
          </a:p>
        </p:txBody>
      </p:sp>
      <p:sp>
        <p:nvSpPr>
          <p:cNvPr id="4" name="内容占位符 3"/>
          <p:cNvSpPr>
            <a:spLocks noGrp="1"/>
          </p:cNvSpPr>
          <p:nvPr>
            <p:ph idx="1"/>
          </p:nvPr>
        </p:nvSpPr>
        <p:spPr/>
        <p:txBody>
          <a:bodyPr>
            <a:normAutofit fontScale="70000" lnSpcReduction="20000"/>
          </a:bodyPr>
          <a:lstStyle/>
          <a:p>
            <a:r>
              <a:rPr lang="zh-CN" altLang="en-US" dirty="0" smtClean="0">
                <a:latin typeface="微软雅黑" pitchFamily="34" charset="-122"/>
                <a:ea typeface="微软雅黑" pitchFamily="34" charset="-122"/>
              </a:rPr>
              <a:t>一套运行时环境</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同一个解释器</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高度优化的解释器，执行启动阶段代码及不常用代码</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解释代码与编译后代码、本地代码共用同一个栈</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同一组</a:t>
            </a:r>
            <a:r>
              <a:rPr lang="en-US" altLang="zh-CN" dirty="0" smtClean="0">
                <a:latin typeface="微软雅黑" pitchFamily="34" charset="-122"/>
                <a:ea typeface="微软雅黑" pitchFamily="34" charset="-122"/>
              </a:rPr>
              <a:t>GC</a:t>
            </a:r>
          </a:p>
          <a:p>
            <a:pPr lvl="2"/>
            <a:r>
              <a:rPr lang="zh-CN" altLang="en-US" dirty="0" smtClean="0">
                <a:latin typeface="微软雅黑" pitchFamily="34" charset="-122"/>
                <a:ea typeface="微软雅黑" pitchFamily="34" charset="-122"/>
              </a:rPr>
              <a:t>有多种</a:t>
            </a:r>
            <a:r>
              <a:rPr lang="en-US" altLang="zh-CN" dirty="0" smtClean="0">
                <a:latin typeface="微软雅黑" pitchFamily="34" charset="-122"/>
                <a:ea typeface="微软雅黑" pitchFamily="34" charset="-122"/>
              </a:rPr>
              <a:t>GC</a:t>
            </a:r>
            <a:r>
              <a:rPr lang="zh-CN" altLang="en-US" dirty="0" smtClean="0">
                <a:latin typeface="微软雅黑" pitchFamily="34" charset="-122"/>
                <a:ea typeface="微软雅黑" pitchFamily="34" charset="-122"/>
              </a:rPr>
              <a:t>算法实现可供选择</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除编译器外，其它部分上同</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不过</a:t>
            </a:r>
            <a:r>
              <a:rPr lang="en-US" altLang="zh-CN" dirty="0" smtClean="0">
                <a:latin typeface="微软雅黑" pitchFamily="34" charset="-122"/>
                <a:ea typeface="微软雅黑" pitchFamily="34" charset="-122"/>
              </a:rPr>
              <a:t>client</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模式有不同的默认配置</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两个编译器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Client</a:t>
            </a:r>
            <a:r>
              <a:rPr lang="zh-CN" altLang="en-US" dirty="0" smtClean="0">
                <a:latin typeface="微软雅黑" pitchFamily="34" charset="-122"/>
                <a:ea typeface="微软雅黑" pitchFamily="34" charset="-122"/>
              </a:rPr>
              <a:t>编译器（</a:t>
            </a:r>
            <a:r>
              <a:rPr lang="en-US" altLang="zh-CN" dirty="0" smtClean="0">
                <a:latin typeface="微软雅黑" pitchFamily="34" charset="-122"/>
                <a:ea typeface="微软雅黑" pitchFamily="34" charset="-122"/>
              </a:rPr>
              <a:t>C1</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轻量，只做少量性能开销比高的优化，占用内存较少</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适用于桌面交互式应用，如</a:t>
            </a:r>
            <a:r>
              <a:rPr lang="en-US" altLang="zh-CN" dirty="0" smtClean="0">
                <a:latin typeface="微软雅黑" pitchFamily="34" charset="-122"/>
                <a:ea typeface="微软雅黑" pitchFamily="34" charset="-122"/>
              </a:rPr>
              <a:t>GUI</a:t>
            </a:r>
            <a:r>
              <a:rPr lang="zh-CN" altLang="en-US" dirty="0" smtClean="0">
                <a:latin typeface="微软雅黑" pitchFamily="34" charset="-122"/>
                <a:ea typeface="微软雅黑" pitchFamily="34" charset="-122"/>
              </a:rPr>
              <a:t>应用</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Server</a:t>
            </a:r>
            <a:r>
              <a:rPr lang="zh-CN" altLang="en-US" dirty="0" smtClean="0">
                <a:latin typeface="微软雅黑" pitchFamily="34" charset="-122"/>
                <a:ea typeface="微软雅黑" pitchFamily="34" charset="-122"/>
              </a:rPr>
              <a:t>编译器（</a:t>
            </a:r>
            <a:r>
              <a:rPr lang="en-US" altLang="zh-CN" dirty="0" smtClean="0">
                <a:latin typeface="微软雅黑" pitchFamily="34" charset="-122"/>
                <a:ea typeface="微软雅黑" pitchFamily="34" charset="-122"/>
              </a:rPr>
              <a:t>C2</a:t>
            </a:r>
            <a:r>
              <a:rPr lang="zh-CN" altLang="en-US" dirty="0" smtClean="0">
                <a:latin typeface="微软雅黑" pitchFamily="34" charset="-122"/>
                <a:ea typeface="微软雅黑" pitchFamily="34" charset="-122"/>
              </a:rPr>
              <a:t>，或称为</a:t>
            </a:r>
            <a:r>
              <a:rPr lang="en-US" altLang="zh-CN" dirty="0" err="1" smtClean="0">
                <a:latin typeface="微软雅黑" pitchFamily="34" charset="-122"/>
                <a:ea typeface="微软雅黑" pitchFamily="34" charset="-122"/>
              </a:rPr>
              <a:t>Opto</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重量，大量应用传统编译优化技巧，占用内存相对多些</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顶峰速度高</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适用于服务器端应用</a:t>
            </a:r>
            <a:endParaRPr lang="en-US" altLang="zh-CN" dirty="0" smtClean="0">
              <a:latin typeface="微软雅黑" pitchFamily="34" charset="-122"/>
              <a:ea typeface="微软雅黑" pitchFamily="34" charset="-122"/>
            </a:endParaRPr>
          </a:p>
        </p:txBody>
      </p:sp>
      <p:sp>
        <p:nvSpPr>
          <p:cNvPr id="5" name="TextBox 4"/>
          <p:cNvSpPr txBox="1"/>
          <p:nvPr/>
        </p:nvSpPr>
        <p:spPr>
          <a:xfrm>
            <a:off x="7358082" y="6429396"/>
            <a:ext cx="1643074" cy="338554"/>
          </a:xfrm>
          <a:prstGeom prst="rect">
            <a:avLst/>
          </a:prstGeom>
          <a:noFill/>
        </p:spPr>
        <p:txBody>
          <a:bodyPr wrap="square" rtlCol="0">
            <a:spAutoFit/>
          </a:bodyPr>
          <a:lstStyle/>
          <a:p>
            <a:r>
              <a:rPr lang="en-US" altLang="zh-CN" sz="1600" dirty="0" smtClean="0">
                <a:latin typeface="微软雅黑" pitchFamily="34" charset="-122"/>
                <a:ea typeface="微软雅黑" pitchFamily="34" charset="-122"/>
                <a:hlinkClick r:id="rId2"/>
              </a:rPr>
              <a:t>HotSpot</a:t>
            </a:r>
            <a:r>
              <a:rPr lang="zh-CN" altLang="en-US" sz="1600" dirty="0" smtClean="0">
                <a:latin typeface="微软雅黑" pitchFamily="34" charset="-122"/>
                <a:ea typeface="微软雅黑" pitchFamily="34" charset="-122"/>
                <a:hlinkClick r:id="rId2"/>
              </a:rPr>
              <a:t>白皮书</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的基本结构</a:t>
            </a:r>
            <a:endParaRPr lang="zh-CN" altLang="en-US" dirty="0">
              <a:latin typeface="微软雅黑" pitchFamily="34" charset="-122"/>
              <a:ea typeface="微软雅黑" pitchFamily="34" charset="-122"/>
            </a:endParaRPr>
          </a:p>
        </p:txBody>
      </p:sp>
      <p:pic>
        <p:nvPicPr>
          <p:cNvPr id="10" name="图片 9" descr="HotSpot_VM_arch.png"/>
          <p:cNvPicPr>
            <a:picLocks noChangeAspect="1"/>
          </p:cNvPicPr>
          <p:nvPr/>
        </p:nvPicPr>
        <p:blipFill>
          <a:blip r:embed="rId2" cstate="print"/>
          <a:stretch>
            <a:fillRect/>
          </a:stretch>
        </p:blipFill>
        <p:spPr>
          <a:xfrm>
            <a:off x="1071538" y="1999751"/>
            <a:ext cx="7858148" cy="3417756"/>
          </a:xfrm>
          <a:prstGeom prst="rect">
            <a:avLst/>
          </a:prstGeom>
        </p:spPr>
      </p:pic>
      <p:sp>
        <p:nvSpPr>
          <p:cNvPr id="4" name="TextBox 3"/>
          <p:cNvSpPr txBox="1"/>
          <p:nvPr/>
        </p:nvSpPr>
        <p:spPr>
          <a:xfrm>
            <a:off x="6429388" y="6357958"/>
            <a:ext cx="2571768"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图片来源：</a:t>
            </a:r>
            <a:r>
              <a:rPr lang="en-US" altLang="zh-CN" sz="1600" dirty="0" err="1" smtClean="0">
                <a:latin typeface="微软雅黑" pitchFamily="34" charset="-122"/>
                <a:ea typeface="微软雅黑" pitchFamily="34" charset="-122"/>
                <a:hlinkClick r:id="rId3"/>
              </a:rPr>
              <a:t>JavaOne</a:t>
            </a:r>
            <a:r>
              <a:rPr lang="en-US" altLang="zh-CN" sz="1600" dirty="0" smtClean="0">
                <a:latin typeface="微软雅黑" pitchFamily="34" charset="-122"/>
                <a:ea typeface="微软雅黑" pitchFamily="34" charset="-122"/>
                <a:hlinkClick r:id="rId3"/>
              </a:rPr>
              <a:t> 2002</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的版本信息</a:t>
            </a:r>
            <a:endParaRPr lang="zh-CN" altLang="en-US" dirty="0">
              <a:latin typeface="微软雅黑" pitchFamily="34" charset="-122"/>
              <a:ea typeface="微软雅黑" pitchFamily="34" charset="-122"/>
            </a:endParaRPr>
          </a:p>
        </p:txBody>
      </p:sp>
      <p:sp>
        <p:nvSpPr>
          <p:cNvPr id="5" name="TextBox 4"/>
          <p:cNvSpPr txBox="1"/>
          <p:nvPr/>
        </p:nvSpPr>
        <p:spPr>
          <a:xfrm>
            <a:off x="1357290" y="2071678"/>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Client VM (build 16.0-b13, mixed mode, sharing)</a:t>
            </a:r>
            <a:endParaRPr lang="zh-CN" altLang="en-US" sz="1600" dirty="0">
              <a:latin typeface="Consolas" pitchFamily="49" charset="0"/>
            </a:endParaRPr>
          </a:p>
        </p:txBody>
      </p:sp>
      <p:sp>
        <p:nvSpPr>
          <p:cNvPr id="6" name="TextBox 5"/>
          <p:cNvSpPr txBox="1"/>
          <p:nvPr/>
        </p:nvSpPr>
        <p:spPr>
          <a:xfrm>
            <a:off x="1357290" y="3883887"/>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Server VM (build 16.0-b13, mixed mode)</a:t>
            </a:r>
            <a:endParaRPr lang="zh-CN" altLang="en-US" sz="1600" dirty="0">
              <a:latin typeface="Consolas" pitchFamily="49" charset="0"/>
            </a:endParaRPr>
          </a:p>
        </p:txBody>
      </p:sp>
      <p:sp>
        <p:nvSpPr>
          <p:cNvPr id="10" name="TextBox 9"/>
          <p:cNvSpPr txBox="1"/>
          <p:nvPr/>
        </p:nvSpPr>
        <p:spPr>
          <a:xfrm>
            <a:off x="1428728" y="5572140"/>
            <a:ext cx="5643602" cy="58477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txBody>
          <a:bodyPr wrap="square" rtlCol="0">
            <a:spAutoFit/>
          </a:bodyPr>
          <a:lstStyle/>
          <a:p>
            <a:r>
              <a:rPr lang="zh-CN" altLang="en-US" sz="1600" dirty="0" smtClean="0">
                <a:latin typeface="微软雅黑" pitchFamily="34" charset="-122"/>
                <a:ea typeface="微软雅黑" pitchFamily="34" charset="-122"/>
              </a:rPr>
              <a:t>环境：</a:t>
            </a:r>
            <a:r>
              <a:rPr lang="en-US" altLang="zh-CN" sz="1600" dirty="0" smtClean="0">
                <a:latin typeface="微软雅黑" pitchFamily="34" charset="-122"/>
                <a:ea typeface="微软雅黑" pitchFamily="34" charset="-122"/>
              </a:rPr>
              <a:t>32</a:t>
            </a:r>
            <a:r>
              <a:rPr lang="zh-CN" altLang="en-US" sz="1600" dirty="0" smtClean="0">
                <a:latin typeface="微软雅黑" pitchFamily="34" charset="-122"/>
                <a:ea typeface="微软雅黑" pitchFamily="34" charset="-122"/>
              </a:rPr>
              <a:t>位</a:t>
            </a:r>
            <a:r>
              <a:rPr lang="en-US" altLang="zh-CN" sz="1600" dirty="0" smtClean="0">
                <a:latin typeface="微软雅黑" pitchFamily="34" charset="-122"/>
                <a:ea typeface="微软雅黑" pitchFamily="34" charset="-122"/>
              </a:rPr>
              <a:t>Windows XP SP3</a:t>
            </a:r>
            <a:r>
              <a:rPr lang="zh-CN" altLang="en-US" sz="1600" dirty="0" smtClean="0">
                <a:latin typeface="微软雅黑" pitchFamily="34" charset="-122"/>
                <a:ea typeface="微软雅黑" pitchFamily="34" charset="-122"/>
              </a:rPr>
              <a:t>上的</a:t>
            </a:r>
            <a:r>
              <a:rPr lang="en-US" altLang="zh-CN" sz="1600" dirty="0" smtClean="0">
                <a:latin typeface="微软雅黑" pitchFamily="34" charset="-122"/>
                <a:ea typeface="微软雅黑" pitchFamily="34" charset="-122"/>
              </a:rPr>
              <a:t>Sun JDK 1.6.0 update 18</a:t>
            </a:r>
          </a:p>
          <a:p>
            <a:r>
              <a:rPr lang="zh-CN" altLang="en-US" sz="1600" dirty="0" smtClean="0">
                <a:latin typeface="微软雅黑" pitchFamily="34" charset="-122"/>
                <a:ea typeface="微软雅黑" pitchFamily="34" charset="-122"/>
              </a:rPr>
              <a:t>（注意要用</a:t>
            </a:r>
            <a:r>
              <a:rPr lang="en-US" altLang="zh-CN" sz="1600" dirty="0" smtClean="0">
                <a:latin typeface="微软雅黑" pitchFamily="34" charset="-122"/>
                <a:ea typeface="微软雅黑" pitchFamily="34" charset="-122"/>
              </a:rPr>
              <a:t>JDK</a:t>
            </a:r>
            <a:r>
              <a:rPr lang="zh-CN" altLang="en-US" sz="1600" dirty="0" smtClean="0">
                <a:latin typeface="微软雅黑" pitchFamily="34" charset="-122"/>
                <a:ea typeface="微软雅黑" pitchFamily="34" charset="-122"/>
              </a:rPr>
              <a:t>下的</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，不要用默认公共</a:t>
            </a:r>
            <a:r>
              <a:rPr lang="en-US" altLang="zh-CN" sz="1600" dirty="0" smtClean="0">
                <a:latin typeface="微软雅黑" pitchFamily="34" charset="-122"/>
                <a:ea typeface="微软雅黑" pitchFamily="34" charset="-122"/>
              </a:rPr>
              <a:t>JRE</a:t>
            </a:r>
            <a:r>
              <a:rPr lang="zh-CN" altLang="en-US" sz="1600" dirty="0" smtClean="0">
                <a:latin typeface="微软雅黑" pitchFamily="34" charset="-122"/>
                <a:ea typeface="微软雅黑" pitchFamily="34" charset="-122"/>
              </a:rPr>
              <a:t>下的</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
        <p:nvSpPr>
          <p:cNvPr id="11" name="TextBox 10"/>
          <p:cNvSpPr txBox="1"/>
          <p:nvPr/>
        </p:nvSpPr>
        <p:spPr>
          <a:xfrm>
            <a:off x="1071538" y="1643050"/>
            <a:ext cx="1857388" cy="36933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txBody>
          <a:bodyPr wrap="square" rtlCol="0">
            <a:spAutoFit/>
          </a:bodyPr>
          <a:lstStyle/>
          <a:p>
            <a:r>
              <a:rPr lang="en-US" altLang="zh-CN" dirty="0" smtClean="0">
                <a:latin typeface="Consolas" pitchFamily="49" charset="0"/>
              </a:rPr>
              <a:t>java -version</a:t>
            </a:r>
            <a:endParaRPr lang="zh-CN" altLang="en-US" dirty="0">
              <a:latin typeface="Consolas" pitchFamily="49" charset="0"/>
            </a:endParaRPr>
          </a:p>
        </p:txBody>
      </p:sp>
      <p:sp>
        <p:nvSpPr>
          <p:cNvPr id="12" name="TextBox 11"/>
          <p:cNvSpPr txBox="1"/>
          <p:nvPr/>
        </p:nvSpPr>
        <p:spPr>
          <a:xfrm>
            <a:off x="1071538" y="3429000"/>
            <a:ext cx="2857520" cy="36933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txBody>
          <a:bodyPr wrap="square" rtlCol="0">
            <a:spAutoFit/>
          </a:bodyPr>
          <a:lstStyle/>
          <a:p>
            <a:r>
              <a:rPr lang="en-US" altLang="zh-CN" dirty="0" smtClean="0">
                <a:latin typeface="Consolas" pitchFamily="49" charset="0"/>
              </a:rPr>
              <a:t>java -server -version</a:t>
            </a:r>
            <a:endParaRPr lang="zh-CN" altLang="en-US" dirty="0">
              <a:latin typeface="Consolas" pitchFamily="49" charset="0"/>
            </a:endParaRPr>
          </a:p>
        </p:txBody>
      </p:sp>
      <p:cxnSp>
        <p:nvCxnSpPr>
          <p:cNvPr id="9" name="直接连接符 8"/>
          <p:cNvCxnSpPr/>
          <p:nvPr/>
        </p:nvCxnSpPr>
        <p:spPr>
          <a:xfrm>
            <a:off x="4572000" y="2857496"/>
            <a:ext cx="150019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标注 12"/>
          <p:cNvSpPr/>
          <p:nvPr/>
        </p:nvSpPr>
        <p:spPr>
          <a:xfrm>
            <a:off x="5286380" y="3143248"/>
            <a:ext cx="2786082" cy="714380"/>
          </a:xfrm>
          <a:prstGeom prst="wedgeRectCallout">
            <a:avLst>
              <a:gd name="adj1" fmla="val -45778"/>
              <a:gd name="adj2" fmla="val -84371"/>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微软雅黑" pitchFamily="34" charset="-122"/>
                <a:ea typeface="微软雅黑" pitchFamily="34" charset="-122"/>
              </a:rPr>
              <a:t>HotSpot</a:t>
            </a:r>
            <a:r>
              <a:rPr lang="en-US" altLang="zh-CN" sz="1600" dirty="0" smtClean="0">
                <a:solidFill>
                  <a:schemeClr val="tx1"/>
                </a:solidFill>
                <a:latin typeface="微软雅黑" pitchFamily="34" charset="-122"/>
                <a:ea typeface="微软雅黑" pitchFamily="34" charset="-122"/>
              </a:rPr>
              <a:t> VM</a:t>
            </a:r>
            <a:r>
              <a:rPr lang="zh-CN" altLang="en-US" sz="1600" dirty="0" smtClean="0">
                <a:solidFill>
                  <a:schemeClr val="tx1"/>
                </a:solidFill>
                <a:latin typeface="微软雅黑" pitchFamily="34" charset="-122"/>
                <a:ea typeface="微软雅黑" pitchFamily="34" charset="-122"/>
              </a:rPr>
              <a:t>自身的版本号：</a:t>
            </a:r>
            <a:endParaRPr lang="en-US" altLang="zh-CN" sz="1600" dirty="0" smtClean="0">
              <a:solidFill>
                <a:schemeClr val="tx1"/>
              </a:solidFill>
              <a:latin typeface="微软雅黑" pitchFamily="34" charset="-122"/>
              <a:ea typeface="微软雅黑" pitchFamily="34" charset="-122"/>
            </a:endParaRPr>
          </a:p>
          <a:p>
            <a:pPr algn="ctr"/>
            <a:r>
              <a:rPr lang="en-US" altLang="zh-CN" sz="1600" dirty="0" smtClean="0">
                <a:solidFill>
                  <a:schemeClr val="tx1"/>
                </a:solidFill>
                <a:latin typeface="微软雅黑" pitchFamily="34" charset="-122"/>
                <a:ea typeface="微软雅黑" pitchFamily="34" charset="-122"/>
              </a:rPr>
              <a:t>version 16.0, build 13</a:t>
            </a:r>
            <a:endParaRPr lang="zh-CN" altLang="en-US" sz="1600" dirty="0">
              <a:solidFill>
                <a:schemeClr val="tx1"/>
              </a:solidFill>
              <a:latin typeface="微软雅黑" pitchFamily="34" charset="-122"/>
              <a:ea typeface="微软雅黑" pitchFamily="34" charset="-122"/>
            </a:endParaRPr>
          </a:p>
        </p:txBody>
      </p:sp>
      <p:cxnSp>
        <p:nvCxnSpPr>
          <p:cNvPr id="14" name="直接连接符 13"/>
          <p:cNvCxnSpPr/>
          <p:nvPr/>
        </p:nvCxnSpPr>
        <p:spPr>
          <a:xfrm>
            <a:off x="4572000" y="4643446"/>
            <a:ext cx="150019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的版本信息</a:t>
            </a:r>
            <a:endParaRPr lang="zh-CN" altLang="en-US" dirty="0">
              <a:latin typeface="微软雅黑" pitchFamily="34" charset="-122"/>
              <a:ea typeface="微软雅黑" pitchFamily="34" charset="-122"/>
            </a:endParaRPr>
          </a:p>
        </p:txBody>
      </p:sp>
      <p:grpSp>
        <p:nvGrpSpPr>
          <p:cNvPr id="3" name="组合 10"/>
          <p:cNvGrpSpPr/>
          <p:nvPr/>
        </p:nvGrpSpPr>
        <p:grpSpPr>
          <a:xfrm>
            <a:off x="1357290" y="2071678"/>
            <a:ext cx="7358114" cy="830997"/>
            <a:chOff x="1357290" y="2071678"/>
            <a:chExt cx="7358114" cy="830997"/>
          </a:xfrm>
        </p:grpSpPr>
        <p:sp>
          <p:nvSpPr>
            <p:cNvPr id="5" name="TextBox 4"/>
            <p:cNvSpPr txBox="1"/>
            <p:nvPr/>
          </p:nvSpPr>
          <p:spPr>
            <a:xfrm>
              <a:off x="1357290" y="2071678"/>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Client VM (build 16.0-b13, mixed mode, sharing)</a:t>
              </a:r>
              <a:endParaRPr lang="zh-CN" altLang="en-US" sz="1600" dirty="0">
                <a:latin typeface="Consolas" pitchFamily="49" charset="0"/>
              </a:endParaRPr>
            </a:p>
          </p:txBody>
        </p:sp>
        <p:cxnSp>
          <p:nvCxnSpPr>
            <p:cNvPr id="8" name="直接连接符 7"/>
            <p:cNvCxnSpPr/>
            <p:nvPr/>
          </p:nvCxnSpPr>
          <p:spPr>
            <a:xfrm>
              <a:off x="3357554" y="2857496"/>
              <a:ext cx="64294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组合 9"/>
          <p:cNvGrpSpPr/>
          <p:nvPr/>
        </p:nvGrpSpPr>
        <p:grpSpPr>
          <a:xfrm>
            <a:off x="1357290" y="3883887"/>
            <a:ext cx="7358114" cy="830997"/>
            <a:chOff x="1357290" y="4286256"/>
            <a:chExt cx="7358114" cy="830997"/>
          </a:xfrm>
        </p:grpSpPr>
        <p:sp>
          <p:nvSpPr>
            <p:cNvPr id="6" name="TextBox 5"/>
            <p:cNvSpPr txBox="1"/>
            <p:nvPr/>
          </p:nvSpPr>
          <p:spPr>
            <a:xfrm>
              <a:off x="1357290" y="4286256"/>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Server VM (build 16.0-b13, mixed mode)</a:t>
              </a:r>
              <a:endParaRPr lang="zh-CN" altLang="en-US" sz="1600" dirty="0">
                <a:latin typeface="Consolas" pitchFamily="49" charset="0"/>
              </a:endParaRPr>
            </a:p>
          </p:txBody>
        </p:sp>
        <p:cxnSp>
          <p:nvCxnSpPr>
            <p:cNvPr id="9" name="直接连接符 8"/>
            <p:cNvCxnSpPr/>
            <p:nvPr/>
          </p:nvCxnSpPr>
          <p:spPr>
            <a:xfrm>
              <a:off x="3357554" y="5072074"/>
              <a:ext cx="64294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500166" y="5000636"/>
            <a:ext cx="5357850" cy="1569660"/>
          </a:xfrm>
          <a:prstGeom prst="rect">
            <a:avLst/>
          </a:prstGeom>
          <a:gradFill flip="none" rotWithShape="1">
            <a:gsLst>
              <a:gs pos="0">
                <a:schemeClr val="accent3">
                  <a:lumMod val="40000"/>
                  <a:lumOff val="60000"/>
                  <a:tint val="66000"/>
                  <a:satMod val="160000"/>
                </a:schemeClr>
              </a:gs>
              <a:gs pos="50000">
                <a:schemeClr val="accent3">
                  <a:lumMod val="40000"/>
                  <a:lumOff val="60000"/>
                  <a:tint val="44500"/>
                  <a:satMod val="160000"/>
                </a:schemeClr>
              </a:gs>
              <a:gs pos="100000">
                <a:schemeClr val="accent3">
                  <a:lumMod val="40000"/>
                  <a:lumOff val="60000"/>
                  <a:tint val="23500"/>
                  <a:satMod val="160000"/>
                </a:schemeClr>
              </a:gs>
            </a:gsLst>
            <a:lin ang="16200000" scaled="1"/>
            <a:tileRect/>
          </a:gradFill>
          <a:ln>
            <a:solidFill>
              <a:schemeClr val="accent3">
                <a:lumMod val="60000"/>
                <a:lumOff val="40000"/>
              </a:schemeClr>
            </a:solidFill>
          </a:ln>
        </p:spPr>
        <p:txBody>
          <a:bodyPr wrap="square" rtlCol="0">
            <a:spAutoFit/>
          </a:bodyPr>
          <a:lstStyle/>
          <a:p>
            <a:r>
              <a:rPr lang="zh-CN" altLang="en-US" sz="1600" dirty="0" smtClean="0">
                <a:latin typeface="微软雅黑" pitchFamily="34" charset="-122"/>
                <a:ea typeface="微软雅黑" pitchFamily="34" charset="-122"/>
              </a:rPr>
              <a:t>从</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5</a:t>
            </a:r>
            <a:r>
              <a:rPr lang="zh-CN" altLang="en-US" sz="1600" dirty="0" smtClean="0">
                <a:latin typeface="微软雅黑" pitchFamily="34" charset="-122"/>
                <a:ea typeface="微软雅黑" pitchFamily="34" charset="-122"/>
              </a:rPr>
              <a:t>开始，</a:t>
            </a:r>
            <a:r>
              <a:rPr lang="en-US" altLang="zh-CN" sz="1600" dirty="0" smtClean="0">
                <a:latin typeface="微软雅黑" pitchFamily="34" charset="-122"/>
                <a:ea typeface="微软雅黑" pitchFamily="34" charset="-122"/>
              </a:rPr>
              <a:t>Sun</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HotSpot</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VM</a:t>
            </a:r>
            <a:r>
              <a:rPr lang="zh-CN" altLang="en-US" sz="1600" dirty="0" smtClean="0">
                <a:latin typeface="微软雅黑" pitchFamily="34" charset="-122"/>
                <a:ea typeface="微软雅黑" pitchFamily="34" charset="-122"/>
              </a:rPr>
              <a:t>可以根据环境自动选择启动参数，在“服务器级”机器上会自动选用</a:t>
            </a:r>
            <a:r>
              <a:rPr lang="en-US" altLang="zh-CN" sz="1600" dirty="0" smtClean="0">
                <a:latin typeface="微软雅黑" pitchFamily="34" charset="-122"/>
                <a:ea typeface="微软雅黑" pitchFamily="34" charset="-122"/>
              </a:rPr>
              <a:t>-server</a:t>
            </a:r>
            <a:r>
              <a:rPr lang="zh-CN" altLang="en-US" sz="1600" dirty="0" smtClean="0">
                <a:latin typeface="微软雅黑" pitchFamily="34" charset="-122"/>
                <a:ea typeface="微软雅黑" pitchFamily="34" charset="-122"/>
              </a:rPr>
              <a:t>模式</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（但在</a:t>
            </a:r>
            <a:r>
              <a:rPr lang="en-US" altLang="zh-CN" sz="1600" dirty="0" smtClean="0">
                <a:latin typeface="微软雅黑" pitchFamily="34" charset="-122"/>
                <a:ea typeface="微软雅黑" pitchFamily="34" charset="-122"/>
              </a:rPr>
              <a:t>32</a:t>
            </a:r>
            <a:r>
              <a:rPr lang="zh-CN" altLang="en-US" sz="1600" dirty="0" smtClean="0">
                <a:latin typeface="微软雅黑" pitchFamily="34" charset="-122"/>
                <a:ea typeface="微软雅黑" pitchFamily="34" charset="-122"/>
              </a:rPr>
              <a:t>位</a:t>
            </a:r>
            <a:r>
              <a:rPr lang="en-US" altLang="zh-CN" sz="1600" dirty="0" smtClean="0">
                <a:latin typeface="微软雅黑" pitchFamily="34" charset="-122"/>
                <a:ea typeface="微软雅黑" pitchFamily="34" charset="-122"/>
              </a:rPr>
              <a:t>Windows</a:t>
            </a:r>
            <a:r>
              <a:rPr lang="zh-CN" altLang="en-US" sz="1600" dirty="0" smtClean="0">
                <a:latin typeface="微软雅黑" pitchFamily="34" charset="-122"/>
                <a:ea typeface="微软雅黑" pitchFamily="34" charset="-122"/>
              </a:rPr>
              <a:t>上总是默认使用</a:t>
            </a:r>
            <a:r>
              <a:rPr lang="en-US" altLang="zh-CN" sz="1600" dirty="0" smtClean="0">
                <a:latin typeface="微软雅黑" pitchFamily="34" charset="-122"/>
                <a:ea typeface="微软雅黑" pitchFamily="34" charset="-122"/>
              </a:rPr>
              <a:t>-client</a:t>
            </a:r>
            <a:r>
              <a:rPr lang="zh-CN" altLang="en-US" sz="1600" dirty="0" smtClean="0">
                <a:latin typeface="微软雅黑" pitchFamily="34" charset="-122"/>
                <a:ea typeface="微软雅黑" pitchFamily="34" charset="-122"/>
              </a:rPr>
              <a:t>模式）。</a:t>
            </a:r>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“服务器级”指</a:t>
            </a:r>
            <a:r>
              <a:rPr lang="en-US" altLang="zh-CN" sz="1600" dirty="0" smtClean="0">
                <a:latin typeface="微软雅黑" pitchFamily="34" charset="-122"/>
                <a:ea typeface="微软雅黑" pitchFamily="34" charset="-122"/>
              </a:rPr>
              <a:t>CPU</a:t>
            </a:r>
            <a:r>
              <a:rPr lang="zh-CN" altLang="en-US" sz="1600" dirty="0" smtClean="0">
                <a:latin typeface="微软雅黑" pitchFamily="34" charset="-122"/>
                <a:ea typeface="微软雅黑" pitchFamily="34" charset="-122"/>
              </a:rPr>
              <a:t>为</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核或以上（或者</a:t>
            </a:r>
            <a:r>
              <a:rPr lang="en-US" altLang="zh-CN" sz="1600" dirty="0" smtClean="0">
                <a:latin typeface="微软雅黑" pitchFamily="34" charset="-122"/>
                <a:ea typeface="微软雅黑" pitchFamily="34" charset="-122"/>
              </a:rPr>
              <a:t>2 CPU</a:t>
            </a:r>
            <a:r>
              <a:rPr lang="zh-CN" altLang="en-US" sz="1600" dirty="0" smtClean="0">
                <a:latin typeface="微软雅黑" pitchFamily="34" charset="-122"/>
                <a:ea typeface="微软雅黑" pitchFamily="34" charset="-122"/>
              </a:rPr>
              <a:t>或以上），加上内存有</a:t>
            </a:r>
            <a:r>
              <a:rPr lang="en-US" altLang="zh-CN" sz="1600" dirty="0" smtClean="0">
                <a:latin typeface="微软雅黑" pitchFamily="34" charset="-122"/>
                <a:ea typeface="微软雅黑" pitchFamily="34" charset="-122"/>
              </a:rPr>
              <a:t>2GB</a:t>
            </a:r>
            <a:r>
              <a:rPr lang="zh-CN" altLang="en-US" sz="1600" dirty="0" smtClean="0">
                <a:latin typeface="微软雅黑" pitchFamily="34" charset="-122"/>
                <a:ea typeface="微软雅黑" pitchFamily="34" charset="-122"/>
              </a:rPr>
              <a:t>或更多的机器。</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的版本信息</a:t>
            </a:r>
            <a:endParaRPr lang="zh-CN" altLang="en-US" dirty="0">
              <a:latin typeface="微软雅黑" pitchFamily="34" charset="-122"/>
              <a:ea typeface="微软雅黑" pitchFamily="34" charset="-122"/>
            </a:endParaRPr>
          </a:p>
        </p:txBody>
      </p:sp>
      <p:sp>
        <p:nvSpPr>
          <p:cNvPr id="5" name="TextBox 4"/>
          <p:cNvSpPr txBox="1"/>
          <p:nvPr/>
        </p:nvSpPr>
        <p:spPr>
          <a:xfrm>
            <a:off x="1357290" y="2071678"/>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Client VM (build 16.0-b13, mixed mode, sharing)</a:t>
            </a:r>
            <a:endParaRPr lang="zh-CN" altLang="en-US" sz="1600" dirty="0">
              <a:latin typeface="Consolas" pitchFamily="49" charset="0"/>
            </a:endParaRPr>
          </a:p>
        </p:txBody>
      </p:sp>
      <p:sp>
        <p:nvSpPr>
          <p:cNvPr id="6" name="TextBox 5"/>
          <p:cNvSpPr txBox="1"/>
          <p:nvPr/>
        </p:nvSpPr>
        <p:spPr>
          <a:xfrm>
            <a:off x="1357290" y="3883887"/>
            <a:ext cx="7358114"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Server VM (build 16.0-b13, mixed mode)</a:t>
            </a:r>
            <a:endParaRPr lang="zh-CN" altLang="en-US" sz="1600" dirty="0">
              <a:latin typeface="Consolas" pitchFamily="49" charset="0"/>
            </a:endParaRPr>
          </a:p>
        </p:txBody>
      </p:sp>
      <p:sp>
        <p:nvSpPr>
          <p:cNvPr id="12" name="圆角矩形 11"/>
          <p:cNvSpPr/>
          <p:nvPr/>
        </p:nvSpPr>
        <p:spPr>
          <a:xfrm>
            <a:off x="5429256" y="3214686"/>
            <a:ext cx="1500198" cy="571504"/>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解释与编译混合的执行模式</a:t>
            </a:r>
            <a:endParaRPr lang="zh-CN" altLang="en-US" sz="1400" dirty="0">
              <a:solidFill>
                <a:schemeClr val="tx1"/>
              </a:solidFill>
              <a:latin typeface="微软雅黑" pitchFamily="34" charset="-122"/>
              <a:ea typeface="微软雅黑" pitchFamily="34" charset="-122"/>
            </a:endParaRPr>
          </a:p>
        </p:txBody>
      </p:sp>
      <p:cxnSp>
        <p:nvCxnSpPr>
          <p:cNvPr id="14" name="直接连接符 13"/>
          <p:cNvCxnSpPr/>
          <p:nvPr/>
        </p:nvCxnSpPr>
        <p:spPr>
          <a:xfrm>
            <a:off x="6357950" y="4669705"/>
            <a:ext cx="107157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57950" y="2857496"/>
            <a:ext cx="107157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0"/>
          </p:cNvCxnSpPr>
          <p:nvPr/>
        </p:nvCxnSpPr>
        <p:spPr>
          <a:xfrm rot="5400000" flipH="1" flipV="1">
            <a:off x="6340090" y="2696761"/>
            <a:ext cx="357190" cy="67866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2"/>
          </p:cNvCxnSpPr>
          <p:nvPr/>
        </p:nvCxnSpPr>
        <p:spPr>
          <a:xfrm rot="16200000" flipH="1">
            <a:off x="6076928" y="3888617"/>
            <a:ext cx="669203" cy="46434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715272" y="2857496"/>
            <a:ext cx="71438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矩形标注 27"/>
          <p:cNvSpPr/>
          <p:nvPr/>
        </p:nvSpPr>
        <p:spPr>
          <a:xfrm>
            <a:off x="7500958" y="3214686"/>
            <a:ext cx="1143008" cy="571504"/>
          </a:xfrm>
          <a:prstGeom prst="wedgeRectCallout">
            <a:avLst>
              <a:gd name="adj1" fmla="val -9166"/>
              <a:gd name="adj2" fmla="val -105832"/>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16200000" scaled="1"/>
            <a:tileRect/>
          </a:gra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微软雅黑" pitchFamily="34" charset="-122"/>
                <a:ea typeface="微软雅黑" pitchFamily="34" charset="-122"/>
              </a:rPr>
              <a:t>class data sharing</a:t>
            </a:r>
            <a:endParaRPr lang="zh-CN" altLang="en-US" sz="16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VM</a:t>
            </a:r>
            <a:r>
              <a:rPr lang="zh-CN" altLang="en-US" dirty="0" smtClean="0">
                <a:latin typeface="微软雅黑" pitchFamily="34" charset="-122"/>
                <a:ea typeface="微软雅黑" pitchFamily="34" charset="-122"/>
              </a:rPr>
              <a:t>的版本信息</a:t>
            </a:r>
            <a:endParaRPr lang="zh-CN" altLang="en-US" dirty="0">
              <a:latin typeface="微软雅黑" pitchFamily="34" charset="-122"/>
              <a:ea typeface="微软雅黑" pitchFamily="34" charset="-122"/>
            </a:endParaRPr>
          </a:p>
        </p:txBody>
      </p:sp>
      <p:sp>
        <p:nvSpPr>
          <p:cNvPr id="5" name="TextBox 4"/>
          <p:cNvSpPr txBox="1"/>
          <p:nvPr/>
        </p:nvSpPr>
        <p:spPr>
          <a:xfrm>
            <a:off x="1214414" y="2071678"/>
            <a:ext cx="7858148"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Client VM (build 16.0-b13, interpreted mode, sharing)</a:t>
            </a:r>
            <a:endParaRPr lang="zh-CN" altLang="en-US" sz="1600" dirty="0">
              <a:latin typeface="Consolas" pitchFamily="49" charset="0"/>
            </a:endParaRPr>
          </a:p>
        </p:txBody>
      </p:sp>
      <p:sp>
        <p:nvSpPr>
          <p:cNvPr id="6" name="TextBox 5"/>
          <p:cNvSpPr txBox="1"/>
          <p:nvPr/>
        </p:nvSpPr>
        <p:spPr>
          <a:xfrm>
            <a:off x="1214414" y="3883887"/>
            <a:ext cx="7572428" cy="830997"/>
          </a:xfrm>
          <a:prstGeom prst="rect">
            <a:avLst/>
          </a:prstGeom>
          <a:noFill/>
        </p:spPr>
        <p:txBody>
          <a:bodyPr wrap="square" rtlCol="0">
            <a:spAutoFit/>
          </a:bodyPr>
          <a:lstStyle/>
          <a:p>
            <a:r>
              <a:rPr lang="en-US" altLang="zh-CN" sz="1600" dirty="0" smtClean="0">
                <a:latin typeface="Consolas" pitchFamily="49" charset="0"/>
              </a:rPr>
              <a:t>java version "1.6.0_18"</a:t>
            </a:r>
          </a:p>
          <a:p>
            <a:r>
              <a:rPr lang="en-US" altLang="zh-CN" sz="1600" dirty="0" smtClean="0">
                <a:latin typeface="Consolas" pitchFamily="49" charset="0"/>
              </a:rPr>
              <a:t>Java(TM) SE Runtime Environment (build 1.6.0_18-b07)</a:t>
            </a:r>
          </a:p>
          <a:p>
            <a:r>
              <a:rPr lang="en-US" altLang="zh-CN" sz="1600" dirty="0" smtClean="0">
                <a:latin typeface="Consolas" pitchFamily="49" charset="0"/>
              </a:rPr>
              <a:t>Java HotSpot(TM) Client VM (build 16.0-b13, compiled mode, sharing)</a:t>
            </a:r>
            <a:endParaRPr lang="zh-CN" altLang="en-US" sz="1600" dirty="0">
              <a:latin typeface="Consolas" pitchFamily="49" charset="0"/>
            </a:endParaRPr>
          </a:p>
        </p:txBody>
      </p:sp>
      <p:sp>
        <p:nvSpPr>
          <p:cNvPr id="11" name="TextBox 10"/>
          <p:cNvSpPr txBox="1"/>
          <p:nvPr/>
        </p:nvSpPr>
        <p:spPr>
          <a:xfrm>
            <a:off x="1071538" y="1643050"/>
            <a:ext cx="2571768" cy="36933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txBody>
          <a:bodyPr wrap="square" rtlCol="0">
            <a:spAutoFit/>
          </a:bodyPr>
          <a:lstStyle/>
          <a:p>
            <a:r>
              <a:rPr lang="en-US" altLang="zh-CN" dirty="0" smtClean="0">
                <a:latin typeface="Consolas" pitchFamily="49" charset="0"/>
              </a:rPr>
              <a:t>java -</a:t>
            </a:r>
            <a:r>
              <a:rPr lang="en-US" altLang="zh-CN" dirty="0" err="1" smtClean="0">
                <a:latin typeface="Consolas" pitchFamily="49" charset="0"/>
              </a:rPr>
              <a:t>Xint</a:t>
            </a:r>
            <a:r>
              <a:rPr lang="en-US" altLang="zh-CN" dirty="0" smtClean="0">
                <a:latin typeface="Consolas" pitchFamily="49" charset="0"/>
              </a:rPr>
              <a:t> -version</a:t>
            </a:r>
            <a:endParaRPr lang="zh-CN" altLang="en-US" dirty="0">
              <a:latin typeface="Consolas" pitchFamily="49" charset="0"/>
            </a:endParaRPr>
          </a:p>
        </p:txBody>
      </p:sp>
      <p:sp>
        <p:nvSpPr>
          <p:cNvPr id="12" name="TextBox 11"/>
          <p:cNvSpPr txBox="1"/>
          <p:nvPr/>
        </p:nvSpPr>
        <p:spPr>
          <a:xfrm>
            <a:off x="1071538" y="3429000"/>
            <a:ext cx="2714644" cy="36933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bg1">
                <a:lumMod val="65000"/>
              </a:schemeClr>
            </a:solidFill>
          </a:ln>
        </p:spPr>
        <p:txBody>
          <a:bodyPr wrap="square" rtlCol="0">
            <a:spAutoFit/>
          </a:bodyPr>
          <a:lstStyle/>
          <a:p>
            <a:r>
              <a:rPr lang="en-US" altLang="zh-CN" dirty="0" smtClean="0">
                <a:latin typeface="Consolas" pitchFamily="49" charset="0"/>
              </a:rPr>
              <a:t>java –</a:t>
            </a:r>
            <a:r>
              <a:rPr lang="en-US" altLang="zh-CN" dirty="0" err="1" smtClean="0">
                <a:latin typeface="Consolas" pitchFamily="49" charset="0"/>
              </a:rPr>
              <a:t>Xcomp</a:t>
            </a:r>
            <a:r>
              <a:rPr lang="en-US" altLang="zh-CN" dirty="0" smtClean="0">
                <a:latin typeface="Consolas" pitchFamily="49" charset="0"/>
              </a:rPr>
              <a:t> -version</a:t>
            </a:r>
            <a:endParaRPr lang="zh-CN" altLang="en-US" dirty="0">
              <a:latin typeface="Consolas" pitchFamily="49" charset="0"/>
            </a:endParaRPr>
          </a:p>
        </p:txBody>
      </p:sp>
      <p:cxnSp>
        <p:nvCxnSpPr>
          <p:cNvPr id="15" name="直接连接符 14"/>
          <p:cNvCxnSpPr/>
          <p:nvPr/>
        </p:nvCxnSpPr>
        <p:spPr>
          <a:xfrm>
            <a:off x="6215074" y="4643446"/>
            <a:ext cx="142876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215074" y="2857496"/>
            <a:ext cx="178595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8" name="矩形标注 17"/>
          <p:cNvSpPr/>
          <p:nvPr/>
        </p:nvSpPr>
        <p:spPr>
          <a:xfrm>
            <a:off x="5643570" y="5072074"/>
            <a:ext cx="1857388" cy="1000132"/>
          </a:xfrm>
          <a:prstGeom prst="wedgeRectCallout">
            <a:avLst>
              <a:gd name="adj1" fmla="val 24015"/>
              <a:gd name="adj2" fmla="val -88268"/>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纯编译模式</a:t>
            </a:r>
            <a:endParaRPr lang="en-US" altLang="zh-CN" sz="1400" dirty="0" smtClean="0">
              <a:solidFill>
                <a:schemeClr val="tx1"/>
              </a:solidFill>
              <a:latin typeface="微软雅黑" pitchFamily="34" charset="-122"/>
              <a:ea typeface="微软雅黑" pitchFamily="34" charset="-122"/>
            </a:endParaRPr>
          </a:p>
          <a:p>
            <a:pPr algn="ctr"/>
            <a:r>
              <a:rPr lang="zh-CN" altLang="en-US" sz="1200" dirty="0" smtClean="0">
                <a:solidFill>
                  <a:schemeClr val="tx1"/>
                </a:solidFill>
                <a:latin typeface="微软雅黑" pitchFamily="34" charset="-122"/>
                <a:ea typeface="微软雅黑" pitchFamily="34" charset="-122"/>
              </a:rPr>
              <a:t>（但遇到无法编译的方法时，会退回到解释模式执行无法编译的方法）</a:t>
            </a:r>
            <a:endParaRPr lang="zh-CN" altLang="en-US" sz="1200" dirty="0">
              <a:solidFill>
                <a:schemeClr val="tx1"/>
              </a:solidFill>
              <a:latin typeface="微软雅黑" pitchFamily="34" charset="-122"/>
              <a:ea typeface="微软雅黑" pitchFamily="34" charset="-122"/>
            </a:endParaRPr>
          </a:p>
        </p:txBody>
      </p:sp>
      <p:sp>
        <p:nvSpPr>
          <p:cNvPr id="19" name="矩形标注 18"/>
          <p:cNvSpPr/>
          <p:nvPr/>
        </p:nvSpPr>
        <p:spPr>
          <a:xfrm>
            <a:off x="6072198" y="3143248"/>
            <a:ext cx="1500198" cy="571504"/>
          </a:xfrm>
          <a:prstGeom prst="wedgeRectCallout">
            <a:avLst>
              <a:gd name="adj1" fmla="val 24015"/>
              <a:gd name="adj2" fmla="val -97499"/>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纯解释模式</a:t>
            </a:r>
            <a:endParaRPr lang="en-US" altLang="zh-CN" sz="1400" dirty="0" smtClean="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（禁用</a:t>
            </a:r>
            <a:r>
              <a:rPr lang="en-US" altLang="zh-CN" sz="1400" dirty="0" smtClean="0">
                <a:solidFill>
                  <a:schemeClr val="tx1"/>
                </a:solidFill>
                <a:latin typeface="微软雅黑" pitchFamily="34" charset="-122"/>
                <a:ea typeface="微软雅黑" pitchFamily="34" charset="-122"/>
              </a:rPr>
              <a:t>JIT</a:t>
            </a:r>
            <a:r>
              <a:rPr lang="zh-CN" altLang="en-US" sz="1400" dirty="0" smtClean="0">
                <a:solidFill>
                  <a:schemeClr val="tx1"/>
                </a:solidFill>
                <a:latin typeface="微软雅黑" pitchFamily="34" charset="-122"/>
                <a:ea typeface="微软雅黑" pitchFamily="34" charset="-122"/>
              </a:rPr>
              <a:t>编译）</a:t>
            </a:r>
            <a:endParaRPr lang="zh-CN" altLang="en-US"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285720" y="1714488"/>
            <a:ext cx="8501122" cy="464347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7572396" y="5715016"/>
            <a:ext cx="928694"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解释器</a:t>
            </a:r>
            <a:endParaRPr lang="zh-CN" altLang="en-US"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语言处理器的基本结构</a:t>
            </a:r>
            <a:endParaRPr lang="zh-CN" altLang="en-US" dirty="0">
              <a:latin typeface="微软雅黑" pitchFamily="34" charset="-122"/>
              <a:ea typeface="微软雅黑" pitchFamily="34" charset="-122"/>
            </a:endParaRPr>
          </a:p>
        </p:txBody>
      </p:sp>
      <p:sp>
        <p:nvSpPr>
          <p:cNvPr id="3" name="文本占位符 2"/>
          <p:cNvSpPr>
            <a:spLocks noGrp="1"/>
          </p:cNvSpPr>
          <p:nvPr>
            <p:ph type="body" idx="2"/>
          </p:nvPr>
        </p:nvSpPr>
        <p:spPr>
          <a:xfrm>
            <a:off x="457200" y="1406964"/>
            <a:ext cx="4757742" cy="378962"/>
          </a:xfrm>
        </p:spPr>
        <p:txBody>
          <a:bodyPr/>
          <a:lstStyle/>
          <a:p>
            <a:r>
              <a:rPr lang="zh-CN" altLang="en-US" dirty="0" smtClean="0">
                <a:latin typeface="微软雅黑" pitchFamily="34" charset="-122"/>
                <a:ea typeface="微软雅黑" pitchFamily="34" charset="-122"/>
              </a:rPr>
              <a:t>语言处理器的主要形式，解释器的基本结构的一种可能</a:t>
            </a:r>
            <a:endParaRPr lang="zh-CN" altLang="en-US" dirty="0">
              <a:latin typeface="微软雅黑" pitchFamily="34" charset="-122"/>
              <a:ea typeface="微软雅黑" pitchFamily="34" charset="-122"/>
            </a:endParaRPr>
          </a:p>
        </p:txBody>
      </p:sp>
      <p:sp>
        <p:nvSpPr>
          <p:cNvPr id="4" name="内容占位符 3"/>
          <p:cNvSpPr>
            <a:spLocks noGrp="1"/>
          </p:cNvSpPr>
          <p:nvPr>
            <p:ph sz="half" idx="1"/>
          </p:nvPr>
        </p:nvSpPr>
        <p:spPr/>
        <p:txBody>
          <a:bodyPr/>
          <a:lstStyle/>
          <a:p>
            <a:endParaRPr lang="zh-CN" altLang="en-US" dirty="0"/>
          </a:p>
        </p:txBody>
      </p:sp>
      <p:sp>
        <p:nvSpPr>
          <p:cNvPr id="5" name="圆角矩形 4"/>
          <p:cNvSpPr/>
          <p:nvPr/>
        </p:nvSpPr>
        <p:spPr>
          <a:xfrm>
            <a:off x="1285852"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词法分析器</a:t>
            </a:r>
            <a:endParaRPr lang="zh-CN" altLang="en-US" dirty="0">
              <a:solidFill>
                <a:schemeClr val="tx1"/>
              </a:solidFill>
              <a:latin typeface="微软雅黑" pitchFamily="34" charset="-122"/>
              <a:ea typeface="微软雅黑" pitchFamily="34" charset="-122"/>
            </a:endParaRPr>
          </a:p>
        </p:txBody>
      </p:sp>
      <p:sp>
        <p:nvSpPr>
          <p:cNvPr id="6" name="对角圆角矩形 5"/>
          <p:cNvSpPr/>
          <p:nvPr/>
        </p:nvSpPr>
        <p:spPr>
          <a:xfrm>
            <a:off x="2071670"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latin typeface="微软雅黑" pitchFamily="34" charset="-122"/>
                <a:ea typeface="微软雅黑" pitchFamily="34" charset="-122"/>
              </a:rPr>
              <a:t>Token</a:t>
            </a:r>
            <a:r>
              <a:rPr lang="zh-CN" altLang="en-US" dirty="0" smtClean="0">
                <a:solidFill>
                  <a:schemeClr val="tx1"/>
                </a:solidFill>
                <a:latin typeface="微软雅黑" pitchFamily="34" charset="-122"/>
                <a:ea typeface="微软雅黑" pitchFamily="34" charset="-122"/>
              </a:rPr>
              <a:t>流</a:t>
            </a:r>
            <a:endParaRPr lang="zh-CN" altLang="en-US" dirty="0">
              <a:solidFill>
                <a:schemeClr val="tx1"/>
              </a:solidFill>
              <a:latin typeface="微软雅黑" pitchFamily="34" charset="-122"/>
              <a:ea typeface="微软雅黑" pitchFamily="34" charset="-122"/>
            </a:endParaRPr>
          </a:p>
        </p:txBody>
      </p:sp>
      <p:sp>
        <p:nvSpPr>
          <p:cNvPr id="7" name="右箭头 6"/>
          <p:cNvSpPr/>
          <p:nvPr/>
        </p:nvSpPr>
        <p:spPr>
          <a:xfrm>
            <a:off x="185735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786050"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语法分析器</a:t>
            </a:r>
            <a:endParaRPr lang="zh-CN" altLang="en-US" dirty="0">
              <a:solidFill>
                <a:schemeClr val="tx1"/>
              </a:solidFill>
              <a:latin typeface="微软雅黑" pitchFamily="34" charset="-122"/>
              <a:ea typeface="微软雅黑" pitchFamily="34" charset="-122"/>
            </a:endParaRPr>
          </a:p>
        </p:txBody>
      </p:sp>
      <p:sp>
        <p:nvSpPr>
          <p:cNvPr id="12" name="对角圆角矩形 11"/>
          <p:cNvSpPr/>
          <p:nvPr/>
        </p:nvSpPr>
        <p:spPr>
          <a:xfrm>
            <a:off x="3571868"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语法树</a:t>
            </a:r>
            <a:r>
              <a:rPr lang="en-US" altLang="zh-CN" dirty="0" smtClean="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抽象语法树</a:t>
            </a:r>
            <a:endParaRPr lang="zh-CN" altLang="en-US" dirty="0">
              <a:solidFill>
                <a:schemeClr val="tx1"/>
              </a:solidFill>
              <a:latin typeface="微软雅黑" pitchFamily="34" charset="-122"/>
              <a:ea typeface="微软雅黑" pitchFamily="34" charset="-122"/>
            </a:endParaRPr>
          </a:p>
        </p:txBody>
      </p:sp>
      <p:sp>
        <p:nvSpPr>
          <p:cNvPr id="14" name="圆角矩形 13"/>
          <p:cNvSpPr/>
          <p:nvPr/>
        </p:nvSpPr>
        <p:spPr>
          <a:xfrm>
            <a:off x="4286248"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语义分析器</a:t>
            </a:r>
            <a:endParaRPr lang="zh-CN" altLang="en-US" dirty="0">
              <a:solidFill>
                <a:schemeClr val="tx1"/>
              </a:solidFill>
              <a:latin typeface="微软雅黑" pitchFamily="34" charset="-122"/>
              <a:ea typeface="微软雅黑" pitchFamily="34" charset="-122"/>
            </a:endParaRPr>
          </a:p>
        </p:txBody>
      </p:sp>
      <p:sp>
        <p:nvSpPr>
          <p:cNvPr id="16" name="对角圆角矩形 15"/>
          <p:cNvSpPr/>
          <p:nvPr/>
        </p:nvSpPr>
        <p:spPr>
          <a:xfrm>
            <a:off x="5072066"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注解抽象语法树</a:t>
            </a:r>
            <a:endParaRPr lang="zh-CN" altLang="en-US" dirty="0">
              <a:solidFill>
                <a:schemeClr val="tx1"/>
              </a:solidFill>
              <a:latin typeface="微软雅黑" pitchFamily="34" charset="-122"/>
              <a:ea typeface="微软雅黑" pitchFamily="34" charset="-122"/>
            </a:endParaRPr>
          </a:p>
        </p:txBody>
      </p:sp>
      <p:sp>
        <p:nvSpPr>
          <p:cNvPr id="18" name="右箭头 17"/>
          <p:cNvSpPr/>
          <p:nvPr/>
        </p:nvSpPr>
        <p:spPr>
          <a:xfrm>
            <a:off x="2571736"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335755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4071934"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485775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5572132"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对角圆角矩形 23"/>
          <p:cNvSpPr/>
          <p:nvPr/>
        </p:nvSpPr>
        <p:spPr>
          <a:xfrm>
            <a:off x="6572264"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a:t>
            </a:r>
            <a:endParaRPr lang="zh-CN" altLang="en-US" dirty="0">
              <a:solidFill>
                <a:schemeClr val="tx1"/>
              </a:solidFill>
              <a:latin typeface="微软雅黑" pitchFamily="34" charset="-122"/>
              <a:ea typeface="微软雅黑" pitchFamily="34" charset="-122"/>
            </a:endParaRPr>
          </a:p>
        </p:txBody>
      </p:sp>
      <p:sp>
        <p:nvSpPr>
          <p:cNvPr id="25" name="右箭头 24"/>
          <p:cNvSpPr/>
          <p:nvPr/>
        </p:nvSpPr>
        <p:spPr>
          <a:xfrm>
            <a:off x="6357950"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7072330"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7286644" y="1785926"/>
            <a:ext cx="1357322" cy="2143140"/>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dirty="0" smtClean="0">
                <a:solidFill>
                  <a:schemeClr val="tx1"/>
                </a:solidFill>
                <a:latin typeface="微软雅黑" pitchFamily="34" charset="-122"/>
                <a:ea typeface="微软雅黑" pitchFamily="34" charset="-122"/>
              </a:rPr>
              <a:t>字节码</a:t>
            </a:r>
            <a:endParaRPr lang="en-US" altLang="zh-CN" dirty="0" smtClean="0">
              <a:solidFill>
                <a:schemeClr val="tx1"/>
              </a:solidFill>
              <a:latin typeface="微软雅黑" pitchFamily="34" charset="-122"/>
              <a:ea typeface="微软雅黑" pitchFamily="34" charset="-122"/>
            </a:endParaRPr>
          </a:p>
          <a:p>
            <a:pPr algn="ctr"/>
            <a:r>
              <a:rPr lang="zh-CN" altLang="en-US" dirty="0" smtClean="0">
                <a:solidFill>
                  <a:schemeClr val="tx1"/>
                </a:solidFill>
                <a:latin typeface="微软雅黑" pitchFamily="34" charset="-122"/>
                <a:ea typeface="微软雅黑" pitchFamily="34" charset="-122"/>
              </a:rPr>
              <a:t>解释器</a:t>
            </a:r>
            <a:endParaRPr lang="zh-CN" altLang="en-US" dirty="0">
              <a:solidFill>
                <a:schemeClr val="tx1"/>
              </a:solidFill>
              <a:latin typeface="微软雅黑" pitchFamily="34" charset="-122"/>
              <a:ea typeface="微软雅黑" pitchFamily="34" charset="-122"/>
            </a:endParaRPr>
          </a:p>
        </p:txBody>
      </p:sp>
      <p:sp>
        <p:nvSpPr>
          <p:cNvPr id="44" name="剪去对角的矩形 43"/>
          <p:cNvSpPr/>
          <p:nvPr/>
        </p:nvSpPr>
        <p:spPr>
          <a:xfrm>
            <a:off x="428596" y="4286256"/>
            <a:ext cx="1928826" cy="185738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符号表</a:t>
            </a:r>
            <a:endParaRPr lang="zh-CN" altLang="en-US" sz="2000" dirty="0">
              <a:solidFill>
                <a:schemeClr val="tx1"/>
              </a:solidFill>
              <a:latin typeface="微软雅黑" pitchFamily="34" charset="-122"/>
              <a:ea typeface="微软雅黑" pitchFamily="34" charset="-122"/>
            </a:endParaRPr>
          </a:p>
        </p:txBody>
      </p:sp>
      <p:sp>
        <p:nvSpPr>
          <p:cNvPr id="45" name="对角圆角矩形 44"/>
          <p:cNvSpPr/>
          <p:nvPr/>
        </p:nvSpPr>
        <p:spPr>
          <a:xfrm>
            <a:off x="571472" y="1785926"/>
            <a:ext cx="500066" cy="2143140"/>
          </a:xfrm>
          <a:prstGeom prst="round2Diag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源代码</a:t>
            </a:r>
            <a:endParaRPr lang="zh-CN" altLang="en-US" dirty="0">
              <a:solidFill>
                <a:schemeClr val="tx1"/>
              </a:solidFill>
              <a:latin typeface="微软雅黑" pitchFamily="34" charset="-122"/>
              <a:ea typeface="微软雅黑" pitchFamily="34" charset="-122"/>
            </a:endParaRPr>
          </a:p>
        </p:txBody>
      </p:sp>
      <p:sp>
        <p:nvSpPr>
          <p:cNvPr id="46" name="右箭头 45"/>
          <p:cNvSpPr/>
          <p:nvPr/>
        </p:nvSpPr>
        <p:spPr>
          <a:xfrm>
            <a:off x="1071538" y="2714620"/>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5786446" y="1785926"/>
            <a:ext cx="571504" cy="2143140"/>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smtClean="0">
                <a:solidFill>
                  <a:schemeClr val="tx1"/>
                </a:solidFill>
                <a:latin typeface="微软雅黑" pitchFamily="34" charset="-122"/>
                <a:ea typeface="微软雅黑" pitchFamily="34" charset="-122"/>
              </a:rPr>
              <a:t>中间代码生成器</a:t>
            </a:r>
            <a:endParaRPr lang="zh-CN" altLang="en-US"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smtClean="0">
                <a:latin typeface="微软雅黑" pitchFamily="34" charset="-122"/>
                <a:ea typeface="微软雅黑" pitchFamily="34" charset="-122"/>
              </a:rPr>
              <a:t>HotSpot VM</a:t>
            </a:r>
            <a:r>
              <a:rPr lang="zh-CN" altLang="en-US" sz="3600" dirty="0" smtClean="0">
                <a:latin typeface="微软雅黑" pitchFamily="34" charset="-122"/>
                <a:ea typeface="微软雅黑" pitchFamily="34" charset="-122"/>
              </a:rPr>
              <a:t>的运行时支持</a:t>
            </a:r>
            <a:endParaRPr lang="zh-CN" altLang="en-US" sz="3600" dirty="0">
              <a:latin typeface="微软雅黑" pitchFamily="34" charset="-122"/>
              <a:ea typeface="微软雅黑" pitchFamily="34" charset="-122"/>
            </a:endParaRPr>
          </a:p>
        </p:txBody>
      </p:sp>
      <p:sp>
        <p:nvSpPr>
          <p:cNvPr id="5" name="文本占位符 4"/>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类加载与类加载器</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latin typeface="微软雅黑" pitchFamily="34" charset="-122"/>
                <a:ea typeface="微软雅黑" pitchFamily="34" charset="-122"/>
              </a:rPr>
              <a:t>字节码校验器与</a:t>
            </a:r>
            <a:r>
              <a:rPr lang="en-US" altLang="zh-CN" sz="3200" dirty="0" smtClean="0">
                <a:latin typeface="微软雅黑" pitchFamily="34" charset="-122"/>
                <a:ea typeface="微软雅黑" pitchFamily="34" charset="-122"/>
              </a:rPr>
              <a:t>Class</a:t>
            </a:r>
            <a:r>
              <a:rPr lang="zh-CN" altLang="en-US" sz="3200" dirty="0" smtClean="0">
                <a:latin typeface="微软雅黑" pitchFamily="34" charset="-122"/>
                <a:ea typeface="微软雅黑" pitchFamily="34" charset="-122"/>
              </a:rPr>
              <a:t>文件格式校验器</a:t>
            </a:r>
            <a:endParaRPr lang="zh-CN" altLang="en-US" sz="32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split verifier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en-US" altLang="zh-CN" dirty="0" smtClean="0">
              <a:latin typeface="微软雅黑" pitchFamily="34" charset="-122"/>
              <a:ea typeface="微软雅黑" pitchFamily="34" charset="-122"/>
              <a:hlinkClick r:id="rId2"/>
            </a:endParaRPr>
          </a:p>
          <a:p>
            <a:r>
              <a:rPr lang="en-US" altLang="zh-CN" dirty="0" smtClean="0">
                <a:latin typeface="微软雅黑" pitchFamily="34" charset="-122"/>
                <a:ea typeface="微软雅黑" pitchFamily="34" charset="-122"/>
                <a:hlinkClick r:id="rId2"/>
              </a:rPr>
              <a:t>JSR 202</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 6</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先在</a:t>
            </a:r>
            <a:r>
              <a:rPr lang="en-US" altLang="zh-CN" dirty="0" smtClean="0">
                <a:latin typeface="微软雅黑" pitchFamily="34" charset="-122"/>
                <a:ea typeface="微软雅黑" pitchFamily="34" charset="-122"/>
              </a:rPr>
              <a:t>CLDC</a:t>
            </a:r>
            <a:r>
              <a:rPr lang="zh-CN" altLang="en-US" dirty="0" smtClean="0">
                <a:latin typeface="微软雅黑" pitchFamily="34" charset="-122"/>
                <a:ea typeface="微软雅黑" pitchFamily="34" charset="-122"/>
              </a:rPr>
              <a:t>投入使用</a:t>
            </a:r>
            <a:endParaRPr lang="zh-CN" altLang="en-US" dirty="0">
              <a:latin typeface="微软雅黑" pitchFamily="34" charset="-122"/>
              <a:ea typeface="微软雅黑" pitchFamily="34" charset="-122"/>
            </a:endParaRPr>
          </a:p>
        </p:txBody>
      </p:sp>
      <p:sp>
        <p:nvSpPr>
          <p:cNvPr id="4" name="TextBox 3"/>
          <p:cNvSpPr txBox="1"/>
          <p:nvPr/>
        </p:nvSpPr>
        <p:spPr>
          <a:xfrm>
            <a:off x="8001024" y="6429396"/>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参考资料</a:t>
            </a:r>
            <a:endParaRPr lang="zh-CN" altLang="en-US" sz="1600" dirty="0">
              <a:latin typeface="微软雅黑" pitchFamily="34" charset="-122"/>
              <a:ea typeface="微软雅黑"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smtClean="0">
                <a:latin typeface="微软雅黑" pitchFamily="34" charset="-122"/>
                <a:ea typeface="微软雅黑" pitchFamily="34" charset="-122"/>
              </a:rPr>
              <a:t>oop</a:t>
            </a:r>
            <a:r>
              <a:rPr lang="zh-CN" altLang="en-US" dirty="0" smtClean="0">
                <a:latin typeface="微软雅黑" pitchFamily="34" charset="-122"/>
                <a:ea typeface="微软雅黑" pitchFamily="34" charset="-122"/>
              </a:rPr>
              <a:t>与</a:t>
            </a:r>
            <a:r>
              <a:rPr lang="en-US" altLang="zh-CN" dirty="0" err="1" smtClean="0">
                <a:latin typeface="微软雅黑" pitchFamily="34" charset="-122"/>
                <a:ea typeface="微软雅黑" pitchFamily="34" charset="-122"/>
              </a:rPr>
              <a:t>klass</a:t>
            </a:r>
            <a:endParaRPr lang="zh-CN" altLang="en-US" dirty="0">
              <a:latin typeface="微软雅黑" pitchFamily="34" charset="-122"/>
              <a:ea typeface="微软雅黑" pitchFamily="34" charset="-122"/>
            </a:endParaRPr>
          </a:p>
        </p:txBody>
      </p:sp>
      <p:pic>
        <p:nvPicPr>
          <p:cNvPr id="7" name="内容占位符 6" descr="oop-klass.jpg"/>
          <p:cNvPicPr>
            <a:picLocks noGrp="1" noChangeAspect="1"/>
          </p:cNvPicPr>
          <p:nvPr>
            <p:ph idx="1"/>
          </p:nvPr>
        </p:nvPicPr>
        <p:blipFill>
          <a:blip r:embed="rId2" cstate="print"/>
          <a:stretch>
            <a:fillRect/>
          </a:stretch>
        </p:blipFill>
        <p:spPr>
          <a:xfrm>
            <a:off x="1435100" y="1930717"/>
            <a:ext cx="7499350" cy="3834766"/>
          </a:xfrm>
        </p:spPr>
      </p:pic>
      <p:sp>
        <p:nvSpPr>
          <p:cNvPr id="8" name="TextBox 7"/>
          <p:cNvSpPr txBox="1"/>
          <p:nvPr/>
        </p:nvSpPr>
        <p:spPr>
          <a:xfrm>
            <a:off x="8001024" y="6357958"/>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3"/>
              </a:rPr>
              <a:t>参考资料</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Compressed </a:t>
            </a:r>
            <a:r>
              <a:rPr lang="en-US" altLang="zh-CN" dirty="0" err="1" smtClean="0">
                <a:latin typeface="微软雅黑" pitchFamily="34" charset="-122"/>
                <a:ea typeface="微软雅黑" pitchFamily="34" charset="-122"/>
              </a:rPr>
              <a:t>oop</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-XX:+</a:t>
            </a:r>
            <a:r>
              <a:rPr lang="en-US" altLang="zh-CN" dirty="0" err="1" smtClean="0">
                <a:latin typeface="微软雅黑" pitchFamily="34" charset="-122"/>
                <a:ea typeface="微软雅黑" pitchFamily="34" charset="-122"/>
              </a:rPr>
              <a:t>UseCompressedOops</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默认为</a:t>
            </a:r>
            <a:r>
              <a:rPr lang="en-US" altLang="zh-CN" dirty="0" smtClean="0">
                <a:latin typeface="微软雅黑" pitchFamily="34" charset="-122"/>
                <a:ea typeface="微软雅黑" pitchFamily="34" charset="-122"/>
              </a:rPr>
              <a:t>false</a:t>
            </a:r>
          </a:p>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64</a:t>
            </a:r>
            <a:r>
              <a:rPr lang="zh-CN" altLang="en-US" dirty="0" smtClean="0">
                <a:latin typeface="微软雅黑" pitchFamily="34" charset="-122"/>
                <a:ea typeface="微软雅黑" pitchFamily="34" charset="-122"/>
              </a:rPr>
              <a:t>位</a:t>
            </a:r>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中使用</a:t>
            </a:r>
            <a:r>
              <a:rPr lang="en-US" altLang="zh-CN" dirty="0" smtClean="0">
                <a:latin typeface="微软雅黑" pitchFamily="34" charset="-122"/>
                <a:ea typeface="微软雅黑" pitchFamily="34" charset="-122"/>
              </a:rPr>
              <a:t>32</a:t>
            </a:r>
            <a:r>
              <a:rPr lang="zh-CN" altLang="en-US" dirty="0" smtClean="0">
                <a:latin typeface="微软雅黑" pitchFamily="34" charset="-122"/>
                <a:ea typeface="微软雅黑" pitchFamily="34" charset="-122"/>
              </a:rPr>
              <a:t>位指针</a:t>
            </a:r>
            <a:endParaRPr lang="zh-CN" altLang="en-US" dirty="0">
              <a:latin typeface="微软雅黑" pitchFamily="34" charset="-122"/>
              <a:ea typeface="微软雅黑" pitchFamily="34" charset="-122"/>
            </a:endParaRPr>
          </a:p>
        </p:txBody>
      </p:sp>
      <p:sp>
        <p:nvSpPr>
          <p:cNvPr id="4" name="TextBox 3"/>
          <p:cNvSpPr txBox="1"/>
          <p:nvPr/>
        </p:nvSpPr>
        <p:spPr>
          <a:xfrm>
            <a:off x="8001024" y="6429396"/>
            <a:ext cx="1000132"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hlinkClick r:id="rId2"/>
              </a:rPr>
              <a:t>参考文档</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方法相关对象</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图！</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微软雅黑" pitchFamily="34" charset="-122"/>
                <a:ea typeface="微软雅黑" pitchFamily="34" charset="-122"/>
              </a:rPr>
              <a:t>HotSpot</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方法相关对象</a:t>
            </a:r>
            <a:endParaRPr lang="zh-CN" altLang="en-US" dirty="0">
              <a:latin typeface="微软雅黑" pitchFamily="34" charset="-122"/>
              <a:ea typeface="微软雅黑" pitchFamily="34" charset="-122"/>
            </a:endParaRPr>
          </a:p>
        </p:txBody>
      </p:sp>
      <p:sp>
        <p:nvSpPr>
          <p:cNvPr id="3" name="内容占位符 2"/>
          <p:cNvSpPr>
            <a:spLocks noGrp="1"/>
          </p:cNvSpPr>
          <p:nvPr>
            <p:ph sz="half" idx="1"/>
          </p:nvPr>
        </p:nvSpPr>
        <p:spPr/>
        <p:txBody>
          <a:bodyPr>
            <a:normAutofit fontScale="70000" lnSpcReduction="20000"/>
          </a:bodyPr>
          <a:lstStyle/>
          <a:p>
            <a:r>
              <a:rPr lang="en-US" altLang="zh-CN" dirty="0" err="1" smtClean="0">
                <a:latin typeface="微软雅黑" pitchFamily="34" charset="-122"/>
                <a:ea typeface="微软雅黑" pitchFamily="34" charset="-122"/>
              </a:rPr>
              <a:t>methodOop</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方法对象</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methodKlass</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a:t>
            </a:r>
            <a:r>
              <a:rPr lang="en-US" altLang="zh-CN" dirty="0" err="1" smtClean="0">
                <a:latin typeface="微软雅黑" pitchFamily="34" charset="-122"/>
                <a:ea typeface="微软雅黑" pitchFamily="34" charset="-122"/>
              </a:rPr>
              <a:t>klass</a:t>
            </a:r>
            <a:r>
              <a:rPr lang="zh-CN" altLang="en-US" dirty="0" smtClean="0">
                <a:latin typeface="微软雅黑" pitchFamily="34" charset="-122"/>
                <a:ea typeface="微软雅黑" pitchFamily="34" charset="-122"/>
              </a:rPr>
              <a:t>对象</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InvocationCounter</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调用与回边计数器</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methodDataOop</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profile</a:t>
            </a:r>
            <a:r>
              <a:rPr lang="zh-CN" altLang="en-US" dirty="0" smtClean="0">
                <a:latin typeface="微软雅黑" pitchFamily="34" charset="-122"/>
                <a:ea typeface="微软雅黑" pitchFamily="34" charset="-122"/>
              </a:rPr>
              <a:t>信息</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nmethod</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由</a:t>
            </a:r>
            <a:r>
              <a:rPr lang="en-US" altLang="zh-CN" dirty="0" smtClean="0">
                <a:latin typeface="微软雅黑" pitchFamily="34" charset="-122"/>
                <a:ea typeface="微软雅黑" pitchFamily="34" charset="-122"/>
              </a:rPr>
              <a:t>JIT</a:t>
            </a:r>
            <a:r>
              <a:rPr lang="zh-CN" altLang="en-US" dirty="0" smtClean="0">
                <a:latin typeface="微软雅黑" pitchFamily="34" charset="-122"/>
                <a:ea typeface="微软雅黑" pitchFamily="34" charset="-122"/>
              </a:rPr>
              <a:t>编译器编译得到的结果对象</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还有许多关联对象</a:t>
            </a:r>
            <a:endParaRPr lang="en-US" altLang="zh-CN" dirty="0" smtClean="0">
              <a:latin typeface="微软雅黑" pitchFamily="34" charset="-122"/>
              <a:ea typeface="微软雅黑" pitchFamily="34" charset="-122"/>
            </a:endParaRPr>
          </a:p>
        </p:txBody>
      </p:sp>
      <p:sp>
        <p:nvSpPr>
          <p:cNvPr id="4" name="内容占位符 3"/>
          <p:cNvSpPr>
            <a:spLocks noGrp="1"/>
          </p:cNvSpPr>
          <p:nvPr>
            <p:ph sz="half" idx="2"/>
          </p:nvPr>
        </p:nvSpPr>
        <p:spPr/>
        <p:txBody>
          <a:bodyPr>
            <a:normAutofit fontScale="70000" lnSpcReduction="20000"/>
          </a:bodyPr>
          <a:lstStyle/>
          <a:p>
            <a:r>
              <a:rPr lang="en-US" altLang="zh-CN" dirty="0" err="1" smtClean="0">
                <a:latin typeface="微软雅黑" pitchFamily="34" charset="-122"/>
                <a:ea typeface="微软雅黑" pitchFamily="34" charset="-122"/>
              </a:rPr>
              <a:t>methodHandle</a:t>
            </a:r>
            <a:endParaRPr lang="en-US" altLang="zh-CN" dirty="0" smtClean="0">
              <a:latin typeface="微软雅黑" pitchFamily="34" charset="-122"/>
              <a:ea typeface="微软雅黑" pitchFamily="34" charset="-122"/>
            </a:endParaRPr>
          </a:p>
          <a:p>
            <a:pPr lvl="1"/>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handle</a:t>
            </a:r>
          </a:p>
          <a:p>
            <a:r>
              <a:rPr lang="en-US" altLang="zh-CN" dirty="0" err="1" smtClean="0">
                <a:latin typeface="微软雅黑" pitchFamily="34" charset="-122"/>
                <a:ea typeface="微软雅黑" pitchFamily="34" charset="-122"/>
              </a:rPr>
              <a:t>constMethodOop</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一个</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方法中固定不变的信息</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代码大小</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操作数栈大小</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局部变量区大小</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参数格式</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可访问性</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字节码</a:t>
            </a:r>
            <a:endParaRPr lang="en-US" altLang="zh-CN" dirty="0" smtClean="0">
              <a:latin typeface="微软雅黑" pitchFamily="34" charset="-122"/>
              <a:ea typeface="微软雅黑" pitchFamily="34" charset="-122"/>
            </a:endParaRPr>
          </a:p>
          <a:p>
            <a:pPr lvl="2"/>
            <a:r>
              <a:rPr lang="en-US" altLang="zh-CN" dirty="0" err="1" smtClean="0">
                <a:latin typeface="微软雅黑" pitchFamily="34" charset="-122"/>
                <a:ea typeface="微软雅黑" pitchFamily="34" charset="-122"/>
              </a:rPr>
              <a:t>StackMapTable</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Exceptions</a:t>
            </a:r>
          </a:p>
          <a:p>
            <a:pPr lvl="2"/>
            <a:r>
              <a:rPr lang="en-US" altLang="zh-CN" dirty="0" err="1" smtClean="0">
                <a:latin typeface="微软雅黑" pitchFamily="34" charset="-122"/>
                <a:ea typeface="微软雅黑" pitchFamily="34" charset="-122"/>
              </a:rPr>
              <a:t>LineNumberTable</a:t>
            </a:r>
            <a:endParaRPr lang="en-US" altLang="zh-CN" dirty="0" smtClean="0">
              <a:latin typeface="微软雅黑" pitchFamily="34" charset="-122"/>
              <a:ea typeface="微软雅黑" pitchFamily="34" charset="-122"/>
            </a:endParaRPr>
          </a:p>
          <a:p>
            <a:pPr lvl="2"/>
            <a:r>
              <a:rPr lang="en-US" altLang="zh-CN" dirty="0" smtClean="0">
                <a:latin typeface="微软雅黑" pitchFamily="34" charset="-122"/>
                <a:ea typeface="微软雅黑" pitchFamily="34" charset="-122"/>
              </a:rPr>
              <a:t>… etc</a:t>
            </a:r>
          </a:p>
          <a:p>
            <a:pPr lvl="1"/>
            <a:r>
              <a:rPr lang="zh-CN" altLang="en-US" dirty="0" smtClean="0">
                <a:latin typeface="微软雅黑" pitchFamily="34" charset="-122"/>
                <a:ea typeface="微软雅黑" pitchFamily="34" charset="-122"/>
              </a:rPr>
              <a:t>不包括常量池内容</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constantPoolOop</a:t>
            </a:r>
            <a:endParaRPr lang="en-US" altLang="zh-CN" dirty="0" smtClean="0">
              <a:latin typeface="微软雅黑" pitchFamily="34" charset="-122"/>
              <a:ea typeface="微软雅黑" pitchFamily="34" charset="-122"/>
            </a:endParaRPr>
          </a:p>
          <a:p>
            <a:pPr lvl="1"/>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方法的常量池</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methodOop</a:t>
            </a:r>
            <a:r>
              <a:rPr lang="zh-CN" altLang="en-US" dirty="0" smtClean="0">
                <a:latin typeface="微软雅黑" pitchFamily="34" charset="-122"/>
                <a:ea typeface="微软雅黑" pitchFamily="34" charset="-122"/>
              </a:rPr>
              <a:t>的多个入口</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7500" lnSpcReduction="20000"/>
          </a:bodyPr>
          <a:lstStyle/>
          <a:p>
            <a:r>
              <a:rPr lang="en-US" altLang="zh-CN" dirty="0" err="1" smtClean="0">
                <a:latin typeface="微软雅黑" pitchFamily="34" charset="-122"/>
                <a:ea typeface="微软雅黑" pitchFamily="34" charset="-122"/>
              </a:rPr>
              <a:t>from_interpreted_entry</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从解释器调用当前方法</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（从</a:t>
            </a:r>
            <a:r>
              <a:rPr lang="en-US" altLang="zh-CN" dirty="0" smtClean="0">
                <a:latin typeface="微软雅黑" pitchFamily="34" charset="-122"/>
                <a:ea typeface="微软雅黑" pitchFamily="34" charset="-122"/>
              </a:rPr>
              <a:t>native</a:t>
            </a:r>
            <a:r>
              <a:rPr lang="zh-CN" altLang="en-US" dirty="0" smtClean="0">
                <a:latin typeface="微软雅黑" pitchFamily="34" charset="-122"/>
                <a:ea typeface="微软雅黑" pitchFamily="34" charset="-122"/>
              </a:rPr>
              <a:t>调用</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方法也经过该入口）</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若当前方法已被正常编译，则经过</a:t>
            </a:r>
            <a:r>
              <a:rPr lang="en-US" altLang="zh-CN" dirty="0" smtClean="0">
                <a:latin typeface="微软雅黑" pitchFamily="34" charset="-122"/>
                <a:ea typeface="微软雅黑" pitchFamily="34" charset="-122"/>
              </a:rPr>
              <a:t>i2c</a:t>
            </a:r>
            <a:r>
              <a:rPr lang="zh-CN" altLang="en-US" dirty="0" smtClean="0">
                <a:latin typeface="微软雅黑" pitchFamily="34" charset="-122"/>
                <a:ea typeface="微软雅黑" pitchFamily="34" charset="-122"/>
              </a:rPr>
              <a:t>进入编译后代码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若当前方法目前没有可用的已编译代码，则直接进入解释器</a:t>
            </a:r>
            <a:endParaRPr lang="en-US" altLang="zh-CN" dirty="0" smtClean="0">
              <a:latin typeface="微软雅黑" pitchFamily="34" charset="-122"/>
              <a:ea typeface="微软雅黑" pitchFamily="34" charset="-122"/>
            </a:endParaRPr>
          </a:p>
          <a:p>
            <a:pPr lvl="2"/>
            <a:r>
              <a:rPr lang="zh-CN" altLang="en-US" dirty="0" smtClean="0">
                <a:latin typeface="微软雅黑" pitchFamily="34" charset="-122"/>
                <a:ea typeface="微软雅黑" pitchFamily="34" charset="-122"/>
              </a:rPr>
              <a:t>可能是尚未被编译，也可能编译后被逆优化</a:t>
            </a:r>
            <a:endParaRPr lang="en-US" altLang="zh-CN" dirty="0" smtClean="0">
              <a:latin typeface="微软雅黑" pitchFamily="34" charset="-122"/>
              <a:ea typeface="微软雅黑" pitchFamily="34" charset="-122"/>
            </a:endParaRPr>
          </a:p>
          <a:p>
            <a:pPr lvl="1"/>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from_compiled_entry</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从编译后代码调用当前方法</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若当前方法已被正常编译，则直接调到编译后代码</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若当前方法目前没有可用的已编译代码，则经过</a:t>
            </a:r>
            <a:r>
              <a:rPr lang="en-US" altLang="zh-CN" dirty="0" smtClean="0">
                <a:latin typeface="微软雅黑" pitchFamily="34" charset="-122"/>
                <a:ea typeface="微软雅黑" pitchFamily="34" charset="-122"/>
              </a:rPr>
              <a:t>c2i</a:t>
            </a:r>
            <a:r>
              <a:rPr lang="zh-CN" altLang="en-US" dirty="0" smtClean="0">
                <a:latin typeface="微软雅黑" pitchFamily="34" charset="-122"/>
                <a:ea typeface="微软雅黑" pitchFamily="34" charset="-122"/>
              </a:rPr>
              <a:t>进入解释器</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适配器栈帧（</a:t>
            </a:r>
            <a:r>
              <a:rPr lang="en-US" altLang="zh-CN" dirty="0" smtClean="0">
                <a:latin typeface="微软雅黑" pitchFamily="34" charset="-122"/>
                <a:ea typeface="微软雅黑" pitchFamily="34" charset="-122"/>
              </a:rPr>
              <a:t>adapter frame</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i2c</a:t>
            </a:r>
          </a:p>
          <a:p>
            <a:r>
              <a:rPr lang="en-US" altLang="zh-CN" dirty="0" smtClean="0">
                <a:latin typeface="微软雅黑" pitchFamily="34" charset="-122"/>
                <a:ea typeface="微软雅黑" pitchFamily="34" charset="-122"/>
              </a:rPr>
              <a:t>c2i</a:t>
            </a:r>
          </a:p>
          <a:p>
            <a:r>
              <a:rPr lang="en-US" altLang="zh-CN" dirty="0" smtClean="0">
                <a:latin typeface="微软雅黑" pitchFamily="34" charset="-122"/>
                <a:ea typeface="微软雅黑" pitchFamily="34" charset="-122"/>
              </a:rPr>
              <a:t>c2n</a:t>
            </a:r>
          </a:p>
          <a:p>
            <a:r>
              <a:rPr lang="en-US" altLang="zh-CN" dirty="0" smtClean="0">
                <a:latin typeface="微软雅黑" pitchFamily="34" charset="-122"/>
                <a:ea typeface="微软雅黑" pitchFamily="34" charset="-122"/>
              </a:rPr>
              <a:t>code patching / </a:t>
            </a:r>
            <a:r>
              <a:rPr lang="en-US" altLang="zh-CN" smtClean="0">
                <a:latin typeface="微软雅黑" pitchFamily="34" charset="-122"/>
                <a:ea typeface="微软雅黑" pitchFamily="34" charset="-122"/>
              </a:rPr>
              <a:t>JIT direct call</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6362</TotalTime>
  <Words>11361</Words>
  <Application>Microsoft Office PowerPoint</Application>
  <PresentationFormat>全屏显示(4:3)</PresentationFormat>
  <Paragraphs>2272</Paragraphs>
  <Slides>219</Slides>
  <Notes>2</Notes>
  <HiddenSlides>0</HiddenSlides>
  <MMClips>0</MMClips>
  <ScaleCrop>false</ScaleCrop>
  <HeadingPairs>
    <vt:vector size="4" baseType="variant">
      <vt:variant>
        <vt:lpstr>主题</vt:lpstr>
      </vt:variant>
      <vt:variant>
        <vt:i4>1</vt:i4>
      </vt:variant>
      <vt:variant>
        <vt:lpstr>幻灯片标题</vt:lpstr>
      </vt:variant>
      <vt:variant>
        <vt:i4>219</vt:i4>
      </vt:variant>
    </vt:vector>
  </HeadingPairs>
  <TitlesOfParts>
    <vt:vector size="220" baseType="lpstr">
      <vt:lpstr>夏至</vt:lpstr>
      <vt:lpstr>JVM分享</vt:lpstr>
      <vt:lpstr>关于我…</vt:lpstr>
      <vt:lpstr>分享安排</vt:lpstr>
      <vt:lpstr>希望留下的观点…</vt:lpstr>
      <vt:lpstr>语言处理器的基本结构</vt:lpstr>
      <vt:lpstr>语言处理器</vt:lpstr>
      <vt:lpstr>语言处理器的基本结构</vt:lpstr>
      <vt:lpstr>语言处理器的基本结构</vt:lpstr>
      <vt:lpstr>语言处理器的基本结构</vt:lpstr>
      <vt:lpstr>幻灯片 10</vt:lpstr>
      <vt:lpstr>语言处理器的基本结构</vt:lpstr>
      <vt:lpstr>Java语言与平台</vt:lpstr>
      <vt:lpstr>Java语言的基本特征</vt:lpstr>
      <vt:lpstr>Java语言的基本特征</vt:lpstr>
      <vt:lpstr>Java平台</vt:lpstr>
      <vt:lpstr>Java平台</vt:lpstr>
      <vt:lpstr>Java源码级编译器（javac）</vt:lpstr>
      <vt:lpstr>Java源码级编译器</vt:lpstr>
      <vt:lpstr>javac工作流程</vt:lpstr>
      <vt:lpstr>javac工作流程</vt:lpstr>
      <vt:lpstr>解析（parse）</vt:lpstr>
      <vt:lpstr>词法分析</vt:lpstr>
      <vt:lpstr>语法分析</vt:lpstr>
      <vt:lpstr>将符号输入到符号表（enter）</vt:lpstr>
      <vt:lpstr>完成类定义前</vt:lpstr>
      <vt:lpstr>完成类定义后</vt:lpstr>
      <vt:lpstr>注解处理（annotation processing）</vt:lpstr>
      <vt:lpstr>注解处理前</vt:lpstr>
      <vt:lpstr>注解处理后</vt:lpstr>
      <vt:lpstr>标注（Attr）和检查（Check）</vt:lpstr>
      <vt:lpstr>标注前</vt:lpstr>
      <vt:lpstr>标注后</vt:lpstr>
      <vt:lpstr>数据流分析（Flow）</vt:lpstr>
      <vt:lpstr>转换类型（TransTypes）</vt:lpstr>
      <vt:lpstr>转换类型前</vt:lpstr>
      <vt:lpstr>转换类型后</vt:lpstr>
      <vt:lpstr>解除语法糖（Lower）</vt:lpstr>
      <vt:lpstr>前一个例子Lower后</vt:lpstr>
      <vt:lpstr>Lower前（再举一例）</vt:lpstr>
      <vt:lpstr>Lower后</vt:lpstr>
      <vt:lpstr>生成Class文件（Gen）</vt:lpstr>
      <vt:lpstr>Java虚拟机字节码</vt:lpstr>
      <vt:lpstr>生成Java虚拟机字节码</vt:lpstr>
      <vt:lpstr>Class文件</vt:lpstr>
      <vt:lpstr>Class文件所记录的信息</vt:lpstr>
      <vt:lpstr>Class文件所记录的信息</vt:lpstr>
      <vt:lpstr>Class文件例子</vt:lpstr>
      <vt:lpstr>Class文件例子</vt:lpstr>
      <vt:lpstr>Class文件例子</vt:lpstr>
      <vt:lpstr>Class文件例子</vt:lpstr>
      <vt:lpstr>您有没有想过……</vt:lpstr>
      <vt:lpstr>Java虚拟机</vt:lpstr>
      <vt:lpstr>什么是虚拟机？</vt:lpstr>
      <vt:lpstr>什么是Java虚拟机？</vt:lpstr>
      <vt:lpstr>幻灯片 55</vt:lpstr>
      <vt:lpstr>概念中Java虚拟机的基本结构</vt:lpstr>
      <vt:lpstr>概念中Java虚拟机的基本结构</vt:lpstr>
      <vt:lpstr>Java虚拟机的基本特征</vt:lpstr>
      <vt:lpstr>基于栈与基于寄存器的体系结构的区别</vt:lpstr>
      <vt:lpstr>基于栈与基于寄存器的体系结构的区别</vt:lpstr>
      <vt:lpstr>JVM的方法调用栈</vt:lpstr>
      <vt:lpstr>JVM的方法调用栈</vt:lpstr>
      <vt:lpstr>JVM的方法调用栈</vt:lpstr>
      <vt:lpstr>JVM的方法调用栈</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栈帧中局部变量区的slot的复用</vt:lpstr>
      <vt:lpstr>幻灯片 75</vt:lpstr>
      <vt:lpstr>Sun的其它JVM（1）——早期时代</vt:lpstr>
      <vt:lpstr>Sun的其它JVM（2）——嵌入式</vt:lpstr>
      <vt:lpstr>Sun的其它JVM（2）——嵌入式</vt:lpstr>
      <vt:lpstr>Sun的其它JVM（3）——元循环VM</vt:lpstr>
      <vt:lpstr>其它JVM（及JIT）的部分列表</vt:lpstr>
      <vt:lpstr>Sun HotSpot VM</vt:lpstr>
      <vt:lpstr>Sun HotSpot虚拟机</vt:lpstr>
      <vt:lpstr>HotSpot虚拟机的前世今生</vt:lpstr>
      <vt:lpstr>HotSpot VM的基本结构</vt:lpstr>
      <vt:lpstr>HotSpot VM的基本结构</vt:lpstr>
      <vt:lpstr>HotSpot VM的版本信息</vt:lpstr>
      <vt:lpstr>HotSpot VM的版本信息</vt:lpstr>
      <vt:lpstr>HotSpot VM的版本信息</vt:lpstr>
      <vt:lpstr>HotSpot VM的版本信息</vt:lpstr>
      <vt:lpstr>HotSpot VM的运行时支持</vt:lpstr>
      <vt:lpstr>类加载与类加载器</vt:lpstr>
      <vt:lpstr>字节码校验器与Class文件格式校验器</vt:lpstr>
      <vt:lpstr>split verifier</vt:lpstr>
      <vt:lpstr>oop与klass</vt:lpstr>
      <vt:lpstr>Compressed oop</vt:lpstr>
      <vt:lpstr>HotSpot中的Java方法相关对象</vt:lpstr>
      <vt:lpstr>HotSpot中的Java方法相关对象</vt:lpstr>
      <vt:lpstr>methodOop的多个入口</vt:lpstr>
      <vt:lpstr>适配器栈帧（adapter frame）</vt:lpstr>
      <vt:lpstr>调用约定与栈帧适配器</vt:lpstr>
      <vt:lpstr>统一的调用栈</vt:lpstr>
      <vt:lpstr>统一的调用栈</vt:lpstr>
      <vt:lpstr>快速子类型检查（fast subtype-checking）</vt:lpstr>
      <vt:lpstr>快速子类型检查（fast subtype-checking）</vt:lpstr>
      <vt:lpstr>快速子类型检查（fast subtype-checking）</vt:lpstr>
      <vt:lpstr>快速子类型检查（fast subtype-checking）</vt:lpstr>
      <vt:lpstr>快速子类型检查（fast subtype-checking）</vt:lpstr>
      <vt:lpstr>快速子类型检查（fast subtype-checking）</vt:lpstr>
      <vt:lpstr>安全的停止线程——safepoint</vt:lpstr>
      <vt:lpstr>Lightweight Locking</vt:lpstr>
      <vt:lpstr>Biased Locking</vt:lpstr>
      <vt:lpstr>类数据共享（class data sharing)</vt:lpstr>
      <vt:lpstr>HotSpot与解释器</vt:lpstr>
      <vt:lpstr>幻灯片 114</vt:lpstr>
      <vt:lpstr>存储程序计算机的核心循环——FDX</vt:lpstr>
      <vt:lpstr>幻灯片 116</vt:lpstr>
      <vt:lpstr>FDX循环的直观实现——switch threading</vt:lpstr>
      <vt:lpstr>FDX循环的直观实现——switch threading</vt:lpstr>
      <vt:lpstr>token-threading</vt:lpstr>
      <vt:lpstr>token-threading</vt:lpstr>
      <vt:lpstr>通过汇编精确控制寄存器的使用</vt:lpstr>
      <vt:lpstr>栈顶缓存（top-of-stack caching）</vt:lpstr>
      <vt:lpstr>操作数栈的栈顶状态（TosState）</vt:lpstr>
      <vt:lpstr>基于模板的解释器（template based interpreter）</vt:lpstr>
      <vt:lpstr>一个简单的指令模板——iconst</vt:lpstr>
      <vt:lpstr>一个简单的指令模板——iconst</vt:lpstr>
      <vt:lpstr>iconst_1在client模式默认生成的代码</vt:lpstr>
      <vt:lpstr>超级指令（superinstruction）</vt:lpstr>
      <vt:lpstr>HotSpot中一条超级指令——fast_iload2</vt:lpstr>
      <vt:lpstr>HotSpot的解释器与safepoint</vt:lpstr>
      <vt:lpstr>幻灯片 131</vt:lpstr>
      <vt:lpstr>从解释器到编译器</vt:lpstr>
      <vt:lpstr>从解释器到编译器</vt:lpstr>
      <vt:lpstr>解释执行的开销</vt:lpstr>
      <vt:lpstr>解释执行的开销</vt:lpstr>
      <vt:lpstr>inline-threading</vt:lpstr>
      <vt:lpstr>使用解释器的好处</vt:lpstr>
      <vt:lpstr>HotSpot解释器的栈帧布局</vt:lpstr>
      <vt:lpstr>概念上与HotSpot解释器中栈帧的关系</vt:lpstr>
      <vt:lpstr>HotSpot解释器中的方法调用</vt:lpstr>
      <vt:lpstr>解释器中的invokestatic</vt:lpstr>
      <vt:lpstr>解释器中的invokespecial</vt:lpstr>
      <vt:lpstr>解释器中的invokevirtual</vt:lpstr>
      <vt:lpstr>解释器中的invokeinterface</vt:lpstr>
      <vt:lpstr>幻灯片 145</vt:lpstr>
      <vt:lpstr>HotSpot interpreter in action!</vt:lpstr>
      <vt:lpstr>HotSpot与JIT编译器</vt:lpstr>
      <vt:lpstr>JVM的常见优化</vt:lpstr>
      <vt:lpstr>JIT编译器的优化思路</vt:lpstr>
      <vt:lpstr>从解释转入编译</vt:lpstr>
      <vt:lpstr>根据计数器触发编译的条件</vt:lpstr>
      <vt:lpstr>由计数器触发的JIT编译</vt:lpstr>
      <vt:lpstr>由计数器触发的JIT编译</vt:lpstr>
      <vt:lpstr>计数器的“衰减”（decay）</vt:lpstr>
      <vt:lpstr>解释器可以收集性能剖析信息（profiling）</vt:lpstr>
      <vt:lpstr>解释器可以收集性能剖析信息（profiling）</vt:lpstr>
      <vt:lpstr>固有函数（intrinsics）</vt:lpstr>
      <vt:lpstr>隐式异常处理</vt:lpstr>
      <vt:lpstr>逃逸分析（escape analysis）</vt:lpstr>
      <vt:lpstr>标量替换（scalar replacement）</vt:lpstr>
      <vt:lpstr>栈上分配（stack object allocation）</vt:lpstr>
      <vt:lpstr>锁削除（lock elision）</vt:lpstr>
      <vt:lpstr>增大锁粒度（lock coarsening）</vt:lpstr>
      <vt:lpstr>JIT编译器不只要生成代码</vt:lpstr>
      <vt:lpstr>JIT编译器生成的nmethod对象</vt:lpstr>
      <vt:lpstr>方法内联（method inlining）</vt:lpstr>
      <vt:lpstr>虚方法分派——C++的常见做法</vt:lpstr>
      <vt:lpstr>虚方法分派——C++的常见做法</vt:lpstr>
      <vt:lpstr>类层次分析（CHA）</vt:lpstr>
      <vt:lpstr>类层次分析（CHA）</vt:lpstr>
      <vt:lpstr>去虚拟化（devirtualization）</vt:lpstr>
      <vt:lpstr>inline cache</vt:lpstr>
      <vt:lpstr>inline cache的状态转换</vt:lpstr>
      <vt:lpstr>Self-modifying code</vt:lpstr>
      <vt:lpstr>HotSpot实现的虚方法分派</vt:lpstr>
      <vt:lpstr>栈上替换（OSR）</vt:lpstr>
      <vt:lpstr>方法内联（method inlining）</vt:lpstr>
      <vt:lpstr>内联带来的代码膨胀问题</vt:lpstr>
      <vt:lpstr>HotSpot的内联选项</vt:lpstr>
      <vt:lpstr>逆优化（deoptimization）</vt:lpstr>
      <vt:lpstr>实验：HotSpot的启动参数</vt:lpstr>
      <vt:lpstr>幻灯片 182</vt:lpstr>
      <vt:lpstr>幻灯片 183</vt:lpstr>
      <vt:lpstr>HotSpot Client VM</vt:lpstr>
      <vt:lpstr>C1的工作流程</vt:lpstr>
      <vt:lpstr>HIR</vt:lpstr>
      <vt:lpstr>SSA</vt:lpstr>
      <vt:lpstr>抽像解释（abstract interpretation）</vt:lpstr>
      <vt:lpstr>方法内联（method inlining）</vt:lpstr>
      <vt:lpstr>LIR</vt:lpstr>
      <vt:lpstr>线性扫描寄存器分配器</vt:lpstr>
      <vt:lpstr>c1visualizer</vt:lpstr>
      <vt:lpstr>c1visualizer</vt:lpstr>
      <vt:lpstr>幻灯片 194</vt:lpstr>
      <vt:lpstr>一些参数</vt:lpstr>
      <vt:lpstr>Sea-of-nodes</vt:lpstr>
      <vt:lpstr>全局值编号（GVN）</vt:lpstr>
      <vt:lpstr>循环不变量代码外提（LICM）</vt:lpstr>
      <vt:lpstr>循环展开（loop unrolling）</vt:lpstr>
      <vt:lpstr>削除冗余数组边界检查（ABCD）</vt:lpstr>
      <vt:lpstr>uncommon trap</vt:lpstr>
      <vt:lpstr>自底向上改写系统（BURS）</vt:lpstr>
      <vt:lpstr>图着色寄存器分配器</vt:lpstr>
      <vt:lpstr>多层编译（tiered-compilation）</vt:lpstr>
      <vt:lpstr>Ideal Graph Visualizer</vt:lpstr>
      <vt:lpstr>Ideal Graph Visualizer</vt:lpstr>
      <vt:lpstr>HotSpot VM与JSR 292</vt:lpstr>
      <vt:lpstr>MethodHandle</vt:lpstr>
      <vt:lpstr>invokedynamic</vt:lpstr>
      <vt:lpstr>其它JVM的执行引擎的技术方案</vt:lpstr>
      <vt:lpstr>FIXME: IBM的JVM叫啥好？</vt:lpstr>
      <vt:lpstr>Jikes RVM</vt:lpstr>
      <vt:lpstr>Apache Harmony</vt:lpstr>
      <vt:lpstr>joeq</vt:lpstr>
      <vt:lpstr>推荐阅读</vt:lpstr>
      <vt:lpstr>推荐书籍</vt:lpstr>
      <vt:lpstr>较老书籍</vt:lpstr>
      <vt:lpstr>推荐网站与博客</vt:lpstr>
      <vt:lpstr>谢谢！ 期待以后继续交流 ^_^</vt:lpstr>
    </vt:vector>
  </TitlesOfParts>
  <Company>Alibaba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JVM分享</dc:title>
  <dc:creator>撒迦</dc:creator>
  <cp:lastModifiedBy>撒迦</cp:lastModifiedBy>
  <cp:revision>812</cp:revision>
  <dcterms:created xsi:type="dcterms:W3CDTF">2010-02-04T05:11:13Z</dcterms:created>
  <dcterms:modified xsi:type="dcterms:W3CDTF">2010-05-11T03:02:49Z</dcterms:modified>
</cp:coreProperties>
</file>