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309" r:id="rId9"/>
    <p:sldId id="310" r:id="rId10"/>
    <p:sldId id="272" r:id="rId11"/>
    <p:sldId id="273" r:id="rId12"/>
    <p:sldId id="276" r:id="rId13"/>
    <p:sldId id="275" r:id="rId14"/>
    <p:sldId id="274" r:id="rId15"/>
    <p:sldId id="277" r:id="rId16"/>
    <p:sldId id="263" r:id="rId17"/>
    <p:sldId id="278" r:id="rId18"/>
    <p:sldId id="279" r:id="rId19"/>
    <p:sldId id="280" r:id="rId20"/>
    <p:sldId id="281" r:id="rId21"/>
    <p:sldId id="304" r:id="rId22"/>
    <p:sldId id="306" r:id="rId23"/>
    <p:sldId id="307" r:id="rId24"/>
    <p:sldId id="305" r:id="rId25"/>
    <p:sldId id="293" r:id="rId26"/>
    <p:sldId id="294" r:id="rId27"/>
    <p:sldId id="295" r:id="rId28"/>
    <p:sldId id="284" r:id="rId29"/>
    <p:sldId id="297" r:id="rId30"/>
    <p:sldId id="296" r:id="rId31"/>
    <p:sldId id="298" r:id="rId32"/>
    <p:sldId id="299" r:id="rId33"/>
    <p:sldId id="311" r:id="rId34"/>
    <p:sldId id="285" r:id="rId35"/>
    <p:sldId id="300" r:id="rId36"/>
    <p:sldId id="288" r:id="rId37"/>
    <p:sldId id="287" r:id="rId38"/>
    <p:sldId id="303" r:id="rId39"/>
    <p:sldId id="289" r:id="rId40"/>
    <p:sldId id="291" r:id="rId41"/>
    <p:sldId id="290" r:id="rId42"/>
    <p:sldId id="29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87586" autoAdjust="0"/>
  </p:normalViewPr>
  <p:slideViewPr>
    <p:cSldViewPr>
      <p:cViewPr varScale="1">
        <p:scale>
          <a:sx n="93" d="100"/>
          <a:sy n="93" d="100"/>
        </p:scale>
        <p:origin x="-5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4C27B-C482-44E0-8A06-E71A5769D7C7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B5CE-BC69-4644-B8A6-9BF8474652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B5CE-BC69-4644-B8A6-9BF84746525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153400" cy="609600"/>
          </a:xfrm>
        </p:spPr>
        <p:txBody>
          <a:bodyPr/>
          <a:lstStyle>
            <a:lvl1pPr algn="l">
              <a:defRPr sz="40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>
            <a:lvl1pPr>
              <a:buClr>
                <a:srgbClr val="FF6600"/>
              </a:buClr>
              <a:buFont typeface="Wingdings" pitchFamily="2" charset="2"/>
              <a:buChar char="l"/>
              <a:defRPr/>
            </a:lvl1pPr>
            <a:lvl2pPr>
              <a:buClr>
                <a:srgbClr val="FF6600"/>
              </a:buClr>
              <a:buFont typeface="Wingdings" pitchFamily="2" charset="2"/>
              <a:buChar char="l"/>
              <a:defRPr/>
            </a:lvl2pPr>
            <a:lvl3pPr>
              <a:buClr>
                <a:srgbClr val="FF6600"/>
              </a:buClr>
              <a:buFont typeface="Wingdings" pitchFamily="2" charset="2"/>
              <a:buChar char="l"/>
              <a:defRPr/>
            </a:lvl3pPr>
            <a:lvl4pPr>
              <a:buClr>
                <a:srgbClr val="FF6600"/>
              </a:buClr>
              <a:buFont typeface="Wingdings" pitchFamily="2" charset="2"/>
              <a:buChar char="l"/>
              <a:defRPr/>
            </a:lvl4pPr>
            <a:lvl5pPr>
              <a:buClr>
                <a:srgbClr val="FF6600"/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BC8722B-6D62-4C52-8F63-E400362CBC2F}" type="datetimeFigureOut">
              <a:rPr lang="zh-CN" altLang="en-US" smtClean="0"/>
              <a:pPr/>
              <a:t>2010-5-24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844873-6D3E-461F-8234-0D6917B1F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B05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u"/>
        <a:defRPr sz="3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–"/>
        <a:defRPr sz="28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–"/>
        <a:defRPr sz="20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»"/>
        <a:defRPr sz="20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714620"/>
            <a:ext cx="5643602" cy="64294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zh-CN" altLang="en-US" dirty="0" smtClean="0"/>
              <a:t>锋寒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2009-08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7356" y="1714488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+mn-ea"/>
              </a:rPr>
              <a:t>Notify</a:t>
            </a:r>
            <a:r>
              <a:rPr lang="zh-CN" altLang="en-US" sz="4000" b="1" dirty="0" smtClean="0">
                <a:latin typeface="+mn-ea"/>
              </a:rPr>
              <a:t>介绍</a:t>
            </a:r>
            <a:endParaRPr lang="zh-CN" altLang="en-US" sz="4000" b="1" dirty="0">
              <a:latin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NOT JMS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JMS</a:t>
            </a:r>
            <a:r>
              <a:rPr lang="zh-CN" altLang="en-US" dirty="0" smtClean="0"/>
              <a:t>已经有了成熟的开源产品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ActiveMQ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JBoss</a:t>
            </a:r>
            <a:r>
              <a:rPr lang="en-US" altLang="zh-CN" dirty="0" smtClean="0"/>
              <a:t> Messaging</a:t>
            </a:r>
          </a:p>
          <a:p>
            <a:r>
              <a:rPr lang="en-US" altLang="zh-CN" dirty="0" smtClean="0"/>
              <a:t>Why not JMS</a:t>
            </a:r>
          </a:p>
          <a:p>
            <a:pPr lvl="1"/>
            <a:r>
              <a:rPr lang="zh-CN" altLang="en-US" dirty="0" smtClean="0"/>
              <a:t>大规模分布式系统的事务支持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订阅者集群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性能考虑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JMS provider</a:t>
            </a:r>
            <a:r>
              <a:rPr lang="zh-CN" altLang="en-US" dirty="0" smtClean="0"/>
              <a:t>一般都支持分布式事务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Transaction Service (JTS)</a:t>
            </a:r>
          </a:p>
          <a:p>
            <a:pPr lvl="1"/>
            <a:r>
              <a:rPr lang="en-US" altLang="zh-CN" dirty="0" smtClean="0"/>
              <a:t>Java Transaction API (JTA)</a:t>
            </a:r>
          </a:p>
          <a:p>
            <a:pPr lvl="1"/>
            <a:r>
              <a:rPr lang="en-US" altLang="zh-CN" dirty="0" smtClean="0"/>
              <a:t>two-phase commit protocol</a:t>
            </a:r>
          </a:p>
          <a:p>
            <a:r>
              <a:rPr lang="zh-CN" altLang="en-US" dirty="0" smtClean="0"/>
              <a:t>消息的产生或消费能够作为分布式事务的一部分，例如可以包括对数据库的业务操作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两阶段提交</a:t>
            </a:r>
            <a:r>
              <a:rPr lang="en-US" altLang="zh-CN" dirty="0" smtClean="0"/>
              <a:t>(two-phase commit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 descr="2P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3999" y="1752600"/>
            <a:ext cx="6696001" cy="4373563"/>
          </a:xfr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JTS &amp; JTA</a:t>
            </a:r>
            <a:endParaRPr lang="zh-CN" altLang="en-US" dirty="0"/>
          </a:p>
        </p:txBody>
      </p:sp>
      <p:pic>
        <p:nvPicPr>
          <p:cNvPr id="4" name="内容占位符 3" descr="JT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3899" y="1752600"/>
            <a:ext cx="5176202" cy="4373563"/>
          </a:xfr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跨越多个资源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的保证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编程模型简单一致</a:t>
            </a:r>
            <a:endParaRPr lang="en-US" altLang="zh-CN" dirty="0" smtClean="0"/>
          </a:p>
          <a:p>
            <a:r>
              <a:rPr lang="zh-CN" altLang="en-US" dirty="0" smtClean="0"/>
              <a:t>局限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脆弱，故障点多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分布式事务涉及两个资源，假定每个资源的可用性是</a:t>
            </a:r>
            <a:r>
              <a:rPr lang="en-US" altLang="zh-CN" dirty="0" smtClean="0"/>
              <a:t>99.9%</a:t>
            </a:r>
            <a:r>
              <a:rPr lang="zh-CN" altLang="en-US" dirty="0" smtClean="0"/>
              <a:t>，那么最终的可用性为</a:t>
            </a:r>
            <a:r>
              <a:rPr lang="en-US" altLang="zh-CN" dirty="0" smtClean="0"/>
              <a:t>99.8%</a:t>
            </a:r>
          </a:p>
          <a:p>
            <a:pPr lvl="1"/>
            <a:r>
              <a:rPr lang="zh-CN" altLang="en-US" dirty="0" smtClean="0"/>
              <a:t>故障难于恢复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实现复杂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Eric Brewer “Towards Robust Distributed Systems”</a:t>
            </a:r>
          </a:p>
          <a:p>
            <a:pPr lvl="1"/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ACM</a:t>
            </a:r>
            <a:r>
              <a:rPr lang="zh-CN" altLang="en-US" dirty="0" smtClean="0"/>
              <a:t>分布式计算原则讨论会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http://www.cs.berkeley.edu/~brewer/cs262b-2004/PODC-keynote.pdf</a:t>
            </a:r>
          </a:p>
          <a:p>
            <a:r>
              <a:rPr lang="zh-CN" altLang="en-US" dirty="0" smtClean="0"/>
              <a:t>对于共享数据系统，只能同时满足以下三项中的两点：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Consistency(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Availability(</a:t>
            </a:r>
            <a:r>
              <a:rPr lang="zh-CN" altLang="en-US" dirty="0" smtClean="0"/>
              <a:t>可用性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Partition Tolerance(</a:t>
            </a:r>
            <a:r>
              <a:rPr lang="zh-CN" altLang="en-US" dirty="0" smtClean="0"/>
              <a:t>分区容忍性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两阶段提交协议，希望满足</a:t>
            </a:r>
            <a:r>
              <a:rPr lang="en-US" altLang="zh-CN" dirty="0" smtClean="0"/>
              <a:t>Consistency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，最终失去了</a:t>
            </a:r>
            <a:r>
              <a:rPr lang="en-US" altLang="zh-CN" dirty="0" smtClean="0"/>
              <a:t>Availability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源自于</a:t>
            </a:r>
            <a:r>
              <a:rPr lang="en-US" altLang="zh-CN" dirty="0" smtClean="0"/>
              <a:t>CAP</a:t>
            </a:r>
            <a:r>
              <a:rPr lang="zh-CN" altLang="en-US" dirty="0" smtClean="0"/>
              <a:t>理论</a:t>
            </a:r>
            <a:endParaRPr lang="en-US" altLang="zh-CN" dirty="0" smtClean="0"/>
          </a:p>
          <a:p>
            <a:r>
              <a:rPr lang="zh-CN" altLang="en-US" dirty="0" smtClean="0"/>
              <a:t>代替</a:t>
            </a:r>
            <a:r>
              <a:rPr lang="en-US" altLang="zh-CN" dirty="0" smtClean="0"/>
              <a:t>ACID</a:t>
            </a:r>
          </a:p>
          <a:p>
            <a:pPr lvl="1"/>
            <a:r>
              <a:rPr lang="en-US" altLang="zh-CN" dirty="0" smtClean="0"/>
              <a:t>Basically Available(</a:t>
            </a:r>
            <a:r>
              <a:rPr lang="zh-CN" altLang="en-US" dirty="0" smtClean="0"/>
              <a:t>基本可用性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Soft-state (</a:t>
            </a:r>
            <a:r>
              <a:rPr lang="zh-CN" altLang="en-US" dirty="0" smtClean="0"/>
              <a:t>柔性状态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Eventually consistent(</a:t>
            </a:r>
            <a:r>
              <a:rPr lang="zh-CN" altLang="en-US" dirty="0" smtClean="0"/>
              <a:t>最终一致性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高可用性，部分的失败不会影响整个系统</a:t>
            </a:r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实现分布式事务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标准的</a:t>
            </a:r>
            <a:r>
              <a:rPr lang="en-US" altLang="zh-CN" b="1" dirty="0" smtClean="0"/>
              <a:t>JMS</a:t>
            </a:r>
            <a:r>
              <a:rPr lang="zh-CN" altLang="en-US" b="1" dirty="0" smtClean="0"/>
              <a:t>消息中间件不会支持</a:t>
            </a:r>
            <a:endParaRPr lang="en-US" altLang="zh-CN" b="1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是一个消息中间件。是一个高性能、可靠、可扩展、可与发送端业务逻辑相结合、支持订阅者集群的消息中间件。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</a:t>
            </a:r>
          </a:p>
          <a:p>
            <a:pPr lvl="1"/>
            <a:r>
              <a:rPr lang="zh-CN" altLang="en-US" dirty="0" smtClean="0"/>
              <a:t>可靠</a:t>
            </a:r>
          </a:p>
          <a:p>
            <a:pPr lvl="1"/>
            <a:r>
              <a:rPr lang="zh-CN" altLang="en-US" dirty="0" smtClean="0"/>
              <a:t>可扩展</a:t>
            </a:r>
          </a:p>
          <a:p>
            <a:pPr lvl="1"/>
            <a:r>
              <a:rPr lang="zh-CN" altLang="en-US" dirty="0" smtClean="0"/>
              <a:t>与发送端业务相结合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分布式事务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支持订阅者集群</a:t>
            </a:r>
          </a:p>
          <a:p>
            <a:pPr lvl="1"/>
            <a:r>
              <a:rPr lang="zh-CN" altLang="en-US" dirty="0" smtClean="0"/>
              <a:t>持久订阅与非持久订阅</a:t>
            </a:r>
          </a:p>
          <a:p>
            <a:pPr lvl="1"/>
            <a:r>
              <a:rPr lang="en-US" altLang="zh-CN" dirty="0" smtClean="0"/>
              <a:t>Notify</a:t>
            </a:r>
            <a:r>
              <a:rPr lang="zh-CN" altLang="en-US" dirty="0" smtClean="0"/>
              <a:t>接收消息流量控制</a:t>
            </a:r>
            <a:endParaRPr lang="en-US" altLang="zh-CN" dirty="0" smtClean="0"/>
          </a:p>
          <a:p>
            <a:r>
              <a:rPr lang="zh-CN" altLang="en-US" dirty="0" smtClean="0"/>
              <a:t>互联网时代的消息中间件</a:t>
            </a:r>
            <a:endParaRPr lang="en-US" altLang="zh-CN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做不到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不重复投递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消息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按照发送的顺序到达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00166" y="5357826"/>
            <a:ext cx="3714776" cy="642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Persistence Manager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571604" y="6072207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Oracle</a:t>
            </a:r>
            <a:endParaRPr lang="zh-CN" altLang="en-US" sz="1600" dirty="0"/>
          </a:p>
        </p:txBody>
      </p:sp>
      <p:sp>
        <p:nvSpPr>
          <p:cNvPr id="6" name="圆柱形 5"/>
          <p:cNvSpPr/>
          <p:nvPr/>
        </p:nvSpPr>
        <p:spPr>
          <a:xfrm>
            <a:off x="2500298" y="6072207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3428992" y="6072207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Derby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4357686" y="6072207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86582" y="2928934"/>
            <a:ext cx="785818" cy="23574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Dispatcher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00166" y="2285992"/>
            <a:ext cx="3714776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TBRemoting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500166" y="1643050"/>
            <a:ext cx="1785950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428992" y="1643050"/>
            <a:ext cx="1785950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86380" y="2928934"/>
            <a:ext cx="642942" cy="3071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统一配置管理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357950" y="3357562"/>
            <a:ext cx="1785950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管理工具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357950" y="4214818"/>
            <a:ext cx="1785950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监控工具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00166" y="2928934"/>
            <a:ext cx="785818" cy="23574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Message Manager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428860" y="2928934"/>
            <a:ext cx="785818" cy="23574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订阅管理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357686" y="2928934"/>
            <a:ext cx="785818" cy="23574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Recovery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57950" y="5072074"/>
            <a:ext cx="1785950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统计报表 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消息中间件概览</a:t>
            </a:r>
            <a:endParaRPr lang="en-US" altLang="zh-CN" dirty="0" smtClean="0"/>
          </a:p>
          <a:p>
            <a:r>
              <a:rPr lang="en-US" altLang="zh-CN" dirty="0" smtClean="0"/>
              <a:t>WHY NOT JMS</a:t>
            </a:r>
          </a:p>
          <a:p>
            <a:r>
              <a:rPr lang="en-US" altLang="zh-CN" dirty="0" smtClean="0"/>
              <a:t>Notify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dirty="0" smtClean="0"/>
              <a:t>主要特性</a:t>
            </a:r>
            <a:endParaRPr lang="en-US" altLang="zh-CN" dirty="0" smtClean="0"/>
          </a:p>
          <a:p>
            <a:r>
              <a:rPr lang="zh-CN" altLang="en-US" dirty="0" smtClean="0"/>
              <a:t>消息类型和属性</a:t>
            </a:r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dirty="0" smtClean="0"/>
              <a:t>的使用状况</a:t>
            </a:r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smtClean="0"/>
              <a:t>的将来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3500438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r>
              <a:rPr lang="zh-CN" altLang="en-US" dirty="0" smtClean="0"/>
              <a:t>使用者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8186" y="3652838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r>
              <a:rPr lang="zh-CN" altLang="en-US" dirty="0" smtClean="0"/>
              <a:t>使用者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0586" y="3805238"/>
            <a:ext cx="171451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1714488"/>
            <a:ext cx="1785950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19342357">
            <a:off x="2220281" y="2584085"/>
            <a:ext cx="1286539" cy="2230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85918" y="228599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订阅关系</a:t>
            </a:r>
            <a:endParaRPr lang="zh-CN" altLang="en-US" sz="1600" dirty="0"/>
          </a:p>
        </p:txBody>
      </p:sp>
      <p:sp>
        <p:nvSpPr>
          <p:cNvPr id="13" name="右箭头 12"/>
          <p:cNvSpPr/>
          <p:nvPr/>
        </p:nvSpPr>
        <p:spPr>
          <a:xfrm rot="8627611">
            <a:off x="2441964" y="2858745"/>
            <a:ext cx="1286539" cy="2230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14678" y="2857496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Notify</a:t>
            </a:r>
            <a:r>
              <a:rPr lang="zh-CN" altLang="en-US" sz="1600" dirty="0" smtClean="0"/>
              <a:t>服务器列表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910274" y="3552828"/>
            <a:ext cx="171451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Server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62674" y="3705228"/>
            <a:ext cx="171451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Server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15074" y="3857628"/>
            <a:ext cx="171451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Server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 rot="13271063">
            <a:off x="4986364" y="2809935"/>
            <a:ext cx="1286539" cy="2230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2482546">
            <a:off x="5342417" y="2556519"/>
            <a:ext cx="1286539" cy="2230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00760" y="2214554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订阅关系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3438" y="2857496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Notify</a:t>
            </a:r>
            <a:r>
              <a:rPr lang="zh-CN" altLang="en-US" sz="1600" dirty="0" smtClean="0"/>
              <a:t>服务器地址</a:t>
            </a:r>
            <a:endParaRPr lang="zh-CN" altLang="en-US" sz="1600" dirty="0"/>
          </a:p>
        </p:txBody>
      </p:sp>
      <p:sp>
        <p:nvSpPr>
          <p:cNvPr id="23" name="右箭头 22"/>
          <p:cNvSpPr/>
          <p:nvPr/>
        </p:nvSpPr>
        <p:spPr>
          <a:xfrm>
            <a:off x="3000364" y="3857628"/>
            <a:ext cx="2715299" cy="2143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86182" y="350043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发送消息</a:t>
            </a:r>
            <a:endParaRPr lang="zh-CN" altLang="en-US" sz="1600" dirty="0"/>
          </a:p>
        </p:txBody>
      </p:sp>
      <p:sp>
        <p:nvSpPr>
          <p:cNvPr id="25" name="右箭头 24"/>
          <p:cNvSpPr/>
          <p:nvPr/>
        </p:nvSpPr>
        <p:spPr>
          <a:xfrm rot="10800000">
            <a:off x="3000364" y="4214818"/>
            <a:ext cx="2715299" cy="2143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86182" y="442913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消费消息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6124588" y="5357826"/>
            <a:ext cx="1714512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276988" y="5510226"/>
            <a:ext cx="1714512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429388" y="5662626"/>
            <a:ext cx="1714512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 rot="5400000">
            <a:off x="6389091" y="4898057"/>
            <a:ext cx="580660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6200000">
            <a:off x="7103471" y="4826620"/>
            <a:ext cx="580660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625609"/>
          </a:xfrm>
        </p:spPr>
        <p:txBody>
          <a:bodyPr/>
          <a:lstStyle/>
          <a:p>
            <a:r>
              <a:rPr lang="en-US" altLang="zh-CN" sz="2400" dirty="0" smtClean="0"/>
              <a:t>Notify</a:t>
            </a:r>
            <a:r>
              <a:rPr lang="zh-CN" altLang="en-US" sz="2400" dirty="0" smtClean="0"/>
              <a:t>之间不互相通讯（</a:t>
            </a:r>
            <a:r>
              <a:rPr lang="en-US" altLang="zh-CN" sz="2400" dirty="0" smtClean="0"/>
              <a:t>Shared nothing architecture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支持水平扩展</a:t>
            </a:r>
            <a:endParaRPr lang="en-US" altLang="zh-CN" sz="2400" dirty="0" smtClean="0"/>
          </a:p>
          <a:p>
            <a:r>
              <a:rPr lang="zh-CN" altLang="en-US" sz="2400" dirty="0" smtClean="0"/>
              <a:t>客户端通过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Sever</a:t>
            </a:r>
            <a:r>
              <a:rPr lang="zh-CN" altLang="en-US" sz="2400" dirty="0" smtClean="0"/>
              <a:t>获得</a:t>
            </a:r>
            <a:r>
              <a:rPr lang="en-US" altLang="zh-CN" sz="2400" dirty="0" smtClean="0"/>
              <a:t>Notify</a:t>
            </a:r>
            <a:r>
              <a:rPr lang="zh-CN" altLang="en-US" sz="2400" dirty="0" smtClean="0"/>
              <a:t>地址列表</a:t>
            </a:r>
            <a:endParaRPr lang="en-US" altLang="zh-CN" sz="2400" dirty="0" smtClean="0"/>
          </a:p>
          <a:p>
            <a:r>
              <a:rPr lang="zh-CN" altLang="en-US" sz="2400" dirty="0" smtClean="0"/>
              <a:t>客户端自动感知</a:t>
            </a:r>
            <a:r>
              <a:rPr lang="en-US" altLang="zh-CN" sz="2400" dirty="0" smtClean="0"/>
              <a:t>Notify</a:t>
            </a:r>
            <a:r>
              <a:rPr lang="zh-CN" altLang="en-US" sz="2400" dirty="0" smtClean="0"/>
              <a:t>的增加或减少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00034" y="4917056"/>
            <a:ext cx="1643074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Notify Client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00298" y="4631304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Notify 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0298" y="51313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Notify B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0298" y="5702874"/>
            <a:ext cx="100540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Notify C</a:t>
            </a:r>
            <a:endParaRPr lang="zh-CN" altLang="en-US" sz="1600" dirty="0"/>
          </a:p>
        </p:txBody>
      </p:sp>
      <p:sp>
        <p:nvSpPr>
          <p:cNvPr id="9" name="左大括号 8"/>
          <p:cNvSpPr/>
          <p:nvPr/>
        </p:nvSpPr>
        <p:spPr>
          <a:xfrm>
            <a:off x="2214546" y="4774180"/>
            <a:ext cx="214314" cy="1143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86578" y="4214818"/>
            <a:ext cx="1428760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86578" y="4857760"/>
            <a:ext cx="1428760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86578" y="5500702"/>
            <a:ext cx="1428760" cy="571504"/>
          </a:xfrm>
          <a:prstGeom prst="rect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 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86116" y="3714752"/>
            <a:ext cx="178595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10800000" flipV="1">
            <a:off x="1428728" y="4000504"/>
            <a:ext cx="171451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V="1">
            <a:off x="5143504" y="4214818"/>
            <a:ext cx="157163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发布者、订阅者和</a:t>
            </a:r>
            <a:r>
              <a:rPr lang="en-US" altLang="zh-CN" sz="2000" dirty="0" smtClean="0"/>
              <a:t>Notify Server</a:t>
            </a:r>
            <a:r>
              <a:rPr lang="zh-CN" altLang="en-US" sz="2000" dirty="0" smtClean="0"/>
              <a:t>都支持集群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00100" y="2928934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0100" y="3786190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4643446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43306" y="3429000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43306" y="4214818"/>
            <a:ext cx="1357322" cy="571504"/>
          </a:xfrm>
          <a:prstGeom prst="rect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86512" y="2857496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86512" y="3786190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86512" y="4643446"/>
            <a:ext cx="135732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500298" y="3214686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2428860" y="3357562"/>
            <a:ext cx="1143008" cy="1143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428860" y="3786190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428860" y="4214818"/>
            <a:ext cx="1071570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2571736" y="3857628"/>
            <a:ext cx="100013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500298" y="4643446"/>
            <a:ext cx="1000132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5072066" y="3143248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00628" y="3357562"/>
            <a:ext cx="1214446" cy="10715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5072066" y="3714752"/>
            <a:ext cx="114300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5072066" y="4143380"/>
            <a:ext cx="1071570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V="1">
            <a:off x="5072066" y="3857628"/>
            <a:ext cx="107157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5072066" y="4643446"/>
            <a:ext cx="1071570" cy="4286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14348" y="2428868"/>
            <a:ext cx="2000264" cy="35719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57554" y="2428868"/>
            <a:ext cx="2000264" cy="35719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072198" y="2428868"/>
            <a:ext cx="2000264" cy="35719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85786" y="5572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28992" y="5572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43636" y="5572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支持存储节点的动态变化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357554" y="2571744"/>
            <a:ext cx="1428760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1857356" y="4143380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3143240" y="4143380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4429124" y="4143380"/>
            <a:ext cx="857256" cy="6429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5643570" y="4143380"/>
            <a:ext cx="857256" cy="642942"/>
          </a:xfrm>
          <a:prstGeom prst="can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5" idx="2"/>
            <a:endCxn id="6" idx="1"/>
          </p:cNvCxnSpPr>
          <p:nvPr/>
        </p:nvCxnSpPr>
        <p:spPr>
          <a:xfrm rot="5400000">
            <a:off x="2714612" y="2786058"/>
            <a:ext cx="92869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2"/>
            <a:endCxn id="7" idx="1"/>
          </p:cNvCxnSpPr>
          <p:nvPr/>
        </p:nvCxnSpPr>
        <p:spPr>
          <a:xfrm rot="5400000">
            <a:off x="3357554" y="3429000"/>
            <a:ext cx="92869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8" idx="1"/>
          </p:cNvCxnSpPr>
          <p:nvPr/>
        </p:nvCxnSpPr>
        <p:spPr>
          <a:xfrm rot="16200000" flipH="1">
            <a:off x="4000496" y="3286124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9" idx="1"/>
          </p:cNvCxnSpPr>
          <p:nvPr/>
        </p:nvCxnSpPr>
        <p:spPr>
          <a:xfrm rot="16200000" flipH="1">
            <a:off x="4607719" y="2678901"/>
            <a:ext cx="928694" cy="20002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订阅者集群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1928802"/>
            <a:ext cx="264320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14480" y="4286256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1868" y="4286256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8860" y="5214950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29124" y="5214950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14414" y="3643314"/>
            <a:ext cx="5929354" cy="2500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57818" y="4286256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7290" y="37147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group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3536943" y="317817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00496" y="30003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选择集群中的一台投递消息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分布式事务支持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42976" y="1928802"/>
            <a:ext cx="2643206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5715008" y="1756898"/>
            <a:ext cx="1143008" cy="100013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85852" y="4957432"/>
            <a:ext cx="264320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5786446" y="4814556"/>
            <a:ext cx="1143008" cy="100013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642910" y="3857628"/>
            <a:ext cx="171371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2857496"/>
            <a:ext cx="461665" cy="2000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①发送</a:t>
            </a:r>
            <a:r>
              <a:rPr lang="en-US" altLang="zh-CN" dirty="0" smtClean="0"/>
              <a:t>half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00496" y="228599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9058" y="17144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②业务操作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358084" y="3856834"/>
            <a:ext cx="171451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43042" y="2928934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③提交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9058" y="481455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①存储</a:t>
            </a:r>
            <a:r>
              <a:rPr lang="en-US" altLang="zh-CN" dirty="0" smtClean="0"/>
              <a:t>half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9058" y="5443381"/>
            <a:ext cx="1857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③， ⑤</a:t>
            </a:r>
            <a:endParaRPr lang="en-US" altLang="zh-CN" dirty="0" smtClean="0"/>
          </a:p>
          <a:p>
            <a:r>
              <a:rPr lang="zh-CN" altLang="en-US" sz="1600" dirty="0" smtClean="0"/>
              <a:t>提交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更新数据库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zh-CN" altLang="en-US" sz="1600" dirty="0" smtClean="0"/>
              <a:t>标识消息可发送</a:t>
            </a:r>
            <a:endParaRPr lang="en-US" altLang="zh-CN" sz="1600" dirty="0" smtClean="0"/>
          </a:p>
          <a:p>
            <a:r>
              <a:rPr lang="zh-CN" altLang="en-US" sz="1600" dirty="0" smtClean="0"/>
              <a:t>回滚：删除消息</a:t>
            </a:r>
            <a:endParaRPr lang="zh-CN" altLang="en-US" sz="1600" dirty="0"/>
          </a:p>
        </p:txBody>
      </p:sp>
      <p:cxnSp>
        <p:nvCxnSpPr>
          <p:cNvPr id="29" name="直接箭头连接符 28"/>
          <p:cNvCxnSpPr/>
          <p:nvPr/>
        </p:nvCxnSpPr>
        <p:spPr>
          <a:xfrm rot="5400000" flipH="1" flipV="1">
            <a:off x="2345589" y="3821512"/>
            <a:ext cx="16430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57422" y="2857496"/>
            <a:ext cx="738664" cy="1928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④定期检查未提交的消息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071934" y="5371943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2786844" y="3856834"/>
            <a:ext cx="1714512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14744" y="3500438"/>
            <a:ext cx="16761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/>
              <a:t>⑤提交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00034" y="1571612"/>
            <a:ext cx="7143800" cy="128588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00034" y="4786322"/>
            <a:ext cx="7143800" cy="185738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1472" y="157161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本地事务域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472" y="614364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本地事务域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分布式事务支持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业务操作和消息存储都在本地事务域进行，不存在跨资源的事务。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回滚消息有可能失败，系统会处于短暂的不一致状态</a:t>
            </a:r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dirty="0" smtClean="0"/>
              <a:t>会主动发送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消息，确认消息是否提交或回滚</a:t>
            </a:r>
            <a:endParaRPr lang="en-US" altLang="zh-CN" dirty="0" smtClean="0"/>
          </a:p>
          <a:p>
            <a:r>
              <a:rPr lang="zh-CN" altLang="en-US" b="1" dirty="0" smtClean="0"/>
              <a:t>最终一致</a:t>
            </a:r>
            <a:endParaRPr lang="zh-CN" altLang="en-US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分布式事务支持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将传统的分布式事务分解在两个本地事务中</a:t>
            </a:r>
            <a:endParaRPr lang="en-US" altLang="zh-CN" dirty="0" smtClean="0"/>
          </a:p>
          <a:p>
            <a:r>
              <a:rPr lang="zh-CN" altLang="en-US" dirty="0" smtClean="0"/>
              <a:t>客户端需要付出的代价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CheckMessageListener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服务质量</a:t>
            </a:r>
            <a:r>
              <a:rPr lang="en-US" altLang="zh-CN" dirty="0" smtClean="0"/>
              <a:t> (QOS) </a:t>
            </a:r>
            <a:r>
              <a:rPr lang="zh-CN" altLang="en-US" dirty="0" smtClean="0"/>
              <a:t>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Exactly-once</a:t>
            </a:r>
          </a:p>
          <a:p>
            <a:pPr lvl="2"/>
            <a:r>
              <a:rPr lang="zh-CN" altLang="en-US" dirty="0" smtClean="0"/>
              <a:t>投递一次且仅一次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At-least-once</a:t>
            </a:r>
          </a:p>
          <a:p>
            <a:pPr lvl="2"/>
            <a:r>
              <a:rPr lang="zh-CN" altLang="en-US" dirty="0" smtClean="0"/>
              <a:t>最少会投递一次，有可能会重复投递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At-most-once</a:t>
            </a:r>
          </a:p>
          <a:p>
            <a:pPr lvl="2"/>
            <a:r>
              <a:rPr lang="zh-CN" altLang="en-US" dirty="0" smtClean="0"/>
              <a:t>最多投递一次，有可能丢失</a:t>
            </a:r>
          </a:p>
          <a:p>
            <a:r>
              <a:rPr lang="zh-CN" altLang="en-US" dirty="0" smtClean="0"/>
              <a:t>不能丢消息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消息的投递分为两个阶段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发布者向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发送消息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Notify</a:t>
            </a:r>
            <a:r>
              <a:rPr lang="zh-CN" altLang="en-US" dirty="0" smtClean="0"/>
              <a:t>向订阅者投递消息</a:t>
            </a:r>
            <a:endParaRPr lang="en-US" altLang="zh-CN" dirty="0" smtClean="0"/>
          </a:p>
          <a:p>
            <a:r>
              <a:rPr lang="zh-CN" altLang="en-US" dirty="0" smtClean="0"/>
              <a:t>因此，消息有可能在三个地方丢失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发布者到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Notify </a:t>
            </a:r>
            <a:r>
              <a:rPr lang="zh-CN" altLang="en-US" dirty="0" smtClean="0"/>
              <a:t>本身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到订阅者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应用程序或组件之间的一种通讯方式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保证消息不丢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松散耦合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发送者和接收者不必了解对方，只需要认识消息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发送者和接收者不必同时在线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dirty="0" smtClean="0"/>
              <a:t>接收到消息，首先入库，才会给客户端响应，告诉它消息发送成功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消息成功提交后，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不会丢消息。并不是调用完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后就万事大吉。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8662" y="2143116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868" y="2143116"/>
            <a:ext cx="15001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14" name="圆柱形 13"/>
          <p:cNvSpPr/>
          <p:nvPr/>
        </p:nvSpPr>
        <p:spPr>
          <a:xfrm>
            <a:off x="6286512" y="1971212"/>
            <a:ext cx="1000132" cy="81484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71736" y="235743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214942" y="235743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2571736" y="264318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86050" y="192880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57818" y="192880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86050" y="271462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会将消息放在内存中提高性能，但接收到的消息会首先存在数据库中</a:t>
            </a:r>
            <a:endParaRPr lang="en-US" altLang="zh-CN" dirty="0" smtClean="0"/>
          </a:p>
          <a:p>
            <a:r>
              <a:rPr lang="en-US" altLang="zh-CN" dirty="0" smtClean="0"/>
              <a:t>Notify crash</a:t>
            </a:r>
            <a:r>
              <a:rPr lang="zh-CN" altLang="en-US" dirty="0" smtClean="0"/>
              <a:t>不会丢消息</a:t>
            </a:r>
            <a:endParaRPr lang="en-US" altLang="zh-CN" dirty="0" smtClean="0"/>
          </a:p>
          <a:p>
            <a:r>
              <a:rPr lang="zh-CN" altLang="en-US" dirty="0" smtClean="0"/>
              <a:t>数据库安全吗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不同的安全级别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800" dirty="0" smtClean="0"/>
              <a:t>订阅者收到消息并完成业务操作后，才给服务器应答，确认消息成功处理。</a:t>
            </a:r>
            <a:endParaRPr lang="en-US" altLang="zh-CN" sz="2800" dirty="0" smtClean="0"/>
          </a:p>
          <a:p>
            <a:r>
              <a:rPr lang="zh-CN" altLang="en-US" sz="2800" dirty="0" smtClean="0"/>
              <a:t>投递失败的消息会重新投递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超时，业务抛出异常或主动回滚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客户端吃异常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丢消息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客户端提前返回，可能会丢消息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357950" y="2214554"/>
            <a:ext cx="150019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868" y="2202412"/>
            <a:ext cx="15001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1357290" y="2143116"/>
            <a:ext cx="1000132" cy="81484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10800000">
            <a:off x="2500298" y="257174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214942" y="241672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0800000">
            <a:off x="5214942" y="271462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9256" y="192880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6" y="278605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3174" y="200024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重复消息的产生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发送消息时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Notify</a:t>
            </a:r>
            <a:r>
              <a:rPr lang="zh-CN" altLang="en-US" sz="2400" dirty="0" smtClean="0"/>
              <a:t>已经成功存储了消息，但给客户端响应时超时或失败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对于</a:t>
            </a:r>
            <a:r>
              <a:rPr lang="en-US" altLang="zh-CN" sz="2400" dirty="0" smtClean="0"/>
              <a:t>Notify</a:t>
            </a:r>
            <a:r>
              <a:rPr lang="zh-CN" altLang="en-US" sz="2400" dirty="0" smtClean="0"/>
              <a:t>是两条不同的消息，但业务数据相同</a:t>
            </a:r>
            <a:endParaRPr lang="en-US" altLang="zh-CN" sz="2400" dirty="0" smtClean="0"/>
          </a:p>
          <a:p>
            <a:r>
              <a:rPr lang="zh-CN" altLang="en-US" dirty="0" smtClean="0"/>
              <a:t>投递消息时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客户端已经成功处理了消息，但返回响应时超时或失败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对于</a:t>
            </a:r>
            <a:r>
              <a:rPr lang="en-US" altLang="zh-CN" sz="2400" dirty="0" smtClean="0"/>
              <a:t>Notify</a:t>
            </a:r>
            <a:r>
              <a:rPr lang="zh-CN" altLang="en-US" sz="2400" dirty="0" smtClean="0"/>
              <a:t>是同一条消息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对订阅者的要求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幂等操作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幂等性 </a:t>
            </a:r>
            <a:r>
              <a:rPr lang="en-US" altLang="zh-CN" dirty="0" smtClean="0"/>
              <a:t>f(f(x)) = f(x)</a:t>
            </a:r>
          </a:p>
          <a:p>
            <a:pPr lvl="1"/>
            <a:r>
              <a:rPr lang="zh-CN" altLang="en-US" dirty="0" smtClean="0"/>
              <a:t>重复调用多次产生的业务结果与调用一次产生的业务结果相同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对订阅者的要求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消息可能重复投递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处理消息的业务操作应该具备幂等性</a:t>
            </a:r>
            <a:endParaRPr lang="en-US" altLang="zh-CN" dirty="0" smtClean="0"/>
          </a:p>
          <a:p>
            <a:r>
              <a:rPr lang="zh-CN" altLang="en-US" dirty="0" smtClean="0"/>
              <a:t>消息的顺序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时间戳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 message</a:t>
            </a:r>
          </a:p>
          <a:p>
            <a:r>
              <a:rPr lang="en-US" altLang="zh-CN" dirty="0" smtClean="0"/>
              <a:t>DLQ message</a:t>
            </a:r>
          </a:p>
          <a:p>
            <a:r>
              <a:rPr lang="en-US" altLang="zh-CN" dirty="0" smtClean="0"/>
              <a:t>Ignore message(</a:t>
            </a:r>
            <a:r>
              <a:rPr lang="zh-CN" altLang="en-US" dirty="0" smtClean="0"/>
              <a:t>没有订阅者时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BytesMessage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用来传输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的内容由用户控制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一般是用户传输对象序列化后的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StringMessage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用了传输简单的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StringMessage</a:t>
            </a:r>
            <a:r>
              <a:rPr lang="zh-CN" altLang="en-US" dirty="0" smtClean="0"/>
              <a:t>用来传输小于</a:t>
            </a:r>
            <a:r>
              <a:rPr lang="en-US" altLang="zh-CN" dirty="0" err="1" smtClean="0"/>
              <a:t>String.length</a:t>
            </a:r>
            <a:r>
              <a:rPr lang="en-US" altLang="zh-CN" dirty="0" smtClean="0"/>
              <a:t> </a:t>
            </a:r>
            <a:r>
              <a:rPr lang="zh-CN" altLang="en-US" dirty="0" smtClean="0"/>
              <a:t>小于或等于 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有优势。 在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中，但发现</a:t>
            </a:r>
            <a:r>
              <a:rPr lang="en-US" altLang="zh-CN" dirty="0" err="1" smtClean="0"/>
              <a:t>String.length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大于 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（或者更小）一般会在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端转变为</a:t>
            </a:r>
            <a:r>
              <a:rPr lang="en-US" altLang="zh-CN" dirty="0" err="1" smtClean="0"/>
              <a:t>BytesMessage</a:t>
            </a:r>
            <a:r>
              <a:rPr lang="zh-CN" altLang="en-US" dirty="0" smtClean="0"/>
              <a:t>处理。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消息的属性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1900" dirty="0" smtClean="0"/>
              <a:t>Topic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Message</a:t>
            </a:r>
            <a:r>
              <a:rPr lang="zh-CN" altLang="en-US" sz="1900" dirty="0" smtClean="0"/>
              <a:t>所属主题。如：消息的</a:t>
            </a:r>
            <a:r>
              <a:rPr lang="en-US" altLang="zh-CN" sz="1900" dirty="0" smtClean="0"/>
              <a:t>Topic</a:t>
            </a:r>
            <a:r>
              <a:rPr lang="zh-CN" altLang="en-US" sz="1900" dirty="0" smtClean="0"/>
              <a:t>是</a:t>
            </a:r>
            <a:r>
              <a:rPr lang="en-US" altLang="zh-CN" sz="1900" dirty="0" smtClean="0"/>
              <a:t>TC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HSF</a:t>
            </a:r>
            <a:r>
              <a:rPr lang="zh-CN" altLang="en-US" sz="1900" dirty="0" smtClean="0"/>
              <a:t>等。</a:t>
            </a:r>
            <a:endParaRPr lang="en-US" altLang="zh-CN" sz="1900" dirty="0" smtClean="0"/>
          </a:p>
          <a:p>
            <a:r>
              <a:rPr lang="en-US" altLang="zh-CN" sz="1900" dirty="0" err="1" smtClean="0"/>
              <a:t>MessageType</a:t>
            </a:r>
            <a:r>
              <a:rPr lang="zh-CN" altLang="en-US" sz="1900" dirty="0" smtClean="0"/>
              <a:t>：消息类型。</a:t>
            </a:r>
            <a:r>
              <a:rPr lang="en-US" altLang="zh-CN" sz="1900" dirty="0" smtClean="0"/>
              <a:t>Subscriber</a:t>
            </a:r>
            <a:r>
              <a:rPr lang="zh-CN" altLang="en-US" sz="1900" dirty="0" smtClean="0"/>
              <a:t>根据</a:t>
            </a:r>
            <a:r>
              <a:rPr lang="en-US" altLang="zh-CN" sz="1900" dirty="0" smtClean="0"/>
              <a:t>Topic</a:t>
            </a:r>
            <a:r>
              <a:rPr lang="zh-CN" altLang="en-US" sz="1900" dirty="0" smtClean="0"/>
              <a:t>和</a:t>
            </a:r>
            <a:r>
              <a:rPr lang="en-US" altLang="zh-CN" sz="1900" dirty="0" err="1" smtClean="0"/>
              <a:t>MessageType</a:t>
            </a:r>
            <a:r>
              <a:rPr lang="zh-CN" altLang="en-US" sz="1900" dirty="0" smtClean="0"/>
              <a:t>订阅相关消息。</a:t>
            </a:r>
            <a:endParaRPr lang="en-US" altLang="zh-CN" sz="1900" dirty="0" smtClean="0"/>
          </a:p>
          <a:p>
            <a:r>
              <a:rPr lang="en-US" altLang="zh-CN" sz="1900" dirty="0" err="1" smtClean="0"/>
              <a:t>GMTCreate</a:t>
            </a:r>
            <a:r>
              <a:rPr lang="en-US" altLang="zh-CN" sz="1900" dirty="0" smtClean="0"/>
              <a:t>(Read Only)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Message</a:t>
            </a:r>
            <a:r>
              <a:rPr lang="zh-CN" altLang="en-US" sz="1900" dirty="0" smtClean="0"/>
              <a:t>进入</a:t>
            </a:r>
            <a:r>
              <a:rPr lang="en-US" altLang="zh-CN" sz="1900" dirty="0" smtClean="0"/>
              <a:t>Notify Server</a:t>
            </a:r>
            <a:r>
              <a:rPr lang="zh-CN" altLang="en-US" sz="1900" dirty="0" smtClean="0"/>
              <a:t>的时间。</a:t>
            </a:r>
          </a:p>
          <a:p>
            <a:r>
              <a:rPr lang="en-US" altLang="zh-CN" sz="1900" dirty="0" err="1" smtClean="0"/>
              <a:t>GMTLastDelivery</a:t>
            </a:r>
            <a:r>
              <a:rPr lang="en-US" altLang="zh-CN" sz="1900" dirty="0" smtClean="0"/>
              <a:t>(Read Only)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Message</a:t>
            </a:r>
            <a:r>
              <a:rPr lang="zh-CN" altLang="en-US" sz="1900" dirty="0" smtClean="0"/>
              <a:t>最后一次在</a:t>
            </a:r>
            <a:r>
              <a:rPr lang="en-US" altLang="zh-CN" sz="1900" dirty="0" smtClean="0"/>
              <a:t>Notify Server</a:t>
            </a:r>
            <a:r>
              <a:rPr lang="zh-CN" altLang="en-US" sz="1900" dirty="0" smtClean="0"/>
              <a:t>上投递的时间。</a:t>
            </a:r>
          </a:p>
          <a:p>
            <a:r>
              <a:rPr lang="en-US" altLang="zh-CN" sz="1900" dirty="0" err="1" smtClean="0"/>
              <a:t>DeliverCount</a:t>
            </a:r>
            <a:r>
              <a:rPr lang="en-US" altLang="zh-CN" sz="1900" dirty="0" smtClean="0"/>
              <a:t>(Read Only)</a:t>
            </a:r>
            <a:r>
              <a:rPr lang="zh-CN" altLang="en-US" sz="1900" dirty="0" smtClean="0"/>
              <a:t>： </a:t>
            </a:r>
            <a:r>
              <a:rPr lang="en-US" altLang="zh-CN" sz="1900" dirty="0" smtClean="0"/>
              <a:t>Message</a:t>
            </a:r>
            <a:r>
              <a:rPr lang="zh-CN" altLang="en-US" sz="1900" dirty="0" smtClean="0"/>
              <a:t>被成功投递前，重复投递的次数。</a:t>
            </a:r>
          </a:p>
          <a:p>
            <a:r>
              <a:rPr lang="en-US" altLang="zh-CN" sz="1900" dirty="0" err="1" smtClean="0"/>
              <a:t>TimeToLive</a:t>
            </a:r>
            <a:r>
              <a:rPr lang="en-US" altLang="zh-CN" sz="1900" dirty="0" smtClean="0"/>
              <a:t>: Message</a:t>
            </a:r>
            <a:r>
              <a:rPr lang="zh-CN" altLang="en-US" sz="1900" dirty="0" smtClean="0"/>
              <a:t>在</a:t>
            </a:r>
            <a:r>
              <a:rPr lang="en-US" altLang="zh-CN" sz="1900" dirty="0" smtClean="0"/>
              <a:t>Notify Server</a:t>
            </a:r>
            <a:r>
              <a:rPr lang="zh-CN" altLang="en-US" sz="1900" dirty="0" smtClean="0"/>
              <a:t>最大生命时间。单位：秒。</a:t>
            </a:r>
            <a:endParaRPr lang="en-US" altLang="zh-CN" sz="1900" dirty="0" smtClean="0"/>
          </a:p>
          <a:p>
            <a:r>
              <a:rPr lang="en-US" altLang="zh-CN" sz="1900" dirty="0" err="1" smtClean="0"/>
              <a:t>DLQTime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Message</a:t>
            </a:r>
            <a:r>
              <a:rPr lang="zh-CN" altLang="en-US" sz="1900" dirty="0" smtClean="0"/>
              <a:t>被放到</a:t>
            </a:r>
            <a:r>
              <a:rPr lang="en-US" altLang="zh-CN" sz="1900" dirty="0" smtClean="0"/>
              <a:t>DLQ</a:t>
            </a:r>
            <a:r>
              <a:rPr lang="zh-CN" altLang="en-US" sz="1900" dirty="0" smtClean="0"/>
              <a:t>中的时间阀值。单位：秒。</a:t>
            </a:r>
          </a:p>
          <a:p>
            <a:r>
              <a:rPr lang="en-US" altLang="zh-CN" sz="1900" dirty="0" err="1" smtClean="0"/>
              <a:t>PostTimeout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Notify Server</a:t>
            </a:r>
            <a:r>
              <a:rPr lang="zh-CN" altLang="en-US" sz="1900" dirty="0" smtClean="0"/>
              <a:t>向</a:t>
            </a:r>
            <a:r>
              <a:rPr lang="en-US" altLang="zh-CN" sz="1900" dirty="0" smtClean="0"/>
              <a:t>Client</a:t>
            </a:r>
            <a:r>
              <a:rPr lang="zh-CN" altLang="en-US" sz="1900" dirty="0" smtClean="0"/>
              <a:t>发布</a:t>
            </a:r>
            <a:r>
              <a:rPr lang="en-US" altLang="zh-CN" sz="1900" dirty="0" smtClean="0"/>
              <a:t>Message</a:t>
            </a:r>
            <a:r>
              <a:rPr lang="zh-CN" altLang="en-US" sz="1900" dirty="0" smtClean="0"/>
              <a:t>的超时时间。单位：</a:t>
            </a:r>
            <a:r>
              <a:rPr lang="en-US" altLang="zh-CN" sz="1900" dirty="0" smtClean="0"/>
              <a:t>ms</a:t>
            </a:r>
          </a:p>
          <a:p>
            <a:r>
              <a:rPr lang="en-US" altLang="zh-CN" sz="1900" dirty="0" err="1" smtClean="0"/>
              <a:t>ClientPostTimeout</a:t>
            </a:r>
            <a:r>
              <a:rPr lang="zh-CN" altLang="en-US" sz="1900" dirty="0" smtClean="0"/>
              <a:t>： </a:t>
            </a:r>
            <a:r>
              <a:rPr lang="en-US" altLang="zh-CN" sz="1900" dirty="0" smtClean="0"/>
              <a:t>Notify Client</a:t>
            </a:r>
            <a:r>
              <a:rPr lang="zh-CN" altLang="en-US" sz="1900" dirty="0" smtClean="0"/>
              <a:t>向</a:t>
            </a:r>
            <a:r>
              <a:rPr lang="en-US" altLang="zh-CN" sz="1900" dirty="0" smtClean="0"/>
              <a:t>Server</a:t>
            </a:r>
            <a:r>
              <a:rPr lang="zh-CN" altLang="en-US" sz="1900" dirty="0" smtClean="0"/>
              <a:t>发布</a:t>
            </a:r>
            <a:r>
              <a:rPr lang="en-US" altLang="zh-CN" sz="1900" dirty="0" smtClean="0"/>
              <a:t>Message</a:t>
            </a:r>
            <a:r>
              <a:rPr lang="zh-CN" altLang="en-US" sz="1900" dirty="0" smtClean="0"/>
              <a:t>的超时时间。单位：</a:t>
            </a:r>
            <a:r>
              <a:rPr lang="en-US" altLang="zh-CN" sz="1900" dirty="0" smtClean="0"/>
              <a:t>ms</a:t>
            </a:r>
          </a:p>
          <a:p>
            <a:r>
              <a:rPr lang="en-US" altLang="zh-CN" sz="1900" dirty="0" err="1" smtClean="0"/>
              <a:t>SendOnceMessage</a:t>
            </a:r>
            <a:r>
              <a:rPr lang="zh-CN" altLang="en-US" sz="1900" dirty="0" smtClean="0"/>
              <a:t>：标识消息是否为只发布一次，不管是成功还是失败。</a:t>
            </a:r>
          </a:p>
          <a:p>
            <a:r>
              <a:rPr lang="en-US" altLang="zh-CN" sz="1900" dirty="0" err="1" smtClean="0"/>
              <a:t>PushlisherHostName</a:t>
            </a:r>
            <a:r>
              <a:rPr lang="en-US" altLang="zh-CN" sz="1900" dirty="0" smtClean="0"/>
              <a:t>(Read Only)</a:t>
            </a:r>
            <a:r>
              <a:rPr lang="zh-CN" altLang="en-US" sz="1900" dirty="0" smtClean="0"/>
              <a:t>：发布该消息的</a:t>
            </a:r>
            <a:r>
              <a:rPr lang="en-US" altLang="zh-CN" sz="1900" dirty="0" smtClean="0"/>
              <a:t>Publisher</a:t>
            </a:r>
            <a:r>
              <a:rPr lang="zh-CN" altLang="en-US" sz="1900" dirty="0" smtClean="0"/>
              <a:t>的</a:t>
            </a:r>
            <a:r>
              <a:rPr lang="en-US" altLang="zh-CN" sz="1900" dirty="0" smtClean="0"/>
              <a:t>Host Name</a:t>
            </a:r>
          </a:p>
          <a:p>
            <a:r>
              <a:rPr lang="en-US" altLang="zh-CN" sz="1900" dirty="0" err="1" smtClean="0"/>
              <a:t>BornTime</a:t>
            </a:r>
            <a:r>
              <a:rPr lang="en-US" altLang="zh-CN" sz="1900" dirty="0" smtClean="0"/>
              <a:t>(Read Only)</a:t>
            </a:r>
            <a:r>
              <a:rPr lang="zh-CN" altLang="en-US" sz="1900" dirty="0" smtClean="0"/>
              <a:t>：消息的产生时间。 和</a:t>
            </a:r>
            <a:r>
              <a:rPr lang="en-US" altLang="zh-CN" sz="1900" dirty="0" err="1" smtClean="0"/>
              <a:t>GMTCreate</a:t>
            </a:r>
            <a:r>
              <a:rPr lang="zh-CN" altLang="en-US" sz="1900" dirty="0" smtClean="0"/>
              <a:t>的区别：</a:t>
            </a:r>
          </a:p>
          <a:p>
            <a:r>
              <a:rPr lang="en-US" altLang="zh-CN" sz="1900" dirty="0" err="1" smtClean="0"/>
              <a:t>BornTime</a:t>
            </a:r>
            <a:r>
              <a:rPr lang="zh-CN" altLang="en-US" sz="1900" dirty="0" smtClean="0"/>
              <a:t>是</a:t>
            </a:r>
            <a:r>
              <a:rPr lang="en-US" altLang="zh-CN" sz="1900" dirty="0" smtClean="0"/>
              <a:t>Message</a:t>
            </a:r>
            <a:r>
              <a:rPr lang="zh-CN" altLang="en-US" sz="1900" dirty="0" smtClean="0"/>
              <a:t>在</a:t>
            </a:r>
            <a:r>
              <a:rPr lang="en-US" altLang="zh-CN" sz="1900" dirty="0" smtClean="0"/>
              <a:t>Client</a:t>
            </a:r>
            <a:r>
              <a:rPr lang="zh-CN" altLang="en-US" sz="1900" dirty="0" smtClean="0"/>
              <a:t>产生的时间。 </a:t>
            </a:r>
            <a:r>
              <a:rPr lang="en-US" altLang="zh-CN" sz="1900" dirty="0" err="1" smtClean="0"/>
              <a:t>GMTCreate</a:t>
            </a:r>
            <a:r>
              <a:rPr lang="zh-CN" altLang="en-US" sz="1900" dirty="0" smtClean="0"/>
              <a:t>是</a:t>
            </a:r>
            <a:r>
              <a:rPr lang="en-US" altLang="zh-CN" sz="1900" dirty="0" smtClean="0"/>
              <a:t>Message</a:t>
            </a:r>
            <a:r>
              <a:rPr lang="zh-CN" altLang="en-US" sz="1900" dirty="0" smtClean="0"/>
              <a:t>被</a:t>
            </a:r>
            <a:r>
              <a:rPr lang="en-US" altLang="zh-CN" sz="1900" dirty="0" smtClean="0"/>
              <a:t>Server</a:t>
            </a:r>
            <a:r>
              <a:rPr lang="zh-CN" altLang="en-US" sz="1900" dirty="0" smtClean="0"/>
              <a:t>接受的时间。</a:t>
            </a:r>
            <a:endParaRPr lang="en-US" altLang="zh-CN" sz="1900" dirty="0" smtClean="0"/>
          </a:p>
          <a:p>
            <a:r>
              <a:rPr lang="zh-CN" altLang="en-US" sz="1900" b="1" dirty="0" smtClean="0"/>
              <a:t>支持自定义属性</a:t>
            </a:r>
            <a:endParaRPr lang="zh-CN" altLang="en-US" sz="19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的使用状况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所有的核心业务系统都在使用，</a:t>
            </a:r>
            <a:r>
              <a:rPr lang="en-US" altLang="zh-CN" dirty="0" smtClean="0"/>
              <a:t>TC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CTU …</a:t>
            </a:r>
          </a:p>
          <a:p>
            <a:r>
              <a:rPr lang="zh-CN" altLang="en-US" dirty="0" smtClean="0"/>
              <a:t>日均的消息量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1</a:t>
            </a:r>
            <a:r>
              <a:rPr lang="zh-CN" altLang="en-US" dirty="0" smtClean="0"/>
              <a:t>千万条，消息大小在</a:t>
            </a:r>
            <a:r>
              <a:rPr lang="en-US" altLang="zh-CN" dirty="0" smtClean="0"/>
              <a:t>2K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zh-CN" altLang="en-US" dirty="0" smtClean="0"/>
              <a:t>支付宝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JMS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JMS(Java Message Service) API</a:t>
            </a:r>
            <a:r>
              <a:rPr lang="zh-CN" altLang="en-US" dirty="0" smtClean="0"/>
              <a:t>定义了一系列通用的接口和相关的语义，允许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语言开发的程序和消息系统通讯。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3042" y="3538146"/>
            <a:ext cx="1714512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管理工具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43042" y="5038344"/>
            <a:ext cx="1714512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JMS Client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72132" y="3538146"/>
            <a:ext cx="1714512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JNDI Namespace</a:t>
            </a:r>
            <a:endParaRPr lang="zh-CN" altLang="en-US" dirty="0"/>
          </a:p>
        </p:txBody>
      </p:sp>
      <p:sp>
        <p:nvSpPr>
          <p:cNvPr id="8" name="云形 7"/>
          <p:cNvSpPr/>
          <p:nvPr/>
        </p:nvSpPr>
        <p:spPr>
          <a:xfrm>
            <a:off x="5357818" y="4786322"/>
            <a:ext cx="2143140" cy="1285884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JMS Provider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3357554" y="3931055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5" idx="3"/>
          </p:cNvCxnSpPr>
          <p:nvPr/>
        </p:nvCxnSpPr>
        <p:spPr>
          <a:xfrm rot="10800000" flipV="1">
            <a:off x="3357554" y="3931055"/>
            <a:ext cx="221457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8" idx="2"/>
          </p:cNvCxnSpPr>
          <p:nvPr/>
        </p:nvCxnSpPr>
        <p:spPr>
          <a:xfrm flipV="1">
            <a:off x="3357554" y="5429264"/>
            <a:ext cx="2006912" cy="1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8119" y="36095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绑定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14744" y="4323964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注入资源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9058" y="553841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逻辑连接</a:t>
            </a:r>
            <a:endParaRPr lang="zh-CN" altLang="en-US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  <a:r>
              <a:rPr lang="zh-CN" altLang="en-US" dirty="0" smtClean="0"/>
              <a:t>的将来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客户端的自动升级</a:t>
            </a:r>
            <a:endParaRPr lang="en-US" altLang="zh-CN" dirty="0" smtClean="0"/>
          </a:p>
          <a:p>
            <a:r>
              <a:rPr lang="zh-CN" altLang="en-US" dirty="0" smtClean="0"/>
              <a:t>不使用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作为存储</a:t>
            </a:r>
            <a:endParaRPr lang="en-US" altLang="zh-CN" dirty="0" smtClean="0"/>
          </a:p>
          <a:p>
            <a:r>
              <a:rPr lang="zh-CN" altLang="en-US" dirty="0" smtClean="0"/>
              <a:t>消息的局部顺序</a:t>
            </a:r>
            <a:endParaRPr lang="en-US" altLang="zh-CN" dirty="0" smtClean="0"/>
          </a:p>
          <a:p>
            <a:r>
              <a:rPr lang="zh-CN" altLang="en-US" dirty="0" smtClean="0"/>
              <a:t>消息发送的单次多条，批量发送</a:t>
            </a:r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dirty="0" smtClean="0"/>
              <a:t>的级联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guide</a:t>
            </a:r>
          </a:p>
          <a:p>
            <a:pPr lvl="1"/>
            <a:r>
              <a:rPr lang="en-US" altLang="zh-CN" dirty="0" smtClean="0"/>
              <a:t>http://arch.taobao.ali.com/notify/UserGuide/UserGuide.html</a:t>
            </a:r>
            <a:endParaRPr lang="en-US" altLang="zh-CN" dirty="0" smtClean="0"/>
          </a:p>
          <a:p>
            <a:r>
              <a:rPr lang="zh-CN" altLang="en-US" dirty="0" smtClean="0"/>
              <a:t>范例程序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http://arch.taobao.ali.com/notify/QuickStart.html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Point-to-Point (PTP)</a:t>
            </a:r>
          </a:p>
          <a:p>
            <a:pPr lvl="1"/>
            <a:r>
              <a:rPr lang="zh-CN" altLang="en-US" dirty="0" smtClean="0"/>
              <a:t>每个消息只有一个消费者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发送者和接收者没有时间依赖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接收者确认消息处理成功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4764297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Client1</a:t>
            </a:r>
            <a:endParaRPr lang="zh-CN" altLang="en-US" sz="1400" dirty="0"/>
          </a:p>
        </p:txBody>
      </p:sp>
      <p:sp>
        <p:nvSpPr>
          <p:cNvPr id="5" name="折角形 4"/>
          <p:cNvSpPr/>
          <p:nvPr/>
        </p:nvSpPr>
        <p:spPr>
          <a:xfrm>
            <a:off x="2571736" y="4655151"/>
            <a:ext cx="571504" cy="785818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 flipV="1">
            <a:off x="2143108" y="5048060"/>
            <a:ext cx="428628" cy="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1736" y="43356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发送</a:t>
            </a:r>
            <a:endParaRPr lang="zh-CN" altLang="en-US" sz="1400" dirty="0"/>
          </a:p>
        </p:txBody>
      </p:sp>
      <p:sp>
        <p:nvSpPr>
          <p:cNvPr id="9" name="圆柱形 8"/>
          <p:cNvSpPr/>
          <p:nvPr/>
        </p:nvSpPr>
        <p:spPr>
          <a:xfrm rot="5400000">
            <a:off x="4107653" y="4371387"/>
            <a:ext cx="571504" cy="135732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Queue</a:t>
            </a:r>
            <a:endParaRPr lang="zh-CN" altLang="en-US" sz="1400" dirty="0"/>
          </a:p>
        </p:txBody>
      </p:sp>
      <p:cxnSp>
        <p:nvCxnSpPr>
          <p:cNvPr id="11" name="直接箭头连接符 10"/>
          <p:cNvCxnSpPr>
            <a:stCxn id="5" idx="3"/>
            <a:endCxn id="9" idx="3"/>
          </p:cNvCxnSpPr>
          <p:nvPr/>
        </p:nvCxnSpPr>
        <p:spPr>
          <a:xfrm>
            <a:off x="3143240" y="5048060"/>
            <a:ext cx="571504" cy="1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572264" y="4764297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Client2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072066" y="4907173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5072066" y="5192925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折角形 18"/>
          <p:cNvSpPr/>
          <p:nvPr/>
        </p:nvSpPr>
        <p:spPr>
          <a:xfrm>
            <a:off x="5286380" y="4049917"/>
            <a:ext cx="571504" cy="785818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44785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消费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572132" y="52643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确认</a:t>
            </a:r>
            <a:endParaRPr lang="zh-CN" altLang="en-US" sz="1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625609"/>
          </a:xfrm>
        </p:spPr>
        <p:txBody>
          <a:bodyPr/>
          <a:lstStyle/>
          <a:p>
            <a:r>
              <a:rPr lang="en-US" altLang="zh-CN" dirty="0" smtClean="0"/>
              <a:t>Publish/Subscribe</a:t>
            </a:r>
          </a:p>
          <a:p>
            <a:pPr lvl="1"/>
            <a:r>
              <a:rPr lang="zh-CN" altLang="en-US" dirty="0" smtClean="0"/>
              <a:t>每个消息可以有多个订阅者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客户端只有订阅后才能收到消息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持久订阅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非持久订阅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142976" y="4907173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Client1</a:t>
            </a:r>
            <a:endParaRPr lang="zh-CN" altLang="en-US" sz="1400" dirty="0"/>
          </a:p>
        </p:txBody>
      </p:sp>
      <p:sp>
        <p:nvSpPr>
          <p:cNvPr id="5" name="折角形 4"/>
          <p:cNvSpPr/>
          <p:nvPr/>
        </p:nvSpPr>
        <p:spPr>
          <a:xfrm>
            <a:off x="2500298" y="4798027"/>
            <a:ext cx="571504" cy="785818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2071670" y="5190936"/>
            <a:ext cx="428628" cy="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00298" y="44785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发布</a:t>
            </a:r>
            <a:endParaRPr lang="zh-CN" altLang="en-US" sz="1400" dirty="0"/>
          </a:p>
        </p:txBody>
      </p:sp>
      <p:sp>
        <p:nvSpPr>
          <p:cNvPr id="8" name="圆柱形 7"/>
          <p:cNvSpPr/>
          <p:nvPr/>
        </p:nvSpPr>
        <p:spPr>
          <a:xfrm>
            <a:off x="3929058" y="4214818"/>
            <a:ext cx="678661" cy="195312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6143636" y="4214818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Client2</a:t>
            </a:r>
            <a:endParaRPr lang="zh-CN" altLang="en-US" sz="1400" dirty="0"/>
          </a:p>
        </p:txBody>
      </p:sp>
      <p:cxnSp>
        <p:nvCxnSpPr>
          <p:cNvPr id="11" name="直接箭头连接符 10"/>
          <p:cNvCxnSpPr/>
          <p:nvPr/>
        </p:nvCxnSpPr>
        <p:spPr>
          <a:xfrm rot="10800000">
            <a:off x="4643438" y="4357694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折角形 12"/>
          <p:cNvSpPr/>
          <p:nvPr/>
        </p:nvSpPr>
        <p:spPr>
          <a:xfrm>
            <a:off x="5500694" y="4929198"/>
            <a:ext cx="571504" cy="642942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Msg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4143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订阅</a:t>
            </a:r>
            <a:endParaRPr lang="zh-CN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5143504" y="4357694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投递</a:t>
            </a:r>
            <a:endParaRPr lang="zh-CN" altLang="en-US" sz="1100" dirty="0"/>
          </a:p>
        </p:txBody>
      </p:sp>
      <p:cxnSp>
        <p:nvCxnSpPr>
          <p:cNvPr id="18" name="直接箭头连接符 17"/>
          <p:cNvCxnSpPr>
            <a:stCxn id="5" idx="3"/>
            <a:endCxn id="8" idx="2"/>
          </p:cNvCxnSpPr>
          <p:nvPr/>
        </p:nvCxnSpPr>
        <p:spPr>
          <a:xfrm>
            <a:off x="3071802" y="5190936"/>
            <a:ext cx="857256" cy="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43438" y="4570420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4643438" y="4714884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76776" y="466758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确认</a:t>
            </a:r>
            <a:endParaRPr lang="zh-CN" altLang="en-US" sz="1100" dirty="0"/>
          </a:p>
        </p:txBody>
      </p:sp>
      <p:sp>
        <p:nvSpPr>
          <p:cNvPr id="28" name="圆角矩形 27"/>
          <p:cNvSpPr/>
          <p:nvPr/>
        </p:nvSpPr>
        <p:spPr>
          <a:xfrm>
            <a:off x="6143637" y="5572140"/>
            <a:ext cx="928694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Client3</a:t>
            </a:r>
            <a:endParaRPr lang="zh-CN" altLang="en-US" sz="1400" dirty="0"/>
          </a:p>
        </p:txBody>
      </p:sp>
      <p:cxnSp>
        <p:nvCxnSpPr>
          <p:cNvPr id="29" name="直接箭头连接符 28"/>
          <p:cNvCxnSpPr/>
          <p:nvPr/>
        </p:nvCxnSpPr>
        <p:spPr>
          <a:xfrm rot="10800000">
            <a:off x="4643439" y="571501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3505" y="551051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订阅</a:t>
            </a:r>
            <a:endParaRPr lang="zh-CN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143505" y="5715016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投递</a:t>
            </a:r>
            <a:endParaRPr lang="zh-CN" altLang="en-US" sz="11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643439" y="592774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4643439" y="607220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777" y="602491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确认</a:t>
            </a:r>
            <a:endParaRPr lang="zh-CN" altLang="en-US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Publish/Subscribe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发布者和订阅者有时间上的依赖。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客户端只有建立了订阅关系后，才能收到消息</a:t>
            </a:r>
            <a:endParaRPr lang="en-US" altLang="zh-CN" sz="2400" dirty="0" smtClean="0"/>
          </a:p>
          <a:p>
            <a:r>
              <a:rPr lang="zh-CN" altLang="en-US" dirty="0" smtClean="0"/>
              <a:t>非持久订阅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订阅者为了接收消息，必须一直在线</a:t>
            </a:r>
            <a:endParaRPr lang="en-US" altLang="zh-CN" sz="2400" dirty="0" smtClean="0"/>
          </a:p>
          <a:p>
            <a:r>
              <a:rPr lang="zh-CN" altLang="en-US" dirty="0" smtClean="0"/>
              <a:t>持久订阅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订阅关系建立后，消息就不会丢失，不管订阅者是否在线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当只有一个订阅者时，</a:t>
            </a:r>
            <a:r>
              <a:rPr lang="en-US" altLang="zh-CN" sz="2400" dirty="0" smtClean="0"/>
              <a:t>≈PTP</a:t>
            </a:r>
          </a:p>
          <a:p>
            <a:r>
              <a:rPr lang="en-US" altLang="zh-CN" b="1" dirty="0" smtClean="0"/>
              <a:t>Notify</a:t>
            </a:r>
            <a:r>
              <a:rPr lang="zh-CN" altLang="en-US" b="1" dirty="0" smtClean="0"/>
              <a:t>只支持</a:t>
            </a:r>
            <a:r>
              <a:rPr lang="en-US" altLang="zh-CN" b="1" dirty="0" smtClean="0"/>
              <a:t>Pub/Sub</a:t>
            </a:r>
            <a:r>
              <a:rPr lang="zh-CN" altLang="en-US" b="1" dirty="0" smtClean="0"/>
              <a:t>模式</a:t>
            </a:r>
            <a:endParaRPr lang="zh-CN" altLang="en-US" b="1" dirty="0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非持久订阅</a:t>
            </a:r>
            <a:endParaRPr lang="en-US" altLang="zh-CN" dirty="0" smtClean="0"/>
          </a:p>
        </p:txBody>
      </p:sp>
      <p:pic>
        <p:nvPicPr>
          <p:cNvPr id="4" name="内容占位符 3" descr="非持久订阅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2214554"/>
            <a:ext cx="5362575" cy="2324100"/>
          </a:xfrm>
        </p:spPr>
      </p:pic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持久订阅</a:t>
            </a:r>
            <a:endParaRPr lang="zh-CN" altLang="en-US" dirty="0"/>
          </a:p>
        </p:txBody>
      </p:sp>
      <p:pic>
        <p:nvPicPr>
          <p:cNvPr id="6" name="内容占位符 5" descr="持久订阅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2071678"/>
            <a:ext cx="6991350" cy="3419475"/>
          </a:xfrm>
        </p:spPr>
      </p:pic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taobao">
  <a:themeElements>
    <a:clrScheme name="平衡">
      <a:dk1>
        <a:sysClr val="windowText" lastClr="000000"/>
      </a:dk1>
      <a:lt1>
        <a:sysClr val="window" lastClr="CCE8C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</Template>
  <TotalTime>2524</TotalTime>
  <Words>1602</Words>
  <Application>Microsoft Office PowerPoint</Application>
  <PresentationFormat>全屏显示(4:3)</PresentationFormat>
  <Paragraphs>373</Paragraphs>
  <Slides>42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taobao</vt:lpstr>
      <vt:lpstr>幻灯片 1</vt:lpstr>
      <vt:lpstr>Agenda</vt:lpstr>
      <vt:lpstr>消息中间件</vt:lpstr>
      <vt:lpstr>JMS Architecture</vt:lpstr>
      <vt:lpstr>Messaging Models</vt:lpstr>
      <vt:lpstr>Messaging Models</vt:lpstr>
      <vt:lpstr>Publish/Subscribe</vt:lpstr>
      <vt:lpstr>非持久订阅</vt:lpstr>
      <vt:lpstr>持久订阅</vt:lpstr>
      <vt:lpstr>WHY NOT JMS</vt:lpstr>
      <vt:lpstr>分布式事务</vt:lpstr>
      <vt:lpstr>两阶段提交(two-phase commit）</vt:lpstr>
      <vt:lpstr>JTS &amp; JTA</vt:lpstr>
      <vt:lpstr>分布式事务</vt:lpstr>
      <vt:lpstr>CAP理论</vt:lpstr>
      <vt:lpstr>BASE</vt:lpstr>
      <vt:lpstr>Notify是什么</vt:lpstr>
      <vt:lpstr>Notify做不到</vt:lpstr>
      <vt:lpstr>系统架构</vt:lpstr>
      <vt:lpstr>部署结构</vt:lpstr>
      <vt:lpstr>扩展性</vt:lpstr>
      <vt:lpstr>扩展性</vt:lpstr>
      <vt:lpstr>扩展性</vt:lpstr>
      <vt:lpstr>订阅者集群</vt:lpstr>
      <vt:lpstr>分布式事务支持</vt:lpstr>
      <vt:lpstr>分布式事务支持</vt:lpstr>
      <vt:lpstr>分布式事务支持</vt:lpstr>
      <vt:lpstr>可靠性</vt:lpstr>
      <vt:lpstr>可靠性</vt:lpstr>
      <vt:lpstr>可靠性</vt:lpstr>
      <vt:lpstr>可靠性</vt:lpstr>
      <vt:lpstr>可靠性</vt:lpstr>
      <vt:lpstr>重复消息的产生</vt:lpstr>
      <vt:lpstr>对订阅者的要求</vt:lpstr>
      <vt:lpstr>对订阅者的要求</vt:lpstr>
      <vt:lpstr>消息的存储</vt:lpstr>
      <vt:lpstr>消息的类型</vt:lpstr>
      <vt:lpstr>消息的属性</vt:lpstr>
      <vt:lpstr>Notify的使用状况</vt:lpstr>
      <vt:lpstr>Notify的将来</vt:lpstr>
      <vt:lpstr>进一步了解</vt:lpstr>
      <vt:lpstr>幻灯片 42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Notify介绍</dc:title>
  <dc:creator>锋寒</dc:creator>
  <cp:lastModifiedBy>锋寒</cp:lastModifiedBy>
  <cp:revision>224</cp:revision>
  <dcterms:created xsi:type="dcterms:W3CDTF">2009-05-05T02:37:31Z</dcterms:created>
  <dcterms:modified xsi:type="dcterms:W3CDTF">2010-05-24T08:20:24Z</dcterms:modified>
</cp:coreProperties>
</file>