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85" r:id="rId9"/>
    <p:sldId id="268" r:id="rId10"/>
    <p:sldId id="291" r:id="rId11"/>
    <p:sldId id="294" r:id="rId12"/>
    <p:sldId id="279" r:id="rId13"/>
    <p:sldId id="296" r:id="rId14"/>
    <p:sldId id="295" r:id="rId15"/>
    <p:sldId id="298" r:id="rId16"/>
    <p:sldId id="297" r:id="rId17"/>
    <p:sldId id="286" r:id="rId18"/>
    <p:sldId id="287" r:id="rId19"/>
    <p:sldId id="288" r:id="rId20"/>
    <p:sldId id="289" r:id="rId21"/>
    <p:sldId id="290" r:id="rId22"/>
    <p:sldId id="28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C71A-AEF5-4E59-BFEF-1F6D2F96C74E}" type="datetimeFigureOut">
              <a:rPr lang="zh-CN" altLang="en-US" smtClean="0"/>
              <a:pPr/>
              <a:t>2010/7/5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E137A-AF53-4B3B-B3AF-199FECCE94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E137A-AF53-4B3B-B3AF-199FECCE94F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9-84E4-4EBF-BDAC-983F67BEA08F}" type="datetimeFigureOut">
              <a:rPr lang="zh-CN" altLang="en-US" smtClean="0"/>
              <a:pPr/>
              <a:t>2010/7/5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2CC-C3BB-4210-833A-1497FA7FB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9-84E4-4EBF-BDAC-983F67BEA08F}" type="datetimeFigureOut">
              <a:rPr lang="zh-CN" altLang="en-US" smtClean="0"/>
              <a:pPr/>
              <a:t>2010/7/5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2CC-C3BB-4210-833A-1497FA7FB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9-84E4-4EBF-BDAC-983F67BEA08F}" type="datetimeFigureOut">
              <a:rPr lang="zh-CN" altLang="en-US" smtClean="0"/>
              <a:pPr/>
              <a:t>2010/7/5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2CC-C3BB-4210-833A-1497FA7FB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9-84E4-4EBF-BDAC-983F67BEA08F}" type="datetimeFigureOut">
              <a:rPr lang="zh-CN" altLang="en-US" smtClean="0"/>
              <a:pPr/>
              <a:t>2010/7/5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2CC-C3BB-4210-833A-1497FA7FB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9-84E4-4EBF-BDAC-983F67BEA08F}" type="datetimeFigureOut">
              <a:rPr lang="zh-CN" altLang="en-US" smtClean="0"/>
              <a:pPr/>
              <a:t>2010/7/5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2CC-C3BB-4210-833A-1497FA7FB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9-84E4-4EBF-BDAC-983F67BEA08F}" type="datetimeFigureOut">
              <a:rPr lang="zh-CN" altLang="en-US" smtClean="0"/>
              <a:pPr/>
              <a:t>2010/7/5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2CC-C3BB-4210-833A-1497FA7FB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9-84E4-4EBF-BDAC-983F67BEA08F}" type="datetimeFigureOut">
              <a:rPr lang="zh-CN" altLang="en-US" smtClean="0"/>
              <a:pPr/>
              <a:t>2010/7/5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2CC-C3BB-4210-833A-1497FA7FB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9-84E4-4EBF-BDAC-983F67BEA08F}" type="datetimeFigureOut">
              <a:rPr lang="zh-CN" altLang="en-US" smtClean="0"/>
              <a:pPr/>
              <a:t>2010/7/5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2CC-C3BB-4210-833A-1497FA7FB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9-84E4-4EBF-BDAC-983F67BEA08F}" type="datetimeFigureOut">
              <a:rPr lang="zh-CN" altLang="en-US" smtClean="0"/>
              <a:pPr/>
              <a:t>2010/7/5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2CC-C3BB-4210-833A-1497FA7FB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9-84E4-4EBF-BDAC-983F67BEA08F}" type="datetimeFigureOut">
              <a:rPr lang="zh-CN" altLang="en-US" smtClean="0"/>
              <a:pPr/>
              <a:t>2010/7/5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2CC-C3BB-4210-833A-1497FA7FB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9-84E4-4EBF-BDAC-983F67BEA08F}" type="datetimeFigureOut">
              <a:rPr lang="zh-CN" altLang="en-US" smtClean="0"/>
              <a:pPr/>
              <a:t>2010/7/5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D2CC-C3BB-4210-833A-1497FA7FB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2D39-84E4-4EBF-BDAC-983F67BEA08F}" type="datetimeFigureOut">
              <a:rPr lang="zh-CN" altLang="en-US" smtClean="0"/>
              <a:pPr/>
              <a:t>2010/7/5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D2CC-C3BB-4210-833A-1497FA7FB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emcached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Tair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若海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对照表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传统的路由方法通常是将 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值对机器数取模</a:t>
            </a:r>
          </a:p>
          <a:p>
            <a:pPr lvl="1"/>
            <a:r>
              <a:rPr lang="zh-CN" altLang="en-US" dirty="0" smtClean="0"/>
              <a:t>实现简单</a:t>
            </a:r>
          </a:p>
          <a:p>
            <a:pPr lvl="1"/>
            <a:r>
              <a:rPr lang="zh-CN" altLang="en-US" dirty="0" smtClean="0"/>
              <a:t>在服务器数量发生变化时对原有分布冲击很大</a:t>
            </a:r>
          </a:p>
          <a:p>
            <a:r>
              <a:rPr lang="en-US" altLang="zh-CN" dirty="0" err="1" smtClean="0"/>
              <a:t>Tair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中采用对照表的方法改进这个问题</a:t>
            </a:r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值不是和服务器节点数取模，而是和一个固定的数取模，这个数通常远大于机器数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固定数范围内的每个值都与一个节点相对应，一台物理机器可以和多个值对应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这是</a:t>
            </a:r>
            <a:r>
              <a:rPr lang="en-US" altLang="zh-CN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的一种变型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对照表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一个节点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</p:nvPr>
        </p:nvGraphicFramePr>
        <p:xfrm>
          <a:off x="457200" y="2632720"/>
          <a:ext cx="40401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094"/>
                <a:gridCol w="20200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Bucket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192.168.100.1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192.168.100.1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192.168.100.1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192.168.100.1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192.168.100.1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新增一个节点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4"/>
          </p:nvPr>
        </p:nvGraphicFramePr>
        <p:xfrm>
          <a:off x="4645025" y="2632720"/>
          <a:ext cx="40417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/>
                <a:gridCol w="20208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Bucket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192.168.100.1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192.168.100.2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192.168.100.1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192.168.100.2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192.168.100.1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DataServer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43042" y="2143116"/>
            <a:ext cx="2071702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 Plug-ins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1670" y="5715016"/>
            <a:ext cx="107157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Mdb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86182" y="5715016"/>
            <a:ext cx="107157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</a:t>
            </a:r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29256" y="5715016"/>
            <a:ext cx="107157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Bdb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2" idx="3"/>
            <a:endCxn id="4" idx="1"/>
          </p:cNvCxnSpPr>
          <p:nvPr/>
        </p:nvCxnSpPr>
        <p:spPr>
          <a:xfrm>
            <a:off x="1087141" y="2387078"/>
            <a:ext cx="555901" cy="6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844" y="2202412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4" idx="3"/>
            <a:endCxn id="29" idx="1"/>
          </p:cNvCxnSpPr>
          <p:nvPr/>
        </p:nvCxnSpPr>
        <p:spPr>
          <a:xfrm flipH="1">
            <a:off x="3286116" y="2393149"/>
            <a:ext cx="428628" cy="1464479"/>
          </a:xfrm>
          <a:prstGeom prst="curvedConnector5">
            <a:avLst>
              <a:gd name="adj1" fmla="val -53333"/>
              <a:gd name="adj2" fmla="val 48780"/>
              <a:gd name="adj3" fmla="val 153333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0"/>
            <a:endCxn id="34" idx="2"/>
          </p:cNvCxnSpPr>
          <p:nvPr/>
        </p:nvCxnSpPr>
        <p:spPr>
          <a:xfrm rot="5400000" flipH="1" flipV="1">
            <a:off x="3232537" y="4446992"/>
            <a:ext cx="642942" cy="189310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7" idx="0"/>
            <a:endCxn id="34" idx="2"/>
          </p:cNvCxnSpPr>
          <p:nvPr/>
        </p:nvCxnSpPr>
        <p:spPr>
          <a:xfrm rot="5400000" flipH="1" flipV="1">
            <a:off x="4089793" y="5304248"/>
            <a:ext cx="642942" cy="1785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8" idx="0"/>
            <a:endCxn id="34" idx="2"/>
          </p:cNvCxnSpPr>
          <p:nvPr/>
        </p:nvCxnSpPr>
        <p:spPr>
          <a:xfrm rot="16200000" flipV="1">
            <a:off x="4911331" y="4661305"/>
            <a:ext cx="642942" cy="14644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stCxn id="29" idx="3"/>
            <a:endCxn id="50" idx="1"/>
          </p:cNvCxnSpPr>
          <p:nvPr/>
        </p:nvCxnSpPr>
        <p:spPr>
          <a:xfrm flipH="1" flipV="1">
            <a:off x="5000628" y="2393149"/>
            <a:ext cx="714380" cy="1464479"/>
          </a:xfrm>
          <a:prstGeom prst="curvedConnector5">
            <a:avLst>
              <a:gd name="adj1" fmla="val -32000"/>
              <a:gd name="adj2" fmla="val 51220"/>
              <a:gd name="adj3" fmla="val 132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0" idx="3"/>
            <a:endCxn id="26" idx="1"/>
          </p:cNvCxnSpPr>
          <p:nvPr/>
        </p:nvCxnSpPr>
        <p:spPr>
          <a:xfrm flipV="1">
            <a:off x="7000892" y="2387078"/>
            <a:ext cx="928694" cy="6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29586" y="220241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286116" y="3571876"/>
            <a:ext cx="2428892" cy="57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TairServer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3286116" y="4500570"/>
            <a:ext cx="2428892" cy="57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Storage Engine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29" idx="2"/>
            <a:endCxn id="34" idx="0"/>
          </p:cNvCxnSpPr>
          <p:nvPr/>
        </p:nvCxnSpPr>
        <p:spPr>
          <a:xfrm rot="5400000">
            <a:off x="4321967" y="432197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000628" y="2143116"/>
            <a:ext cx="2000264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 Plug-ins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6858016" y="3857628"/>
            <a:ext cx="1428760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Migrate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6858016" y="4500570"/>
            <a:ext cx="1428760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Replicator</a:t>
            </a:r>
            <a:endParaRPr lang="zh-CN" altLang="en-US" dirty="0"/>
          </a:p>
        </p:txBody>
      </p:sp>
      <p:cxnSp>
        <p:nvCxnSpPr>
          <p:cNvPr id="60" name="曲线连接符 59"/>
          <p:cNvCxnSpPr>
            <a:stCxn id="29" idx="3"/>
            <a:endCxn id="57" idx="1"/>
          </p:cNvCxnSpPr>
          <p:nvPr/>
        </p:nvCxnSpPr>
        <p:spPr>
          <a:xfrm>
            <a:off x="5715008" y="3857628"/>
            <a:ext cx="1143008" cy="214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29" idx="3"/>
            <a:endCxn id="58" idx="1"/>
          </p:cNvCxnSpPr>
          <p:nvPr/>
        </p:nvCxnSpPr>
        <p:spPr>
          <a:xfrm>
            <a:off x="5715008" y="3857628"/>
            <a:ext cx="1143008" cy="8572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mdb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支持使用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</a:p>
          <a:p>
            <a:r>
              <a:rPr lang="en-US" altLang="zh-CN" dirty="0" smtClean="0"/>
              <a:t>Namespace</a:t>
            </a:r>
            <a:r>
              <a:rPr lang="zh-CN" altLang="en-US" dirty="0" smtClean="0"/>
              <a:t>级别的容量配额</a:t>
            </a:r>
            <a:endParaRPr lang="en-US" altLang="zh-CN" dirty="0" smtClean="0"/>
          </a:p>
          <a:p>
            <a:r>
              <a:rPr lang="en-US" altLang="zh-CN" dirty="0" smtClean="0"/>
              <a:t>Slab</a:t>
            </a:r>
            <a:r>
              <a:rPr lang="zh-CN" altLang="en-US" dirty="0" smtClean="0"/>
              <a:t>的动态平衡</a:t>
            </a:r>
            <a:endParaRPr lang="en-US" altLang="zh-CN" dirty="0" smtClean="0"/>
          </a:p>
          <a:p>
            <a:r>
              <a:rPr lang="en-US" altLang="zh-CN" dirty="0" smtClean="0"/>
              <a:t>LRU</a:t>
            </a:r>
            <a:r>
              <a:rPr lang="zh-CN" altLang="en-US" dirty="0" smtClean="0"/>
              <a:t>的淘汰机制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357422" y="3214686"/>
            <a:ext cx="5429288" cy="26432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Mdb</a:t>
            </a:r>
            <a:r>
              <a:rPr lang="zh-CN" altLang="en-US" dirty="0" smtClean="0"/>
              <a:t>的内存结构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28926" y="192880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28992" y="192880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29058" y="192880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29124" y="192880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29190" y="192880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29256" y="192880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29322" y="192880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29388" y="1928802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28926" y="342900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28926" y="378619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28926" y="414338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28926" y="450057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28926" y="485776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28926" y="521495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43372" y="342900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43372" y="378619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143372" y="414338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43372" y="450057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143372" y="485776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143372" y="521495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429256" y="342900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29256" y="378619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29256" y="414338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429256" y="450057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29256" y="485776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429256" y="521495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715140" y="342900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715140" y="378619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715140" y="414338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715140" y="450057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715140" y="485776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715140" y="5214950"/>
            <a:ext cx="500066" cy="357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形状 36"/>
          <p:cNvCxnSpPr>
            <a:stCxn id="6" idx="2"/>
            <a:endCxn id="12" idx="1"/>
          </p:cNvCxnSpPr>
          <p:nvPr/>
        </p:nvCxnSpPr>
        <p:spPr>
          <a:xfrm rot="5400000">
            <a:off x="2893208" y="2321711"/>
            <a:ext cx="1321603" cy="1250165"/>
          </a:xfrm>
          <a:prstGeom prst="curvedConnector4">
            <a:avLst>
              <a:gd name="adj1" fmla="val 43243"/>
              <a:gd name="adj2" fmla="val 1182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2" idx="3"/>
            <a:endCxn id="19" idx="1"/>
          </p:cNvCxnSpPr>
          <p:nvPr/>
        </p:nvCxnSpPr>
        <p:spPr>
          <a:xfrm>
            <a:off x="3428992" y="3607595"/>
            <a:ext cx="714380" cy="3571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9" idx="3"/>
            <a:endCxn id="21" idx="3"/>
          </p:cNvCxnSpPr>
          <p:nvPr/>
        </p:nvCxnSpPr>
        <p:spPr>
          <a:xfrm>
            <a:off x="4643438" y="3964785"/>
            <a:ext cx="1588" cy="71438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21" idx="1"/>
            <a:endCxn id="23" idx="1"/>
          </p:cNvCxnSpPr>
          <p:nvPr/>
        </p:nvCxnSpPr>
        <p:spPr>
          <a:xfrm rot="10800000" flipV="1">
            <a:off x="4143372" y="4679165"/>
            <a:ext cx="1588" cy="71438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形状 44"/>
          <p:cNvCxnSpPr>
            <a:stCxn id="23" idx="3"/>
            <a:endCxn id="26" idx="1"/>
          </p:cNvCxnSpPr>
          <p:nvPr/>
        </p:nvCxnSpPr>
        <p:spPr>
          <a:xfrm flipV="1">
            <a:off x="4643438" y="4321975"/>
            <a:ext cx="785818" cy="10715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26" idx="3"/>
            <a:endCxn id="33" idx="1"/>
          </p:cNvCxnSpPr>
          <p:nvPr/>
        </p:nvCxnSpPr>
        <p:spPr>
          <a:xfrm>
            <a:off x="5929322" y="4321975"/>
            <a:ext cx="785818" cy="3571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4348" y="192880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Hashmap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8" idx="3"/>
            <a:endCxn id="4" idx="1"/>
          </p:cNvCxnSpPr>
          <p:nvPr/>
        </p:nvCxnSpPr>
        <p:spPr>
          <a:xfrm flipV="1">
            <a:off x="1782269" y="2107397"/>
            <a:ext cx="1146657" cy="6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2910" y="4357694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Slab List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1" idx="3"/>
            <a:endCxn id="52" idx="1"/>
          </p:cNvCxnSpPr>
          <p:nvPr/>
        </p:nvCxnSpPr>
        <p:spPr>
          <a:xfrm flipV="1">
            <a:off x="1586438" y="4536289"/>
            <a:ext cx="770984" cy="6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Fdb</a:t>
            </a:r>
            <a:r>
              <a:rPr lang="zh-CN" altLang="en-US" dirty="0" smtClean="0"/>
              <a:t>的一些特点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采用二叉树，加快查找速度</a:t>
            </a:r>
            <a:endParaRPr lang="en-US" altLang="zh-CN" dirty="0" smtClean="0"/>
          </a:p>
          <a:p>
            <a:r>
              <a:rPr lang="en-US" altLang="zh-CN" dirty="0" smtClean="0"/>
              <a:t>Index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的方式驻留在内存中</a:t>
            </a:r>
            <a:endParaRPr lang="en-US" altLang="zh-CN" dirty="0" smtClean="0"/>
          </a:p>
          <a:p>
            <a:r>
              <a:rPr lang="zh-CN" altLang="en-US" dirty="0" smtClean="0"/>
              <a:t>空闲块回收后放入</a:t>
            </a:r>
            <a:r>
              <a:rPr lang="en-US" altLang="zh-CN" dirty="0" err="1" smtClean="0"/>
              <a:t>FreeBlock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put</a:t>
            </a:r>
            <a:r>
              <a:rPr lang="zh-CN" altLang="en-US" dirty="0" smtClean="0"/>
              <a:t>时重新使用，减小文件的空间浪费</a:t>
            </a:r>
            <a:endParaRPr lang="en-US" altLang="zh-CN" dirty="0" smtClean="0"/>
          </a:p>
          <a:p>
            <a:r>
              <a:rPr lang="zh-CN" altLang="en-US" dirty="0" smtClean="0"/>
              <a:t>数据所占空间对齐，小的修改不需要移动数据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Fdb</a:t>
            </a:r>
            <a:r>
              <a:rPr lang="zh-CN" altLang="en-US" dirty="0" smtClean="0"/>
              <a:t>中的数据结构</a:t>
            </a:r>
            <a:endParaRPr lang="zh-CN" altLang="en-US" dirty="0"/>
          </a:p>
        </p:txBody>
      </p:sp>
      <p:pic>
        <p:nvPicPr>
          <p:cNvPr id="1026" name="Picture 2" descr="\\192.168.208.97\ruohai\dev\doc\muse\slides\output\f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6540" y="1785926"/>
            <a:ext cx="40386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Tair</a:t>
            </a:r>
            <a:r>
              <a:rPr lang="zh-CN" altLang="en-US" dirty="0" smtClean="0"/>
              <a:t>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Namespace</a:t>
            </a:r>
          </a:p>
          <a:p>
            <a:pPr lvl="1"/>
            <a:r>
              <a:rPr lang="zh-CN" altLang="en-US" dirty="0" smtClean="0"/>
              <a:t>支持不同的数据使用相同的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而内容不冲突</a:t>
            </a:r>
          </a:p>
          <a:p>
            <a:r>
              <a:rPr lang="en-US" altLang="zh-CN" dirty="0" smtClean="0"/>
              <a:t>Version</a:t>
            </a:r>
          </a:p>
          <a:p>
            <a:pPr lvl="1"/>
            <a:r>
              <a:rPr lang="zh-CN" altLang="en-US" dirty="0" smtClean="0"/>
              <a:t>有效的保护并发更新</a:t>
            </a:r>
          </a:p>
          <a:p>
            <a:r>
              <a:rPr lang="en-US" altLang="zh-CN" dirty="0" smtClean="0"/>
              <a:t>Expire</a:t>
            </a:r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级别的失效时间控制</a:t>
            </a:r>
          </a:p>
          <a:p>
            <a:r>
              <a:rPr lang="en-US" altLang="zh-CN" dirty="0" smtClean="0"/>
              <a:t>Counter</a:t>
            </a:r>
          </a:p>
          <a:p>
            <a:pPr lvl="1"/>
            <a:r>
              <a:rPr lang="zh-CN" altLang="en-US" dirty="0" smtClean="0"/>
              <a:t>服务器端的原子计数器</a:t>
            </a:r>
          </a:p>
          <a:p>
            <a:r>
              <a:rPr lang="zh-CN" altLang="en-US" dirty="0" smtClean="0"/>
              <a:t>集合数据格式支持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视为一个集合，提供对集合中部分数据的读写接口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Tair</a:t>
            </a:r>
            <a:r>
              <a:rPr lang="zh-CN" altLang="en-US" dirty="0" smtClean="0"/>
              <a:t>的容灾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可以配置的备份数</a:t>
            </a:r>
          </a:p>
          <a:p>
            <a:pPr lvl="1"/>
            <a:r>
              <a:rPr lang="zh-CN" altLang="en-US" dirty="0" smtClean="0"/>
              <a:t>数据在写入主节点后，会异步同步到辅节点</a:t>
            </a:r>
          </a:p>
          <a:p>
            <a:pPr lvl="1"/>
            <a:r>
              <a:rPr lang="zh-CN" altLang="en-US" dirty="0" smtClean="0"/>
              <a:t>如果主节点不可用，则辅节点自动接管成为主节点</a:t>
            </a:r>
          </a:p>
          <a:p>
            <a:r>
              <a:rPr lang="zh-CN" altLang="en-US" dirty="0" smtClean="0"/>
              <a:t>安全的数据分布方式</a:t>
            </a:r>
          </a:p>
          <a:p>
            <a:pPr lvl="1"/>
            <a:r>
              <a:rPr lang="zh-CN" altLang="en-US" dirty="0" smtClean="0"/>
              <a:t>当集群的节点位于多个机架时，能自动将数据分布到不同机架的节点上</a:t>
            </a:r>
          </a:p>
          <a:p>
            <a:pPr lvl="1"/>
            <a:r>
              <a:rPr lang="zh-CN" altLang="en-US" dirty="0" smtClean="0"/>
              <a:t>当集群的节点位于多个机房时，能自动将数据分布到不同机房的节点上</a:t>
            </a:r>
          </a:p>
          <a:p>
            <a:r>
              <a:rPr lang="zh-CN" altLang="en-US" dirty="0" smtClean="0"/>
              <a:t>自动复制</a:t>
            </a:r>
          </a:p>
          <a:p>
            <a:pPr lvl="1"/>
            <a:r>
              <a:rPr lang="zh-CN" altLang="en-US" dirty="0" smtClean="0"/>
              <a:t>当有节点不可用时，能自动复制数据，保证数据的备份数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Tair</a:t>
            </a:r>
            <a:r>
              <a:rPr lang="zh-CN" altLang="en-US" dirty="0" smtClean="0"/>
              <a:t>的现状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支持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的客户端</a:t>
            </a:r>
          </a:p>
          <a:p>
            <a:r>
              <a:rPr lang="zh-CN" altLang="en-US" dirty="0" smtClean="0"/>
              <a:t>支撑着淘宝网几乎所有的系统</a:t>
            </a:r>
          </a:p>
          <a:p>
            <a:r>
              <a:rPr lang="zh-CN" altLang="en-US" dirty="0" smtClean="0"/>
              <a:t>缓存服务器的一些在线数据</a:t>
            </a:r>
          </a:p>
          <a:p>
            <a:r>
              <a:rPr lang="en-US" altLang="zh-CN" dirty="0" smtClean="0"/>
              <a:t>260+ </a:t>
            </a:r>
            <a:r>
              <a:rPr lang="zh-CN" altLang="en-US" dirty="0" smtClean="0"/>
              <a:t>台服务器，每台能提供</a:t>
            </a:r>
            <a:r>
              <a:rPr lang="en-US" altLang="zh-CN" dirty="0" smtClean="0"/>
              <a:t>22GB </a:t>
            </a:r>
            <a:r>
              <a:rPr lang="zh-CN" altLang="en-US" dirty="0" smtClean="0"/>
              <a:t>的存储空间</a:t>
            </a:r>
          </a:p>
          <a:p>
            <a:r>
              <a:rPr lang="zh-CN" altLang="en-US" dirty="0" smtClean="0"/>
              <a:t>将近</a:t>
            </a:r>
            <a:r>
              <a:rPr lang="en-US" altLang="zh-CN" dirty="0" smtClean="0"/>
              <a:t>40</a:t>
            </a:r>
            <a:r>
              <a:rPr lang="zh-CN" altLang="en-US" dirty="0" smtClean="0"/>
              <a:t>亿的记录</a:t>
            </a:r>
          </a:p>
          <a:p>
            <a:r>
              <a:rPr lang="zh-CN" altLang="en-US" dirty="0" smtClean="0"/>
              <a:t>每秒 进</a:t>
            </a:r>
            <a:r>
              <a:rPr lang="en-US" altLang="zh-CN" dirty="0" smtClean="0"/>
              <a:t>50W</a:t>
            </a:r>
            <a:r>
              <a:rPr lang="zh-CN" altLang="en-US" dirty="0" smtClean="0"/>
              <a:t>的请求</a:t>
            </a:r>
          </a:p>
          <a:p>
            <a:r>
              <a:rPr lang="en-US" altLang="zh-CN" dirty="0" smtClean="0"/>
              <a:t>600MB/s</a:t>
            </a:r>
            <a:r>
              <a:rPr lang="zh-CN" altLang="en-US" dirty="0" smtClean="0"/>
              <a:t>的数据流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为什么开发</a:t>
            </a:r>
            <a:r>
              <a:rPr lang="en-US" altLang="zh-CN" dirty="0" err="1" smtClean="0"/>
              <a:t>Tair</a:t>
            </a:r>
            <a:endParaRPr lang="en-US" altLang="zh-CN" dirty="0" smtClean="0"/>
          </a:p>
          <a:p>
            <a:r>
              <a:rPr lang="en-US" altLang="zh-CN" dirty="0" err="1" smtClean="0"/>
              <a:t>Tair</a:t>
            </a:r>
            <a:r>
              <a:rPr lang="zh-CN" altLang="en-US" dirty="0" smtClean="0"/>
              <a:t>的历史</a:t>
            </a:r>
            <a:endParaRPr lang="en-US" altLang="zh-CN" dirty="0" smtClean="0"/>
          </a:p>
          <a:p>
            <a:r>
              <a:rPr lang="en-US" altLang="zh-CN" dirty="0" err="1" smtClean="0"/>
              <a:t>Tair</a:t>
            </a:r>
            <a:r>
              <a:rPr lang="zh-CN" altLang="en-US" dirty="0" smtClean="0"/>
              <a:t>的内部结构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Tair</a:t>
            </a:r>
            <a:r>
              <a:rPr lang="zh-CN" altLang="en-US" dirty="0" smtClean="0"/>
              <a:t>的未来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Tair</a:t>
            </a:r>
            <a:r>
              <a:rPr lang="zh-CN" altLang="en-US" dirty="0" smtClean="0"/>
              <a:t>已经在</a:t>
            </a:r>
            <a:r>
              <a:rPr lang="en-US" altLang="zh-CN" dirty="0" smtClean="0"/>
              <a:t>code.taobao.org</a:t>
            </a:r>
            <a:r>
              <a:rPr lang="zh-CN" altLang="en-US" dirty="0" smtClean="0"/>
              <a:t>上开源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en-US" altLang="zh-CN" dirty="0" smtClean="0"/>
              <a:t>://</a:t>
            </a:r>
            <a:r>
              <a:rPr lang="en-US" altLang="zh-CN" dirty="0" smtClean="0"/>
              <a:t>code.taobao.org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Tair</a:t>
            </a:r>
            <a:r>
              <a:rPr lang="en-US" altLang="zh-CN" dirty="0" smtClean="0"/>
              <a:t> </a:t>
            </a:r>
            <a:r>
              <a:rPr lang="zh-CN" altLang="en-US" smtClean="0"/>
              <a:t>的开源平台，包括代码、文档、讨论区等</a:t>
            </a:r>
            <a:endParaRPr lang="zh-CN" altLang="en-US" dirty="0" smtClean="0"/>
          </a:p>
          <a:p>
            <a:r>
              <a:rPr lang="en-US" altLang="zh-CN" dirty="0" smtClean="0">
                <a:hlinkClick r:id="rId2"/>
              </a:rPr>
              <a:t>http://memcached.org/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err="1" smtClean="0"/>
              <a:t>Tair</a:t>
            </a:r>
            <a:r>
              <a:rPr lang="zh-CN" altLang="en-US" dirty="0" smtClean="0"/>
              <a:t>的缓存系统很相似的一个开源 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服务器</a:t>
            </a:r>
          </a:p>
          <a:p>
            <a:r>
              <a:rPr lang="en-US" altLang="zh-CN" dirty="0" smtClean="0"/>
              <a:t>http://www.allthingsdistributed.com/2007/10/amazons_dynamo.html</a:t>
            </a:r>
          </a:p>
          <a:p>
            <a:pPr lvl="1"/>
            <a:r>
              <a:rPr lang="en-US" altLang="zh-CN" dirty="0" err="1" smtClean="0"/>
              <a:t>AmazonCTO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，这篇是</a:t>
            </a:r>
            <a:r>
              <a:rPr lang="en-US" altLang="zh-CN" dirty="0" smtClean="0"/>
              <a:t>Dynamo</a:t>
            </a:r>
            <a:r>
              <a:rPr lang="zh-CN" altLang="en-US" dirty="0" smtClean="0"/>
              <a:t>的论文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7617" y="2967335"/>
            <a:ext cx="20487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96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Tair</a:t>
            </a:r>
            <a:endParaRPr lang="zh-CN" altLang="en-US" sz="9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我们面临的问题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数据库不是万能的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不适合存放大字段</a:t>
            </a:r>
          </a:p>
          <a:p>
            <a:pPr lvl="1"/>
            <a:r>
              <a:rPr lang="zh-CN" altLang="en-US" dirty="0" smtClean="0"/>
              <a:t>单张表不能太大，分表会带来其他问题</a:t>
            </a:r>
          </a:p>
          <a:p>
            <a:pPr lvl="1"/>
            <a:r>
              <a:rPr lang="zh-CN" altLang="en-US" dirty="0" smtClean="0"/>
              <a:t>可扩展性不够理想</a:t>
            </a:r>
            <a:endParaRPr lang="en-US" altLang="zh-CN" dirty="0" smtClean="0"/>
          </a:p>
          <a:p>
            <a:r>
              <a:rPr lang="zh-CN" altLang="en-US" dirty="0" smtClean="0"/>
              <a:t>非静态资源的海量访问</a:t>
            </a:r>
          </a:p>
          <a:p>
            <a:pPr lvl="1"/>
            <a:r>
              <a:rPr lang="zh-CN" altLang="en-US" dirty="0" smtClean="0"/>
              <a:t>有些数据有更新，但是不频繁，访问量却很高。比如掌柜信息。</a:t>
            </a:r>
          </a:p>
          <a:p>
            <a:r>
              <a:rPr lang="zh-CN" altLang="en-US" dirty="0" smtClean="0"/>
              <a:t>数据的多样性</a:t>
            </a:r>
          </a:p>
          <a:p>
            <a:pPr lvl="1"/>
            <a:r>
              <a:rPr lang="zh-CN" altLang="en-US" dirty="0" smtClean="0"/>
              <a:t>多样化的产品产生了多样化的数据需求</a:t>
            </a:r>
          </a:p>
          <a:p>
            <a:pPr lvl="1"/>
            <a:r>
              <a:rPr lang="en-US" altLang="zh-CN" dirty="0" smtClean="0"/>
              <a:t>SNS </a:t>
            </a:r>
            <a:r>
              <a:rPr lang="zh-CN" altLang="en-US" dirty="0" smtClean="0"/>
              <a:t>的很多数据都是</a:t>
            </a:r>
            <a:r>
              <a:rPr lang="en-US" altLang="zh-CN" dirty="0" smtClean="0"/>
              <a:t>key/value</a:t>
            </a:r>
            <a:r>
              <a:rPr lang="zh-CN" altLang="en-US" dirty="0" smtClean="0"/>
              <a:t>格式</a:t>
            </a:r>
          </a:p>
          <a:p>
            <a:pPr lvl="1"/>
            <a:r>
              <a:rPr lang="zh-CN" altLang="en-US" dirty="0" smtClean="0"/>
              <a:t>不同的数据有不同的重要程度</a:t>
            </a:r>
            <a:endParaRPr lang="en-US" altLang="zh-CN" dirty="0" smtClean="0"/>
          </a:p>
          <a:p>
            <a:r>
              <a:rPr lang="zh-CN" altLang="en-US" dirty="0" smtClean="0"/>
              <a:t>对数据存储需求的飞速增长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我们需要什么？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一个高性能、可靠、可扩展的存储系统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满足对影响时间要求高的需求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采用普通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服务器提供可靠的存储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可以适应业务对数据存储的不断扩展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1.0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月开发的一个用于存放</a:t>
            </a:r>
            <a:r>
              <a:rPr lang="en-US" altLang="zh-CN" dirty="0" smtClean="0"/>
              <a:t>key/value</a:t>
            </a:r>
            <a:r>
              <a:rPr lang="zh-CN" altLang="en-US" dirty="0" smtClean="0"/>
              <a:t>数据的系统</a:t>
            </a:r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语言开发</a:t>
            </a:r>
          </a:p>
          <a:p>
            <a:r>
              <a:rPr lang="zh-CN" altLang="en-US" dirty="0" smtClean="0"/>
              <a:t>数据存储在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</a:t>
            </a:r>
          </a:p>
          <a:p>
            <a:r>
              <a:rPr lang="zh-CN" altLang="en-US" dirty="0" smtClean="0"/>
              <a:t>容灾等依靠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解决</a:t>
            </a:r>
          </a:p>
          <a:p>
            <a:r>
              <a:rPr lang="zh-CN" altLang="en-US" dirty="0" smtClean="0"/>
              <a:t>存放卖家分层、广告定向投放等系统的一些信息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Tdbm</a:t>
            </a:r>
            <a:r>
              <a:rPr lang="zh-CN" altLang="en-US" dirty="0" smtClean="0"/>
              <a:t> </a:t>
            </a:r>
            <a:r>
              <a:rPr lang="en-US" altLang="zh-CN" dirty="0" smtClean="0"/>
              <a:t>1.0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2007 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 </a:t>
            </a:r>
            <a:r>
              <a:rPr lang="zh-CN" altLang="en-US" dirty="0" smtClean="0"/>
              <a:t>月份多隆为</a:t>
            </a:r>
            <a:r>
              <a:rPr lang="en-US" altLang="zh-CN" dirty="0" smtClean="0"/>
              <a:t>UIC</a:t>
            </a:r>
            <a:r>
              <a:rPr lang="zh-CN" altLang="en-US" dirty="0" smtClean="0"/>
              <a:t>项目的 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开发</a:t>
            </a:r>
          </a:p>
          <a:p>
            <a:r>
              <a:rPr lang="en-US" altLang="zh-CN" dirty="0" err="1" smtClean="0"/>
              <a:t>tdbm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的前身是</a:t>
            </a:r>
            <a:r>
              <a:rPr lang="en-US" altLang="zh-CN" dirty="0" err="1" smtClean="0"/>
              <a:t>tbstore</a:t>
            </a:r>
            <a:endParaRPr lang="en-US" altLang="zh-CN" dirty="0" smtClean="0"/>
          </a:p>
          <a:p>
            <a:r>
              <a:rPr lang="zh-CN" altLang="en-US" dirty="0" smtClean="0"/>
              <a:t>抛弃了持久功能，数据全部存放在内存中</a:t>
            </a:r>
          </a:p>
          <a:p>
            <a:r>
              <a:rPr lang="zh-CN" altLang="en-US" dirty="0" smtClean="0"/>
              <a:t>支持着当时</a:t>
            </a:r>
            <a:r>
              <a:rPr lang="en-US" altLang="zh-CN" dirty="0" smtClean="0"/>
              <a:t>UIC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ESI </a:t>
            </a:r>
            <a:r>
              <a:rPr lang="zh-CN" altLang="en-US" dirty="0" smtClean="0"/>
              <a:t>等淘宝网几乎所有的缓存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Tdbm</a:t>
            </a:r>
            <a:r>
              <a:rPr lang="zh-CN" altLang="en-US" dirty="0" smtClean="0"/>
              <a:t> </a:t>
            </a:r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2009 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 </a:t>
            </a:r>
            <a:r>
              <a:rPr lang="zh-CN" altLang="en-US" dirty="0" smtClean="0"/>
              <a:t>月由多隆开发</a:t>
            </a:r>
          </a:p>
          <a:p>
            <a:r>
              <a:rPr lang="zh-CN" altLang="en-US" dirty="0" smtClean="0"/>
              <a:t>参考了 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的内存结构</a:t>
            </a:r>
          </a:p>
          <a:p>
            <a:r>
              <a:rPr lang="zh-CN" altLang="en-US" dirty="0" smtClean="0"/>
              <a:t>改进了集群的分布方式</a:t>
            </a:r>
          </a:p>
          <a:p>
            <a:r>
              <a:rPr lang="zh-CN" altLang="en-US" dirty="0" smtClean="0"/>
              <a:t>内存利用率、吞吐量都在</a:t>
            </a:r>
            <a:r>
              <a:rPr lang="en-US" altLang="zh-CN" dirty="0" smtClean="0"/>
              <a:t>1.0 </a:t>
            </a:r>
            <a:r>
              <a:rPr lang="zh-CN" altLang="en-US" dirty="0" smtClean="0"/>
              <a:t>的基础上有很大提升</a:t>
            </a:r>
          </a:p>
          <a:p>
            <a:r>
              <a:rPr lang="zh-CN" altLang="en-US" dirty="0" smtClean="0"/>
              <a:t>支持着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、社区、收藏夹、</a:t>
            </a:r>
            <a:r>
              <a:rPr lang="en-US" altLang="zh-CN" dirty="0" smtClean="0"/>
              <a:t>ESI </a:t>
            </a:r>
            <a:r>
              <a:rPr lang="zh-CN" altLang="en-US" dirty="0" smtClean="0"/>
              <a:t>等系统的缓存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由于 </a:t>
            </a:r>
            <a:r>
              <a:rPr lang="en-US" altLang="zh-CN" dirty="0" err="1" smtClean="0"/>
              <a:t>tdbm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tair</a:t>
            </a:r>
            <a:r>
              <a:rPr lang="zh-CN" altLang="en-US" dirty="0" smtClean="0"/>
              <a:t>的数据接口很相似，所以将 </a:t>
            </a:r>
            <a:r>
              <a:rPr lang="en-US" altLang="zh-CN" dirty="0" err="1" smtClean="0"/>
              <a:t>tdbm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tair</a:t>
            </a:r>
            <a:r>
              <a:rPr lang="zh-CN" altLang="en-US" dirty="0" smtClean="0"/>
              <a:t>合并</a:t>
            </a:r>
          </a:p>
          <a:p>
            <a:r>
              <a:rPr lang="zh-CN" altLang="en-US" dirty="0" smtClean="0"/>
              <a:t>包括 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和持久化两种存储功能，对应于原有的</a:t>
            </a:r>
            <a:r>
              <a:rPr lang="en-US" altLang="zh-CN" dirty="0" err="1" smtClean="0"/>
              <a:t>tdbm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tair</a:t>
            </a:r>
            <a:endParaRPr lang="en-US" altLang="zh-CN" dirty="0" smtClean="0"/>
          </a:p>
          <a:p>
            <a:r>
              <a:rPr lang="zh-CN" altLang="en-US" dirty="0" smtClean="0"/>
              <a:t>完全重写的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客户端</a:t>
            </a:r>
          </a:p>
          <a:p>
            <a:r>
              <a:rPr lang="zh-CN" altLang="en-US" dirty="0" smtClean="0"/>
              <a:t>重写的基于文件的持久化引擎</a:t>
            </a:r>
          </a:p>
          <a:p>
            <a:r>
              <a:rPr lang="zh-CN" altLang="en-US" dirty="0" smtClean="0"/>
              <a:t>完善的安全机制，不再依赖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的复制同步策略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Tair</a:t>
            </a:r>
            <a:r>
              <a:rPr lang="zh-CN" altLang="en-US" dirty="0" smtClean="0"/>
              <a:t>的总体架构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43372" y="1785926"/>
            <a:ext cx="3071834" cy="1214446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86182" y="4214818"/>
            <a:ext cx="4000528" cy="135732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7158" y="3143248"/>
            <a:ext cx="207170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000496" y="435769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86314" y="435769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572132" y="435769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357950" y="435769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072330" y="435769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16" name="曲线连接符 15"/>
          <p:cNvCxnSpPr>
            <a:stCxn id="7" idx="4"/>
            <a:endCxn id="9" idx="4"/>
          </p:cNvCxnSpPr>
          <p:nvPr/>
        </p:nvCxnSpPr>
        <p:spPr>
          <a:xfrm rot="16200000" flipH="1">
            <a:off x="4679157" y="4536289"/>
            <a:ext cx="1588" cy="785818"/>
          </a:xfrm>
          <a:prstGeom prst="curvedConnector3">
            <a:avLst>
              <a:gd name="adj1" fmla="val 14395466"/>
            </a:avLst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7" idx="4"/>
            <a:endCxn id="13" idx="4"/>
          </p:cNvCxnSpPr>
          <p:nvPr/>
        </p:nvCxnSpPr>
        <p:spPr>
          <a:xfrm rot="16200000" flipH="1">
            <a:off x="5464975" y="3750471"/>
            <a:ext cx="1588" cy="2357454"/>
          </a:xfrm>
          <a:prstGeom prst="curvedConnector3">
            <a:avLst>
              <a:gd name="adj1" fmla="val 31331307"/>
            </a:avLst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形状 20"/>
          <p:cNvCxnSpPr>
            <a:stCxn id="6" idx="2"/>
            <a:endCxn id="5" idx="1"/>
          </p:cNvCxnSpPr>
          <p:nvPr/>
        </p:nvCxnSpPr>
        <p:spPr>
          <a:xfrm rot="16200000" flipH="1">
            <a:off x="2143108" y="3250404"/>
            <a:ext cx="892975" cy="2393173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stCxn id="6" idx="0"/>
            <a:endCxn id="4" idx="1"/>
          </p:cNvCxnSpPr>
          <p:nvPr/>
        </p:nvCxnSpPr>
        <p:spPr>
          <a:xfrm rot="5400000" flipH="1" flipV="1">
            <a:off x="2393141" y="1393018"/>
            <a:ext cx="750099" cy="275036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286248" y="2143116"/>
            <a:ext cx="1071570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000760" y="2143116"/>
            <a:ext cx="1071570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4" idx="3"/>
            <a:endCxn id="25" idx="1"/>
          </p:cNvCxnSpPr>
          <p:nvPr/>
        </p:nvCxnSpPr>
        <p:spPr>
          <a:xfrm>
            <a:off x="5357818" y="2428868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5" idx="0"/>
            <a:endCxn id="4" idx="2"/>
          </p:cNvCxnSpPr>
          <p:nvPr/>
        </p:nvCxnSpPr>
        <p:spPr>
          <a:xfrm rot="16200000" flipV="1">
            <a:off x="5125645" y="3554016"/>
            <a:ext cx="1214446" cy="10715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850</Words>
  <Application>Microsoft Office PowerPoint</Application>
  <PresentationFormat>全屏显示(4:3)</PresentationFormat>
  <Paragraphs>156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Tair简介</vt:lpstr>
      <vt:lpstr>目录</vt:lpstr>
      <vt:lpstr>我们面临的问题</vt:lpstr>
      <vt:lpstr>我们需要什么？</vt:lpstr>
      <vt:lpstr>Tair 1.0</vt:lpstr>
      <vt:lpstr>Tdbm 1.0</vt:lpstr>
      <vt:lpstr>Tdbm 2.0</vt:lpstr>
      <vt:lpstr>Tair 2</vt:lpstr>
      <vt:lpstr>Tair的总体架构</vt:lpstr>
      <vt:lpstr>对照表</vt:lpstr>
      <vt:lpstr>对照表</vt:lpstr>
      <vt:lpstr>DataServer的结构</vt:lpstr>
      <vt:lpstr>mdb的特点</vt:lpstr>
      <vt:lpstr>Mdb的内存结构</vt:lpstr>
      <vt:lpstr>Fdb的一些特点</vt:lpstr>
      <vt:lpstr>Fdb中的数据结构</vt:lpstr>
      <vt:lpstr>Tair的特性</vt:lpstr>
      <vt:lpstr>Tair的容灾</vt:lpstr>
      <vt:lpstr>Tair的现状</vt:lpstr>
      <vt:lpstr>Tair的未来</vt:lpstr>
      <vt:lpstr>参考资源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Tair介绍</dc:title>
  <dc:creator>若海</dc:creator>
  <cp:lastModifiedBy>若海</cp:lastModifiedBy>
  <cp:revision>112</cp:revision>
  <dcterms:created xsi:type="dcterms:W3CDTF">2010-03-03T05:06:37Z</dcterms:created>
  <dcterms:modified xsi:type="dcterms:W3CDTF">2010-07-05T02:52:55Z</dcterms:modified>
</cp:coreProperties>
</file>