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1" r:id="rId3"/>
    <p:sldId id="257" r:id="rId4"/>
    <p:sldId id="260" r:id="rId5"/>
    <p:sldId id="272" r:id="rId6"/>
    <p:sldId id="273" r:id="rId7"/>
    <p:sldId id="274" r:id="rId8"/>
    <p:sldId id="275" r:id="rId9"/>
    <p:sldId id="276" r:id="rId10"/>
    <p:sldId id="277" r:id="rId11"/>
    <p:sldId id="258" r:id="rId12"/>
    <p:sldId id="263" r:id="rId13"/>
    <p:sldId id="264" r:id="rId14"/>
    <p:sldId id="278" r:id="rId15"/>
    <p:sldId id="265" r:id="rId16"/>
    <p:sldId id="266" r:id="rId17"/>
    <p:sldId id="281" r:id="rId18"/>
    <p:sldId id="279" r:id="rId19"/>
    <p:sldId id="280" r:id="rId20"/>
    <p:sldId id="267" r:id="rId21"/>
    <p:sldId id="269" r:id="rId22"/>
    <p:sldId id="268" r:id="rId23"/>
    <p:sldId id="282" r:id="rId24"/>
    <p:sldId id="283" r:id="rId25"/>
    <p:sldId id="285" r:id="rId26"/>
    <p:sldId id="284" r:id="rId27"/>
    <p:sldId id="286" r:id="rId28"/>
    <p:sldId id="287" r:id="rId29"/>
    <p:sldId id="270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97ED-F701-40D5-A583-97FE6F65D64B}" type="datetimeFigureOut">
              <a:rPr lang="zh-CN" altLang="en-US" smtClean="0"/>
              <a:t>2011/11/16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FD41-F07B-473F-9FEF-569FF9C6035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标题副本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97636"/>
            <a:ext cx="9296400" cy="1807564"/>
          </a:xfrm>
          <a:prstGeom prst="rect">
            <a:avLst/>
          </a:prstGeom>
        </p:spPr>
      </p:pic>
      <p:pic>
        <p:nvPicPr>
          <p:cNvPr id="11" name="图片 10" descr="9月 听课JPGxia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34351" y="1676400"/>
            <a:ext cx="1828649" cy="17311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97ED-F701-40D5-A583-97FE6F65D64B}" type="datetimeFigureOut">
              <a:rPr lang="zh-CN" altLang="en-US" smtClean="0"/>
              <a:t>2011/11/16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FD41-F07B-473F-9FEF-569FF9C603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97ED-F701-40D5-A583-97FE6F65D64B}" type="datetimeFigureOut">
              <a:rPr lang="zh-CN" altLang="en-US" smtClean="0"/>
              <a:t>2011/11/16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FD41-F07B-473F-9FEF-569FF9C603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标题栏副本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81000"/>
            <a:ext cx="9144000" cy="5976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7467600" cy="381000"/>
          </a:xfrm>
        </p:spPr>
        <p:txBody>
          <a:bodyPr>
            <a:noAutofit/>
          </a:bodyPr>
          <a:lstStyle>
            <a:lvl1pPr algn="l">
              <a:defRPr sz="33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97ED-F701-40D5-A583-97FE6F65D64B}" type="datetimeFigureOut">
              <a:rPr lang="zh-CN" altLang="en-US" smtClean="0"/>
              <a:t>2011/11/16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FD41-F07B-473F-9FEF-569FF9C6035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12月 购物狂修改1 JPG副本XIA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9492" y="-152400"/>
            <a:ext cx="2050708" cy="1447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97ED-F701-40D5-A583-97FE6F65D64B}" type="datetimeFigureOut">
              <a:rPr lang="zh-CN" altLang="en-US" smtClean="0"/>
              <a:t>2011/11/16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FD41-F07B-473F-9FEF-569FF9C603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97ED-F701-40D5-A583-97FE6F65D64B}" type="datetimeFigureOut">
              <a:rPr lang="zh-CN" altLang="en-US" smtClean="0"/>
              <a:t>2011/11/16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FD41-F07B-473F-9FEF-569FF9C603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97ED-F701-40D5-A583-97FE6F65D64B}" type="datetimeFigureOut">
              <a:rPr lang="zh-CN" altLang="en-US" smtClean="0"/>
              <a:t>2011/11/16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FD41-F07B-473F-9FEF-569FF9C603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97ED-F701-40D5-A583-97FE6F65D64B}" type="datetimeFigureOut">
              <a:rPr lang="zh-CN" altLang="en-US" smtClean="0"/>
              <a:t>2011/11/16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FD41-F07B-473F-9FEF-569FF9C603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97ED-F701-40D5-A583-97FE6F65D64B}" type="datetimeFigureOut">
              <a:rPr lang="zh-CN" altLang="en-US" smtClean="0"/>
              <a:t>2011/11/16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FD41-F07B-473F-9FEF-569FF9C603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97ED-F701-40D5-A583-97FE6F65D64B}" type="datetimeFigureOut">
              <a:rPr lang="zh-CN" altLang="en-US" smtClean="0"/>
              <a:t>2011/11/16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FD41-F07B-473F-9FEF-569FF9C603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97ED-F701-40D5-A583-97FE6F65D64B}" type="datetimeFigureOut">
              <a:rPr lang="zh-CN" altLang="en-US" smtClean="0"/>
              <a:t>2011/11/16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FD41-F07B-473F-9FEF-569FF9C603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C97ED-F701-40D5-A583-97FE6F65D64B}" type="datetimeFigureOut">
              <a:rPr lang="zh-CN" altLang="en-US" smtClean="0"/>
              <a:t>2011/11/16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9FD41-F07B-473F-9FEF-569FF9C6035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副本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2400" y="6324600"/>
            <a:ext cx="2514600" cy="400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corp.taobao.com/index.php/Notify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黑体" pitchFamily="2" charset="-122"/>
              </a:rPr>
              <a:t>淘宝消息中间件简介</a:t>
            </a:r>
            <a:endParaRPr lang="zh-CN" altLang="en-US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3429000"/>
            <a:ext cx="6440760" cy="838944"/>
          </a:xfrm>
        </p:spPr>
        <p:txBody>
          <a:bodyPr/>
          <a:lstStyle/>
          <a:p>
            <a:pPr algn="r"/>
            <a:r>
              <a:rPr lang="zh-CN" altLang="en-US" sz="1800" dirty="0" smtClean="0">
                <a:solidFill>
                  <a:schemeClr val="tx1"/>
                </a:solidFill>
              </a:rPr>
              <a:t>淘宝</a:t>
            </a:r>
            <a:r>
              <a:rPr lang="en-US" altLang="zh-CN" sz="1800" dirty="0" smtClean="0">
                <a:solidFill>
                  <a:schemeClr val="tx1"/>
                </a:solidFill>
              </a:rPr>
              <a:t>-Java</a:t>
            </a:r>
            <a:r>
              <a:rPr lang="zh-CN" altLang="en-US" sz="1800" dirty="0" smtClean="0">
                <a:solidFill>
                  <a:schemeClr val="tx1"/>
                </a:solidFill>
              </a:rPr>
              <a:t>中间件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algn="r"/>
            <a:r>
              <a:rPr lang="zh-CN" altLang="en-US" sz="1800" dirty="0">
                <a:solidFill>
                  <a:schemeClr val="tx1"/>
                </a:solidFill>
              </a:rPr>
              <a:t>锋寒</a:t>
            </a:r>
          </a:p>
        </p:txBody>
      </p:sp>
    </p:spTree>
    <p:extLst>
      <p:ext uri="{BB962C8B-B14F-4D97-AF65-F5344CB8AC3E}">
        <p14:creationId xmlns:p14="http://schemas.microsoft.com/office/powerpoint/2010/main" val="19037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持久订阅</a:t>
            </a:r>
          </a:p>
        </p:txBody>
      </p:sp>
      <p:pic>
        <p:nvPicPr>
          <p:cNvPr id="4" name="内容占位符 5" descr="持久订阅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772816"/>
            <a:ext cx="6991350" cy="3419475"/>
          </a:xfrm>
        </p:spPr>
      </p:pic>
    </p:spTree>
    <p:extLst>
      <p:ext uri="{BB962C8B-B14F-4D97-AF65-F5344CB8AC3E}">
        <p14:creationId xmlns:p14="http://schemas.microsoft.com/office/powerpoint/2010/main" val="1596758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Taobao</a:t>
            </a:r>
            <a:r>
              <a:rPr lang="zh-CN" altLang="en-US" dirty="0" smtClean="0"/>
              <a:t>消息中间件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具有互联网特征的消息中间件</a:t>
            </a:r>
            <a:endParaRPr lang="en-US" altLang="zh-CN" dirty="0"/>
          </a:p>
          <a:p>
            <a:pPr lvl="1"/>
            <a:r>
              <a:rPr lang="zh-CN" altLang="en-US" dirty="0"/>
              <a:t>消息发送和业务操作的</a:t>
            </a:r>
            <a:r>
              <a:rPr lang="zh-CN" altLang="en-US" dirty="0" smtClean="0"/>
              <a:t>一致性</a:t>
            </a:r>
            <a:endParaRPr lang="en-US" altLang="zh-CN" dirty="0" smtClean="0"/>
          </a:p>
          <a:p>
            <a:pPr lvl="1"/>
            <a:r>
              <a:rPr lang="zh-CN" altLang="en-US" dirty="0"/>
              <a:t>订阅者集群</a:t>
            </a:r>
            <a:endParaRPr lang="en-US" altLang="zh-CN" dirty="0"/>
          </a:p>
          <a:p>
            <a:pPr lvl="1"/>
            <a:r>
              <a:rPr lang="zh-CN" altLang="en-US" dirty="0"/>
              <a:t>扩展性</a:t>
            </a:r>
            <a:endParaRPr lang="en-US" altLang="zh-CN" dirty="0"/>
          </a:p>
          <a:p>
            <a:pPr lvl="1"/>
            <a:r>
              <a:rPr lang="zh-CN" altLang="en-US" dirty="0"/>
              <a:t>可靠性</a:t>
            </a:r>
            <a:endParaRPr lang="en-US" altLang="zh-CN" dirty="0"/>
          </a:p>
          <a:p>
            <a:pPr lvl="1"/>
            <a:r>
              <a:rPr lang="zh-CN" altLang="en-US" dirty="0"/>
              <a:t>稳定性</a:t>
            </a:r>
            <a:endParaRPr lang="en-US" altLang="zh-CN" dirty="0"/>
          </a:p>
          <a:p>
            <a:pPr lvl="1"/>
            <a:r>
              <a:rPr lang="zh-CN" altLang="en-US" dirty="0"/>
              <a:t>高性能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514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消息发送和业务操作的一致性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通用的</a:t>
            </a:r>
            <a:r>
              <a:rPr lang="en-US" altLang="zh-CN" dirty="0" smtClean="0"/>
              <a:t>MQ</a:t>
            </a:r>
            <a:r>
              <a:rPr lang="zh-CN" altLang="en-US" dirty="0" smtClean="0"/>
              <a:t>产品支持</a:t>
            </a:r>
            <a:r>
              <a:rPr lang="en-US" altLang="zh-CN" dirty="0" smtClean="0"/>
              <a:t>XA</a:t>
            </a:r>
            <a:r>
              <a:rPr lang="zh-CN" altLang="en-US" dirty="0" smtClean="0"/>
              <a:t>分布式事务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2"/>
            <a:r>
              <a:rPr lang="zh-CN" altLang="en-US" dirty="0"/>
              <a:t>跨越多个资源</a:t>
            </a:r>
            <a:r>
              <a:rPr lang="en-US" altLang="zh-CN" dirty="0"/>
              <a:t>ACID</a:t>
            </a:r>
            <a:r>
              <a:rPr lang="zh-CN" altLang="en-US" dirty="0"/>
              <a:t>的保证</a:t>
            </a:r>
            <a:endParaRPr lang="en-US" altLang="zh-CN" dirty="0"/>
          </a:p>
          <a:p>
            <a:pPr lvl="2"/>
            <a:r>
              <a:rPr lang="zh-CN" altLang="en-US" dirty="0"/>
              <a:t>编程模型简单一致</a:t>
            </a:r>
            <a:endParaRPr lang="en-US" altLang="zh-CN" dirty="0"/>
          </a:p>
          <a:p>
            <a:pPr lvl="1"/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性能和可用性都不高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故障</a:t>
            </a:r>
            <a:r>
              <a:rPr lang="zh-CN" altLang="en-US" dirty="0"/>
              <a:t>难于</a:t>
            </a:r>
            <a:r>
              <a:rPr lang="zh-CN" altLang="en-US" dirty="0" smtClean="0"/>
              <a:t>恢复</a:t>
            </a:r>
            <a:endParaRPr lang="zh-CN" altLang="en-US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970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消息发送和业务操作的一致性</a:t>
            </a:r>
          </a:p>
        </p:txBody>
      </p:sp>
      <p:sp>
        <p:nvSpPr>
          <p:cNvPr id="4" name="矩形 3"/>
          <p:cNvSpPr/>
          <p:nvPr/>
        </p:nvSpPr>
        <p:spPr>
          <a:xfrm>
            <a:off x="1219200" y="1576390"/>
            <a:ext cx="2919806" cy="785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Publisher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19200" y="4700582"/>
            <a:ext cx="2919806" cy="7858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Broker</a:t>
            </a:r>
            <a:endParaRPr lang="zh-CN" altLang="en-US" dirty="0"/>
          </a:p>
        </p:txBody>
      </p:sp>
      <p:sp>
        <p:nvSpPr>
          <p:cNvPr id="6" name="圆柱形 5"/>
          <p:cNvSpPr/>
          <p:nvPr/>
        </p:nvSpPr>
        <p:spPr>
          <a:xfrm>
            <a:off x="6553200" y="4572000"/>
            <a:ext cx="1143008" cy="1000132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Storage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rot="5400000">
            <a:off x="995734" y="3505216"/>
            <a:ext cx="171371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38610" y="2505084"/>
            <a:ext cx="585814" cy="175432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dirty="0" smtClean="0"/>
              <a:t>T1</a:t>
            </a:r>
          </a:p>
          <a:p>
            <a:r>
              <a:rPr lang="zh-CN" altLang="en-US" dirty="0" smtClean="0"/>
              <a:t>发送</a:t>
            </a:r>
            <a:r>
              <a:rPr lang="en-US" altLang="zh-CN" dirty="0" smtClean="0"/>
              <a:t>half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4353320" y="1933580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1882" y="136207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T3</a:t>
            </a:r>
            <a:r>
              <a:rPr lang="zh-CN" altLang="en-US" dirty="0" smtClean="0"/>
              <a:t>业务操作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rot="5400000">
            <a:off x="1710908" y="3504422"/>
            <a:ext cx="1714512" cy="1588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95866" y="2576522"/>
            <a:ext cx="566758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dirty="0" smtClean="0"/>
              <a:t>T4</a:t>
            </a:r>
            <a:r>
              <a:rPr lang="zh-CN" altLang="en-US" dirty="0" smtClean="0"/>
              <a:t>提交</a:t>
            </a:r>
            <a:r>
              <a:rPr lang="en-US" altLang="zh-CN" dirty="0" smtClean="0"/>
              <a:t>/</a:t>
            </a:r>
            <a:r>
              <a:rPr lang="zh-CN" altLang="en-US" dirty="0" smtClean="0"/>
              <a:t>回滚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81882" y="4462144"/>
            <a:ext cx="189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T2</a:t>
            </a:r>
            <a:r>
              <a:rPr lang="zh-CN" altLang="en-US" dirty="0" smtClean="0"/>
              <a:t>存储</a:t>
            </a:r>
            <a:r>
              <a:rPr lang="en-US" altLang="zh-CN" dirty="0" smtClean="0"/>
              <a:t>half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80590" y="5340828"/>
            <a:ext cx="21951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T5 </a:t>
            </a:r>
            <a:r>
              <a:rPr lang="zh-CN" altLang="en-US" sz="1600" dirty="0" smtClean="0"/>
              <a:t>提交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更新数据库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标识消息可发送</a:t>
            </a:r>
            <a:endParaRPr lang="en-US" altLang="zh-CN" sz="1600" dirty="0" smtClean="0"/>
          </a:p>
          <a:p>
            <a:r>
              <a:rPr lang="zh-CN" altLang="en-US" sz="1600" dirty="0" smtClean="0"/>
              <a:t>回滚：删除消息</a:t>
            </a:r>
            <a:endParaRPr lang="zh-CN" altLang="en-US" sz="1600" dirty="0"/>
          </a:p>
        </p:txBody>
      </p:sp>
      <p:cxnSp>
        <p:nvCxnSpPr>
          <p:cNvPr id="15" name="直接箭头连接符 14"/>
          <p:cNvCxnSpPr/>
          <p:nvPr/>
        </p:nvCxnSpPr>
        <p:spPr>
          <a:xfrm rot="5400000" flipH="1" flipV="1">
            <a:off x="2698413" y="3469100"/>
            <a:ext cx="164307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10246" y="2505084"/>
            <a:ext cx="738664" cy="175432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dirty="0" smtClean="0"/>
              <a:t>S1</a:t>
            </a:r>
          </a:p>
          <a:p>
            <a:r>
              <a:rPr lang="zh-CN" altLang="en-US" dirty="0" smtClean="0"/>
              <a:t>定期检查未提交的消息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424758" y="4831476"/>
            <a:ext cx="205223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5400000">
            <a:off x="3139668" y="3504422"/>
            <a:ext cx="1714512" cy="1588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67568" y="3148026"/>
            <a:ext cx="167611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dirty="0" smtClean="0"/>
              <a:t>S2</a:t>
            </a:r>
            <a:r>
              <a:rPr lang="zh-CN" altLang="en-US" dirty="0" smtClean="0"/>
              <a:t>提交</a:t>
            </a:r>
            <a:r>
              <a:rPr lang="en-US" altLang="zh-CN" dirty="0" smtClean="0"/>
              <a:t>/</a:t>
            </a:r>
            <a:r>
              <a:rPr lang="zh-CN" altLang="en-US" dirty="0" smtClean="0"/>
              <a:t>回滚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57200" y="1219200"/>
            <a:ext cx="7143800" cy="1285884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52858" y="4467212"/>
            <a:ext cx="7143800" cy="1981612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24296" y="121920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本地事务域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4296" y="595526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本地事务域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剪去单角的矩形 23"/>
          <p:cNvSpPr/>
          <p:nvPr/>
        </p:nvSpPr>
        <p:spPr>
          <a:xfrm>
            <a:off x="6005918" y="1546742"/>
            <a:ext cx="1814506" cy="815466"/>
          </a:xfrm>
          <a:prstGeom prst="snip1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业务操作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429100" y="5344908"/>
            <a:ext cx="205223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63332" y="5058438"/>
            <a:ext cx="21951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S3 </a:t>
            </a:r>
            <a:r>
              <a:rPr lang="zh-CN" altLang="en-US" sz="1600" dirty="0" smtClean="0"/>
              <a:t>提交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更新数据库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标识消息可发送</a:t>
            </a:r>
            <a:endParaRPr lang="en-US" altLang="zh-CN" sz="1600" dirty="0" smtClean="0"/>
          </a:p>
          <a:p>
            <a:r>
              <a:rPr lang="zh-CN" altLang="en-US" sz="1600" dirty="0" smtClean="0"/>
              <a:t>回滚：删除消息</a:t>
            </a:r>
            <a:endParaRPr lang="zh-CN" altLang="en-US" sz="1600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4411842" y="5062518"/>
            <a:ext cx="205223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8249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2" grpId="0"/>
      <p:bldP spid="12" grpId="1"/>
      <p:bldP spid="13" grpId="0"/>
      <p:bldP spid="13" grpId="1"/>
      <p:bldP spid="14" grpId="0"/>
      <p:bldP spid="14" grpId="1"/>
      <p:bldP spid="16" grpId="0"/>
      <p:bldP spid="19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消息发送和业务操作的一致性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业务操作和消息存储都在本地事务域进行，不存在跨资源的事务。</a:t>
            </a:r>
          </a:p>
          <a:p>
            <a:r>
              <a:rPr lang="zh-CN" altLang="en-US" dirty="0"/>
              <a:t>提交</a:t>
            </a:r>
            <a:r>
              <a:rPr lang="en-US" altLang="zh-CN" dirty="0"/>
              <a:t>/</a:t>
            </a:r>
            <a:r>
              <a:rPr lang="zh-CN" altLang="en-US" dirty="0"/>
              <a:t>回滚消息有可能失败，系统会处于短暂的不一致状态</a:t>
            </a:r>
          </a:p>
          <a:p>
            <a:r>
              <a:rPr lang="en-US" altLang="zh-CN" dirty="0" smtClean="0"/>
              <a:t>Broker</a:t>
            </a:r>
            <a:r>
              <a:rPr lang="zh-CN" altLang="en-US" dirty="0" smtClean="0"/>
              <a:t>会</a:t>
            </a:r>
            <a:r>
              <a:rPr lang="zh-CN" altLang="en-US" dirty="0"/>
              <a:t>主动发送</a:t>
            </a:r>
            <a:r>
              <a:rPr lang="en-US" altLang="zh-CN" dirty="0"/>
              <a:t>Check</a:t>
            </a:r>
            <a:r>
              <a:rPr lang="zh-CN" altLang="en-US" dirty="0"/>
              <a:t>消息，确认消息是否提交或回滚</a:t>
            </a:r>
          </a:p>
          <a:p>
            <a:r>
              <a:rPr lang="zh-CN" altLang="en-US" dirty="0"/>
              <a:t>最终</a:t>
            </a:r>
            <a:r>
              <a:rPr lang="zh-CN" altLang="en-US" dirty="0" smtClean="0"/>
              <a:t>一致</a:t>
            </a:r>
            <a:endParaRPr lang="en-US" altLang="zh-CN" dirty="0" smtClean="0"/>
          </a:p>
          <a:p>
            <a:r>
              <a:rPr lang="zh-CN" altLang="en-US" dirty="0" smtClean="0"/>
              <a:t>将分布式</a:t>
            </a:r>
            <a:r>
              <a:rPr lang="zh-CN" altLang="en-US" dirty="0"/>
              <a:t>事务分解在两个本地事务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/>
              <a:t>客户端需要付出的代价</a:t>
            </a:r>
          </a:p>
          <a:p>
            <a:pPr lvl="1"/>
            <a:r>
              <a:rPr lang="zh-CN" altLang="en-US" dirty="0"/>
              <a:t>实现</a:t>
            </a:r>
            <a:r>
              <a:rPr lang="en-US" altLang="zh-CN" dirty="0" err="1"/>
              <a:t>CheckMessageListener</a:t>
            </a:r>
            <a:r>
              <a:rPr lang="zh-CN" altLang="en-US" dirty="0"/>
              <a:t>接口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180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订阅者集群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3800" dirty="0"/>
              <a:t>订阅者集群：消息的一个逻辑上的订阅者是有多个物理节点组成的一个集群</a:t>
            </a:r>
            <a:endParaRPr lang="en-US" altLang="zh-CN" sz="3800" dirty="0"/>
          </a:p>
          <a:p>
            <a:pPr>
              <a:lnSpc>
                <a:spcPct val="150000"/>
              </a:lnSpc>
            </a:pPr>
            <a:endParaRPr lang="en-US" altLang="zh-CN" sz="3800" dirty="0" smtClean="0"/>
          </a:p>
          <a:p>
            <a:pPr>
              <a:lnSpc>
                <a:spcPct val="150000"/>
              </a:lnSpc>
            </a:pPr>
            <a:endParaRPr lang="en-US" altLang="zh-CN" sz="3800" dirty="0"/>
          </a:p>
          <a:p>
            <a:pPr>
              <a:lnSpc>
                <a:spcPct val="150000"/>
              </a:lnSpc>
            </a:pPr>
            <a:endParaRPr lang="en-US" altLang="zh-CN" sz="3800" dirty="0"/>
          </a:p>
          <a:p>
            <a:pPr>
              <a:lnSpc>
                <a:spcPct val="150000"/>
              </a:lnSpc>
            </a:pPr>
            <a:endParaRPr lang="en-US" altLang="zh-CN" sz="3800" dirty="0"/>
          </a:p>
          <a:p>
            <a:pPr>
              <a:lnSpc>
                <a:spcPct val="150000"/>
              </a:lnSpc>
            </a:pPr>
            <a:endParaRPr lang="en-US" altLang="zh-CN" sz="3800" dirty="0"/>
          </a:p>
          <a:p>
            <a:pPr>
              <a:lnSpc>
                <a:spcPct val="150000"/>
              </a:lnSpc>
            </a:pPr>
            <a:endParaRPr lang="en-US" altLang="zh-CN" sz="3800" dirty="0"/>
          </a:p>
          <a:p>
            <a:pPr>
              <a:lnSpc>
                <a:spcPct val="150000"/>
              </a:lnSpc>
            </a:pPr>
            <a:endParaRPr lang="en-US" altLang="zh-CN" sz="3800" dirty="0"/>
          </a:p>
          <a:p>
            <a:pPr>
              <a:lnSpc>
                <a:spcPct val="150000"/>
              </a:lnSpc>
            </a:pPr>
            <a:endParaRPr lang="en-US" altLang="zh-CN" sz="3800" dirty="0"/>
          </a:p>
          <a:p>
            <a:pPr>
              <a:lnSpc>
                <a:spcPct val="150000"/>
              </a:lnSpc>
            </a:pPr>
            <a:r>
              <a:rPr lang="en-US" altLang="zh-CN" sz="3800" dirty="0"/>
              <a:t>A1</a:t>
            </a:r>
            <a:r>
              <a:rPr lang="zh-CN" altLang="en-US" sz="3800" dirty="0"/>
              <a:t>和</a:t>
            </a:r>
            <a:r>
              <a:rPr lang="en-US" altLang="zh-CN" sz="3800" dirty="0"/>
              <a:t>A2</a:t>
            </a:r>
            <a:r>
              <a:rPr lang="zh-CN" altLang="en-US" sz="3800" dirty="0"/>
              <a:t>是</a:t>
            </a:r>
            <a:r>
              <a:rPr lang="en-US" altLang="zh-CN" sz="3800" dirty="0" err="1"/>
              <a:t>SystemA</a:t>
            </a:r>
            <a:r>
              <a:rPr lang="zh-CN" altLang="en-US" sz="3800" dirty="0"/>
              <a:t>中的两个机器</a:t>
            </a:r>
            <a:endParaRPr lang="en-US" altLang="zh-CN" sz="3800" dirty="0"/>
          </a:p>
          <a:p>
            <a:pPr>
              <a:lnSpc>
                <a:spcPct val="150000"/>
              </a:lnSpc>
            </a:pPr>
            <a:r>
              <a:rPr lang="en-US" altLang="zh-CN" sz="3800" dirty="0"/>
              <a:t>A1</a:t>
            </a:r>
            <a:r>
              <a:rPr lang="zh-CN" altLang="en-US" sz="3800" dirty="0"/>
              <a:t>和</a:t>
            </a:r>
            <a:r>
              <a:rPr lang="en-US" altLang="zh-CN" sz="3800" dirty="0"/>
              <a:t>A2</a:t>
            </a:r>
            <a:r>
              <a:rPr lang="zh-CN" altLang="en-US" sz="3800" dirty="0"/>
              <a:t>共同来消费投递到</a:t>
            </a:r>
            <a:r>
              <a:rPr lang="en-US" altLang="zh-CN" sz="3800" dirty="0" err="1"/>
              <a:t>SystemA</a:t>
            </a:r>
            <a:r>
              <a:rPr lang="zh-CN" altLang="en-US" sz="3800" dirty="0"/>
              <a:t>的</a:t>
            </a:r>
            <a:r>
              <a:rPr lang="zh-CN" altLang="en-US" sz="3800" dirty="0" smtClean="0"/>
              <a:t>消息</a:t>
            </a:r>
            <a:endParaRPr lang="en-US" altLang="zh-CN" sz="3800" dirty="0"/>
          </a:p>
          <a:p>
            <a:pPr>
              <a:lnSpc>
                <a:spcPct val="150000"/>
              </a:lnSpc>
            </a:pPr>
            <a:r>
              <a:rPr lang="en-US" altLang="zh-CN" sz="3800" dirty="0"/>
              <a:t>B1</a:t>
            </a:r>
            <a:r>
              <a:rPr lang="zh-CN" altLang="en-US" sz="3800" dirty="0"/>
              <a:t>和</a:t>
            </a:r>
            <a:r>
              <a:rPr lang="en-US" altLang="zh-CN" sz="3800" dirty="0"/>
              <a:t>B2</a:t>
            </a:r>
            <a:r>
              <a:rPr lang="zh-CN" altLang="en-US" sz="3800" dirty="0"/>
              <a:t>也是类似的关系</a:t>
            </a:r>
            <a:endParaRPr lang="en-US" altLang="zh-CN" sz="3800" dirty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914400" y="2209800"/>
            <a:ext cx="6248400" cy="2209800"/>
            <a:chOff x="914400" y="1645403"/>
            <a:chExt cx="6248400" cy="2209800"/>
          </a:xfrm>
        </p:grpSpPr>
        <p:sp>
          <p:nvSpPr>
            <p:cNvPr id="5" name="矩形 4"/>
            <p:cNvSpPr/>
            <p:nvPr/>
          </p:nvSpPr>
          <p:spPr>
            <a:xfrm>
              <a:off x="4419599" y="1645403"/>
              <a:ext cx="2743201" cy="10960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914400" y="1676400"/>
              <a:ext cx="3505200" cy="2130048"/>
              <a:chOff x="914400" y="1676400"/>
              <a:chExt cx="3505200" cy="2130048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914400" y="2208024"/>
                <a:ext cx="1877555" cy="1066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Publisher</a:t>
                </a:r>
                <a:endParaRPr lang="zh-CN" altLang="en-US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971800" y="1676400"/>
                <a:ext cx="1034674" cy="21300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MOM</a:t>
                </a:r>
                <a:endParaRPr lang="zh-CN" altLang="en-US" dirty="0"/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V="1">
                <a:off x="2674184" y="2627124"/>
                <a:ext cx="297616" cy="6458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endCxn id="5" idx="1"/>
              </p:cNvCxnSpPr>
              <p:nvPr/>
            </p:nvCxnSpPr>
            <p:spPr>
              <a:xfrm flipV="1">
                <a:off x="4006474" y="2193414"/>
                <a:ext cx="413125" cy="14610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endCxn id="10" idx="1"/>
              </p:cNvCxnSpPr>
              <p:nvPr/>
            </p:nvCxnSpPr>
            <p:spPr>
              <a:xfrm>
                <a:off x="4006474" y="3328906"/>
                <a:ext cx="413126" cy="35437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圆角矩形 6"/>
            <p:cNvSpPr/>
            <p:nvPr/>
          </p:nvSpPr>
          <p:spPr>
            <a:xfrm>
              <a:off x="5867400" y="1982976"/>
              <a:ext cx="533400" cy="6078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A1</a:t>
              </a:r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553200" y="1982976"/>
              <a:ext cx="533400" cy="6078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A2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19599" y="1676400"/>
              <a:ext cx="1447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SubscriberA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419600" y="2873482"/>
              <a:ext cx="2743200" cy="9817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867400" y="3124200"/>
              <a:ext cx="533400" cy="6078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B1</a:t>
              </a:r>
              <a:endParaRPr lang="zh-CN" altLang="en-US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553200" y="3124200"/>
              <a:ext cx="533400" cy="6078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19600" y="2850397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SubscriberB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05076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Broker -- </a:t>
            </a:r>
            <a:r>
              <a:rPr lang="en-US" altLang="zh-CN" sz="2400" dirty="0"/>
              <a:t>Shared nothing </a:t>
            </a:r>
            <a:r>
              <a:rPr lang="en-US" altLang="zh-CN" sz="2400" dirty="0" smtClean="0"/>
              <a:t>architecture</a:t>
            </a:r>
          </a:p>
          <a:p>
            <a:r>
              <a:rPr lang="zh-CN" altLang="en-US" sz="2400" dirty="0"/>
              <a:t>发布者、</a:t>
            </a:r>
            <a:r>
              <a:rPr lang="zh-CN" altLang="en-US" sz="2400" dirty="0" smtClean="0"/>
              <a:t>订阅者都支持集群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000100" y="2928934"/>
            <a:ext cx="1357322" cy="5715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Publisher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00100" y="3786190"/>
            <a:ext cx="1357322" cy="5715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Publisher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00100" y="4643446"/>
            <a:ext cx="1357322" cy="5715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Publisher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43306" y="3429000"/>
            <a:ext cx="1357322" cy="571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Broker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43306" y="4214818"/>
            <a:ext cx="1357322" cy="571504"/>
          </a:xfrm>
          <a:prstGeom prst="rect">
            <a:avLst/>
          </a:prstGeom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Broker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286512" y="2857496"/>
            <a:ext cx="1357322" cy="5715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Subscriber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286512" y="3786190"/>
            <a:ext cx="1357322" cy="5715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Subscriber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286512" y="4643446"/>
            <a:ext cx="1357322" cy="5715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Subscriber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500298" y="3214686"/>
            <a:ext cx="107157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6200000" flipH="1">
            <a:off x="2428860" y="3357562"/>
            <a:ext cx="1143008" cy="114300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428860" y="3786190"/>
            <a:ext cx="107157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428860" y="4214818"/>
            <a:ext cx="1071570" cy="35719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 flipH="1" flipV="1">
            <a:off x="2571736" y="3857628"/>
            <a:ext cx="1000132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2500298" y="4643446"/>
            <a:ext cx="1000132" cy="42862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10800000" flipV="1">
            <a:off x="5072066" y="3143248"/>
            <a:ext cx="107157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>
            <a:off x="5000628" y="3357562"/>
            <a:ext cx="1214446" cy="10715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10800000">
            <a:off x="5072066" y="3714752"/>
            <a:ext cx="114300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10800000" flipV="1">
            <a:off x="5072066" y="4143380"/>
            <a:ext cx="1071570" cy="42862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16200000" flipV="1">
            <a:off x="5072066" y="3857628"/>
            <a:ext cx="1071570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10800000">
            <a:off x="5072066" y="4643446"/>
            <a:ext cx="1071570" cy="42862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14348" y="2428868"/>
            <a:ext cx="2000264" cy="35719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357554" y="2428868"/>
            <a:ext cx="2000264" cy="35719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072198" y="2428868"/>
            <a:ext cx="2000264" cy="35719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85786" y="55721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28992" y="55721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143636" y="55721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集群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10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支持存储节点的动态变化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57554" y="2571744"/>
            <a:ext cx="1428760" cy="642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Broker</a:t>
            </a:r>
            <a:endParaRPr lang="zh-CN" altLang="en-US" dirty="0"/>
          </a:p>
        </p:txBody>
      </p:sp>
      <p:sp>
        <p:nvSpPr>
          <p:cNvPr id="5" name="圆柱形 4"/>
          <p:cNvSpPr/>
          <p:nvPr/>
        </p:nvSpPr>
        <p:spPr>
          <a:xfrm>
            <a:off x="1857356" y="4143380"/>
            <a:ext cx="857256" cy="64294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Store</a:t>
            </a:r>
            <a:endParaRPr lang="zh-CN" altLang="en-US" dirty="0"/>
          </a:p>
        </p:txBody>
      </p:sp>
      <p:sp>
        <p:nvSpPr>
          <p:cNvPr id="6" name="圆柱形 5"/>
          <p:cNvSpPr/>
          <p:nvPr/>
        </p:nvSpPr>
        <p:spPr>
          <a:xfrm>
            <a:off x="3143240" y="4143380"/>
            <a:ext cx="857256" cy="64294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Store</a:t>
            </a:r>
            <a:endParaRPr lang="zh-CN" altLang="en-US" dirty="0"/>
          </a:p>
        </p:txBody>
      </p:sp>
      <p:sp>
        <p:nvSpPr>
          <p:cNvPr id="7" name="圆柱形 6"/>
          <p:cNvSpPr/>
          <p:nvPr/>
        </p:nvSpPr>
        <p:spPr>
          <a:xfrm>
            <a:off x="4429124" y="4143380"/>
            <a:ext cx="857256" cy="64294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Store</a:t>
            </a:r>
            <a:endParaRPr lang="zh-CN" altLang="en-US" dirty="0"/>
          </a:p>
        </p:txBody>
      </p:sp>
      <p:sp>
        <p:nvSpPr>
          <p:cNvPr id="8" name="圆柱形 7"/>
          <p:cNvSpPr/>
          <p:nvPr/>
        </p:nvSpPr>
        <p:spPr>
          <a:xfrm>
            <a:off x="5643570" y="4143380"/>
            <a:ext cx="857256" cy="642942"/>
          </a:xfrm>
          <a:prstGeom prst="can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Store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2"/>
            <a:endCxn id="5" idx="1"/>
          </p:cNvCxnSpPr>
          <p:nvPr/>
        </p:nvCxnSpPr>
        <p:spPr>
          <a:xfrm rot="5400000">
            <a:off x="2714612" y="2786058"/>
            <a:ext cx="928694" cy="1785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2"/>
            <a:endCxn id="6" idx="1"/>
          </p:cNvCxnSpPr>
          <p:nvPr/>
        </p:nvCxnSpPr>
        <p:spPr>
          <a:xfrm rot="5400000">
            <a:off x="3357554" y="3429000"/>
            <a:ext cx="92869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7" idx="1"/>
          </p:cNvCxnSpPr>
          <p:nvPr/>
        </p:nvCxnSpPr>
        <p:spPr>
          <a:xfrm rot="16200000" flipH="1">
            <a:off x="4000496" y="3286124"/>
            <a:ext cx="928694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8" idx="1"/>
          </p:cNvCxnSpPr>
          <p:nvPr/>
        </p:nvCxnSpPr>
        <p:spPr>
          <a:xfrm rot="16200000" flipH="1">
            <a:off x="4607719" y="2678901"/>
            <a:ext cx="928694" cy="200026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653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可靠性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服务质量</a:t>
            </a:r>
            <a:r>
              <a:rPr lang="en-US" altLang="zh-CN" dirty="0"/>
              <a:t> (QOS) </a:t>
            </a:r>
            <a:r>
              <a:rPr lang="zh-CN" altLang="en-US" dirty="0"/>
              <a:t>级别</a:t>
            </a:r>
            <a:endParaRPr lang="en-US" altLang="zh-CN" dirty="0"/>
          </a:p>
          <a:p>
            <a:pPr lvl="1"/>
            <a:r>
              <a:rPr lang="en-US" altLang="zh-CN" dirty="0"/>
              <a:t>Exactly-once</a:t>
            </a:r>
          </a:p>
          <a:p>
            <a:pPr lvl="2"/>
            <a:r>
              <a:rPr lang="zh-CN" altLang="en-US" dirty="0"/>
              <a:t>投递一次且仅一次</a:t>
            </a:r>
            <a:endParaRPr lang="en-US" altLang="zh-CN" dirty="0"/>
          </a:p>
          <a:p>
            <a:pPr lvl="1"/>
            <a:r>
              <a:rPr lang="en-US" altLang="zh-CN" b="1" dirty="0"/>
              <a:t>At-least-once</a:t>
            </a:r>
          </a:p>
          <a:p>
            <a:pPr lvl="2"/>
            <a:r>
              <a:rPr lang="zh-CN" altLang="en-US" dirty="0"/>
              <a:t>最少会投递一次，有可能会重复投递</a:t>
            </a:r>
            <a:endParaRPr lang="en-US" altLang="zh-CN" dirty="0"/>
          </a:p>
          <a:p>
            <a:pPr lvl="1"/>
            <a:r>
              <a:rPr lang="en-US" altLang="zh-CN" dirty="0"/>
              <a:t>At-most-once</a:t>
            </a:r>
          </a:p>
          <a:p>
            <a:pPr lvl="2"/>
            <a:r>
              <a:rPr lang="zh-CN" altLang="en-US" dirty="0"/>
              <a:t>最多投递一次，有可能丢失</a:t>
            </a:r>
          </a:p>
          <a:p>
            <a:r>
              <a:rPr lang="zh-CN" altLang="en-US" dirty="0"/>
              <a:t>不能丢消息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251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可靠性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消息的投递分为两个阶段</a:t>
            </a:r>
            <a:endParaRPr lang="en-US" altLang="zh-CN" dirty="0"/>
          </a:p>
          <a:p>
            <a:pPr lvl="1"/>
            <a:r>
              <a:rPr lang="zh-CN" altLang="en-US" dirty="0"/>
              <a:t>发布者</a:t>
            </a:r>
            <a:r>
              <a:rPr lang="zh-CN" altLang="en-US" dirty="0" smtClean="0"/>
              <a:t>向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发送</a:t>
            </a:r>
            <a:r>
              <a:rPr lang="zh-CN" altLang="en-US" dirty="0"/>
              <a:t>消息</a:t>
            </a:r>
            <a:endParaRPr lang="en-US" altLang="zh-CN" dirty="0"/>
          </a:p>
          <a:p>
            <a:pPr lvl="1"/>
            <a:r>
              <a:rPr lang="en-US" altLang="zh-CN" dirty="0"/>
              <a:t>Broker</a:t>
            </a:r>
            <a:r>
              <a:rPr lang="zh-CN" altLang="en-US" dirty="0" smtClean="0"/>
              <a:t>向</a:t>
            </a:r>
            <a:r>
              <a:rPr lang="zh-CN" altLang="en-US" dirty="0"/>
              <a:t>订阅者投递消息</a:t>
            </a:r>
            <a:endParaRPr lang="en-US" altLang="zh-CN" dirty="0"/>
          </a:p>
          <a:p>
            <a:r>
              <a:rPr lang="zh-CN" altLang="en-US" dirty="0"/>
              <a:t>因此，消息有可能在三个地方丢失</a:t>
            </a:r>
            <a:endParaRPr lang="en-US" altLang="zh-CN" dirty="0"/>
          </a:p>
          <a:p>
            <a:pPr lvl="1"/>
            <a:r>
              <a:rPr lang="zh-CN" altLang="en-US" dirty="0"/>
              <a:t>发布者</a:t>
            </a:r>
            <a:r>
              <a:rPr lang="zh-CN" altLang="en-US" dirty="0" smtClean="0"/>
              <a:t>到</a:t>
            </a:r>
            <a:r>
              <a:rPr lang="en-US" altLang="zh-CN" dirty="0"/>
              <a:t>Broker</a:t>
            </a:r>
            <a:r>
              <a:rPr lang="zh-CN" altLang="en-US" dirty="0" smtClean="0"/>
              <a:t>之间</a:t>
            </a:r>
            <a:endParaRPr lang="en-US" altLang="zh-CN" dirty="0"/>
          </a:p>
          <a:p>
            <a:pPr lvl="1"/>
            <a:r>
              <a:rPr lang="en-US" altLang="zh-CN" dirty="0"/>
              <a:t>Broker</a:t>
            </a:r>
            <a:r>
              <a:rPr lang="zh-CN" altLang="en-US" dirty="0" smtClean="0"/>
              <a:t>本身</a:t>
            </a:r>
            <a:endParaRPr lang="en-US" altLang="zh-CN" dirty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/>
              <a:t>Broker</a:t>
            </a:r>
            <a:r>
              <a:rPr lang="zh-CN" altLang="en-US" dirty="0" smtClean="0"/>
              <a:t>到</a:t>
            </a:r>
            <a:r>
              <a:rPr lang="zh-CN" altLang="en-US" dirty="0"/>
              <a:t>订阅者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984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消息中间件概览</a:t>
            </a:r>
            <a:endParaRPr lang="en-US" altLang="zh-CN" dirty="0" smtClean="0"/>
          </a:p>
          <a:p>
            <a:r>
              <a:rPr lang="zh-CN" altLang="en-US" dirty="0"/>
              <a:t>淘</a:t>
            </a:r>
            <a:r>
              <a:rPr lang="zh-CN" altLang="en-US" dirty="0" smtClean="0"/>
              <a:t>宝消息中间件简介</a:t>
            </a:r>
            <a:endParaRPr lang="en-US" altLang="zh-CN" dirty="0" smtClean="0"/>
          </a:p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083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可靠性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Publisher-</a:t>
            </a:r>
            <a:r>
              <a:rPr lang="en-US" altLang="zh-CN" dirty="0"/>
              <a:t>&gt;Broker</a:t>
            </a:r>
          </a:p>
          <a:p>
            <a:pPr lvl="1"/>
            <a:r>
              <a:rPr lang="en-US" altLang="zh-CN" dirty="0"/>
              <a:t>Broker</a:t>
            </a:r>
            <a:r>
              <a:rPr lang="zh-CN" altLang="en-US" dirty="0"/>
              <a:t>收到消息，放入存储节点中，才会</a:t>
            </a:r>
            <a:r>
              <a:rPr lang="zh-CN" altLang="en-US" dirty="0" smtClean="0"/>
              <a:t>返回“成功”</a:t>
            </a:r>
            <a:r>
              <a:rPr lang="zh-CN" altLang="en-US" dirty="0"/>
              <a:t>给</a:t>
            </a:r>
            <a:r>
              <a:rPr lang="en-US" altLang="zh-CN" dirty="0" smtClean="0"/>
              <a:t>Publisher</a:t>
            </a:r>
          </a:p>
          <a:p>
            <a:r>
              <a:rPr lang="zh-CN" altLang="en-US" dirty="0" smtClean="0"/>
              <a:t>存储的可靠性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没有绝对的可靠，需要定义级别</a:t>
            </a:r>
            <a:endParaRPr lang="zh-CN" altLang="en-US" dirty="0"/>
          </a:p>
          <a:p>
            <a:pPr lvl="2"/>
            <a:r>
              <a:rPr lang="en-US" altLang="zh-CN" dirty="0"/>
              <a:t>File</a:t>
            </a:r>
          </a:p>
          <a:p>
            <a:pPr lvl="2"/>
            <a:r>
              <a:rPr lang="en-US" altLang="zh-CN" dirty="0"/>
              <a:t>Oracle+</a:t>
            </a:r>
            <a:r>
              <a:rPr lang="zh-CN" altLang="en-US" dirty="0"/>
              <a:t>小型机</a:t>
            </a:r>
            <a:r>
              <a:rPr lang="en-US" altLang="zh-CN" dirty="0"/>
              <a:t>+</a:t>
            </a:r>
            <a:r>
              <a:rPr lang="zh-CN" altLang="en-US" dirty="0"/>
              <a:t>存储</a:t>
            </a:r>
          </a:p>
          <a:p>
            <a:pPr lvl="2"/>
            <a:r>
              <a:rPr lang="en-US" altLang="zh-CN" dirty="0" err="1"/>
              <a:t>Mysql</a:t>
            </a:r>
            <a:endParaRPr lang="en-US" altLang="zh-CN" dirty="0"/>
          </a:p>
          <a:p>
            <a:pPr lvl="2"/>
            <a:r>
              <a:rPr lang="en-US" altLang="zh-CN" dirty="0" err="1"/>
              <a:t>Mysql</a:t>
            </a:r>
            <a:r>
              <a:rPr lang="en-US" altLang="zh-CN" dirty="0"/>
              <a:t> + </a:t>
            </a:r>
            <a:r>
              <a:rPr lang="en-US" altLang="zh-CN" dirty="0" smtClean="0"/>
              <a:t>Replication</a:t>
            </a:r>
          </a:p>
          <a:p>
            <a:pPr lvl="2"/>
            <a:r>
              <a:rPr lang="zh-CN" altLang="en-US" dirty="0"/>
              <a:t>同步写入两个节点</a:t>
            </a:r>
          </a:p>
          <a:p>
            <a:r>
              <a:rPr lang="en-US" altLang="zh-CN" dirty="0"/>
              <a:t>Broker-&gt;Subscriber</a:t>
            </a:r>
          </a:p>
          <a:p>
            <a:pPr lvl="1"/>
            <a:r>
              <a:rPr lang="en-US" altLang="zh-CN" dirty="0"/>
              <a:t>Subscriber</a:t>
            </a:r>
            <a:r>
              <a:rPr lang="zh-CN" altLang="en-US" dirty="0"/>
              <a:t>处理消息结束后回应处理结果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5446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稳定性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监视</a:t>
            </a:r>
          </a:p>
          <a:p>
            <a:pPr lvl="1"/>
            <a:r>
              <a:rPr lang="en-US" altLang="zh-CN" dirty="0"/>
              <a:t>Broker</a:t>
            </a:r>
            <a:r>
              <a:rPr lang="zh-CN" altLang="en-US" dirty="0"/>
              <a:t>内存使用</a:t>
            </a:r>
          </a:p>
          <a:p>
            <a:pPr lvl="1"/>
            <a:r>
              <a:rPr lang="zh-CN" altLang="en-US" dirty="0"/>
              <a:t>消息收发功能</a:t>
            </a:r>
          </a:p>
          <a:p>
            <a:pPr lvl="1"/>
            <a:r>
              <a:rPr lang="zh-CN" altLang="en-US" dirty="0"/>
              <a:t>消息堆积情况</a:t>
            </a:r>
          </a:p>
          <a:p>
            <a:pPr lvl="1"/>
            <a:r>
              <a:rPr lang="zh-CN" altLang="en-US" dirty="0"/>
              <a:t>存储的插入速度</a:t>
            </a:r>
          </a:p>
          <a:p>
            <a:pPr lvl="1"/>
            <a:r>
              <a:rPr lang="zh-CN" altLang="en-US" dirty="0"/>
              <a:t>各个任务队列长度</a:t>
            </a:r>
          </a:p>
          <a:p>
            <a:pPr lvl="1"/>
            <a:r>
              <a:rPr lang="zh-CN" altLang="en-US" dirty="0"/>
              <a:t>其他各项即时统计数据等</a:t>
            </a:r>
          </a:p>
          <a:p>
            <a:r>
              <a:rPr lang="zh-CN" altLang="en-US" dirty="0"/>
              <a:t>控制</a:t>
            </a:r>
          </a:p>
          <a:p>
            <a:pPr lvl="1"/>
            <a:r>
              <a:rPr lang="zh-CN" altLang="en-US" dirty="0"/>
              <a:t>自动移除失效存储节点</a:t>
            </a:r>
          </a:p>
          <a:p>
            <a:pPr lvl="1"/>
            <a:r>
              <a:rPr lang="zh-CN" altLang="en-US" dirty="0"/>
              <a:t>优雅降级的控制</a:t>
            </a:r>
          </a:p>
          <a:p>
            <a:pPr lvl="1"/>
            <a:r>
              <a:rPr lang="zh-CN" altLang="en-US" dirty="0"/>
              <a:t>添加新存储节点</a:t>
            </a:r>
          </a:p>
          <a:p>
            <a:pPr lvl="1"/>
            <a:r>
              <a:rPr lang="zh-CN" altLang="en-US" dirty="0"/>
              <a:t>添加新</a:t>
            </a:r>
            <a:r>
              <a:rPr lang="en-US" altLang="zh-CN" dirty="0"/>
              <a:t>Broker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592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KISS</a:t>
            </a:r>
          </a:p>
          <a:p>
            <a:pPr lvl="1"/>
            <a:r>
              <a:rPr lang="zh-CN" altLang="en-US" sz="2000" dirty="0"/>
              <a:t>采用能够满足需求的尽量简单的方案来实现</a:t>
            </a:r>
            <a:endParaRPr lang="en-US" altLang="zh-CN" sz="2000" dirty="0"/>
          </a:p>
          <a:p>
            <a:pPr lvl="1"/>
            <a:r>
              <a:rPr lang="zh-CN" altLang="en-US" sz="2000" dirty="0"/>
              <a:t>例如：基于消息属性的过滤的实现</a:t>
            </a:r>
            <a:endParaRPr lang="en-US" altLang="zh-CN" sz="2000" dirty="0"/>
          </a:p>
          <a:p>
            <a:endParaRPr lang="en-US" altLang="zh-CN" sz="2400" dirty="0"/>
          </a:p>
          <a:p>
            <a:r>
              <a:rPr lang="en-US" altLang="zh-CN" sz="2400" dirty="0"/>
              <a:t>SEDA</a:t>
            </a:r>
          </a:p>
          <a:p>
            <a:pPr lvl="1"/>
            <a:r>
              <a:rPr lang="en-US" altLang="zh-CN" sz="2000" dirty="0"/>
              <a:t>Broker</a:t>
            </a:r>
            <a:r>
              <a:rPr lang="zh-CN" altLang="en-US" sz="2000" dirty="0"/>
              <a:t>的内部处理流水线化，分为多个阶段来进行</a:t>
            </a:r>
            <a:endParaRPr lang="en-US" altLang="zh-CN" sz="2000" dirty="0"/>
          </a:p>
          <a:p>
            <a:pPr lvl="1">
              <a:buFont typeface="Wingdings" pitchFamily="2" charset="2"/>
              <a:buChar char="ü"/>
            </a:pPr>
            <a:endParaRPr lang="en-US" altLang="zh-CN" sz="2400" dirty="0"/>
          </a:p>
          <a:p>
            <a:r>
              <a:rPr lang="en-US" altLang="zh-CN" sz="2400" dirty="0"/>
              <a:t>Local Cache</a:t>
            </a:r>
          </a:p>
          <a:p>
            <a:pPr lvl="1"/>
            <a:r>
              <a:rPr lang="zh-CN" altLang="en-US" sz="2000" dirty="0"/>
              <a:t>降低对于存储节点的压力</a:t>
            </a:r>
            <a:endParaRPr lang="en-US" altLang="zh-CN" sz="2000" dirty="0"/>
          </a:p>
          <a:p>
            <a:pPr lvl="1"/>
            <a:endParaRPr lang="en-US" altLang="zh-CN" sz="2400" dirty="0"/>
          </a:p>
          <a:p>
            <a:r>
              <a:rPr lang="zh-CN" altLang="en-US" sz="2400" dirty="0"/>
              <a:t>采用</a:t>
            </a:r>
            <a:r>
              <a:rPr lang="en-US" altLang="zh-CN" sz="2400" dirty="0"/>
              <a:t>DB</a:t>
            </a:r>
            <a:r>
              <a:rPr lang="zh-CN" altLang="en-US" sz="2400" dirty="0"/>
              <a:t>作为存储时的优化</a:t>
            </a:r>
            <a:endParaRPr lang="en-US" altLang="zh-CN" sz="2400" dirty="0"/>
          </a:p>
          <a:p>
            <a:pPr lvl="1"/>
            <a:r>
              <a:rPr lang="zh-CN" altLang="en-US" sz="2000" dirty="0"/>
              <a:t>表结构设计的考虑</a:t>
            </a:r>
            <a:endParaRPr lang="en-US" altLang="zh-CN" sz="2000" dirty="0"/>
          </a:p>
          <a:p>
            <a:pPr lvl="1"/>
            <a:r>
              <a:rPr lang="en-US" altLang="zh-CN" sz="2000" dirty="0"/>
              <a:t>Batch</a:t>
            </a:r>
            <a:r>
              <a:rPr lang="zh-CN" altLang="en-US" sz="2000" dirty="0"/>
              <a:t>操作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4486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有可能产生重复消息</a:t>
            </a:r>
            <a:endParaRPr lang="en-US" altLang="zh-CN" dirty="0" smtClean="0"/>
          </a:p>
          <a:p>
            <a:r>
              <a:rPr lang="zh-CN" altLang="en-US" dirty="0"/>
              <a:t>对订阅者的</a:t>
            </a:r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/>
            <a:r>
              <a:rPr lang="zh-CN" altLang="en-US" dirty="0"/>
              <a:t>幂等性 </a:t>
            </a:r>
            <a:r>
              <a:rPr lang="en-US" altLang="zh-CN" dirty="0"/>
              <a:t>f(f(x)) = f(x)</a:t>
            </a:r>
          </a:p>
          <a:p>
            <a:pPr lvl="1"/>
            <a:r>
              <a:rPr lang="zh-CN" altLang="en-US" dirty="0"/>
              <a:t>重复调用多次产生的业务结果与调用一次产生的业务结果相同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9993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什么时候需要引入消息中间件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解除应用组件的紧密耦合</a:t>
            </a:r>
            <a:endParaRPr lang="en-US" altLang="zh-CN" dirty="0"/>
          </a:p>
          <a:p>
            <a:pPr lvl="1"/>
            <a:r>
              <a:rPr lang="zh-CN" altLang="en-US" dirty="0"/>
              <a:t>可扩展性</a:t>
            </a:r>
            <a:endParaRPr lang="en-US" altLang="zh-CN" dirty="0"/>
          </a:p>
          <a:p>
            <a:pPr lvl="1"/>
            <a:r>
              <a:rPr lang="zh-CN" altLang="en-US" dirty="0"/>
              <a:t>可用性</a:t>
            </a:r>
            <a:endParaRPr lang="en-US" altLang="zh-CN" dirty="0"/>
          </a:p>
          <a:p>
            <a:r>
              <a:rPr lang="zh-CN" altLang="en-US" dirty="0"/>
              <a:t>提高应用的响应时间</a:t>
            </a:r>
            <a:endParaRPr lang="en-US" altLang="zh-CN" dirty="0"/>
          </a:p>
          <a:p>
            <a:r>
              <a:rPr lang="zh-CN" altLang="en-US" dirty="0"/>
              <a:t>可靠的异步调用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4152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淘宝消息中间件产品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Notify</a:t>
            </a:r>
          </a:p>
          <a:p>
            <a:pPr lvl="1"/>
            <a:r>
              <a:rPr lang="zh-CN" altLang="en-US" dirty="0" smtClean="0"/>
              <a:t>支持事务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完善的重试机制</a:t>
            </a:r>
            <a:endParaRPr lang="en-US" altLang="zh-CN" dirty="0" smtClean="0"/>
          </a:p>
          <a:p>
            <a:pPr lvl="1"/>
            <a:r>
              <a:rPr lang="zh-CN" altLang="en-US" dirty="0"/>
              <a:t>实时</a:t>
            </a:r>
            <a:r>
              <a:rPr lang="zh-CN" altLang="en-US" dirty="0" smtClean="0"/>
              <a:t>性高</a:t>
            </a:r>
            <a:endParaRPr lang="en-US" altLang="zh-CN" dirty="0" smtClean="0"/>
          </a:p>
          <a:p>
            <a:r>
              <a:rPr lang="en-US" altLang="zh-CN" dirty="0" smtClean="0"/>
              <a:t>Metamorphosis</a:t>
            </a:r>
          </a:p>
          <a:p>
            <a:pPr lvl="1"/>
            <a:r>
              <a:rPr lang="zh-CN" altLang="en-US" dirty="0"/>
              <a:t>消息都是持久的，保存在</a:t>
            </a:r>
            <a:r>
              <a:rPr lang="zh-CN" altLang="en-US" dirty="0" smtClean="0"/>
              <a:t>磁盘</a:t>
            </a:r>
            <a:endParaRPr lang="en-US" altLang="zh-CN" dirty="0" smtClean="0"/>
          </a:p>
          <a:p>
            <a:pPr lvl="1"/>
            <a:r>
              <a:rPr lang="zh-CN" altLang="en-US" dirty="0"/>
              <a:t>吞吐量</a:t>
            </a:r>
            <a:r>
              <a:rPr lang="zh-CN" altLang="en-US" dirty="0" smtClean="0"/>
              <a:t>第一</a:t>
            </a:r>
            <a:endParaRPr lang="en-US" altLang="zh-CN" dirty="0" smtClean="0"/>
          </a:p>
          <a:p>
            <a:pPr lvl="1"/>
            <a:r>
              <a:rPr lang="zh-CN" altLang="en-US" dirty="0"/>
              <a:t>消费状态保存在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pPr lvl="1"/>
            <a:r>
              <a:rPr lang="zh-CN" altLang="en-US" dirty="0"/>
              <a:t>支持消息</a:t>
            </a:r>
            <a:r>
              <a:rPr lang="zh-CN" altLang="en-US" dirty="0" smtClean="0"/>
              <a:t>顺序</a:t>
            </a:r>
            <a:endParaRPr lang="en-US" altLang="zh-CN" dirty="0" smtClean="0"/>
          </a:p>
          <a:p>
            <a:pPr lvl="1"/>
            <a:r>
              <a:rPr lang="zh-CN" altLang="en-US" dirty="0"/>
              <a:t>生产者、服务器和消费者都可分布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19552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淘宝消息中间件产品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89716"/>
              </p:ext>
            </p:extLst>
          </p:nvPr>
        </p:nvGraphicFramePr>
        <p:xfrm>
          <a:off x="323528" y="1196752"/>
          <a:ext cx="8183562" cy="4534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3884072"/>
                <a:gridCol w="2727854"/>
              </a:tblGrid>
              <a:tr h="35977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Notify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Metamorphosis</a:t>
                      </a:r>
                      <a:endParaRPr lang="zh-CN" altLang="en-US"/>
                    </a:p>
                  </a:txBody>
                  <a:tcPr/>
                </a:tc>
              </a:tr>
              <a:tr h="342910"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模型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Push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Pull</a:t>
                      </a:r>
                      <a:endParaRPr lang="zh-CN" altLang="en-US" sz="1200"/>
                    </a:p>
                  </a:txBody>
                  <a:tcPr/>
                </a:tc>
              </a:tr>
              <a:tr h="1148718"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服务端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消息存储</a:t>
                      </a:r>
                      <a:endParaRPr lang="en-US" altLang="zh-CN" sz="1200" smtClean="0"/>
                    </a:p>
                    <a:p>
                      <a:r>
                        <a:rPr lang="zh-CN" altLang="en-US" sz="1200" smtClean="0"/>
                        <a:t>处理请求</a:t>
                      </a:r>
                      <a:endParaRPr lang="en-US" altLang="zh-CN" sz="1200" smtClean="0"/>
                    </a:p>
                    <a:p>
                      <a:r>
                        <a:rPr lang="zh-CN" altLang="en-US" sz="1200" smtClean="0"/>
                        <a:t>保存推送轨迹</a:t>
                      </a:r>
                      <a:endParaRPr lang="en-US" altLang="zh-CN" sz="1200" smtClean="0"/>
                    </a:p>
                    <a:p>
                      <a:r>
                        <a:rPr lang="zh-CN" altLang="en-US" sz="1200" smtClean="0"/>
                        <a:t>保存订阅关系</a:t>
                      </a:r>
                      <a:endParaRPr lang="en-US" altLang="zh-CN" sz="1200" smtClean="0"/>
                    </a:p>
                    <a:p>
                      <a:r>
                        <a:rPr lang="zh-CN" altLang="en-US" sz="1200" smtClean="0"/>
                        <a:t>消费者负载均衡</a:t>
                      </a:r>
                      <a:endParaRPr lang="en-US" altLang="zh-CN" sz="1200" smtClean="0"/>
                    </a:p>
                    <a:p>
                      <a:r>
                        <a:rPr lang="zh-CN" altLang="en-US" sz="1200" smtClean="0"/>
                        <a:t>集中式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消息存储</a:t>
                      </a:r>
                      <a:endParaRPr lang="en-US" altLang="zh-CN" sz="1200" smtClean="0"/>
                    </a:p>
                    <a:p>
                      <a:r>
                        <a:rPr lang="zh-CN" altLang="en-US" sz="1200" smtClean="0"/>
                        <a:t>处理请求</a:t>
                      </a:r>
                      <a:endParaRPr lang="en-US" altLang="zh-CN" sz="1200" smtClean="0"/>
                    </a:p>
                    <a:p>
                      <a:r>
                        <a:rPr lang="zh-CN" altLang="en-US" sz="1200" smtClean="0"/>
                        <a:t>分布式</a:t>
                      </a:r>
                      <a:endParaRPr lang="zh-CN" altLang="en-US" sz="1200"/>
                    </a:p>
                  </a:txBody>
                  <a:tcPr/>
                </a:tc>
              </a:tr>
              <a:tr h="594370"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客户端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处理响应和请求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处理响应和请求</a:t>
                      </a:r>
                      <a:endParaRPr lang="en-US" altLang="zh-CN" sz="1200" smtClean="0"/>
                    </a:p>
                    <a:p>
                      <a:r>
                        <a:rPr lang="zh-CN" altLang="en-US" sz="1200" smtClean="0"/>
                        <a:t>保存</a:t>
                      </a:r>
                      <a:r>
                        <a:rPr lang="en-US" altLang="zh-CN" sz="1200" smtClean="0"/>
                        <a:t>pull</a:t>
                      </a:r>
                      <a:r>
                        <a:rPr lang="zh-CN" altLang="en-US" sz="1200" smtClean="0"/>
                        <a:t>状态，如拉取位置的偏移量</a:t>
                      </a:r>
                      <a:r>
                        <a:rPr lang="en-US" altLang="zh-CN" sz="1200" smtClean="0"/>
                        <a:t>offset</a:t>
                      </a:r>
                    </a:p>
                    <a:p>
                      <a:r>
                        <a:rPr lang="zh-CN" altLang="en-US" sz="1200" smtClean="0"/>
                        <a:t>异常情况下的消息暂存和</a:t>
                      </a:r>
                      <a:r>
                        <a:rPr lang="en-US" altLang="zh-CN" sz="1200" smtClean="0"/>
                        <a:t>recover</a:t>
                      </a:r>
                      <a:endParaRPr lang="zh-CN" altLang="en-US" sz="1200"/>
                    </a:p>
                  </a:txBody>
                  <a:tcPr/>
                </a:tc>
              </a:tr>
              <a:tr h="351484"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实时性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12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较好，收到数据后可立即发送给客户端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12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取决于</a:t>
                      </a:r>
                      <a:r>
                        <a:rPr kumimoji="0" lang="en-US" altLang="zh-CN" sz="12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pull</a:t>
                      </a:r>
                      <a:r>
                        <a:rPr kumimoji="0" lang="zh-CN" altLang="en-US" sz="12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的间隔时间</a:t>
                      </a:r>
                      <a:endParaRPr lang="zh-CN" altLang="en-US" sz="1200"/>
                    </a:p>
                  </a:txBody>
                  <a:tcPr/>
                </a:tc>
              </a:tr>
              <a:tr h="629597"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消费者故障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消费者故障情况下，服务端堆积消息，重复推送耗费资源。</a:t>
                      </a:r>
                      <a:endParaRPr lang="en-US" altLang="zh-CN" sz="1200" smtClean="0"/>
                    </a:p>
                    <a:p>
                      <a:r>
                        <a:rPr lang="zh-CN" altLang="en-US" sz="1200" smtClean="0"/>
                        <a:t>保存推送轨迹压力很大。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消费者故障，对服务端无影响</a:t>
                      </a:r>
                      <a:endParaRPr lang="zh-CN" altLang="en-US" sz="1200"/>
                    </a:p>
                  </a:txBody>
                  <a:tcPr/>
                </a:tc>
              </a:tr>
              <a:tr h="809482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其他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对消息推送有更多控制，能实现多样化的推送机制。</a:t>
                      </a:r>
                      <a:endParaRPr lang="en-US" altLang="zh-CN" sz="1200" smtClean="0"/>
                    </a:p>
                    <a:p>
                      <a:r>
                        <a:rPr lang="zh-CN" altLang="en-US" sz="1200" smtClean="0"/>
                        <a:t>当消费者数量增多的时候，推送压力大，性能天花板。</a:t>
                      </a:r>
                      <a:endParaRPr lang="en-US" altLang="zh-CN" sz="1200" smtClean="0"/>
                    </a:p>
                    <a:p>
                      <a:r>
                        <a:rPr lang="zh-CN" altLang="en-US" sz="1200" smtClean="0"/>
                        <a:t>消费者处理能力差异，导致堆消息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需要在客户端实现消息过滤，浪费资源。</a:t>
                      </a:r>
                      <a:endParaRPr lang="en-US" altLang="zh-CN" sz="1200" dirty="0" smtClean="0"/>
                    </a:p>
                    <a:p>
                      <a:r>
                        <a:rPr lang="zh-CN" altLang="en-US" sz="1200" dirty="0" smtClean="0"/>
                        <a:t>需要在不同客户端之间协调，做负载均衡。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183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具有互联网特征的消息中间件</a:t>
            </a:r>
            <a:endParaRPr lang="en-US" altLang="zh-CN" dirty="0"/>
          </a:p>
          <a:p>
            <a:pPr lvl="1"/>
            <a:r>
              <a:rPr lang="zh-CN" altLang="en-US" dirty="0"/>
              <a:t>消息发送和业务操作的一致性</a:t>
            </a:r>
            <a:endParaRPr lang="en-US" altLang="zh-CN" dirty="0"/>
          </a:p>
          <a:p>
            <a:pPr lvl="1"/>
            <a:r>
              <a:rPr lang="zh-CN" altLang="en-US" dirty="0"/>
              <a:t>订阅者集群</a:t>
            </a:r>
            <a:endParaRPr lang="en-US" altLang="zh-CN" dirty="0"/>
          </a:p>
          <a:p>
            <a:pPr lvl="1"/>
            <a:r>
              <a:rPr lang="zh-CN" altLang="en-US" dirty="0"/>
              <a:t>扩展性</a:t>
            </a:r>
            <a:endParaRPr lang="en-US" altLang="zh-CN" dirty="0"/>
          </a:p>
          <a:p>
            <a:pPr lvl="1"/>
            <a:r>
              <a:rPr lang="zh-CN" altLang="en-US" dirty="0"/>
              <a:t>可靠性</a:t>
            </a:r>
            <a:endParaRPr lang="en-US" altLang="zh-CN" dirty="0"/>
          </a:p>
          <a:p>
            <a:pPr lvl="1"/>
            <a:r>
              <a:rPr lang="zh-CN" altLang="en-US" dirty="0"/>
              <a:t>稳定性</a:t>
            </a:r>
            <a:endParaRPr lang="en-US" altLang="zh-CN" dirty="0"/>
          </a:p>
          <a:p>
            <a:pPr lvl="1"/>
            <a:r>
              <a:rPr lang="zh-CN" altLang="en-US" dirty="0"/>
              <a:t>高性能</a:t>
            </a:r>
            <a:endParaRPr lang="en-US" altLang="zh-CN" dirty="0"/>
          </a:p>
          <a:p>
            <a:r>
              <a:rPr lang="zh-CN" altLang="en-US" dirty="0" smtClean="0"/>
              <a:t>限制</a:t>
            </a:r>
            <a:endParaRPr lang="en-US" altLang="zh-CN" dirty="0" smtClean="0"/>
          </a:p>
          <a:p>
            <a:pPr lvl="1"/>
            <a:r>
              <a:rPr lang="zh-CN" altLang="en-US" dirty="0"/>
              <a:t>有可能产生重复消息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507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进一步了解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Notify</a:t>
            </a:r>
          </a:p>
          <a:p>
            <a:pPr lvl="1"/>
            <a:r>
              <a:rPr lang="en-US" altLang="zh-CN" dirty="0">
                <a:hlinkClick r:id="rId2"/>
              </a:rPr>
              <a:t>http://baike.corp.taobao.com/index.php/Notify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Metamorphosis</a:t>
            </a:r>
          </a:p>
          <a:p>
            <a:pPr lvl="1"/>
            <a:r>
              <a:rPr lang="en-US" altLang="zh-CN" dirty="0"/>
              <a:t>http://baike.corp.taobao.com/index.php/Metamorphosis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07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351" y="1295576"/>
            <a:ext cx="3657298" cy="426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25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153400" cy="609600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淘宝</a:t>
            </a:r>
            <a:r>
              <a:rPr lang="zh-CN" altLang="en-US" dirty="0" smtClean="0"/>
              <a:t>中间件产品线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45923" y="1412776"/>
            <a:ext cx="6408712" cy="136815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774557"/>
            <a:ext cx="646331" cy="584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前端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应用</a:t>
            </a:r>
            <a:endParaRPr lang="zh-CN" altLang="en-US" sz="1600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1680" y="1484784"/>
            <a:ext cx="6192688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+mn-ea"/>
              </a:rPr>
              <a:t>业务代码</a:t>
            </a:r>
            <a:endParaRPr lang="zh-CN" altLang="en-US" sz="1600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91680" y="1916832"/>
            <a:ext cx="6192688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+mn-ea"/>
              </a:rPr>
              <a:t>Webx</a:t>
            </a:r>
            <a:endParaRPr lang="zh-CN" altLang="en-US" sz="1600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91680" y="2348880"/>
            <a:ext cx="6192688" cy="36004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+mn-ea"/>
              </a:rPr>
              <a:t>容器</a:t>
            </a:r>
            <a:endParaRPr lang="zh-CN" altLang="en-US" sz="1600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47664" y="3789040"/>
            <a:ext cx="6408712" cy="93610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309" y="3933056"/>
            <a:ext cx="646331" cy="584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后端应用</a:t>
            </a:r>
            <a:endParaRPr lang="zh-CN" altLang="en-US" sz="1600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93421" y="3861048"/>
            <a:ext cx="6192688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+mn-ea"/>
              </a:rPr>
              <a:t>业务代码</a:t>
            </a:r>
            <a:endParaRPr lang="zh-CN" altLang="en-US" sz="1600" dirty="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93421" y="4293096"/>
            <a:ext cx="6192688" cy="36004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+mn-ea"/>
              </a:rPr>
              <a:t>容器</a:t>
            </a:r>
            <a:endParaRPr lang="zh-CN" altLang="en-US" sz="1600" dirty="0">
              <a:latin typeface="+mn-ea"/>
            </a:endParaRPr>
          </a:p>
        </p:txBody>
      </p:sp>
      <p:sp>
        <p:nvSpPr>
          <p:cNvPr id="13" name="圆柱形 12"/>
          <p:cNvSpPr/>
          <p:nvPr/>
        </p:nvSpPr>
        <p:spPr>
          <a:xfrm>
            <a:off x="2819400" y="5805264"/>
            <a:ext cx="1584176" cy="9627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n-ea"/>
              </a:rPr>
              <a:t>DB</a:t>
            </a:r>
            <a:endParaRPr lang="zh-CN" altLang="en-US" sz="1600" dirty="0">
              <a:latin typeface="+mn-ea"/>
            </a:endParaRPr>
          </a:p>
        </p:txBody>
      </p:sp>
      <p:sp>
        <p:nvSpPr>
          <p:cNvPr id="14" name="上下箭头 13"/>
          <p:cNvSpPr/>
          <p:nvPr/>
        </p:nvSpPr>
        <p:spPr>
          <a:xfrm>
            <a:off x="2987824" y="2852936"/>
            <a:ext cx="432048" cy="864096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+mn-ea"/>
            </a:endParaRPr>
          </a:p>
        </p:txBody>
      </p:sp>
      <p:sp>
        <p:nvSpPr>
          <p:cNvPr id="15" name="上下箭头 14"/>
          <p:cNvSpPr/>
          <p:nvPr/>
        </p:nvSpPr>
        <p:spPr>
          <a:xfrm>
            <a:off x="6012160" y="2852936"/>
            <a:ext cx="432048" cy="864096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32040" y="2924944"/>
            <a:ext cx="936104" cy="720080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latin typeface="+mn-ea"/>
              </a:rPr>
              <a:t>Taobao</a:t>
            </a:r>
            <a:endParaRPr lang="en-US" altLang="zh-CN" sz="1600" b="1" dirty="0" smtClean="0">
              <a:latin typeface="+mn-ea"/>
            </a:endParaRPr>
          </a:p>
          <a:p>
            <a:pPr algn="ctr"/>
            <a:r>
              <a:rPr lang="en-US" altLang="zh-CN" sz="1600" b="1" dirty="0" smtClean="0">
                <a:latin typeface="+mn-ea"/>
              </a:rPr>
              <a:t>MQ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63888" y="2924944"/>
            <a:ext cx="864096" cy="72008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+mn-ea"/>
              </a:rPr>
              <a:t>HSF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18" name="上下箭头 17"/>
          <p:cNvSpPr/>
          <p:nvPr/>
        </p:nvSpPr>
        <p:spPr>
          <a:xfrm>
            <a:off x="3395464" y="4797152"/>
            <a:ext cx="432048" cy="864096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39056" y="4941168"/>
            <a:ext cx="864096" cy="72008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+mn-ea"/>
              </a:rPr>
              <a:t>TDDL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236296" y="2924944"/>
            <a:ext cx="1728192" cy="72008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latin typeface="+mn-ea"/>
              </a:rPr>
              <a:t>ConfigServer</a:t>
            </a:r>
            <a:r>
              <a:rPr lang="en-US" altLang="zh-CN" sz="1600" b="1" dirty="0" smtClean="0">
                <a:latin typeface="+mn-ea"/>
              </a:rPr>
              <a:t>/</a:t>
            </a:r>
          </a:p>
          <a:p>
            <a:pPr algn="ctr"/>
            <a:r>
              <a:rPr lang="en-US" altLang="zh-CN" sz="1600" b="1" dirty="0" smtClean="0">
                <a:latin typeface="+mn-ea"/>
              </a:rPr>
              <a:t>Diamond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21" name="圆柱形 20"/>
          <p:cNvSpPr/>
          <p:nvPr/>
        </p:nvSpPr>
        <p:spPr>
          <a:xfrm>
            <a:off x="6569224" y="5791200"/>
            <a:ext cx="1584176" cy="9627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n-ea"/>
              </a:rPr>
              <a:t>DB</a:t>
            </a:r>
            <a:endParaRPr lang="zh-CN" altLang="en-US" sz="1600" dirty="0">
              <a:latin typeface="+mn-ea"/>
            </a:endParaRPr>
          </a:p>
        </p:txBody>
      </p:sp>
      <p:sp>
        <p:nvSpPr>
          <p:cNvPr id="22" name="上下箭头 21"/>
          <p:cNvSpPr/>
          <p:nvPr/>
        </p:nvSpPr>
        <p:spPr>
          <a:xfrm rot="5400000">
            <a:off x="5274078" y="5283206"/>
            <a:ext cx="432048" cy="1908212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33212" y="5301208"/>
            <a:ext cx="864096" cy="72008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+mn-ea"/>
              </a:rPr>
              <a:t>TDDL</a:t>
            </a:r>
            <a:endParaRPr lang="zh-CN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638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消息中间件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CN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Message-oriented middleware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(</a:t>
            </a:r>
            <a:r>
              <a:rPr lang="en-US" altLang="zh-CN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MOM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 is software infrastructure focused on sending and receiving messages between distributed systems. ---from wikipedia.org</a:t>
            </a:r>
          </a:p>
          <a:p>
            <a:r>
              <a:rPr lang="en-US" altLang="zh-CN" sz="2400" dirty="0" smtClean="0"/>
              <a:t>MOM</a:t>
            </a:r>
            <a:r>
              <a:rPr lang="zh-CN" altLang="en-US" sz="2400" dirty="0" smtClean="0"/>
              <a:t>的特点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松散耦合</a:t>
            </a:r>
            <a:endParaRPr lang="en-US" altLang="zh-CN" sz="2000" dirty="0"/>
          </a:p>
          <a:p>
            <a:pPr lvl="2"/>
            <a:r>
              <a:rPr lang="zh-CN" altLang="en-US" sz="1800" dirty="0"/>
              <a:t>发送者和接收者不必了解对方，只需要认识消息</a:t>
            </a:r>
            <a:endParaRPr lang="en-US" altLang="zh-CN" sz="1800" dirty="0"/>
          </a:p>
          <a:p>
            <a:pPr lvl="2"/>
            <a:r>
              <a:rPr lang="zh-CN" altLang="en-US" sz="1800" dirty="0"/>
              <a:t>发送者和接收者不必同时在线</a:t>
            </a:r>
            <a:endParaRPr lang="en-US" altLang="zh-CN" sz="1800" dirty="0"/>
          </a:p>
          <a:p>
            <a:pPr lvl="1"/>
            <a:r>
              <a:rPr lang="zh-CN" altLang="en-US" sz="2000" dirty="0" smtClean="0"/>
              <a:t>异步处理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75192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消息中间件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196752"/>
            <a:ext cx="6048672" cy="512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516216" y="2751077"/>
            <a:ext cx="2699792" cy="2016224"/>
          </a:xfrm>
        </p:spPr>
        <p:txBody>
          <a:bodyPr/>
          <a:lstStyle/>
          <a:p>
            <a:pPr lvl="1"/>
            <a:r>
              <a:rPr lang="zh-CN" altLang="en-US" sz="2000" dirty="0" smtClean="0"/>
              <a:t>应用程序或组件之间的一种通讯方式</a:t>
            </a:r>
            <a:endParaRPr lang="en-US" altLang="zh-CN" sz="2000" dirty="0" smtClean="0"/>
          </a:p>
          <a:p>
            <a:pPr lvl="2"/>
            <a:r>
              <a:rPr lang="zh-CN" altLang="en-US" sz="1600" dirty="0" smtClean="0"/>
              <a:t>可靠性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异步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松散耦合</a:t>
            </a:r>
            <a:endParaRPr lang="en-US" altLang="zh-CN" sz="16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3654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Messaging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Point-to-Point (PTP)</a:t>
            </a:r>
          </a:p>
          <a:p>
            <a:pPr lvl="1"/>
            <a:r>
              <a:rPr lang="zh-CN" altLang="en-US" dirty="0"/>
              <a:t>每个消息只有一个消费者</a:t>
            </a:r>
            <a:endParaRPr lang="en-US" altLang="zh-CN" dirty="0"/>
          </a:p>
          <a:p>
            <a:pPr lvl="1"/>
            <a:r>
              <a:rPr lang="zh-CN" altLang="en-US" dirty="0"/>
              <a:t>发送者和接收者没有时间依赖</a:t>
            </a:r>
            <a:endParaRPr lang="en-US" altLang="zh-CN" dirty="0"/>
          </a:p>
          <a:p>
            <a:pPr lvl="1"/>
            <a:r>
              <a:rPr lang="zh-CN" altLang="en-US" dirty="0"/>
              <a:t>接收者确认消息处理成功</a:t>
            </a:r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14414" y="4781397"/>
            <a:ext cx="928694" cy="57150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Client1</a:t>
            </a:r>
            <a:endParaRPr lang="zh-CN" altLang="en-US" sz="1400" dirty="0"/>
          </a:p>
        </p:txBody>
      </p:sp>
      <p:sp>
        <p:nvSpPr>
          <p:cNvPr id="5" name="折角形 4"/>
          <p:cNvSpPr/>
          <p:nvPr/>
        </p:nvSpPr>
        <p:spPr>
          <a:xfrm>
            <a:off x="2571736" y="4672251"/>
            <a:ext cx="571504" cy="785818"/>
          </a:xfrm>
          <a:prstGeom prst="foldedCorne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Msg</a:t>
            </a:r>
            <a:endParaRPr lang="zh-CN" altLang="en-US" sz="1400" dirty="0"/>
          </a:p>
        </p:txBody>
      </p:sp>
      <p:cxnSp>
        <p:nvCxnSpPr>
          <p:cNvPr id="6" name="直接连接符 5"/>
          <p:cNvCxnSpPr>
            <a:stCxn id="4" idx="3"/>
            <a:endCxn id="5" idx="1"/>
          </p:cNvCxnSpPr>
          <p:nvPr/>
        </p:nvCxnSpPr>
        <p:spPr>
          <a:xfrm flipV="1">
            <a:off x="2143108" y="5065160"/>
            <a:ext cx="428628" cy="1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1736" y="435276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发送</a:t>
            </a:r>
            <a:endParaRPr lang="zh-CN" altLang="en-US" sz="1400" dirty="0"/>
          </a:p>
        </p:txBody>
      </p:sp>
      <p:sp>
        <p:nvSpPr>
          <p:cNvPr id="8" name="圆柱形 7"/>
          <p:cNvSpPr/>
          <p:nvPr/>
        </p:nvSpPr>
        <p:spPr>
          <a:xfrm rot="5400000">
            <a:off x="4107653" y="4388487"/>
            <a:ext cx="571504" cy="135732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400" dirty="0" smtClean="0"/>
              <a:t>Queue</a:t>
            </a:r>
            <a:endParaRPr lang="zh-CN" altLang="en-US" sz="1400" dirty="0"/>
          </a:p>
        </p:txBody>
      </p:sp>
      <p:cxnSp>
        <p:nvCxnSpPr>
          <p:cNvPr id="9" name="直接箭头连接符 8"/>
          <p:cNvCxnSpPr>
            <a:stCxn id="5" idx="3"/>
            <a:endCxn id="8" idx="3"/>
          </p:cNvCxnSpPr>
          <p:nvPr/>
        </p:nvCxnSpPr>
        <p:spPr>
          <a:xfrm>
            <a:off x="3143240" y="5065160"/>
            <a:ext cx="571504" cy="1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6572264" y="4781397"/>
            <a:ext cx="928694" cy="57150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Client2</a:t>
            </a:r>
            <a:endParaRPr lang="zh-CN" altLang="en-US" sz="1400" dirty="0"/>
          </a:p>
        </p:txBody>
      </p:sp>
      <p:cxnSp>
        <p:nvCxnSpPr>
          <p:cNvPr id="11" name="直接箭头连接符 10"/>
          <p:cNvCxnSpPr/>
          <p:nvPr/>
        </p:nvCxnSpPr>
        <p:spPr>
          <a:xfrm rot="10800000">
            <a:off x="5072066" y="4924273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10800000">
            <a:off x="5072066" y="5210025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折角形 12"/>
          <p:cNvSpPr/>
          <p:nvPr/>
        </p:nvSpPr>
        <p:spPr>
          <a:xfrm>
            <a:off x="5286380" y="4067017"/>
            <a:ext cx="571504" cy="785818"/>
          </a:xfrm>
          <a:prstGeom prst="foldedCorne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Msg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929322" y="449564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消费</a:t>
            </a:r>
            <a:endParaRPr lang="zh-CN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572132" y="528146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确认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11927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Messaging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Publish/Subscribe</a:t>
            </a:r>
          </a:p>
          <a:p>
            <a:pPr lvl="1"/>
            <a:r>
              <a:rPr lang="zh-CN" altLang="en-US" dirty="0"/>
              <a:t>每个消息可以有多个订阅者</a:t>
            </a:r>
            <a:endParaRPr lang="en-US" altLang="zh-CN" dirty="0"/>
          </a:p>
          <a:p>
            <a:pPr lvl="1"/>
            <a:r>
              <a:rPr lang="zh-CN" altLang="en-US" dirty="0"/>
              <a:t>客户端只有订阅后才能收到消息</a:t>
            </a:r>
            <a:endParaRPr lang="en-US" altLang="zh-CN" dirty="0"/>
          </a:p>
          <a:p>
            <a:pPr lvl="1"/>
            <a:r>
              <a:rPr lang="zh-CN" altLang="en-US" dirty="0"/>
              <a:t>持久订阅</a:t>
            </a:r>
            <a:endParaRPr lang="en-US" altLang="zh-CN" dirty="0"/>
          </a:p>
          <a:p>
            <a:pPr lvl="1"/>
            <a:r>
              <a:rPr lang="zh-CN" altLang="en-US" dirty="0"/>
              <a:t>非持久订阅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42976" y="4907173"/>
            <a:ext cx="928694" cy="57150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Client1</a:t>
            </a:r>
            <a:endParaRPr lang="zh-CN" altLang="en-US" sz="1400" dirty="0"/>
          </a:p>
        </p:txBody>
      </p:sp>
      <p:sp>
        <p:nvSpPr>
          <p:cNvPr id="5" name="折角形 4"/>
          <p:cNvSpPr/>
          <p:nvPr/>
        </p:nvSpPr>
        <p:spPr>
          <a:xfrm>
            <a:off x="2500298" y="4798027"/>
            <a:ext cx="571504" cy="785818"/>
          </a:xfrm>
          <a:prstGeom prst="foldedCorne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Msg</a:t>
            </a:r>
            <a:endParaRPr lang="zh-CN" altLang="en-US" sz="1400" dirty="0"/>
          </a:p>
        </p:txBody>
      </p:sp>
      <p:cxnSp>
        <p:nvCxnSpPr>
          <p:cNvPr id="6" name="直接连接符 5"/>
          <p:cNvCxnSpPr>
            <a:stCxn id="4" idx="3"/>
            <a:endCxn id="5" idx="1"/>
          </p:cNvCxnSpPr>
          <p:nvPr/>
        </p:nvCxnSpPr>
        <p:spPr>
          <a:xfrm flipV="1">
            <a:off x="2071670" y="5190936"/>
            <a:ext cx="428628" cy="1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00298" y="447854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发布</a:t>
            </a:r>
            <a:endParaRPr lang="zh-CN" altLang="en-US" sz="1400" dirty="0"/>
          </a:p>
        </p:txBody>
      </p:sp>
      <p:sp>
        <p:nvSpPr>
          <p:cNvPr id="8" name="圆柱形 7"/>
          <p:cNvSpPr/>
          <p:nvPr/>
        </p:nvSpPr>
        <p:spPr>
          <a:xfrm>
            <a:off x="3929058" y="4214818"/>
            <a:ext cx="678661" cy="195312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400" dirty="0" smtClean="0"/>
              <a:t>Topic</a:t>
            </a:r>
            <a:endParaRPr lang="zh-CN" altLang="en-US" sz="1400" dirty="0"/>
          </a:p>
        </p:txBody>
      </p:sp>
      <p:sp>
        <p:nvSpPr>
          <p:cNvPr id="9" name="圆角矩形 8"/>
          <p:cNvSpPr/>
          <p:nvPr/>
        </p:nvSpPr>
        <p:spPr>
          <a:xfrm>
            <a:off x="6143636" y="4214818"/>
            <a:ext cx="928694" cy="57150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Client2</a:t>
            </a:r>
            <a:endParaRPr lang="zh-CN" altLang="en-US" sz="1400" dirty="0"/>
          </a:p>
        </p:txBody>
      </p:sp>
      <p:cxnSp>
        <p:nvCxnSpPr>
          <p:cNvPr id="10" name="直接箭头连接符 9"/>
          <p:cNvCxnSpPr/>
          <p:nvPr/>
        </p:nvCxnSpPr>
        <p:spPr>
          <a:xfrm rot="10800000">
            <a:off x="4643438" y="4357694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折角形 10"/>
          <p:cNvSpPr/>
          <p:nvPr/>
        </p:nvSpPr>
        <p:spPr>
          <a:xfrm>
            <a:off x="5500694" y="4929198"/>
            <a:ext cx="571504" cy="642942"/>
          </a:xfrm>
          <a:prstGeom prst="foldedCorne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Msg</a:t>
            </a:r>
            <a:endParaRPr lang="zh-CN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43504" y="414338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订阅</a:t>
            </a:r>
            <a:endParaRPr lang="zh-CN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5143504" y="4357694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投递</a:t>
            </a:r>
            <a:endParaRPr lang="zh-CN" altLang="en-US" sz="1100" dirty="0"/>
          </a:p>
        </p:txBody>
      </p:sp>
      <p:cxnSp>
        <p:nvCxnSpPr>
          <p:cNvPr id="14" name="直接箭头连接符 13"/>
          <p:cNvCxnSpPr>
            <a:stCxn id="5" idx="3"/>
            <a:endCxn id="8" idx="2"/>
          </p:cNvCxnSpPr>
          <p:nvPr/>
        </p:nvCxnSpPr>
        <p:spPr>
          <a:xfrm>
            <a:off x="3071802" y="5190936"/>
            <a:ext cx="857256" cy="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643438" y="4570420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10800000">
            <a:off x="4643438" y="4714884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76776" y="4667588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确认</a:t>
            </a:r>
            <a:endParaRPr lang="zh-CN" altLang="en-US" sz="1100" dirty="0"/>
          </a:p>
        </p:txBody>
      </p:sp>
      <p:sp>
        <p:nvSpPr>
          <p:cNvPr id="18" name="圆角矩形 17"/>
          <p:cNvSpPr/>
          <p:nvPr/>
        </p:nvSpPr>
        <p:spPr>
          <a:xfrm>
            <a:off x="6143637" y="5572140"/>
            <a:ext cx="928694" cy="57150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Client3</a:t>
            </a:r>
            <a:endParaRPr lang="zh-CN" altLang="en-US" sz="1400" dirty="0"/>
          </a:p>
        </p:txBody>
      </p:sp>
      <p:cxnSp>
        <p:nvCxnSpPr>
          <p:cNvPr id="19" name="直接箭头连接符 18"/>
          <p:cNvCxnSpPr/>
          <p:nvPr/>
        </p:nvCxnSpPr>
        <p:spPr>
          <a:xfrm rot="10800000">
            <a:off x="4643439" y="5715016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43505" y="551051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订阅</a:t>
            </a:r>
            <a:endParaRPr lang="zh-CN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5143505" y="5715016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投递</a:t>
            </a:r>
            <a:endParaRPr lang="zh-CN" altLang="en-US" sz="1100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4643439" y="5927742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10800000">
            <a:off x="4643439" y="6072206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76777" y="6024910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确认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40263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Publish/Subscribe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发布者和订阅者有时间上的依赖。</a:t>
            </a:r>
            <a:endParaRPr lang="en-US" altLang="zh-CN" dirty="0"/>
          </a:p>
          <a:p>
            <a:pPr lvl="1"/>
            <a:r>
              <a:rPr lang="zh-CN" altLang="en-US" sz="2400" dirty="0"/>
              <a:t>客户端只有建立了订阅关系后，才能收到消息</a:t>
            </a:r>
            <a:endParaRPr lang="en-US" altLang="zh-CN" sz="2400" dirty="0"/>
          </a:p>
          <a:p>
            <a:r>
              <a:rPr lang="zh-CN" altLang="en-US" dirty="0"/>
              <a:t>非持久订阅</a:t>
            </a:r>
            <a:endParaRPr lang="en-US" altLang="zh-CN" dirty="0"/>
          </a:p>
          <a:p>
            <a:pPr lvl="1"/>
            <a:r>
              <a:rPr lang="zh-CN" altLang="en-US" sz="2400" dirty="0"/>
              <a:t>订阅者为了接收消息，必须一直在线</a:t>
            </a:r>
            <a:endParaRPr lang="en-US" altLang="zh-CN" sz="2400" dirty="0"/>
          </a:p>
          <a:p>
            <a:r>
              <a:rPr lang="zh-CN" altLang="en-US" dirty="0"/>
              <a:t>持久订阅</a:t>
            </a:r>
            <a:endParaRPr lang="en-US" altLang="zh-CN" dirty="0"/>
          </a:p>
          <a:p>
            <a:pPr lvl="1"/>
            <a:r>
              <a:rPr lang="zh-CN" altLang="en-US" sz="2400" dirty="0"/>
              <a:t>订阅关系建立后，消息就不会丢失，不管订阅者是否在线</a:t>
            </a:r>
            <a:endParaRPr lang="en-US" altLang="zh-CN" sz="2400" dirty="0"/>
          </a:p>
          <a:p>
            <a:pPr lvl="1"/>
            <a:r>
              <a:rPr lang="zh-CN" altLang="en-US" sz="2400" dirty="0"/>
              <a:t>当只有一个订阅者时，</a:t>
            </a:r>
            <a:r>
              <a:rPr lang="en-US" altLang="zh-CN" sz="2400" dirty="0"/>
              <a:t>≈PTP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729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非持久订阅</a:t>
            </a:r>
          </a:p>
        </p:txBody>
      </p:sp>
      <p:pic>
        <p:nvPicPr>
          <p:cNvPr id="4" name="内容占位符 3" descr="非持久订阅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63688" y="2348880"/>
            <a:ext cx="5362575" cy="2324100"/>
          </a:xfrm>
        </p:spPr>
      </p:pic>
    </p:spTree>
    <p:extLst>
      <p:ext uri="{BB962C8B-B14F-4D97-AF65-F5344CB8AC3E}">
        <p14:creationId xmlns:p14="http://schemas.microsoft.com/office/powerpoint/2010/main" val="3422754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oba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taobao</Template>
  <TotalTime>377</TotalTime>
  <Words>1055</Words>
  <Application>Microsoft Office PowerPoint</Application>
  <PresentationFormat>全屏显示(4:3)</PresentationFormat>
  <Paragraphs>293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taobao</vt:lpstr>
      <vt:lpstr>淘宝消息中间件简介</vt:lpstr>
      <vt:lpstr>Agenda</vt:lpstr>
      <vt:lpstr>淘宝中间件产品线</vt:lpstr>
      <vt:lpstr>消息中间件</vt:lpstr>
      <vt:lpstr>消息中间件</vt:lpstr>
      <vt:lpstr>Messaging Models</vt:lpstr>
      <vt:lpstr>Messaging Models</vt:lpstr>
      <vt:lpstr>Publish/Subscribe</vt:lpstr>
      <vt:lpstr>非持久订阅</vt:lpstr>
      <vt:lpstr>持久订阅</vt:lpstr>
      <vt:lpstr>Taobao消息中间件</vt:lpstr>
      <vt:lpstr>消息发送和业务操作的一致性</vt:lpstr>
      <vt:lpstr>消息发送和业务操作的一致性</vt:lpstr>
      <vt:lpstr>消息发送和业务操作的一致性</vt:lpstr>
      <vt:lpstr>订阅者集群</vt:lpstr>
      <vt:lpstr>扩展性</vt:lpstr>
      <vt:lpstr>扩展性</vt:lpstr>
      <vt:lpstr>可靠性</vt:lpstr>
      <vt:lpstr>可靠性</vt:lpstr>
      <vt:lpstr>可靠性</vt:lpstr>
      <vt:lpstr>稳定性</vt:lpstr>
      <vt:lpstr>高性能</vt:lpstr>
      <vt:lpstr>限制</vt:lpstr>
      <vt:lpstr>什么时候需要引入消息中间件</vt:lpstr>
      <vt:lpstr>淘宝消息中间件产品</vt:lpstr>
      <vt:lpstr>淘宝消息中间件产品</vt:lpstr>
      <vt:lpstr>总结</vt:lpstr>
      <vt:lpstr>进一步了解</vt:lpstr>
      <vt:lpstr>THANK YOU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大型互联网的消息中间件</dc:title>
  <dc:creator>mazhen</dc:creator>
  <cp:lastModifiedBy>mazhen</cp:lastModifiedBy>
  <cp:revision>26</cp:revision>
  <dcterms:created xsi:type="dcterms:W3CDTF">2011-07-07T22:58:05Z</dcterms:created>
  <dcterms:modified xsi:type="dcterms:W3CDTF">2011-11-16T11:02:18Z</dcterms:modified>
</cp:coreProperties>
</file>