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1"/>
  </p:notesMasterIdLst>
  <p:sldIdLst>
    <p:sldId id="256" r:id="rId3"/>
    <p:sldId id="258" r:id="rId4"/>
    <p:sldId id="283" r:id="rId5"/>
    <p:sldId id="291" r:id="rId6"/>
    <p:sldId id="264" r:id="rId7"/>
    <p:sldId id="285" r:id="rId8"/>
    <p:sldId id="286" r:id="rId9"/>
    <p:sldId id="282" r:id="rId10"/>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7"/>
    <p:restoredTop sz="93699"/>
  </p:normalViewPr>
  <p:slideViewPr>
    <p:cSldViewPr snapToGrid="0" snapToObjects="1">
      <p:cViewPr varScale="1">
        <p:scale>
          <a:sx n="86" d="100"/>
          <a:sy n="86" d="100"/>
        </p:scale>
        <p:origin x="55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760B1C-D7E8-42BF-B980-A06A87313ABC}" type="datetimeFigureOut">
              <a:rPr lang="zh-CN" altLang="en-US" smtClean="0"/>
              <a:t>2017-06-08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06B852-3247-4006-A57B-BD280849E11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06B852-3247-4006-A57B-BD280849E11E}"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9" name="组 8"/>
          <p:cNvGrpSpPr/>
          <p:nvPr userDrawn="1"/>
        </p:nvGrpSpPr>
        <p:grpSpPr>
          <a:xfrm rot="18636342">
            <a:off x="-4842314" y="-4768554"/>
            <a:ext cx="9526783" cy="8018066"/>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11" name="组 10"/>
          <p:cNvGrpSpPr/>
          <p:nvPr userDrawn="1"/>
        </p:nvGrpSpPr>
        <p:grpSpPr>
          <a:xfrm rot="18636342">
            <a:off x="7423535" y="5313870"/>
            <a:ext cx="9526783" cy="8018066"/>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charset="0"/>
              <a:buChar char="•"/>
              <a:defRPr sz="1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67982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9930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rot="17100000" flipH="1">
            <a:off x="1415669" y="-1088262"/>
            <a:ext cx="12969854" cy="15178844"/>
            <a:chOff x="-3533241" y="-1493421"/>
            <a:chExt cx="10611835" cy="9526783"/>
          </a:xfrm>
        </p:grpSpPr>
        <p:sp>
          <p:nvSpPr>
            <p:cNvPr id="3"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70833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89687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36616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rot="17100000" flipH="1">
            <a:off x="-1996604" y="-2649433"/>
            <a:ext cx="12969854" cy="15178844"/>
            <a:chOff x="-3533241" y="-1493421"/>
            <a:chExt cx="10611835" cy="9526783"/>
          </a:xfrm>
        </p:grpSpPr>
        <p:sp>
          <p:nvSpPr>
            <p:cNvPr id="10"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753779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8749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107484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accent2">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214790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3">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595154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9">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59593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082848" y="16937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015489" y="16937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082848" y="3093408"/>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015489" y="3093408"/>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086211" y="449301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018852" y="449301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670484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10">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03531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_11">
    <p:bg>
      <p:bgPr>
        <a:solidFill>
          <a:schemeClr val="accent5">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988714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683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153768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153768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58045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258045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3" name="文本占位符 6"/>
          <p:cNvSpPr>
            <a:spLocks noGrp="1"/>
          </p:cNvSpPr>
          <p:nvPr>
            <p:ph type="body" sz="quarter" idx="19" hasCustomPrompt="1"/>
          </p:nvPr>
        </p:nvSpPr>
        <p:spPr>
          <a:xfrm>
            <a:off x="7213362" y="362322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4" name="文本占位符 6"/>
          <p:cNvSpPr>
            <a:spLocks noGrp="1"/>
          </p:cNvSpPr>
          <p:nvPr>
            <p:ph type="body" sz="quarter" idx="20"/>
          </p:nvPr>
        </p:nvSpPr>
        <p:spPr>
          <a:xfrm>
            <a:off x="8146003" y="362322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1" hasCustomPrompt="1"/>
          </p:nvPr>
        </p:nvSpPr>
        <p:spPr>
          <a:xfrm>
            <a:off x="7213362" y="466599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0" name="文本占位符 6"/>
          <p:cNvSpPr>
            <a:spLocks noGrp="1"/>
          </p:cNvSpPr>
          <p:nvPr>
            <p:ph type="body" sz="quarter" idx="22"/>
          </p:nvPr>
        </p:nvSpPr>
        <p:spPr>
          <a:xfrm>
            <a:off x="8146003" y="466599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1950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95911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7793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7793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168835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168835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259731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151664" y="259731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50626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2" name="文本占位符 6"/>
          <p:cNvSpPr>
            <a:spLocks noGrp="1"/>
          </p:cNvSpPr>
          <p:nvPr>
            <p:ph type="body" sz="quarter" idx="22"/>
          </p:nvPr>
        </p:nvSpPr>
        <p:spPr>
          <a:xfrm>
            <a:off x="8151664" y="350626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3" hasCustomPrompt="1"/>
          </p:nvPr>
        </p:nvSpPr>
        <p:spPr>
          <a:xfrm>
            <a:off x="7219023" y="44179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0" name="文本占位符 6"/>
          <p:cNvSpPr>
            <a:spLocks noGrp="1"/>
          </p:cNvSpPr>
          <p:nvPr>
            <p:ph type="body" sz="quarter" idx="24"/>
          </p:nvPr>
        </p:nvSpPr>
        <p:spPr>
          <a:xfrm>
            <a:off x="8151664" y="44179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5" name="文本占位符 6"/>
          <p:cNvSpPr>
            <a:spLocks noGrp="1"/>
          </p:cNvSpPr>
          <p:nvPr>
            <p:ph type="body" sz="quarter" idx="25" hasCustomPrompt="1"/>
          </p:nvPr>
        </p:nvSpPr>
        <p:spPr>
          <a:xfrm>
            <a:off x="7219023" y="53269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6" name="文本占位符 6"/>
          <p:cNvSpPr>
            <a:spLocks noGrp="1"/>
          </p:cNvSpPr>
          <p:nvPr>
            <p:ph type="body" sz="quarter" idx="26"/>
          </p:nvPr>
        </p:nvSpPr>
        <p:spPr>
          <a:xfrm>
            <a:off x="8151664" y="53269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7441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24741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1815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5768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204801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 id="2147483695" r:id="rId5"/>
    <p:sldLayoutId id="2147483696" r:id="rId6"/>
    <p:sldLayoutId id="2147483688" r:id="rId7"/>
    <p:sldLayoutId id="2147483697" r:id="rId8"/>
    <p:sldLayoutId id="2147483700" r:id="rId9"/>
    <p:sldLayoutId id="2147483701" r:id="rId10"/>
    <p:sldLayoutId id="2147483689" r:id="rId11"/>
    <p:sldLayoutId id="2147483687" r:id="rId12"/>
    <p:sldLayoutId id="2147483698" r:id="rId13"/>
    <p:sldLayoutId id="2147483699" r:id="rId14"/>
    <p:sldLayoutId id="2147483686" r:id="rId15"/>
    <p:sldLayoutId id="2147483690" r:id="rId16"/>
    <p:sldLayoutId id="2147483691" r:id="rId17"/>
    <p:sldLayoutId id="2147483692" r:id="rId18"/>
    <p:sldLayoutId id="2147483702" r:id="rId19"/>
    <p:sldLayoutId id="2147483703" r:id="rId20"/>
    <p:sldLayoutId id="2147483704" r:id="rId21"/>
    <p:sldLayoutId id="214748368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476301" y="2356674"/>
            <a:ext cx="9034271" cy="1392366"/>
          </a:xfrm>
        </p:spPr>
        <p:txBody>
          <a:bodyPr/>
          <a:lstStyle/>
          <a:p>
            <a:r>
              <a:rPr kumimoji="1" lang="en-US" altLang="zh-CN" sz="6600" dirty="0"/>
              <a:t>Website Project</a:t>
            </a:r>
            <a:endParaRPr kumimoji="1" lang="zh-CN" altLang="en-US" sz="6600" dirty="0"/>
          </a:p>
        </p:txBody>
      </p:sp>
      <p:sp>
        <p:nvSpPr>
          <p:cNvPr id="3" name="文本占位符 2"/>
          <p:cNvSpPr>
            <a:spLocks noGrp="1"/>
          </p:cNvSpPr>
          <p:nvPr>
            <p:ph type="body" sz="quarter" idx="14"/>
          </p:nvPr>
        </p:nvSpPr>
        <p:spPr>
          <a:xfrm>
            <a:off x="2566018" y="3707805"/>
            <a:ext cx="6557971" cy="588643"/>
          </a:xfrm>
        </p:spPr>
        <p:txBody>
          <a:bodyPr/>
          <a:lstStyle/>
          <a:p>
            <a:r>
              <a:rPr kumimoji="1" lang="en-US" altLang="zh-CN" dirty="0"/>
              <a:t>ISCG 6420: IWD - Assignment 2</a:t>
            </a:r>
            <a:endParaRPr kumimoji="1" lang="zh-CN" altLang="en-US" dirty="0"/>
          </a:p>
        </p:txBody>
      </p:sp>
      <p:sp>
        <p:nvSpPr>
          <p:cNvPr id="4" name="文本占位符 3"/>
          <p:cNvSpPr>
            <a:spLocks noGrp="1"/>
          </p:cNvSpPr>
          <p:nvPr>
            <p:ph type="body" sz="quarter" idx="15"/>
          </p:nvPr>
        </p:nvSpPr>
        <p:spPr>
          <a:xfrm>
            <a:off x="4369109" y="5020056"/>
            <a:ext cx="5972755" cy="1362457"/>
          </a:xfrm>
        </p:spPr>
        <p:txBody>
          <a:bodyPr/>
          <a:lstStyle/>
          <a:p>
            <a:r>
              <a:rPr kumimoji="1" lang="en-US" altLang="zh-CN" dirty="0"/>
              <a:t>Semester 1, 2017</a:t>
            </a:r>
          </a:p>
          <a:p>
            <a:r>
              <a:rPr kumimoji="1" lang="en-US" altLang="zh-CN" dirty="0"/>
              <a:t>Group :  Sandy Zhang,  Sue Wu </a:t>
            </a:r>
            <a:endParaRPr kumimoji="1" lang="zh-CN" altLang="en-US" dirty="0"/>
          </a:p>
          <a:p>
            <a:r>
              <a:rPr kumimoji="1" lang="en-US" altLang="zh-CN" dirty="0"/>
              <a:t>Lecturer: </a:t>
            </a:r>
            <a:r>
              <a:rPr kumimoji="1" lang="en-US" altLang="zh-CN" dirty="0" err="1"/>
              <a:t>Dila</a:t>
            </a:r>
            <a:endParaRPr kumimoji="1" lang="zh-CN" altLang="en-US" dirty="0"/>
          </a:p>
          <a:p>
            <a:r>
              <a:rPr kumimoji="1" lang="en-US" altLang="zh-CN" dirty="0"/>
              <a:t>Unitec</a:t>
            </a:r>
            <a:r>
              <a:rPr lang="en-GB" altLang="zh-CN" dirty="0"/>
              <a:t> Institute of Technology</a:t>
            </a:r>
            <a:endParaRPr kumimoji="1" lang="zh-CN" altLang="en-US" dirty="0"/>
          </a:p>
        </p:txBody>
      </p:sp>
    </p:spTree>
    <p:extLst>
      <p:ext uri="{BB962C8B-B14F-4D97-AF65-F5344CB8AC3E}">
        <p14:creationId xmlns:p14="http://schemas.microsoft.com/office/powerpoint/2010/main" val="6377600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57784" y="2429418"/>
            <a:ext cx="6144768" cy="1529527"/>
          </a:xfrm>
        </p:spPr>
        <p:txBody>
          <a:bodyPr/>
          <a:lstStyle/>
          <a:p>
            <a:r>
              <a:rPr kumimoji="1" lang="en-US" altLang="zh-CN" sz="8800" dirty="0"/>
              <a:t>Contents</a:t>
            </a:r>
            <a:endParaRPr kumimoji="1" lang="zh-CN" altLang="en-US" sz="8800" dirty="0"/>
          </a:p>
        </p:txBody>
      </p:sp>
      <p:sp>
        <p:nvSpPr>
          <p:cNvPr id="4" name="文本占位符 3"/>
          <p:cNvSpPr>
            <a:spLocks noGrp="1"/>
          </p:cNvSpPr>
          <p:nvPr>
            <p:ph type="body" sz="quarter" idx="15"/>
          </p:nvPr>
        </p:nvSpPr>
        <p:spPr>
          <a:xfrm>
            <a:off x="6880695" y="1362291"/>
            <a:ext cx="932642" cy="634634"/>
          </a:xfrm>
        </p:spPr>
        <p:txBody>
          <a:bodyPr/>
          <a:lstStyle/>
          <a:p>
            <a:r>
              <a:rPr kumimoji="1" lang="en-US" altLang="zh-CN" dirty="0">
                <a:solidFill>
                  <a:srgbClr val="0070C0"/>
                </a:solidFill>
              </a:rPr>
              <a:t>1</a:t>
            </a:r>
            <a:endParaRPr kumimoji="1" lang="zh-CN" altLang="en-US" dirty="0">
              <a:solidFill>
                <a:srgbClr val="0070C0"/>
              </a:solidFill>
            </a:endParaRPr>
          </a:p>
        </p:txBody>
      </p:sp>
      <p:sp>
        <p:nvSpPr>
          <p:cNvPr id="5" name="文本占位符 4"/>
          <p:cNvSpPr>
            <a:spLocks noGrp="1"/>
          </p:cNvSpPr>
          <p:nvPr>
            <p:ph type="body" sz="quarter" idx="16"/>
          </p:nvPr>
        </p:nvSpPr>
        <p:spPr>
          <a:xfrm>
            <a:off x="7813336" y="1362291"/>
            <a:ext cx="3253563" cy="634634"/>
          </a:xfrm>
        </p:spPr>
        <p:txBody>
          <a:bodyPr/>
          <a:lstStyle/>
          <a:p>
            <a:r>
              <a:rPr kumimoji="1" lang="en-US" altLang="zh-CN" sz="2800" dirty="0"/>
              <a:t>Introduction</a:t>
            </a:r>
            <a:endParaRPr kumimoji="1" lang="zh-CN" altLang="en-US" sz="2800" dirty="0"/>
          </a:p>
        </p:txBody>
      </p:sp>
      <p:sp>
        <p:nvSpPr>
          <p:cNvPr id="6" name="文本占位符 5"/>
          <p:cNvSpPr>
            <a:spLocks noGrp="1"/>
          </p:cNvSpPr>
          <p:nvPr>
            <p:ph type="body" sz="quarter" idx="17"/>
          </p:nvPr>
        </p:nvSpPr>
        <p:spPr>
          <a:xfrm>
            <a:off x="6880695" y="2271247"/>
            <a:ext cx="932642" cy="634634"/>
          </a:xfrm>
        </p:spPr>
        <p:txBody>
          <a:bodyPr/>
          <a:lstStyle/>
          <a:p>
            <a:r>
              <a:rPr kumimoji="1" lang="en-US" altLang="zh-CN" dirty="0"/>
              <a:t>2</a:t>
            </a:r>
            <a:endParaRPr kumimoji="1" lang="zh-CN" altLang="en-US" dirty="0"/>
          </a:p>
        </p:txBody>
      </p:sp>
      <p:sp>
        <p:nvSpPr>
          <p:cNvPr id="7" name="文本占位符 6"/>
          <p:cNvSpPr>
            <a:spLocks noGrp="1"/>
          </p:cNvSpPr>
          <p:nvPr>
            <p:ph type="body" sz="quarter" idx="18"/>
          </p:nvPr>
        </p:nvSpPr>
        <p:spPr>
          <a:xfrm>
            <a:off x="7813336" y="2271247"/>
            <a:ext cx="4054264" cy="634634"/>
          </a:xfrm>
        </p:spPr>
        <p:txBody>
          <a:bodyPr/>
          <a:lstStyle/>
          <a:p>
            <a:r>
              <a:rPr kumimoji="1" lang="en-US" altLang="zh-CN" sz="2800" dirty="0"/>
              <a:t>Key  Design Features</a:t>
            </a:r>
            <a:endParaRPr kumimoji="1" lang="zh-CN" altLang="en-US" sz="2800" dirty="0"/>
          </a:p>
        </p:txBody>
      </p:sp>
      <p:sp>
        <p:nvSpPr>
          <p:cNvPr id="8" name="文本占位符 7"/>
          <p:cNvSpPr>
            <a:spLocks noGrp="1"/>
          </p:cNvSpPr>
          <p:nvPr>
            <p:ph type="body" sz="quarter" idx="19"/>
          </p:nvPr>
        </p:nvSpPr>
        <p:spPr>
          <a:xfrm>
            <a:off x="6880695" y="3180203"/>
            <a:ext cx="932642" cy="634634"/>
          </a:xfrm>
        </p:spPr>
        <p:txBody>
          <a:bodyPr/>
          <a:lstStyle/>
          <a:p>
            <a:r>
              <a:rPr kumimoji="1" lang="en-US" altLang="zh-CN" dirty="0"/>
              <a:t>3</a:t>
            </a:r>
            <a:endParaRPr kumimoji="1" lang="zh-CN" altLang="en-US" dirty="0"/>
          </a:p>
        </p:txBody>
      </p:sp>
      <p:sp>
        <p:nvSpPr>
          <p:cNvPr id="10" name="文本占位符 9"/>
          <p:cNvSpPr>
            <a:spLocks noGrp="1"/>
          </p:cNvSpPr>
          <p:nvPr>
            <p:ph type="body" sz="quarter" idx="21"/>
          </p:nvPr>
        </p:nvSpPr>
        <p:spPr>
          <a:xfrm>
            <a:off x="6880695" y="4089159"/>
            <a:ext cx="932642" cy="634634"/>
          </a:xfrm>
        </p:spPr>
        <p:txBody>
          <a:bodyPr/>
          <a:lstStyle/>
          <a:p>
            <a:r>
              <a:rPr kumimoji="1" lang="en-US" altLang="zh-CN" dirty="0"/>
              <a:t>4</a:t>
            </a:r>
            <a:endParaRPr kumimoji="1" lang="zh-CN" altLang="en-US" dirty="0"/>
          </a:p>
        </p:txBody>
      </p:sp>
      <p:sp>
        <p:nvSpPr>
          <p:cNvPr id="11" name="文本占位符 10"/>
          <p:cNvSpPr>
            <a:spLocks noGrp="1"/>
          </p:cNvSpPr>
          <p:nvPr>
            <p:ph type="body" sz="quarter" idx="22"/>
          </p:nvPr>
        </p:nvSpPr>
        <p:spPr>
          <a:xfrm>
            <a:off x="7813337" y="3180203"/>
            <a:ext cx="4083008" cy="634634"/>
          </a:xfrm>
        </p:spPr>
        <p:txBody>
          <a:bodyPr/>
          <a:lstStyle/>
          <a:p>
            <a:r>
              <a:rPr lang="en-NZ" altLang="zh-CN" sz="2800" dirty="0"/>
              <a:t>Technical Features</a:t>
            </a:r>
            <a:endParaRPr kumimoji="1" lang="zh-CN" altLang="en-US" sz="2800" dirty="0"/>
          </a:p>
        </p:txBody>
      </p:sp>
      <p:sp>
        <p:nvSpPr>
          <p:cNvPr id="12" name="文本占位符 11"/>
          <p:cNvSpPr>
            <a:spLocks noGrp="1"/>
          </p:cNvSpPr>
          <p:nvPr>
            <p:ph type="body" sz="quarter" idx="23"/>
          </p:nvPr>
        </p:nvSpPr>
        <p:spPr>
          <a:xfrm>
            <a:off x="6880695" y="4998115"/>
            <a:ext cx="932642" cy="634634"/>
          </a:xfrm>
        </p:spPr>
        <p:txBody>
          <a:bodyPr/>
          <a:lstStyle/>
          <a:p>
            <a:r>
              <a:rPr kumimoji="1" lang="en-US" altLang="zh-CN" dirty="0"/>
              <a:t>5</a:t>
            </a:r>
            <a:endParaRPr kumimoji="1" lang="zh-CN" altLang="en-US" dirty="0"/>
          </a:p>
        </p:txBody>
      </p:sp>
      <p:sp>
        <p:nvSpPr>
          <p:cNvPr id="13" name="文本占位符 12"/>
          <p:cNvSpPr>
            <a:spLocks noGrp="1"/>
          </p:cNvSpPr>
          <p:nvPr>
            <p:ph type="body" sz="quarter" idx="24"/>
          </p:nvPr>
        </p:nvSpPr>
        <p:spPr>
          <a:xfrm>
            <a:off x="7813337" y="4089159"/>
            <a:ext cx="4083008" cy="634634"/>
          </a:xfrm>
        </p:spPr>
        <p:txBody>
          <a:bodyPr/>
          <a:lstStyle/>
          <a:p>
            <a:r>
              <a:rPr kumimoji="1" lang="en-US" altLang="zh-CN" sz="2800" dirty="0"/>
              <a:t>Challenges</a:t>
            </a:r>
            <a:endParaRPr kumimoji="1" lang="zh-CN" altLang="en-US" sz="2800" dirty="0"/>
          </a:p>
        </p:txBody>
      </p:sp>
      <p:sp>
        <p:nvSpPr>
          <p:cNvPr id="18" name="文本占位符 12"/>
          <p:cNvSpPr>
            <a:spLocks noGrp="1"/>
          </p:cNvSpPr>
          <p:nvPr>
            <p:ph type="body" sz="quarter" idx="24"/>
          </p:nvPr>
        </p:nvSpPr>
        <p:spPr>
          <a:xfrm>
            <a:off x="7813337" y="4998115"/>
            <a:ext cx="4054263" cy="634634"/>
          </a:xfrm>
        </p:spPr>
        <p:txBody>
          <a:bodyPr/>
          <a:lstStyle/>
          <a:p>
            <a:r>
              <a:rPr kumimoji="1" lang="en-US" altLang="zh-CN" sz="2800" dirty="0"/>
              <a:t>Improvements</a:t>
            </a:r>
            <a:endParaRPr kumimoji="1" lang="zh-CN" altLang="en-US" sz="2800" dirty="0"/>
          </a:p>
        </p:txBody>
      </p:sp>
    </p:spTree>
    <p:extLst>
      <p:ext uri="{BB962C8B-B14F-4D97-AF65-F5344CB8AC3E}">
        <p14:creationId xmlns:p14="http://schemas.microsoft.com/office/powerpoint/2010/main" val="19308810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2289" y="258233"/>
            <a:ext cx="5880171" cy="721395"/>
          </a:xfrm>
        </p:spPr>
        <p:txBody>
          <a:bodyPr/>
          <a:lstStyle/>
          <a:p>
            <a:r>
              <a:rPr kumimoji="1" lang="en-US" altLang="zh-CN" sz="3600" dirty="0"/>
              <a:t>Introduction</a:t>
            </a:r>
            <a:endParaRPr kumimoji="1" lang="zh-CN" altLang="en-US" sz="3600" dirty="0"/>
          </a:p>
        </p:txBody>
      </p:sp>
      <p:grpSp>
        <p:nvGrpSpPr>
          <p:cNvPr id="39" name="组合 22"/>
          <p:cNvGrpSpPr/>
          <p:nvPr/>
        </p:nvGrpSpPr>
        <p:grpSpPr>
          <a:xfrm>
            <a:off x="3128618" y="4551659"/>
            <a:ext cx="548656" cy="430686"/>
            <a:chOff x="3829050" y="5226603"/>
            <a:chExt cx="1511301" cy="1186348"/>
          </a:xfrm>
          <a:solidFill>
            <a:schemeClr val="bg1"/>
          </a:solidFill>
        </p:grpSpPr>
        <p:sp>
          <p:nvSpPr>
            <p:cNvPr id="40"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22"/>
          <p:cNvGrpSpPr/>
          <p:nvPr/>
        </p:nvGrpSpPr>
        <p:grpSpPr>
          <a:xfrm>
            <a:off x="5445802" y="3209058"/>
            <a:ext cx="548656" cy="272598"/>
            <a:chOff x="3829050" y="5399088"/>
            <a:chExt cx="1511301" cy="750887"/>
          </a:xfrm>
          <a:solidFill>
            <a:schemeClr val="bg1"/>
          </a:solidFill>
        </p:grpSpPr>
        <p:sp>
          <p:nvSpPr>
            <p:cNvPr id="5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1" name="泪珠形 81"/>
          <p:cNvSpPr/>
          <p:nvPr/>
        </p:nvSpPr>
        <p:spPr>
          <a:xfrm>
            <a:off x="11003614" y="5759729"/>
            <a:ext cx="1044362" cy="1044362"/>
          </a:xfrm>
          <a:prstGeom prst="teardrop">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2" name="组合 22"/>
          <p:cNvGrpSpPr/>
          <p:nvPr/>
        </p:nvGrpSpPr>
        <p:grpSpPr>
          <a:xfrm>
            <a:off x="11348055" y="6066567"/>
            <a:ext cx="548656" cy="430686"/>
            <a:chOff x="3829050" y="5226603"/>
            <a:chExt cx="1511301" cy="1186348"/>
          </a:xfrm>
          <a:solidFill>
            <a:schemeClr val="bg1"/>
          </a:solidFill>
        </p:grpSpPr>
        <p:sp>
          <p:nvSpPr>
            <p:cNvPr id="73"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1" name="矩形 80"/>
          <p:cNvSpPr/>
          <p:nvPr/>
        </p:nvSpPr>
        <p:spPr>
          <a:xfrm>
            <a:off x="140677" y="1256045"/>
            <a:ext cx="11907299" cy="4813625"/>
          </a:xfrm>
          <a:prstGeom prst="rect">
            <a:avLst/>
          </a:prstGeom>
          <a:effectLst>
            <a:glow rad="101600">
              <a:schemeClr val="accent2">
                <a:satMod val="175000"/>
                <a:alpha val="40000"/>
              </a:schemeClr>
            </a:glow>
          </a:effectLst>
        </p:spPr>
        <p:txBody>
          <a:bodyPr wrap="square">
            <a:spAutoFit/>
          </a:bodyPr>
          <a:lstStyle/>
          <a:p>
            <a:pPr>
              <a:lnSpc>
                <a:spcPct val="130000"/>
              </a:lnSpc>
            </a:pPr>
            <a:r>
              <a:rPr kumimoji="1" lang="en-US" altLang="zh-CN" sz="3600" b="1" i="1" dirty="0">
                <a:solidFill>
                  <a:srgbClr val="92D050"/>
                </a:solidFill>
              </a:rPr>
              <a:t>About us :</a:t>
            </a:r>
          </a:p>
          <a:p>
            <a:pPr>
              <a:lnSpc>
                <a:spcPct val="130000"/>
              </a:lnSpc>
            </a:pPr>
            <a:r>
              <a:rPr lang="en-US" altLang="zh-CN" sz="2000" b="1" dirty="0">
                <a:solidFill>
                  <a:schemeClr val="accent2">
                    <a:lumMod val="50000"/>
                  </a:schemeClr>
                </a:solidFill>
              </a:rPr>
              <a:t>Auckland City Books  </a:t>
            </a:r>
            <a:r>
              <a:rPr lang="en-US" altLang="zh-CN" sz="2000" dirty="0">
                <a:solidFill>
                  <a:schemeClr val="accent2">
                    <a:lumMod val="50000"/>
                  </a:schemeClr>
                </a:solidFill>
              </a:rPr>
              <a:t>is an award-winning independent bookshop in </a:t>
            </a:r>
            <a:r>
              <a:rPr lang="en-US" altLang="zh-CN" sz="2000" dirty="0" err="1">
                <a:solidFill>
                  <a:schemeClr val="accent2">
                    <a:lumMod val="50000"/>
                  </a:schemeClr>
                </a:solidFill>
              </a:rPr>
              <a:t>Waiheke</a:t>
            </a:r>
            <a:r>
              <a:rPr lang="en-US" altLang="zh-CN" sz="2000" dirty="0">
                <a:solidFill>
                  <a:schemeClr val="accent2">
                    <a:lumMod val="50000"/>
                  </a:schemeClr>
                </a:solidFill>
              </a:rPr>
              <a:t> Island, New Zealand.</a:t>
            </a:r>
            <a:r>
              <a:rPr lang="en-NZ" altLang="zh-CN" sz="2000" dirty="0">
                <a:solidFill>
                  <a:schemeClr val="accent2">
                    <a:lumMod val="50000"/>
                  </a:schemeClr>
                </a:solidFill>
              </a:rPr>
              <a:t> We were established in 1904 and we  stock books on a wide variety of subjects including </a:t>
            </a:r>
            <a:r>
              <a:rPr lang="en-NZ" altLang="zh-CN" sz="2000" b="1" dirty="0">
                <a:solidFill>
                  <a:schemeClr val="accent2">
                    <a:lumMod val="50000"/>
                  </a:schemeClr>
                </a:solidFill>
              </a:rPr>
              <a:t>Art</a:t>
            </a:r>
            <a:r>
              <a:rPr lang="en-NZ" altLang="zh-CN" sz="2000" dirty="0">
                <a:solidFill>
                  <a:schemeClr val="accent2">
                    <a:lumMod val="50000"/>
                  </a:schemeClr>
                </a:solidFill>
              </a:rPr>
              <a:t>, </a:t>
            </a:r>
            <a:r>
              <a:rPr lang="en-NZ" altLang="zh-CN" sz="2000" b="1" dirty="0">
                <a:solidFill>
                  <a:schemeClr val="accent2">
                    <a:lumMod val="50000"/>
                  </a:schemeClr>
                </a:solidFill>
              </a:rPr>
              <a:t>Drama</a:t>
            </a:r>
            <a:r>
              <a:rPr lang="en-NZ" altLang="zh-CN" sz="2000" dirty="0">
                <a:solidFill>
                  <a:schemeClr val="accent2">
                    <a:lumMod val="50000"/>
                  </a:schemeClr>
                </a:solidFill>
              </a:rPr>
              <a:t>, </a:t>
            </a:r>
            <a:r>
              <a:rPr lang="en-NZ" altLang="zh-CN" sz="2000" b="1" dirty="0">
                <a:solidFill>
                  <a:schemeClr val="accent2">
                    <a:lumMod val="50000"/>
                  </a:schemeClr>
                </a:solidFill>
              </a:rPr>
              <a:t>Humour</a:t>
            </a:r>
            <a:r>
              <a:rPr lang="en-NZ" altLang="zh-CN" sz="2000" dirty="0">
                <a:solidFill>
                  <a:schemeClr val="accent2">
                    <a:lumMod val="50000"/>
                  </a:schemeClr>
                </a:solidFill>
              </a:rPr>
              <a:t>, </a:t>
            </a:r>
            <a:r>
              <a:rPr lang="en-NZ" altLang="zh-CN" sz="2000" b="1" dirty="0">
                <a:solidFill>
                  <a:schemeClr val="accent2">
                    <a:lumMod val="50000"/>
                  </a:schemeClr>
                </a:solidFill>
              </a:rPr>
              <a:t>Music</a:t>
            </a:r>
            <a:r>
              <a:rPr lang="en-NZ" altLang="zh-CN" sz="2000" dirty="0">
                <a:solidFill>
                  <a:schemeClr val="accent2">
                    <a:lumMod val="50000"/>
                  </a:schemeClr>
                </a:solidFill>
              </a:rPr>
              <a:t>, </a:t>
            </a:r>
            <a:r>
              <a:rPr lang="en-NZ" altLang="zh-CN" sz="2000" b="1" dirty="0">
                <a:solidFill>
                  <a:schemeClr val="accent2">
                    <a:lumMod val="50000"/>
                  </a:schemeClr>
                </a:solidFill>
              </a:rPr>
              <a:t>Photography</a:t>
            </a:r>
            <a:r>
              <a:rPr lang="en-NZ" altLang="zh-CN" sz="2000" dirty="0">
                <a:solidFill>
                  <a:schemeClr val="accent2">
                    <a:lumMod val="50000"/>
                  </a:schemeClr>
                </a:solidFill>
              </a:rPr>
              <a:t>, </a:t>
            </a:r>
            <a:r>
              <a:rPr lang="en-NZ" altLang="zh-CN" sz="2000" b="1" dirty="0">
                <a:solidFill>
                  <a:schemeClr val="accent2">
                    <a:lumMod val="50000"/>
                  </a:schemeClr>
                </a:solidFill>
              </a:rPr>
              <a:t>Biography</a:t>
            </a:r>
            <a:r>
              <a:rPr lang="en-NZ" altLang="zh-CN" sz="2000" dirty="0">
                <a:solidFill>
                  <a:schemeClr val="accent2">
                    <a:lumMod val="50000"/>
                  </a:schemeClr>
                </a:solidFill>
              </a:rPr>
              <a:t>, </a:t>
            </a:r>
            <a:r>
              <a:rPr lang="en-NZ" altLang="zh-CN" sz="2000" b="1" dirty="0">
                <a:solidFill>
                  <a:schemeClr val="accent2">
                    <a:lumMod val="50000"/>
                  </a:schemeClr>
                </a:solidFill>
              </a:rPr>
              <a:t>Sports</a:t>
            </a:r>
            <a:r>
              <a:rPr lang="en-NZ" altLang="zh-CN" sz="2000" dirty="0">
                <a:solidFill>
                  <a:schemeClr val="accent2">
                    <a:lumMod val="50000"/>
                  </a:schemeClr>
                </a:solidFill>
              </a:rPr>
              <a:t>, </a:t>
            </a:r>
            <a:r>
              <a:rPr lang="en-NZ" altLang="zh-CN" sz="2000" b="1" dirty="0">
                <a:solidFill>
                  <a:schemeClr val="accent2">
                    <a:lumMod val="50000"/>
                  </a:schemeClr>
                </a:solidFill>
              </a:rPr>
              <a:t>Business</a:t>
            </a:r>
            <a:r>
              <a:rPr lang="en-NZ" altLang="zh-CN" sz="2000" dirty="0">
                <a:solidFill>
                  <a:schemeClr val="accent2">
                    <a:lumMod val="50000"/>
                  </a:schemeClr>
                </a:solidFill>
              </a:rPr>
              <a:t>, </a:t>
            </a:r>
            <a:r>
              <a:rPr lang="en-NZ" altLang="zh-CN" sz="2000" b="1" dirty="0">
                <a:solidFill>
                  <a:schemeClr val="accent2">
                    <a:lumMod val="50000"/>
                  </a:schemeClr>
                </a:solidFill>
              </a:rPr>
              <a:t>Careers</a:t>
            </a:r>
            <a:r>
              <a:rPr lang="en-NZ" altLang="zh-CN" sz="2000" dirty="0">
                <a:solidFill>
                  <a:schemeClr val="accent2">
                    <a:lumMod val="50000"/>
                  </a:schemeClr>
                </a:solidFill>
              </a:rPr>
              <a:t>, </a:t>
            </a:r>
            <a:r>
              <a:rPr lang="en-NZ" altLang="zh-CN" sz="2000" b="1" dirty="0">
                <a:solidFill>
                  <a:schemeClr val="accent2">
                    <a:lumMod val="50000"/>
                  </a:schemeClr>
                </a:solidFill>
              </a:rPr>
              <a:t>Investing</a:t>
            </a:r>
            <a:r>
              <a:rPr lang="en-NZ" altLang="zh-CN" sz="2000" dirty="0">
                <a:solidFill>
                  <a:schemeClr val="accent2">
                    <a:lumMod val="50000"/>
                  </a:schemeClr>
                </a:solidFill>
              </a:rPr>
              <a:t>, </a:t>
            </a:r>
            <a:r>
              <a:rPr lang="en-NZ" altLang="zh-CN" sz="2000" b="1" dirty="0">
                <a:solidFill>
                  <a:schemeClr val="accent2">
                    <a:lumMod val="50000"/>
                  </a:schemeClr>
                </a:solidFill>
              </a:rPr>
              <a:t>Cooking and Food, Education</a:t>
            </a:r>
            <a:r>
              <a:rPr lang="en-NZ" altLang="zh-CN" sz="2000" dirty="0">
                <a:solidFill>
                  <a:schemeClr val="accent2">
                    <a:lumMod val="50000"/>
                  </a:schemeClr>
                </a:solidFill>
              </a:rPr>
              <a:t>, </a:t>
            </a:r>
            <a:r>
              <a:rPr lang="en-NZ" altLang="zh-CN" sz="2000" b="1" dirty="0">
                <a:solidFill>
                  <a:schemeClr val="accent2">
                    <a:lumMod val="50000"/>
                  </a:schemeClr>
                </a:solidFill>
              </a:rPr>
              <a:t>Fiction and Poetry</a:t>
            </a:r>
            <a:r>
              <a:rPr lang="en-NZ" altLang="zh-CN" sz="2000" dirty="0">
                <a:solidFill>
                  <a:schemeClr val="accent2">
                    <a:lumMod val="50000"/>
                  </a:schemeClr>
                </a:solidFill>
              </a:rPr>
              <a:t>, </a:t>
            </a:r>
            <a:r>
              <a:rPr lang="en-NZ" altLang="zh-CN" sz="2000" b="1" dirty="0">
                <a:solidFill>
                  <a:schemeClr val="accent2">
                    <a:lumMod val="50000"/>
                  </a:schemeClr>
                </a:solidFill>
              </a:rPr>
              <a:t>Travel</a:t>
            </a:r>
            <a:r>
              <a:rPr lang="en-NZ" altLang="zh-CN" sz="2000" dirty="0">
                <a:solidFill>
                  <a:schemeClr val="accent2">
                    <a:lumMod val="50000"/>
                  </a:schemeClr>
                </a:solidFill>
              </a:rPr>
              <a:t>, </a:t>
            </a:r>
            <a:r>
              <a:rPr lang="en-NZ" altLang="zh-CN" sz="2000" b="1" dirty="0">
                <a:solidFill>
                  <a:schemeClr val="accent2">
                    <a:lumMod val="50000"/>
                  </a:schemeClr>
                </a:solidFill>
              </a:rPr>
              <a:t>Health and Self-Help</a:t>
            </a:r>
            <a:r>
              <a:rPr lang="en-NZ" altLang="zh-CN" sz="2000" dirty="0">
                <a:solidFill>
                  <a:schemeClr val="accent2">
                    <a:lumMod val="50000"/>
                  </a:schemeClr>
                </a:solidFill>
              </a:rPr>
              <a:t>, </a:t>
            </a:r>
            <a:r>
              <a:rPr lang="en-NZ" altLang="zh-CN" sz="2000" b="1" dirty="0">
                <a:solidFill>
                  <a:schemeClr val="accent2">
                    <a:lumMod val="50000"/>
                  </a:schemeClr>
                </a:solidFill>
              </a:rPr>
              <a:t>Medicine</a:t>
            </a:r>
            <a:r>
              <a:rPr lang="en-NZ" altLang="zh-CN" sz="2000" dirty="0">
                <a:solidFill>
                  <a:schemeClr val="accent2">
                    <a:lumMod val="50000"/>
                  </a:schemeClr>
                </a:solidFill>
              </a:rPr>
              <a:t>, </a:t>
            </a:r>
            <a:r>
              <a:rPr lang="en-NZ" altLang="zh-CN" sz="2000" b="1" dirty="0">
                <a:solidFill>
                  <a:schemeClr val="accent2">
                    <a:lumMod val="50000"/>
                  </a:schemeClr>
                </a:solidFill>
              </a:rPr>
              <a:t>Nutrition</a:t>
            </a:r>
            <a:r>
              <a:rPr lang="en-NZ" altLang="zh-CN" sz="2000" dirty="0">
                <a:solidFill>
                  <a:schemeClr val="accent2">
                    <a:lumMod val="50000"/>
                  </a:schemeClr>
                </a:solidFill>
              </a:rPr>
              <a:t>, </a:t>
            </a:r>
            <a:r>
              <a:rPr lang="en-NZ" altLang="zh-CN" sz="2000" b="1" dirty="0">
                <a:solidFill>
                  <a:schemeClr val="accent2">
                    <a:lumMod val="50000"/>
                  </a:schemeClr>
                </a:solidFill>
              </a:rPr>
              <a:t>Psychology</a:t>
            </a:r>
            <a:r>
              <a:rPr lang="en-NZ" altLang="zh-CN" sz="2000" dirty="0">
                <a:solidFill>
                  <a:schemeClr val="accent2">
                    <a:lumMod val="50000"/>
                  </a:schemeClr>
                </a:solidFill>
              </a:rPr>
              <a:t>, </a:t>
            </a:r>
            <a:r>
              <a:rPr lang="en-NZ" altLang="zh-CN" sz="2000" b="1" dirty="0">
                <a:solidFill>
                  <a:schemeClr val="accent2">
                    <a:lumMod val="50000"/>
                  </a:schemeClr>
                </a:solidFill>
              </a:rPr>
              <a:t>Recovery and Addiction</a:t>
            </a:r>
            <a:r>
              <a:rPr lang="en-NZ" altLang="zh-CN" sz="2000" dirty="0">
                <a:solidFill>
                  <a:schemeClr val="accent2">
                    <a:lumMod val="50000"/>
                  </a:schemeClr>
                </a:solidFill>
              </a:rPr>
              <a:t>, </a:t>
            </a:r>
            <a:r>
              <a:rPr lang="en-NZ" altLang="zh-CN" sz="2000" b="1" dirty="0">
                <a:solidFill>
                  <a:schemeClr val="accent2">
                    <a:lumMod val="50000"/>
                  </a:schemeClr>
                </a:solidFill>
              </a:rPr>
              <a:t>Relationships</a:t>
            </a:r>
            <a:r>
              <a:rPr lang="en-NZ" altLang="zh-CN" sz="2000" dirty="0">
                <a:solidFill>
                  <a:schemeClr val="accent2">
                    <a:lumMod val="50000"/>
                  </a:schemeClr>
                </a:solidFill>
              </a:rPr>
              <a:t>, </a:t>
            </a:r>
            <a:r>
              <a:rPr lang="en-NZ" altLang="zh-CN" sz="2000" b="1" dirty="0">
                <a:solidFill>
                  <a:schemeClr val="accent2">
                    <a:lumMod val="50000"/>
                  </a:schemeClr>
                </a:solidFill>
              </a:rPr>
              <a:t>Gardening</a:t>
            </a:r>
            <a:r>
              <a:rPr lang="en-NZ" altLang="zh-CN" sz="2000" dirty="0">
                <a:solidFill>
                  <a:schemeClr val="accent2">
                    <a:lumMod val="50000"/>
                  </a:schemeClr>
                </a:solidFill>
              </a:rPr>
              <a:t>, </a:t>
            </a:r>
            <a:r>
              <a:rPr lang="en-NZ" altLang="zh-CN" sz="2000" b="1" dirty="0">
                <a:solidFill>
                  <a:schemeClr val="accent2">
                    <a:lumMod val="50000"/>
                  </a:schemeClr>
                </a:solidFill>
              </a:rPr>
              <a:t>Interior Design</a:t>
            </a:r>
            <a:r>
              <a:rPr lang="en-NZ" altLang="zh-CN" sz="2000" dirty="0">
                <a:solidFill>
                  <a:schemeClr val="accent2">
                    <a:lumMod val="50000"/>
                  </a:schemeClr>
                </a:solidFill>
              </a:rPr>
              <a:t>, </a:t>
            </a:r>
            <a:r>
              <a:rPr lang="en-NZ" altLang="zh-CN" sz="2000" b="1" dirty="0">
                <a:solidFill>
                  <a:schemeClr val="accent2">
                    <a:lumMod val="50000"/>
                  </a:schemeClr>
                </a:solidFill>
              </a:rPr>
              <a:t>Sustainable Living</a:t>
            </a:r>
            <a:r>
              <a:rPr lang="en-NZ" altLang="zh-CN" sz="2000" dirty="0">
                <a:solidFill>
                  <a:schemeClr val="accent2">
                    <a:lumMod val="50000"/>
                  </a:schemeClr>
                </a:solidFill>
              </a:rPr>
              <a:t>, </a:t>
            </a:r>
            <a:r>
              <a:rPr lang="en-NZ" altLang="zh-CN" sz="2000" b="1" dirty="0">
                <a:solidFill>
                  <a:schemeClr val="accent2">
                    <a:lumMod val="50000"/>
                  </a:schemeClr>
                </a:solidFill>
              </a:rPr>
              <a:t>Humanities</a:t>
            </a:r>
            <a:r>
              <a:rPr lang="en-US" altLang="zh-CN" sz="2000" dirty="0">
                <a:solidFill>
                  <a:schemeClr val="accent2">
                    <a:lumMod val="50000"/>
                  </a:schemeClr>
                </a:solidFill>
              </a:rPr>
              <a:t> ,etc.</a:t>
            </a:r>
          </a:p>
          <a:p>
            <a:pPr lvl="0">
              <a:lnSpc>
                <a:spcPct val="130000"/>
              </a:lnSpc>
            </a:pPr>
            <a:r>
              <a:rPr lang="en-US" altLang="zh-CN" sz="2000" dirty="0">
                <a:solidFill>
                  <a:schemeClr val="accent2">
                    <a:lumMod val="50000"/>
                  </a:schemeClr>
                </a:solidFill>
              </a:rPr>
              <a:t>We do everything we can do already have what you want on the shelves, but we also pride ourselves on being </a:t>
            </a:r>
            <a:r>
              <a:rPr lang="en-US" altLang="zh-CN" sz="2000" b="1" dirty="0">
                <a:solidFill>
                  <a:schemeClr val="accent2">
                    <a:lumMod val="50000"/>
                  </a:schemeClr>
                </a:solidFill>
              </a:rPr>
              <a:t>expert book hunters</a:t>
            </a:r>
            <a:r>
              <a:rPr lang="en-US" altLang="zh-CN" sz="2000" dirty="0">
                <a:solidFill>
                  <a:schemeClr val="accent2">
                    <a:lumMod val="50000"/>
                  </a:schemeClr>
                </a:solidFill>
              </a:rPr>
              <a:t>, and we are happy to help you track down anything that you like. We excel at special orders and can import odd, mysterious titles from across oceans just for you.</a:t>
            </a:r>
          </a:p>
        </p:txBody>
      </p:sp>
    </p:spTree>
    <p:extLst>
      <p:ext uri="{BB962C8B-B14F-4D97-AF65-F5344CB8AC3E}">
        <p14:creationId xmlns:p14="http://schemas.microsoft.com/office/powerpoint/2010/main" val="245291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sz="3600" dirty="0"/>
              <a:t>Introduction</a:t>
            </a:r>
            <a:endParaRPr kumimoji="1" lang="zh-CN" altLang="en-US" sz="3600" dirty="0"/>
          </a:p>
        </p:txBody>
      </p:sp>
      <p:sp>
        <p:nvSpPr>
          <p:cNvPr id="3" name="泪珠形 4"/>
          <p:cNvSpPr/>
          <p:nvPr/>
        </p:nvSpPr>
        <p:spPr>
          <a:xfrm rot="526468">
            <a:off x="322289" y="3809056"/>
            <a:ext cx="1044362" cy="1044362"/>
          </a:xfrm>
          <a:prstGeom prst="teardrop">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合 22"/>
          <p:cNvGrpSpPr/>
          <p:nvPr/>
        </p:nvGrpSpPr>
        <p:grpSpPr>
          <a:xfrm>
            <a:off x="623535" y="4072227"/>
            <a:ext cx="548656" cy="430686"/>
            <a:chOff x="3829050" y="5226603"/>
            <a:chExt cx="1511301" cy="1186348"/>
          </a:xfrm>
          <a:solidFill>
            <a:schemeClr val="bg1"/>
          </a:solidFill>
        </p:grpSpPr>
        <p:sp>
          <p:nvSpPr>
            <p:cNvPr id="5"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2" name="泪珠形 69"/>
          <p:cNvSpPr/>
          <p:nvPr/>
        </p:nvSpPr>
        <p:spPr>
          <a:xfrm>
            <a:off x="322289" y="1598354"/>
            <a:ext cx="1044362" cy="1044362"/>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3" name="组合 22"/>
          <p:cNvGrpSpPr/>
          <p:nvPr/>
        </p:nvGrpSpPr>
        <p:grpSpPr>
          <a:xfrm>
            <a:off x="640073" y="1842785"/>
            <a:ext cx="548656" cy="430686"/>
            <a:chOff x="3829050" y="5226603"/>
            <a:chExt cx="1511301" cy="1186348"/>
          </a:xfrm>
          <a:solidFill>
            <a:schemeClr val="bg1"/>
          </a:solidFill>
        </p:grpSpPr>
        <p:sp>
          <p:nvSpPr>
            <p:cNvPr id="14"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1" name="矩形 20"/>
          <p:cNvSpPr/>
          <p:nvPr/>
        </p:nvSpPr>
        <p:spPr>
          <a:xfrm>
            <a:off x="1766892" y="1346499"/>
            <a:ext cx="9597793" cy="2492990"/>
          </a:xfrm>
          <a:prstGeom prst="rect">
            <a:avLst/>
          </a:prstGeom>
        </p:spPr>
        <p:txBody>
          <a:bodyPr wrap="square">
            <a:spAutoFit/>
          </a:bodyPr>
          <a:lstStyle/>
          <a:p>
            <a:pPr lvl="0">
              <a:lnSpc>
                <a:spcPct val="130000"/>
              </a:lnSpc>
            </a:pPr>
            <a:r>
              <a:rPr lang="en-US" altLang="zh-CN" sz="2000" b="1" i="1" dirty="0">
                <a:solidFill>
                  <a:srgbClr val="92D050"/>
                </a:solidFill>
              </a:rPr>
              <a:t>WHY :  </a:t>
            </a:r>
            <a:r>
              <a:rPr lang="en-NZ" altLang="zh-CN" sz="2000" dirty="0">
                <a:solidFill>
                  <a:schemeClr val="accent2">
                    <a:lumMod val="75000"/>
                  </a:schemeClr>
                </a:solidFill>
              </a:rPr>
              <a:t>With the popularity of internet, the habits of book reading and buying are rapidly decreasing in physical stores,</a:t>
            </a:r>
            <a:r>
              <a:rPr lang="en-US" altLang="zh-CN" sz="2000" dirty="0">
                <a:solidFill>
                  <a:schemeClr val="accent2">
                    <a:lumMod val="75000"/>
                  </a:schemeClr>
                </a:solidFill>
              </a:rPr>
              <a:t>we set up this online book store to promote our books to more and more people from over the world. We dedicate to provide the best books with best reasonable prices to our customers. The customers can search for a book by its title or category, later can add to the shopping cart and finally purchase the books from us.</a:t>
            </a:r>
          </a:p>
        </p:txBody>
      </p:sp>
      <p:sp>
        <p:nvSpPr>
          <p:cNvPr id="23" name="矩形 22"/>
          <p:cNvSpPr/>
          <p:nvPr/>
        </p:nvSpPr>
        <p:spPr>
          <a:xfrm>
            <a:off x="1766892" y="3809056"/>
            <a:ext cx="10425108" cy="2893100"/>
          </a:xfrm>
          <a:prstGeom prst="rect">
            <a:avLst/>
          </a:prstGeom>
        </p:spPr>
        <p:txBody>
          <a:bodyPr wrap="square">
            <a:spAutoFit/>
          </a:bodyPr>
          <a:lstStyle/>
          <a:p>
            <a:pPr lvl="0">
              <a:lnSpc>
                <a:spcPct val="130000"/>
              </a:lnSpc>
            </a:pPr>
            <a:r>
              <a:rPr lang="en-US" altLang="zh-CN" sz="2000" b="1" i="1" dirty="0">
                <a:solidFill>
                  <a:srgbClr val="92D050"/>
                </a:solidFill>
              </a:rPr>
              <a:t>Target Audience:</a:t>
            </a:r>
          </a:p>
          <a:p>
            <a:pPr lvl="0">
              <a:lnSpc>
                <a:spcPct val="130000"/>
              </a:lnSpc>
            </a:pPr>
            <a:r>
              <a:rPr lang="en-US" altLang="zh-CN" sz="2000" b="1" dirty="0">
                <a:solidFill>
                  <a:srgbClr val="00B0F0"/>
                </a:solidFill>
              </a:rPr>
              <a:t>1&gt; </a:t>
            </a:r>
            <a:r>
              <a:rPr lang="en-US" altLang="zh-CN" sz="2000" dirty="0">
                <a:solidFill>
                  <a:schemeClr val="accent2">
                    <a:lumMod val="75000"/>
                  </a:schemeClr>
                </a:solidFill>
              </a:rPr>
              <a:t>People who love reading books;</a:t>
            </a:r>
          </a:p>
          <a:p>
            <a:pPr lvl="0">
              <a:lnSpc>
                <a:spcPct val="130000"/>
              </a:lnSpc>
            </a:pPr>
            <a:r>
              <a:rPr lang="en-US" altLang="zh-CN" sz="2000" b="1" dirty="0">
                <a:solidFill>
                  <a:srgbClr val="00B0F0"/>
                </a:solidFill>
              </a:rPr>
              <a:t>2&gt; </a:t>
            </a:r>
            <a:r>
              <a:rPr lang="en-US" altLang="zh-CN" sz="2000" dirty="0">
                <a:solidFill>
                  <a:schemeClr val="accent2">
                    <a:lumMod val="75000"/>
                  </a:schemeClr>
                </a:solidFill>
              </a:rPr>
              <a:t>People who love reading good books;</a:t>
            </a:r>
          </a:p>
          <a:p>
            <a:pPr lvl="0">
              <a:lnSpc>
                <a:spcPct val="130000"/>
              </a:lnSpc>
            </a:pPr>
            <a:r>
              <a:rPr lang="en-US" altLang="zh-CN" sz="2000" b="1" dirty="0">
                <a:solidFill>
                  <a:srgbClr val="00B0F0"/>
                </a:solidFill>
              </a:rPr>
              <a:t>3&gt;</a:t>
            </a:r>
            <a:r>
              <a:rPr lang="en-US" altLang="zh-CN" sz="2000" dirty="0">
                <a:solidFill>
                  <a:schemeClr val="accent2">
                    <a:lumMod val="75000"/>
                  </a:schemeClr>
                </a:solidFill>
              </a:rPr>
              <a:t>People who love reading good books and buying them by a convenient method;</a:t>
            </a:r>
          </a:p>
          <a:p>
            <a:pPr>
              <a:lnSpc>
                <a:spcPct val="130000"/>
              </a:lnSpc>
            </a:pPr>
            <a:r>
              <a:rPr lang="en-US" altLang="zh-CN" sz="2000" b="1" dirty="0">
                <a:solidFill>
                  <a:srgbClr val="00B0F0"/>
                </a:solidFill>
              </a:rPr>
              <a:t>4&gt;</a:t>
            </a:r>
            <a:r>
              <a:rPr lang="en-US" altLang="zh-CN" sz="2000" dirty="0">
                <a:solidFill>
                  <a:schemeClr val="accent2">
                    <a:lumMod val="75000"/>
                  </a:schemeClr>
                </a:solidFill>
              </a:rPr>
              <a:t>People who love reading good books and buying them in very a convenient, time and cost saving method.</a:t>
            </a:r>
          </a:p>
          <a:p>
            <a:pPr lvl="0">
              <a:lnSpc>
                <a:spcPct val="130000"/>
              </a:lnSpc>
            </a:pPr>
            <a:endParaRPr lang="en-US" altLang="zh-CN" sz="2000" b="1" i="1" dirty="0">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NZ" altLang="zh-CN" sz="3600" dirty="0"/>
              <a:t>key Design Features</a:t>
            </a:r>
            <a:endParaRPr kumimoji="1" lang="zh-CN" altLang="en-US" sz="3600" dirty="0"/>
          </a:p>
        </p:txBody>
      </p:sp>
      <p:grpSp>
        <p:nvGrpSpPr>
          <p:cNvPr id="29" name="组 28"/>
          <p:cNvGrpSpPr/>
          <p:nvPr/>
        </p:nvGrpSpPr>
        <p:grpSpPr>
          <a:xfrm>
            <a:off x="552659" y="1274885"/>
            <a:ext cx="11267867" cy="5057775"/>
            <a:chOff x="930166" y="3498131"/>
            <a:chExt cx="3300312" cy="2553753"/>
          </a:xfrm>
        </p:grpSpPr>
        <p:sp>
          <p:nvSpPr>
            <p:cNvPr id="30" name="矩形 29"/>
            <p:cNvSpPr/>
            <p:nvPr/>
          </p:nvSpPr>
          <p:spPr>
            <a:xfrm>
              <a:off x="930166" y="3498131"/>
              <a:ext cx="3300312" cy="25537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1" name="文本框 8"/>
            <p:cNvSpPr txBox="1"/>
            <p:nvPr/>
          </p:nvSpPr>
          <p:spPr>
            <a:xfrm>
              <a:off x="1034110" y="3755089"/>
              <a:ext cx="3092421" cy="2147647"/>
            </a:xfrm>
            <a:prstGeom prst="rect">
              <a:avLst/>
            </a:prstGeom>
            <a:noFill/>
            <a:effectLst>
              <a:glow rad="63500">
                <a:schemeClr val="accent1">
                  <a:satMod val="175000"/>
                  <a:alpha val="40000"/>
                </a:schemeClr>
              </a:glow>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pPr>
              <a:r>
                <a:rPr lang="en-US" altLang="zh-CN" sz="2800" b="1" i="1" dirty="0">
                  <a:solidFill>
                    <a:srgbClr val="FFFF00"/>
                  </a:solidFill>
                  <a:latin typeface="+mn-ea"/>
                </a:rPr>
                <a:t>1&gt; Bootstrap framework, responsive web design.</a:t>
              </a:r>
            </a:p>
            <a:p>
              <a:pPr marL="285750" indent="-285750">
                <a:lnSpc>
                  <a:spcPct val="130000"/>
                </a:lnSpc>
              </a:pPr>
              <a:r>
                <a:rPr lang="en-US" altLang="zh-CN" sz="2800" b="1" i="1" dirty="0">
                  <a:solidFill>
                    <a:srgbClr val="FFFF00"/>
                  </a:solidFill>
                  <a:latin typeface="+mn-ea"/>
                </a:rPr>
                <a:t>2&gt;  </a:t>
              </a:r>
              <a:r>
                <a:rPr lang="en-US" altLang="zh-CN" sz="2800" b="1" dirty="0">
                  <a:solidFill>
                    <a:srgbClr val="FFFF00"/>
                  </a:solidFill>
                </a:rPr>
                <a:t>Clear, User-friendly Navigation to all pages.</a:t>
              </a:r>
            </a:p>
            <a:p>
              <a:pPr marL="285750" indent="-285750">
                <a:lnSpc>
                  <a:spcPct val="130000"/>
                </a:lnSpc>
              </a:pPr>
              <a:r>
                <a:rPr lang="en-US" altLang="zh-CN" sz="2800" b="1" i="1" dirty="0">
                  <a:solidFill>
                    <a:srgbClr val="FFFF00"/>
                  </a:solidFill>
                  <a:latin typeface="+mn-ea"/>
                </a:rPr>
                <a:t>3&gt;  Simple, Clean and Professional website design.</a:t>
              </a:r>
            </a:p>
            <a:p>
              <a:pPr marL="285750" indent="-285750">
                <a:lnSpc>
                  <a:spcPct val="130000"/>
                </a:lnSpc>
              </a:pPr>
              <a:r>
                <a:rPr lang="en-US" altLang="zh-CN" sz="2800" b="1" i="1" dirty="0">
                  <a:solidFill>
                    <a:srgbClr val="FFFF00"/>
                  </a:solidFill>
                  <a:latin typeface="+mn-ea"/>
                </a:rPr>
                <a:t>4&gt; Quick response, no “website traffic” here !!!</a:t>
              </a:r>
            </a:p>
            <a:p>
              <a:pPr marL="285750" indent="-285750">
                <a:lnSpc>
                  <a:spcPct val="130000"/>
                </a:lnSpc>
              </a:pPr>
              <a:r>
                <a:rPr lang="en-US" altLang="zh-CN" sz="2800" b="1" i="1" dirty="0">
                  <a:solidFill>
                    <a:srgbClr val="FFFF00"/>
                  </a:solidFill>
                  <a:latin typeface="+mn-ea"/>
                </a:rPr>
                <a:t>5&gt; </a:t>
              </a:r>
              <a:r>
                <a:rPr lang="en-US" altLang="zh-CN" sz="2800" b="1" dirty="0">
                  <a:solidFill>
                    <a:srgbClr val="FFFF00"/>
                  </a:solidFill>
                </a:rPr>
                <a:t>Search Engine </a:t>
              </a:r>
              <a:r>
                <a:rPr lang="en-US" altLang="zh-CN" sz="2800" b="1" dirty="0" err="1">
                  <a:solidFill>
                    <a:srgbClr val="FFFF00"/>
                  </a:solidFill>
                </a:rPr>
                <a:t>Optimisation</a:t>
              </a:r>
              <a:r>
                <a:rPr lang="en-US" altLang="zh-CN" sz="2800" b="1" dirty="0">
                  <a:solidFill>
                    <a:srgbClr val="FFFF00"/>
                  </a:solidFill>
                </a:rPr>
                <a:t>.</a:t>
              </a:r>
            </a:p>
            <a:p>
              <a:pPr marL="285750" indent="-285750">
                <a:lnSpc>
                  <a:spcPct val="130000"/>
                </a:lnSpc>
              </a:pPr>
              <a:r>
                <a:rPr lang="en-US" altLang="zh-CN" sz="2800" b="1" i="1" dirty="0">
                  <a:solidFill>
                    <a:srgbClr val="FFFF00"/>
                  </a:solidFill>
                  <a:latin typeface="+mn-ea"/>
                </a:rPr>
                <a:t>6&gt;</a:t>
              </a:r>
              <a:r>
                <a:rPr lang="en-US" altLang="zh-CN" sz="2800" b="1" dirty="0">
                  <a:solidFill>
                    <a:srgbClr val="FFFF00"/>
                  </a:solidFill>
                </a:rPr>
                <a:t>Web Compatibility (IE, Firefox, Chrome)</a:t>
              </a:r>
            </a:p>
            <a:p>
              <a:pPr marL="285750" indent="-285750">
                <a:lnSpc>
                  <a:spcPct val="130000"/>
                </a:lnSpc>
              </a:pPr>
              <a:r>
                <a:rPr lang="en-US" altLang="zh-CN" sz="2800">
                  <a:solidFill>
                    <a:schemeClr val="bg1"/>
                  </a:solidFill>
                  <a:latin typeface="+mn-ea"/>
                </a:rPr>
                <a:t>http://dochyper.unitec.ac.nz/zhangs81/IWD/bookIndex.html</a:t>
              </a:r>
              <a:endParaRPr lang="en-US" altLang="zh-CN" sz="2800" dirty="0">
                <a:solidFill>
                  <a:schemeClr val="bg1"/>
                </a:solidFill>
                <a:latin typeface="+mn-ea"/>
              </a:endParaRPr>
            </a:p>
            <a:p>
              <a:pPr marL="285750" indent="-285750">
                <a:lnSpc>
                  <a:spcPct val="130000"/>
                </a:lnSpc>
                <a:buFont typeface="Arial" charset="0"/>
                <a:buChar char="•"/>
              </a:pPr>
              <a:endParaRPr lang="zh-CN" altLang="en-US" sz="1200" dirty="0">
                <a:solidFill>
                  <a:schemeClr val="bg1"/>
                </a:solidFill>
                <a:latin typeface="+mn-ea"/>
              </a:endParaRPr>
            </a:p>
          </p:txBody>
        </p:sp>
      </p:grpSp>
    </p:spTree>
    <p:extLst>
      <p:ext uri="{BB962C8B-B14F-4D97-AF65-F5344CB8AC3E}">
        <p14:creationId xmlns:p14="http://schemas.microsoft.com/office/powerpoint/2010/main" val="13656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NZ" altLang="zh-CN" sz="3600" dirty="0"/>
              <a:t>Technical Features</a:t>
            </a:r>
            <a:endParaRPr kumimoji="1" lang="zh-CN" altLang="en-US" sz="3600" dirty="0"/>
          </a:p>
        </p:txBody>
      </p:sp>
      <p:sp>
        <p:nvSpPr>
          <p:cNvPr id="10" name="文本框 8"/>
          <p:cNvSpPr txBox="1"/>
          <p:nvPr/>
        </p:nvSpPr>
        <p:spPr>
          <a:xfrm rot="5400000">
            <a:off x="8115544" y="3294852"/>
            <a:ext cx="4727035" cy="13726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buFont typeface="Arial" charset="0"/>
              <a:buChar char="•"/>
            </a:pPr>
            <a:r>
              <a:rPr lang="en-US" altLang="zh-CN" sz="3200" dirty="0">
                <a:solidFill>
                  <a:schemeClr val="bg1"/>
                </a:solidFill>
                <a:latin typeface="+mn-ea"/>
              </a:rPr>
              <a:t>Bug Tracing System Conceptual ERD</a:t>
            </a:r>
            <a:endParaRPr lang="zh-CN" altLang="en-US" sz="3200" dirty="0">
              <a:solidFill>
                <a:schemeClr val="bg1"/>
              </a:solidFill>
              <a:latin typeface="+mn-ea"/>
            </a:endParaRPr>
          </a:p>
        </p:txBody>
      </p:sp>
      <p:sp>
        <p:nvSpPr>
          <p:cNvPr id="7" name="矩形 6"/>
          <p:cNvSpPr/>
          <p:nvPr/>
        </p:nvSpPr>
        <p:spPr>
          <a:xfrm>
            <a:off x="272049" y="1455749"/>
            <a:ext cx="11645298" cy="50698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3" name="TextBox 12"/>
          <p:cNvSpPr txBox="1"/>
          <p:nvPr/>
        </p:nvSpPr>
        <p:spPr>
          <a:xfrm>
            <a:off x="552660" y="1617676"/>
            <a:ext cx="11267866" cy="4708981"/>
          </a:xfrm>
          <a:prstGeom prst="rect">
            <a:avLst/>
          </a:prstGeom>
          <a:noFill/>
        </p:spPr>
        <p:txBody>
          <a:bodyPr wrap="square" rtlCol="0">
            <a:spAutoFit/>
          </a:bodyPr>
          <a:lstStyle/>
          <a:p>
            <a:r>
              <a:rPr lang="en-US" altLang="zh-CN" sz="2800" b="1" dirty="0">
                <a:solidFill>
                  <a:srgbClr val="FFFF00"/>
                </a:solidFill>
              </a:rPr>
              <a:t>1&gt;A Mobile-Ready Version - </a:t>
            </a:r>
            <a:r>
              <a:rPr lang="en-US" altLang="zh-CN" sz="2400" dirty="0">
                <a:solidFill>
                  <a:srgbClr val="FFFF00"/>
                </a:solidFill>
              </a:rPr>
              <a:t>Responsive website design</a:t>
            </a:r>
            <a:r>
              <a:rPr lang="en-US" altLang="zh-CN" sz="2800" dirty="0">
                <a:solidFill>
                  <a:srgbClr val="FFFF00"/>
                </a:solidFill>
              </a:rPr>
              <a:t>;</a:t>
            </a:r>
          </a:p>
          <a:p>
            <a:endParaRPr lang="en-US" altLang="zh-CN" sz="2800" dirty="0">
              <a:solidFill>
                <a:srgbClr val="FFFF00"/>
              </a:solidFill>
            </a:endParaRPr>
          </a:p>
          <a:p>
            <a:r>
              <a:rPr lang="en-US" altLang="zh-CN" sz="2800" b="1" dirty="0">
                <a:solidFill>
                  <a:srgbClr val="FFFF00"/>
                </a:solidFill>
              </a:rPr>
              <a:t>2&gt; JSON - </a:t>
            </a:r>
            <a:r>
              <a:rPr lang="en-US" altLang="zh-CN" sz="2400" dirty="0">
                <a:solidFill>
                  <a:srgbClr val="FFFF00"/>
                </a:solidFill>
              </a:rPr>
              <a:t>Store data in JSON file;</a:t>
            </a:r>
          </a:p>
          <a:p>
            <a:endParaRPr lang="en-US" altLang="zh-CN" sz="2400" dirty="0">
              <a:solidFill>
                <a:srgbClr val="FFFF00"/>
              </a:solidFill>
            </a:endParaRPr>
          </a:p>
          <a:p>
            <a:pPr lvl="0"/>
            <a:r>
              <a:rPr lang="en-US" altLang="zh-CN" sz="2800" b="1" dirty="0">
                <a:solidFill>
                  <a:srgbClr val="FFFF00"/>
                </a:solidFill>
              </a:rPr>
              <a:t>3&gt;</a:t>
            </a:r>
            <a:r>
              <a:rPr lang="en-NZ" altLang="zh-CN" sz="2800" b="1" dirty="0"/>
              <a:t> </a:t>
            </a:r>
            <a:r>
              <a:rPr lang="en-NZ" altLang="zh-CN" sz="2800" b="1" dirty="0">
                <a:solidFill>
                  <a:srgbClr val="FFFF00"/>
                </a:solidFill>
              </a:rPr>
              <a:t>Ajax technique</a:t>
            </a:r>
            <a:r>
              <a:rPr lang="en-NZ" altLang="zh-CN" sz="2400" dirty="0">
                <a:solidFill>
                  <a:srgbClr val="FFFF00"/>
                </a:solidFill>
              </a:rPr>
              <a:t>  -Retrieve objects from JSON file;</a:t>
            </a:r>
            <a:endParaRPr lang="en-NZ" altLang="zh-CN" sz="2800" b="1" dirty="0">
              <a:solidFill>
                <a:srgbClr val="FFFF00"/>
              </a:solidFill>
            </a:endParaRPr>
          </a:p>
          <a:p>
            <a:pPr lvl="0"/>
            <a:endParaRPr lang="en-NZ" altLang="zh-CN" sz="2800" b="1" dirty="0">
              <a:solidFill>
                <a:srgbClr val="FFFF00"/>
              </a:solidFill>
            </a:endParaRPr>
          </a:p>
          <a:p>
            <a:pPr lvl="0"/>
            <a:r>
              <a:rPr lang="en-NZ" altLang="zh-CN" sz="2800" b="1" dirty="0">
                <a:solidFill>
                  <a:srgbClr val="FFFF00"/>
                </a:solidFill>
              </a:rPr>
              <a:t>4&gt; JavaScript -</a:t>
            </a:r>
            <a:r>
              <a:rPr lang="en-NZ" altLang="zh-CN" sz="2400" dirty="0">
                <a:solidFill>
                  <a:srgbClr val="FFFF00"/>
                </a:solidFill>
              </a:rPr>
              <a:t>Animation &amp;</a:t>
            </a:r>
            <a:r>
              <a:rPr lang="en-NZ" altLang="zh-CN" sz="2800" b="1" dirty="0">
                <a:solidFill>
                  <a:srgbClr val="FFFF00"/>
                </a:solidFill>
              </a:rPr>
              <a:t> </a:t>
            </a:r>
            <a:r>
              <a:rPr lang="en-NZ" altLang="zh-CN" sz="2400" dirty="0">
                <a:solidFill>
                  <a:srgbClr val="FFFF00"/>
                </a:solidFill>
              </a:rPr>
              <a:t>Form Validation</a:t>
            </a:r>
            <a:r>
              <a:rPr lang="en-NZ" altLang="zh-CN" sz="2800" b="1" dirty="0">
                <a:solidFill>
                  <a:srgbClr val="FFFF00"/>
                </a:solidFill>
              </a:rPr>
              <a:t>;</a:t>
            </a:r>
          </a:p>
          <a:p>
            <a:pPr lvl="0"/>
            <a:endParaRPr lang="en-NZ" altLang="zh-CN" sz="2800" b="1" dirty="0">
              <a:solidFill>
                <a:srgbClr val="FFFF00"/>
              </a:solidFill>
            </a:endParaRPr>
          </a:p>
          <a:p>
            <a:pPr lvl="0"/>
            <a:r>
              <a:rPr lang="en-NZ" altLang="zh-CN" sz="2800" b="1" dirty="0">
                <a:solidFill>
                  <a:srgbClr val="FFFF00"/>
                </a:solidFill>
              </a:rPr>
              <a:t>5&gt; </a:t>
            </a:r>
            <a:r>
              <a:rPr lang="en-NZ" altLang="zh-CN" sz="2800" b="1" dirty="0" err="1">
                <a:solidFill>
                  <a:srgbClr val="FFFF00"/>
                </a:solidFill>
              </a:rPr>
              <a:t>Jquery</a:t>
            </a:r>
            <a:r>
              <a:rPr lang="en-NZ" altLang="zh-CN" sz="2800" b="1" dirty="0">
                <a:solidFill>
                  <a:srgbClr val="FFFF00"/>
                </a:solidFill>
              </a:rPr>
              <a:t>- </a:t>
            </a:r>
            <a:r>
              <a:rPr lang="en-NZ" altLang="zh-CN" sz="2400" dirty="0">
                <a:solidFill>
                  <a:srgbClr val="FFFF00"/>
                </a:solidFill>
              </a:rPr>
              <a:t>Shopping cart;</a:t>
            </a:r>
            <a:endParaRPr lang="zh-CN" altLang="zh-CN" sz="2400" dirty="0">
              <a:solidFill>
                <a:srgbClr val="FFFF00"/>
              </a:solidFill>
            </a:endParaRPr>
          </a:p>
          <a:p>
            <a:endParaRPr lang="en-US" altLang="zh-CN" sz="2400" dirty="0">
              <a:solidFill>
                <a:srgbClr val="FFFF00"/>
              </a:solidFill>
            </a:endParaRPr>
          </a:p>
          <a:p>
            <a:r>
              <a:rPr lang="en-US" altLang="zh-CN" sz="2800" b="1" dirty="0">
                <a:solidFill>
                  <a:srgbClr val="FFFF00"/>
                </a:solidFill>
              </a:rPr>
              <a:t>6&gt;Google Maps API -</a:t>
            </a:r>
            <a:r>
              <a:rPr lang="en-US" altLang="zh-CN" sz="2400" dirty="0">
                <a:solidFill>
                  <a:srgbClr val="FFFF00"/>
                </a:solidFill>
              </a:rPr>
              <a:t>Location display and mapping</a:t>
            </a:r>
            <a:r>
              <a:rPr lang="en-US" altLang="zh-CN" sz="2800" b="1" dirty="0">
                <a:solidFill>
                  <a:srgbClr val="FFFF00"/>
                </a:solidFill>
              </a:rPr>
              <a:t>.</a:t>
            </a:r>
            <a:endParaRPr lang="zh-CN" altLang="en-US" sz="2800" b="1" dirty="0">
              <a:solidFill>
                <a:srgbClr val="FFFF00"/>
              </a:solidFill>
            </a:endParaRPr>
          </a:p>
        </p:txBody>
      </p:sp>
    </p:spTree>
    <p:extLst>
      <p:ext uri="{BB962C8B-B14F-4D97-AF65-F5344CB8AC3E}">
        <p14:creationId xmlns:p14="http://schemas.microsoft.com/office/powerpoint/2010/main" val="280135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2288" y="274651"/>
            <a:ext cx="6942669" cy="721395"/>
          </a:xfrm>
        </p:spPr>
        <p:txBody>
          <a:bodyPr/>
          <a:lstStyle/>
          <a:p>
            <a:r>
              <a:rPr kumimoji="1" lang="en-US" altLang="zh-CN" sz="3600" dirty="0"/>
              <a:t>Challenge &amp; Improvement </a:t>
            </a:r>
            <a:endParaRPr kumimoji="1" lang="zh-CN" altLang="en-US" sz="3600" dirty="0"/>
          </a:p>
        </p:txBody>
      </p:sp>
      <p:sp>
        <p:nvSpPr>
          <p:cNvPr id="7" name="矩形 6"/>
          <p:cNvSpPr/>
          <p:nvPr/>
        </p:nvSpPr>
        <p:spPr>
          <a:xfrm>
            <a:off x="1637882" y="1842785"/>
            <a:ext cx="9214338" cy="161274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lnSpc>
                <a:spcPct val="130000"/>
              </a:lnSpc>
            </a:pPr>
            <a:r>
              <a:rPr lang="en-US" altLang="zh-CN" sz="2800" b="1" i="1" dirty="0">
                <a:solidFill>
                  <a:schemeClr val="accent1">
                    <a:lumMod val="75000"/>
                  </a:schemeClr>
                </a:solidFill>
              </a:rPr>
              <a:t>Challenge: </a:t>
            </a:r>
            <a:r>
              <a:rPr lang="en-US" altLang="zh-CN" sz="2400" dirty="0">
                <a:solidFill>
                  <a:schemeClr val="accent1">
                    <a:lumMod val="75000"/>
                  </a:schemeClr>
                </a:solidFill>
              </a:rPr>
              <a:t>We have spent lots of time on retrieving data from JSON file by using Ajax technique. We couldn’t display the products in a proper format, but finally we did it !!!</a:t>
            </a:r>
          </a:p>
        </p:txBody>
      </p:sp>
      <p:sp>
        <p:nvSpPr>
          <p:cNvPr id="9" name="泪珠形 69"/>
          <p:cNvSpPr/>
          <p:nvPr/>
        </p:nvSpPr>
        <p:spPr>
          <a:xfrm rot="450035">
            <a:off x="117891" y="1751289"/>
            <a:ext cx="1044362" cy="1044362"/>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0" name="组合 22"/>
          <p:cNvGrpSpPr/>
          <p:nvPr/>
        </p:nvGrpSpPr>
        <p:grpSpPr>
          <a:xfrm>
            <a:off x="438902" y="2000922"/>
            <a:ext cx="548656" cy="430686"/>
            <a:chOff x="3829050" y="5226603"/>
            <a:chExt cx="1511301" cy="1186348"/>
          </a:xfrm>
          <a:solidFill>
            <a:schemeClr val="bg1"/>
          </a:solidFill>
        </p:grpSpPr>
        <p:sp>
          <p:nvSpPr>
            <p:cNvPr id="11"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8" name="泪珠形 69"/>
          <p:cNvSpPr/>
          <p:nvPr/>
        </p:nvSpPr>
        <p:spPr>
          <a:xfrm rot="16565038">
            <a:off x="11075808" y="5676636"/>
            <a:ext cx="1044362" cy="1044362"/>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FF00"/>
              </a:solidFill>
            </a:endParaRPr>
          </a:p>
        </p:txBody>
      </p:sp>
      <p:grpSp>
        <p:nvGrpSpPr>
          <p:cNvPr id="19" name="组合 22"/>
          <p:cNvGrpSpPr/>
          <p:nvPr/>
        </p:nvGrpSpPr>
        <p:grpSpPr>
          <a:xfrm rot="19512227">
            <a:off x="11364588" y="5900181"/>
            <a:ext cx="548656" cy="430686"/>
            <a:chOff x="3829050" y="5226603"/>
            <a:chExt cx="1511301" cy="1186348"/>
          </a:xfrm>
          <a:solidFill>
            <a:schemeClr val="bg1"/>
          </a:solidFill>
        </p:grpSpPr>
        <p:sp>
          <p:nvSpPr>
            <p:cNvPr id="20" name="Freeform 12"/>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8" name="矩形 27"/>
          <p:cNvSpPr/>
          <p:nvPr/>
        </p:nvSpPr>
        <p:spPr>
          <a:xfrm>
            <a:off x="322288" y="4157357"/>
            <a:ext cx="10529932" cy="20928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lnSpc>
                <a:spcPct val="130000"/>
              </a:lnSpc>
            </a:pPr>
            <a:r>
              <a:rPr lang="en-US" altLang="zh-CN" sz="2800" b="1" i="1" dirty="0">
                <a:solidFill>
                  <a:schemeClr val="accent1">
                    <a:lumMod val="75000"/>
                  </a:schemeClr>
                </a:solidFill>
              </a:rPr>
              <a:t>Improvement: </a:t>
            </a:r>
            <a:r>
              <a:rPr lang="en-US" altLang="zh-CN" sz="2400" dirty="0">
                <a:solidFill>
                  <a:schemeClr val="accent1">
                    <a:lumMod val="75000"/>
                  </a:schemeClr>
                </a:solidFill>
              </a:rPr>
              <a:t> </a:t>
            </a:r>
            <a:br>
              <a:rPr lang="en-US" altLang="zh-CN" sz="2400" dirty="0">
                <a:solidFill>
                  <a:schemeClr val="accent1">
                    <a:lumMod val="75000"/>
                  </a:schemeClr>
                </a:solidFill>
              </a:rPr>
            </a:br>
            <a:r>
              <a:rPr lang="en-US" altLang="zh-CN" sz="2400" dirty="0">
                <a:solidFill>
                  <a:schemeClr val="accent1">
                    <a:lumMod val="75000"/>
                  </a:schemeClr>
                </a:solidFill>
              </a:rPr>
              <a:t>1&gt; Design a prettier UI to attract more customers ;</a:t>
            </a:r>
            <a:br>
              <a:rPr lang="en-US" altLang="zh-CN" sz="2400" dirty="0">
                <a:solidFill>
                  <a:schemeClr val="accent1">
                    <a:lumMod val="75000"/>
                  </a:schemeClr>
                </a:solidFill>
              </a:rPr>
            </a:br>
            <a:r>
              <a:rPr lang="en-US" altLang="zh-CN" sz="2400" dirty="0">
                <a:solidFill>
                  <a:schemeClr val="accent1">
                    <a:lumMod val="75000"/>
                  </a:schemeClr>
                </a:solidFill>
              </a:rPr>
              <a:t>2&gt; Design a dropdown menu to allow users to choose an option from list, thereby improving customer experience from our book store;</a:t>
            </a:r>
          </a:p>
        </p:txBody>
      </p:sp>
    </p:spTree>
    <p:extLst>
      <p:ext uri="{BB962C8B-B14F-4D97-AF65-F5344CB8AC3E}">
        <p14:creationId xmlns:p14="http://schemas.microsoft.com/office/powerpoint/2010/main" val="90299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933501" y="2409060"/>
            <a:ext cx="6685987" cy="1717747"/>
          </a:xfrm>
        </p:spPr>
        <p:txBody>
          <a:bodyPr/>
          <a:lstStyle/>
          <a:p>
            <a:r>
              <a:rPr kumimoji="1" lang="en-US" altLang="zh-CN" sz="8800" dirty="0"/>
              <a:t>Thank</a:t>
            </a:r>
            <a:r>
              <a:rPr kumimoji="1" lang="zh-CN" altLang="en-US" sz="8800" dirty="0"/>
              <a:t> </a:t>
            </a:r>
            <a:r>
              <a:rPr kumimoji="1" lang="en-US" altLang="zh-CN" sz="8800" dirty="0"/>
              <a:t>You</a:t>
            </a:r>
            <a:endParaRPr kumimoji="1" lang="zh-CN" altLang="en-US" sz="8800" dirty="0"/>
          </a:p>
        </p:txBody>
      </p:sp>
      <p:sp>
        <p:nvSpPr>
          <p:cNvPr id="12" name="文本占位符 2"/>
          <p:cNvSpPr>
            <a:spLocks noGrp="1"/>
          </p:cNvSpPr>
          <p:nvPr>
            <p:ph type="body" sz="quarter" idx="14"/>
          </p:nvPr>
        </p:nvSpPr>
        <p:spPr>
          <a:xfrm>
            <a:off x="4277669" y="4561435"/>
            <a:ext cx="4803986" cy="588643"/>
          </a:xfrm>
        </p:spPr>
        <p:txBody>
          <a:bodyPr/>
          <a:lstStyle/>
          <a:p>
            <a:r>
              <a:rPr kumimoji="1" lang="en-US" altLang="zh-CN" dirty="0"/>
              <a:t>ISCG 6420: IWD - Assignment 2</a:t>
            </a:r>
            <a:endParaRPr kumimoji="1" lang="zh-CN" altLang="en-US" dirty="0"/>
          </a:p>
          <a:p>
            <a:endParaRPr kumimoji="1" lang="zh-CN" altLang="en-US" dirty="0"/>
          </a:p>
        </p:txBody>
      </p:sp>
      <p:sp>
        <p:nvSpPr>
          <p:cNvPr id="13" name="文本占位符 3"/>
          <p:cNvSpPr>
            <a:spLocks noGrp="1"/>
          </p:cNvSpPr>
          <p:nvPr>
            <p:ph type="body" sz="quarter" idx="15"/>
          </p:nvPr>
        </p:nvSpPr>
        <p:spPr>
          <a:xfrm>
            <a:off x="4277669" y="5230369"/>
            <a:ext cx="5652715" cy="1335024"/>
          </a:xfrm>
        </p:spPr>
        <p:txBody>
          <a:bodyPr/>
          <a:lstStyle/>
          <a:p>
            <a:r>
              <a:rPr kumimoji="1" lang="en-US" altLang="zh-CN" dirty="0"/>
              <a:t>Semester 1, 2017</a:t>
            </a:r>
          </a:p>
          <a:p>
            <a:r>
              <a:rPr kumimoji="1" lang="en-US" altLang="zh-CN" dirty="0"/>
              <a:t>Group :  Sandy Zhang,  Sue Wu </a:t>
            </a:r>
            <a:endParaRPr kumimoji="1" lang="zh-CN" altLang="en-US" dirty="0"/>
          </a:p>
          <a:p>
            <a:r>
              <a:rPr kumimoji="1" lang="en-US" altLang="zh-CN" dirty="0"/>
              <a:t>Lecturer: </a:t>
            </a:r>
            <a:r>
              <a:rPr kumimoji="1" lang="en-US" altLang="zh-CN" dirty="0" err="1"/>
              <a:t>Dila</a:t>
            </a:r>
            <a:endParaRPr kumimoji="1" lang="zh-CN" altLang="en-US" dirty="0"/>
          </a:p>
          <a:p>
            <a:r>
              <a:rPr kumimoji="1" lang="en-US" altLang="zh-CN" dirty="0" err="1"/>
              <a:t>Unitec</a:t>
            </a:r>
            <a:r>
              <a:rPr lang="en-GB" altLang="zh-CN" dirty="0"/>
              <a:t> Institute of Technology</a:t>
            </a:r>
            <a:endParaRPr kumimoji="1" lang="zh-CN" altLang="en-US" dirty="0"/>
          </a:p>
        </p:txBody>
      </p:sp>
    </p:spTree>
    <p:extLst>
      <p:ext uri="{BB962C8B-B14F-4D97-AF65-F5344CB8AC3E}">
        <p14:creationId xmlns:p14="http://schemas.microsoft.com/office/powerpoint/2010/main" val="8317688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模板页面">
  <a:themeElements>
    <a:clrScheme name="自定义 39">
      <a:dk1>
        <a:srgbClr val="000000"/>
      </a:dk1>
      <a:lt1>
        <a:srgbClr val="FFFFFF"/>
      </a:lt1>
      <a:dk2>
        <a:srgbClr val="000000"/>
      </a:dk2>
      <a:lt2>
        <a:srgbClr val="FFFDFD"/>
      </a:lt2>
      <a:accent1>
        <a:srgbClr val="39A9DE"/>
      </a:accent1>
      <a:accent2>
        <a:srgbClr val="838FD4"/>
      </a:accent2>
      <a:accent3>
        <a:srgbClr val="41C0B8"/>
      </a:accent3>
      <a:accent4>
        <a:srgbClr val="91CE6F"/>
      </a:accent4>
      <a:accent5>
        <a:srgbClr val="A0CD4E"/>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1796</TotalTime>
  <Words>402</Words>
  <Application>Microsoft Office PowerPoint</Application>
  <PresentationFormat>宽屏</PresentationFormat>
  <Paragraphs>59</Paragraphs>
  <Slides>8</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8</vt:i4>
      </vt:variant>
    </vt:vector>
  </HeadingPairs>
  <TitlesOfParts>
    <vt:vector size="17" baseType="lpstr">
      <vt:lpstr>Microsoft YaHei</vt:lpstr>
      <vt:lpstr>Microsoft YaHei</vt:lpstr>
      <vt:lpstr>宋体</vt:lpstr>
      <vt:lpstr>Arial</vt:lpstr>
      <vt:lpstr>Calibri</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SANDY ZHANG</cp:lastModifiedBy>
  <cp:revision>191</cp:revision>
  <dcterms:created xsi:type="dcterms:W3CDTF">2015-08-18T02:51:41Z</dcterms:created>
  <dcterms:modified xsi:type="dcterms:W3CDTF">2017-06-08T06:52:25Z</dcterms:modified>
  <cp:category/>
</cp:coreProperties>
</file>