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96" r:id="rId1"/>
  </p:sldMasterIdLst>
  <p:notesMasterIdLst>
    <p:notesMasterId r:id="rId39"/>
  </p:notesMasterIdLst>
  <p:sldIdLst>
    <p:sldId id="257" r:id="rId2"/>
    <p:sldId id="275" r:id="rId3"/>
    <p:sldId id="311" r:id="rId4"/>
    <p:sldId id="314" r:id="rId5"/>
    <p:sldId id="312" r:id="rId6"/>
    <p:sldId id="281" r:id="rId7"/>
    <p:sldId id="283" r:id="rId8"/>
    <p:sldId id="282" r:id="rId9"/>
    <p:sldId id="285" r:id="rId10"/>
    <p:sldId id="286" r:id="rId11"/>
    <p:sldId id="313" r:id="rId12"/>
    <p:sldId id="288" r:id="rId13"/>
    <p:sldId id="324" r:id="rId14"/>
    <p:sldId id="289" r:id="rId15"/>
    <p:sldId id="290" r:id="rId16"/>
    <p:sldId id="291" r:id="rId17"/>
    <p:sldId id="292" r:id="rId18"/>
    <p:sldId id="293" r:id="rId19"/>
    <p:sldId id="294" r:id="rId20"/>
    <p:sldId id="322" r:id="rId21"/>
    <p:sldId id="295" r:id="rId22"/>
    <p:sldId id="316" r:id="rId23"/>
    <p:sldId id="319" r:id="rId24"/>
    <p:sldId id="320" r:id="rId25"/>
    <p:sldId id="297" r:id="rId26"/>
    <p:sldId id="298" r:id="rId27"/>
    <p:sldId id="299" r:id="rId28"/>
    <p:sldId id="301" r:id="rId29"/>
    <p:sldId id="303" r:id="rId30"/>
    <p:sldId id="304" r:id="rId31"/>
    <p:sldId id="305" r:id="rId32"/>
    <p:sldId id="306" r:id="rId33"/>
    <p:sldId id="307" r:id="rId34"/>
    <p:sldId id="326" r:id="rId35"/>
    <p:sldId id="309" r:id="rId36"/>
    <p:sldId id="325" r:id="rId37"/>
    <p:sldId id="310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64722-47DE-47AE-B574-C4BE92540EAE}" type="datetimeFigureOut">
              <a:rPr lang="en-US" smtClean="0"/>
              <a:t>11/14/2015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92D09-9421-4BFA-8810-FC5A870B19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93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11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9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7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0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17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0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76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4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3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76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9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3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7" r:id="rId1"/>
    <p:sldLayoutId id="2147484398" r:id="rId2"/>
    <p:sldLayoutId id="2147484399" r:id="rId3"/>
    <p:sldLayoutId id="2147484400" r:id="rId4"/>
    <p:sldLayoutId id="2147484401" r:id="rId5"/>
    <p:sldLayoutId id="2147484402" r:id="rId6"/>
    <p:sldLayoutId id="2147484403" r:id="rId7"/>
    <p:sldLayoutId id="2147484404" r:id="rId8"/>
    <p:sldLayoutId id="2147484405" r:id="rId9"/>
    <p:sldLayoutId id="2147484406" r:id="rId10"/>
    <p:sldLayoutId id="214748440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1111111111111111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jpg"/><Relationship Id="rId4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1122222222222222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jpeg"/><Relationship Id="rId4" Type="http://schemas.openxmlformats.org/officeDocument/2006/relationships/image" Target="../media/image20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RsUKIpbDL0?list=UUGKG2aDaev6d1nt8jDtbYuA" TargetMode="External"/><Relationship Id="rId2" Type="http://schemas.openxmlformats.org/officeDocument/2006/relationships/hyperlink" Target="https://www.youtube.com/watch?v=mszNKp28k-M&amp;index=3&amp;list=UUGKG2aDaev6d1nt8jDtbYuA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2888343" y="1698171"/>
            <a:ext cx="61794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800" dirty="0">
                <a:latin typeface="Lao UI" panose="020B0502040204020203" pitchFamily="34" charset="0"/>
                <a:cs typeface="Lao UI" panose="020B0502040204020203" pitchFamily="34" charset="0"/>
              </a:rPr>
              <a:t>Title: </a:t>
            </a:r>
            <a:r>
              <a:rPr lang="en-US" altLang="en-US" sz="2800" dirty="0" smtClean="0">
                <a:latin typeface="Lao UI" panose="020B0502040204020203" pitchFamily="34" charset="0"/>
                <a:cs typeface="Lao UI" panose="020B0502040204020203" pitchFamily="34" charset="0"/>
              </a:rPr>
              <a:t>Portfolio</a:t>
            </a:r>
            <a:endParaRPr lang="en-US" altLang="en-US" sz="28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3316" name="TextBox 5"/>
          <p:cNvSpPr txBox="1">
            <a:spLocks noChangeArrowheads="1"/>
          </p:cNvSpPr>
          <p:nvPr/>
        </p:nvSpPr>
        <p:spPr bwMode="auto">
          <a:xfrm>
            <a:off x="444500" y="4655400"/>
            <a:ext cx="43307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Presented By:</a:t>
            </a:r>
          </a:p>
          <a:p>
            <a:pPr>
              <a:spcBef>
                <a:spcPct val="0"/>
              </a:spcBef>
            </a:pPr>
            <a:r>
              <a:rPr lang="en-US" alt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Tanmay Sane</a:t>
            </a:r>
          </a:p>
          <a:p>
            <a:pPr>
              <a:spcBef>
                <a:spcPct val="0"/>
              </a:spcBef>
            </a:pPr>
            <a:r>
              <a:rPr lang="en-US" alt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MSEE,</a:t>
            </a:r>
          </a:p>
          <a:p>
            <a:pPr>
              <a:spcBef>
                <a:spcPct val="0"/>
              </a:spcBef>
            </a:pPr>
            <a:r>
              <a:rPr lang="en-US" alt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UNC-Charlotte, Charlotte, NC, USA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624114" y="319314"/>
            <a:ext cx="838562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Introduction</a:t>
            </a: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  </a:t>
            </a: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9900458" y="6921450"/>
            <a:ext cx="131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spcBef>
                <a:spcPct val="20000"/>
              </a:spcBef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57213" indent="-214313" algn="l" defTabSz="457200" rtl="0" eaLnBrk="1" latinLnBrk="0" hangingPunct="1">
              <a:spcBef>
                <a:spcPct val="20000"/>
              </a:spcBef>
              <a:buChar char="–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857250" indent="-171450" algn="l" defTabSz="457200" rtl="0" eaLnBrk="1" latinLnBrk="0" hangingPunct="1">
              <a:spcBef>
                <a:spcPct val="20000"/>
              </a:spcBef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0150" indent="-171450" algn="l" defTabSz="457200" rtl="0" eaLnBrk="1" latinLnBrk="0" hangingPunct="1">
              <a:spcBef>
                <a:spcPct val="20000"/>
              </a:spcBef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43050" indent="-171450" algn="l" defTabSz="457200" rtl="0" eaLnBrk="1" latinLnBrk="0" hangingPunct="1">
              <a:spcBef>
                <a:spcPct val="20000"/>
              </a:spcBef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8859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2288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5717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9146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24114" y="780980"/>
            <a:ext cx="11172934" cy="3761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Role: Graduate Research Assistant, Embedded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S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oftware Developer</a:t>
            </a:r>
          </a:p>
          <a:p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Under: Project Manager  &amp; Software Architect</a:t>
            </a:r>
          </a:p>
          <a:p>
            <a:endParaRPr lang="en-US" sz="2000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en-US" sz="2200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Contributions</a:t>
            </a:r>
            <a:r>
              <a:rPr lang="en-US" sz="2200" dirty="0" smtClean="0">
                <a:latin typeface="Lao UI" panose="020B0502040204020203" pitchFamily="34" charset="0"/>
                <a:cs typeface="Lao UI" panose="020B0502040204020203" pitchFamily="34" charset="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Routing Protocol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Software Implementation (Concept to code implementation 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Test Environment Creation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Testing of XBee Interface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Testing of developed functionality</a:t>
            </a:r>
          </a:p>
          <a:p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346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624114" y="319314"/>
            <a:ext cx="838562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Topic Introduction</a:t>
            </a: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  </a:t>
            </a: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9900458" y="6921450"/>
            <a:ext cx="131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spcBef>
                <a:spcPct val="20000"/>
              </a:spcBef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57213" indent="-214313" algn="l" defTabSz="457200" rtl="0" eaLnBrk="1" latinLnBrk="0" hangingPunct="1">
              <a:spcBef>
                <a:spcPct val="20000"/>
              </a:spcBef>
              <a:buChar char="–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857250" indent="-171450" algn="l" defTabSz="457200" rtl="0" eaLnBrk="1" latinLnBrk="0" hangingPunct="1">
              <a:spcBef>
                <a:spcPct val="20000"/>
              </a:spcBef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0150" indent="-171450" algn="l" defTabSz="457200" rtl="0" eaLnBrk="1" latinLnBrk="0" hangingPunct="1">
              <a:spcBef>
                <a:spcPct val="20000"/>
              </a:spcBef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43050" indent="-171450" algn="l" defTabSz="457200" rtl="0" eaLnBrk="1" latinLnBrk="0" hangingPunct="1">
              <a:spcBef>
                <a:spcPct val="20000"/>
              </a:spcBef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8859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2288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5717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9146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24114" y="780980"/>
            <a:ext cx="11172934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Increasing trend in the use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of Wireless Sensor 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Networks for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data collection &amp; monitoring.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But most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development platforms have an integrated OS or propriety software . </a:t>
            </a:r>
          </a:p>
          <a:p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     Example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: MICAz, OS -Tiny OS, TelosB, OS- Contiki (IoT), Imote- Tiny 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Proprietary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software makes interfacing 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unsupported hardware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very 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difficult.[7]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Writing drivers, utilizing micro controller peripherals is work intensive.[7] </a:t>
            </a:r>
          </a:p>
          <a:p>
            <a:endParaRPr lang="en-US" sz="2000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Background</a:t>
            </a:r>
          </a:p>
          <a:p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To resolve this issue, an open source development platform which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employs commonly used and widely supported open 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source hardware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and 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software was developed. [7]</a:t>
            </a:r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6" name="Picture 2" descr="C:\Users\Tanmay\Pictures\mo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995" y="4126002"/>
            <a:ext cx="3065172" cy="1925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4677995" y="6051817"/>
            <a:ext cx="30651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200" dirty="0" smtClean="0">
                <a:latin typeface="Lao UI" panose="020B0502040204020203" pitchFamily="34" charset="0"/>
                <a:cs typeface="Lao UI" panose="020B0502040204020203" pitchFamily="34" charset="0"/>
              </a:rPr>
              <a:t>Fig11</a:t>
            </a:r>
            <a:r>
              <a:rPr lang="en-US" altLang="en-US" sz="1200" dirty="0">
                <a:latin typeface="Lao UI" panose="020B0502040204020203" pitchFamily="34" charset="0"/>
                <a:cs typeface="Lao UI" panose="020B0502040204020203" pitchFamily="34" charset="0"/>
              </a:rPr>
              <a:t>. Motesquito (Stiquimote) Board [</a:t>
            </a:r>
            <a:r>
              <a:rPr lang="en-US" altLang="en-US" sz="1200" dirty="0" smtClean="0">
                <a:latin typeface="Lao UI" panose="020B0502040204020203" pitchFamily="34" charset="0"/>
                <a:cs typeface="Lao UI" panose="020B0502040204020203" pitchFamily="34" charset="0"/>
              </a:rPr>
              <a:t>7</a:t>
            </a:r>
            <a:r>
              <a:rPr lang="en-US" altLang="en-US" sz="1200" dirty="0">
                <a:latin typeface="Lao UI" panose="020B0502040204020203" pitchFamily="34" charset="0"/>
                <a:cs typeface="Lao UI" panose="020B0502040204020203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62930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624114" y="319314"/>
            <a:ext cx="8385629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Platform Introduction </a:t>
            </a: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endParaRPr 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  </a:t>
            </a: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9900458" y="6921450"/>
            <a:ext cx="131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spcBef>
                <a:spcPct val="20000"/>
              </a:spcBef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57213" indent="-214313" algn="l" defTabSz="457200" rtl="0" eaLnBrk="1" latinLnBrk="0" hangingPunct="1">
              <a:spcBef>
                <a:spcPct val="20000"/>
              </a:spcBef>
              <a:buChar char="–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857250" indent="-171450" algn="l" defTabSz="457200" rtl="0" eaLnBrk="1" latinLnBrk="0" hangingPunct="1">
              <a:spcBef>
                <a:spcPct val="20000"/>
              </a:spcBef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0150" indent="-171450" algn="l" defTabSz="457200" rtl="0" eaLnBrk="1" latinLnBrk="0" hangingPunct="1">
              <a:spcBef>
                <a:spcPct val="20000"/>
              </a:spcBef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43050" indent="-171450" algn="l" defTabSz="457200" rtl="0" eaLnBrk="1" latinLnBrk="0" hangingPunct="1">
              <a:spcBef>
                <a:spcPct val="20000"/>
              </a:spcBef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8859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2288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5717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9146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24114" y="780980"/>
            <a:ext cx="11172934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Hardware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Features: Atmega 2560</a:t>
            </a:r>
          </a:p>
          <a:p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Existing Software Features: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Hardware Abstraction Layer </a:t>
            </a:r>
          </a:p>
          <a:p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     Support for microcontroller peripherals, configurations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 XBee Interface Layer [16]</a:t>
            </a:r>
          </a:p>
          <a:p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     XBee Transmit, Receive and configuration API’s</a:t>
            </a:r>
          </a:p>
          <a:p>
            <a:endParaRPr lang="en-US" sz="2000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en-US" sz="2000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Required Feature</a:t>
            </a:r>
            <a:endParaRPr lang="en-US" sz="2000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Need for a means to route packets.</a:t>
            </a:r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898" y="2586697"/>
            <a:ext cx="2615752" cy="2942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7804898" y="5577468"/>
            <a:ext cx="2950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 dirty="0" smtClean="0">
                <a:latin typeface="Lao UI" panose="020B0502040204020203" pitchFamily="34" charset="0"/>
                <a:cs typeface="Lao UI" panose="020B0502040204020203" pitchFamily="34" charset="0"/>
              </a:rPr>
              <a:t>Fig12. Software </a:t>
            </a:r>
            <a:r>
              <a:rPr lang="en-US" altLang="en-US" sz="1200" dirty="0">
                <a:latin typeface="Lao UI" panose="020B0502040204020203" pitchFamily="34" charset="0"/>
                <a:cs typeface="Lao UI" panose="020B0502040204020203" pitchFamily="34" charset="0"/>
              </a:rPr>
              <a:t>Layer Organization</a:t>
            </a:r>
          </a:p>
          <a:p>
            <a:pPr>
              <a:spcBef>
                <a:spcPct val="0"/>
              </a:spcBef>
            </a:pPr>
            <a:endParaRPr lang="en-US" altLang="en-US" sz="12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6970426" y="3342806"/>
            <a:ext cx="539646" cy="284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6970426" y="2827160"/>
            <a:ext cx="539646" cy="284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41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624114" y="319314"/>
            <a:ext cx="8385629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u="sng" dirty="0">
                <a:latin typeface="Lao UI" panose="020B0502040204020203" pitchFamily="34" charset="0"/>
                <a:cs typeface="Lao UI" panose="020B0502040204020203" pitchFamily="34" charset="0"/>
              </a:rPr>
              <a:t>Problem Statement</a:t>
            </a: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  </a:t>
            </a: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9900458" y="6921450"/>
            <a:ext cx="131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spcBef>
                <a:spcPct val="20000"/>
              </a:spcBef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57213" indent="-214313" algn="l" defTabSz="457200" rtl="0" eaLnBrk="1" latinLnBrk="0" hangingPunct="1">
              <a:spcBef>
                <a:spcPct val="20000"/>
              </a:spcBef>
              <a:buChar char="–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857250" indent="-171450" algn="l" defTabSz="457200" rtl="0" eaLnBrk="1" latinLnBrk="0" hangingPunct="1">
              <a:spcBef>
                <a:spcPct val="20000"/>
              </a:spcBef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0150" indent="-171450" algn="l" defTabSz="457200" rtl="0" eaLnBrk="1" latinLnBrk="0" hangingPunct="1">
              <a:spcBef>
                <a:spcPct val="20000"/>
              </a:spcBef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43050" indent="-171450" algn="l" defTabSz="457200" rtl="0" eaLnBrk="1" latinLnBrk="0" hangingPunct="1">
              <a:spcBef>
                <a:spcPct val="20000"/>
              </a:spcBef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8859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2288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5717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9146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24114" y="778230"/>
            <a:ext cx="11172934" cy="342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To implement a wireless routing protocol which utilizes the underlying software layers.</a:t>
            </a:r>
          </a:p>
          <a:p>
            <a:r>
              <a:rPr lang="en-US" sz="2200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Selection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of Routing Protocol &amp; 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Trans-receiver</a:t>
            </a:r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Design &amp; Implementation</a:t>
            </a:r>
          </a:p>
          <a:p>
            <a:r>
              <a:rPr lang="en-US" sz="2200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Protocol Selection:</a:t>
            </a:r>
            <a:endParaRPr lang="en-US" sz="2200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Protocols Considered:  Adhoc On demand Distance (AODV), Dynamic Source Routing (DSR)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Selected Protocol: DSR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577070"/>
              </p:ext>
            </p:extLst>
          </p:nvPr>
        </p:nvGraphicFramePr>
        <p:xfrm>
          <a:off x="774017" y="3522689"/>
          <a:ext cx="10567905" cy="2710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563"/>
                <a:gridCol w="3039707"/>
                <a:gridCol w="3522635"/>
              </a:tblGrid>
              <a:tr h="3704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Selection Criteria </a:t>
                      </a:r>
                      <a:endParaRPr lang="en-US" sz="1800" dirty="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 AODV</a:t>
                      </a:r>
                      <a:endParaRPr lang="en-US" sz="1800" dirty="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DSR</a:t>
                      </a:r>
                      <a:endParaRPr lang="en-US" sz="1800" dirty="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/>
                </a:tc>
              </a:tr>
              <a:tr h="4389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Proactive v/s On demand routing</a:t>
                      </a:r>
                      <a:endParaRPr lang="en-US" sz="1800" dirty="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         On Demand</a:t>
                      </a:r>
                      <a:endParaRPr lang="en-US" sz="1800" dirty="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 On Demand</a:t>
                      </a:r>
                      <a:endParaRPr lang="en-US" sz="1800" dirty="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/>
                </a:tc>
              </a:tr>
              <a:tr h="3704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Route advertisement</a:t>
                      </a:r>
                      <a:endParaRPr lang="en-US" sz="1800" dirty="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Yes (Periodic)</a:t>
                      </a:r>
                      <a:endParaRPr lang="en-US" sz="1800" dirty="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No </a:t>
                      </a:r>
                      <a:endParaRPr lang="en-US" sz="1800" dirty="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/>
                </a:tc>
              </a:tr>
              <a:tr h="3704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Source</a:t>
                      </a:r>
                      <a:r>
                        <a:rPr lang="en-US" sz="1800" baseline="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 Routing </a:t>
                      </a:r>
                      <a:endParaRPr lang="en-US" sz="1800" dirty="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 No </a:t>
                      </a:r>
                      <a:endParaRPr lang="en-US" sz="1800" dirty="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 Yes</a:t>
                      </a:r>
                      <a:endParaRPr lang="en-US" sz="1800" dirty="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/>
                </a:tc>
              </a:tr>
              <a:tr h="4193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Updating of neighbor routing</a:t>
                      </a:r>
                      <a:r>
                        <a:rPr lang="en-US" sz="1800" baseline="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 table</a:t>
                      </a:r>
                      <a:endParaRPr lang="en-US" sz="1800" dirty="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 Yes</a:t>
                      </a:r>
                      <a:r>
                        <a:rPr lang="en-US" sz="1800" baseline="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 </a:t>
                      </a:r>
                      <a:endParaRPr lang="en-US" sz="1800" dirty="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No</a:t>
                      </a:r>
                      <a:endParaRPr lang="en-US" sz="1800" dirty="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/>
                </a:tc>
              </a:tr>
              <a:tr h="3704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Inconsistent Routes </a:t>
                      </a:r>
                      <a:endParaRPr lang="en-US" sz="1800" dirty="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Yes </a:t>
                      </a:r>
                      <a:endParaRPr lang="en-US" sz="1800" dirty="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No</a:t>
                      </a:r>
                      <a:endParaRPr lang="en-US" sz="1800" dirty="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/>
                </a:tc>
              </a:tr>
              <a:tr h="3704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Packet</a:t>
                      </a:r>
                      <a:r>
                        <a:rPr lang="en-US" sz="1800" baseline="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 Overhead</a:t>
                      </a:r>
                      <a:endParaRPr lang="en-US" sz="1800" dirty="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Less</a:t>
                      </a:r>
                      <a:endParaRPr lang="en-US" sz="1800" dirty="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More</a:t>
                      </a:r>
                      <a:endParaRPr lang="en-US" sz="1800" dirty="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932349" y="3227802"/>
            <a:ext cx="29508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200" dirty="0" smtClean="0">
                <a:latin typeface="Lao UI" panose="020B0502040204020203" pitchFamily="34" charset="0"/>
                <a:cs typeface="Lao UI" panose="020B0502040204020203" pitchFamily="34" charset="0"/>
              </a:rPr>
              <a:t>Table 1. Selection of Protocol </a:t>
            </a:r>
            <a:endParaRPr lang="en-US" altLang="en-US" sz="12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956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624114" y="319314"/>
            <a:ext cx="8385629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u="sng" dirty="0">
                <a:latin typeface="Lao UI" panose="020B0502040204020203" pitchFamily="34" charset="0"/>
                <a:cs typeface="Lao UI" panose="020B0502040204020203" pitchFamily="34" charset="0"/>
              </a:rPr>
              <a:t>Problem Statement</a:t>
            </a: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  </a:t>
            </a: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9900458" y="6921450"/>
            <a:ext cx="131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spcBef>
                <a:spcPct val="20000"/>
              </a:spcBef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57213" indent="-214313" algn="l" defTabSz="457200" rtl="0" eaLnBrk="1" latinLnBrk="0" hangingPunct="1">
              <a:spcBef>
                <a:spcPct val="20000"/>
              </a:spcBef>
              <a:buChar char="–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857250" indent="-171450" algn="l" defTabSz="457200" rtl="0" eaLnBrk="1" latinLnBrk="0" hangingPunct="1">
              <a:spcBef>
                <a:spcPct val="20000"/>
              </a:spcBef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0150" indent="-171450" algn="l" defTabSz="457200" rtl="0" eaLnBrk="1" latinLnBrk="0" hangingPunct="1">
              <a:spcBef>
                <a:spcPct val="20000"/>
              </a:spcBef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43050" indent="-171450" algn="l" defTabSz="457200" rtl="0" eaLnBrk="1" latinLnBrk="0" hangingPunct="1">
              <a:spcBef>
                <a:spcPct val="20000"/>
              </a:spcBef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8859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2288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5717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9146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24114" y="780980"/>
            <a:ext cx="11172934" cy="523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200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Transreceiver Selection</a:t>
            </a:r>
            <a:endParaRPr lang="en-US" sz="2200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Radios : XBeeSeries1 &amp; 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Selected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Transreceiver: 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XBee Series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1</a:t>
            </a:r>
          </a:p>
          <a:p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66373"/>
              </p:ext>
            </p:extLst>
          </p:nvPr>
        </p:nvGraphicFramePr>
        <p:xfrm>
          <a:off x="914400" y="1648917"/>
          <a:ext cx="9380511" cy="3222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837"/>
                <a:gridCol w="3126837"/>
                <a:gridCol w="3126837"/>
              </a:tblGrid>
              <a:tr h="4126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Selection Criteria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Xbee 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Xbee</a:t>
                      </a:r>
                      <a:r>
                        <a:rPr lang="en-US" baseline="0" dirty="0" smtClean="0"/>
                        <a:t> S1</a:t>
                      </a:r>
                      <a:endParaRPr lang="en-US" dirty="0"/>
                    </a:p>
                  </a:txBody>
                  <a:tcPr/>
                </a:tc>
              </a:tr>
              <a:tr h="4126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4126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Community Support [7]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4126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 Hop</a:t>
                      </a:r>
                      <a:r>
                        <a:rPr lang="en-US" baseline="0" dirty="0" smtClean="0"/>
                        <a:t> 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4328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Existing Networking  Firmware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AODV</a:t>
                      </a:r>
                      <a:r>
                        <a:rPr lang="en-US" baseline="0" dirty="0" smtClean="0"/>
                        <a:t> Mesh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123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Feasibility</a:t>
                      </a:r>
                      <a:r>
                        <a:rPr lang="en-US" baseline="0" dirty="0" smtClean="0"/>
                        <a:t> of different networking approaches [14]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Feasible</a:t>
                      </a:r>
                      <a:endParaRPr lang="en-US" dirty="0"/>
                    </a:p>
                  </a:txBody>
                  <a:tcPr/>
                </a:tc>
              </a:tr>
              <a:tr h="426949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Transmit Power [6]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1mW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4816928" y="1321288"/>
            <a:ext cx="29508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 dirty="0" smtClean="0">
                <a:latin typeface="Lao UI" panose="020B0502040204020203" pitchFamily="34" charset="0"/>
                <a:cs typeface="Lao UI" panose="020B0502040204020203" pitchFamily="34" charset="0"/>
              </a:rPr>
              <a:t>Table 2. Radio Selection </a:t>
            </a:r>
            <a:endParaRPr lang="en-US" altLang="en-US" sz="12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921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624114" y="319314"/>
            <a:ext cx="838562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Design</a:t>
            </a: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  </a:t>
            </a: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9900458" y="6921450"/>
            <a:ext cx="131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spcBef>
                <a:spcPct val="20000"/>
              </a:spcBef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57213" indent="-214313" algn="l" defTabSz="457200" rtl="0" eaLnBrk="1" latinLnBrk="0" hangingPunct="1">
              <a:spcBef>
                <a:spcPct val="20000"/>
              </a:spcBef>
              <a:buChar char="–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857250" indent="-171450" algn="l" defTabSz="457200" rtl="0" eaLnBrk="1" latinLnBrk="0" hangingPunct="1">
              <a:spcBef>
                <a:spcPct val="20000"/>
              </a:spcBef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0150" indent="-171450" algn="l" defTabSz="457200" rtl="0" eaLnBrk="1" latinLnBrk="0" hangingPunct="1">
              <a:spcBef>
                <a:spcPct val="20000"/>
              </a:spcBef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43050" indent="-171450" algn="l" defTabSz="457200" rtl="0" eaLnBrk="1" latinLnBrk="0" hangingPunct="1">
              <a:spcBef>
                <a:spcPct val="20000"/>
              </a:spcBef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8859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2288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5717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9146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24114" y="780980"/>
            <a:ext cx="11172934" cy="413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200" dirty="0">
                <a:latin typeface="Lao UI" panose="020B0502040204020203" pitchFamily="34" charset="0"/>
                <a:cs typeface="Lao UI" panose="020B0502040204020203" pitchFamily="34" charset="0"/>
              </a:rPr>
              <a:t>Hardware </a:t>
            </a:r>
            <a:r>
              <a:rPr lang="en-US" sz="2200" dirty="0" smtClean="0">
                <a:latin typeface="Lao UI" panose="020B0502040204020203" pitchFamily="34" charset="0"/>
                <a:cs typeface="Lao UI" panose="020B0502040204020203" pitchFamily="34" charset="0"/>
              </a:rPr>
              <a:t>Description </a:t>
            </a:r>
          </a:p>
          <a:p>
            <a:r>
              <a:rPr lang="en-US" alt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The wireless nodes used, consisted of a microcontroller and a radio.</a:t>
            </a:r>
          </a:p>
          <a:p>
            <a:r>
              <a:rPr lang="en-US" alt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Microcontroller : ATmega328P [11]</a:t>
            </a:r>
          </a:p>
          <a:p>
            <a:r>
              <a:rPr lang="en-US" alt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Transreceiver : XBee S1</a:t>
            </a:r>
          </a:p>
          <a:p>
            <a:endParaRPr lang="en-US" sz="2000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XBee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Series 1 Interfacing : Tx –DIN, Rx –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DOUT</a:t>
            </a:r>
          </a:p>
          <a:p>
            <a:pPr>
              <a:spcBef>
                <a:spcPct val="0"/>
              </a:spcBef>
            </a:pPr>
            <a:r>
              <a:rPr lang="en-US" alt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LED </a:t>
            </a:r>
            <a:r>
              <a:rPr lang="en-US" alt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Indicator </a:t>
            </a:r>
            <a:r>
              <a:rPr lang="en-US" alt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: PORTD </a:t>
            </a:r>
            <a:r>
              <a:rPr lang="en-US" alt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Pin 7</a:t>
            </a:r>
            <a:endParaRPr lang="en-US" sz="2000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endParaRPr lang="en-US" altLang="en-US" sz="2000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endParaRPr lang="en-US" sz="2200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endParaRPr lang="en-US" sz="2200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5" descr="mo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660" y="3653378"/>
            <a:ext cx="3265842" cy="226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892664" y="5998120"/>
            <a:ext cx="2950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 dirty="0" smtClean="0">
                <a:latin typeface="Lao UI" panose="020B0502040204020203" pitchFamily="34" charset="0"/>
                <a:cs typeface="Lao UI" panose="020B0502040204020203" pitchFamily="34" charset="0"/>
              </a:rPr>
              <a:t>Fig13. Wireless Module used</a:t>
            </a:r>
            <a:endParaRPr lang="en-US" altLang="en-US" sz="12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sz="12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816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624114" y="319314"/>
            <a:ext cx="838562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Design</a:t>
            </a: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  </a:t>
            </a: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9900458" y="6921450"/>
            <a:ext cx="131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spcBef>
                <a:spcPct val="20000"/>
              </a:spcBef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57213" indent="-214313" algn="l" defTabSz="457200" rtl="0" eaLnBrk="1" latinLnBrk="0" hangingPunct="1">
              <a:spcBef>
                <a:spcPct val="20000"/>
              </a:spcBef>
              <a:buChar char="–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857250" indent="-171450" algn="l" defTabSz="457200" rtl="0" eaLnBrk="1" latinLnBrk="0" hangingPunct="1">
              <a:spcBef>
                <a:spcPct val="20000"/>
              </a:spcBef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0150" indent="-171450" algn="l" defTabSz="457200" rtl="0" eaLnBrk="1" latinLnBrk="0" hangingPunct="1">
              <a:spcBef>
                <a:spcPct val="20000"/>
              </a:spcBef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43050" indent="-171450" algn="l" defTabSz="457200" rtl="0" eaLnBrk="1" latinLnBrk="0" hangingPunct="1">
              <a:spcBef>
                <a:spcPct val="20000"/>
              </a:spcBef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8859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2288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5717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9146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24114" y="780980"/>
            <a:ext cx="4488799" cy="3053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200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Software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Software Organization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Creation of DSR Packet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Route Cache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Recent Request 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Networking API</a:t>
            </a:r>
          </a:p>
          <a:p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endParaRPr lang="en-US" sz="22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580" y="1313253"/>
            <a:ext cx="4456090" cy="425392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14434" y="780980"/>
            <a:ext cx="2969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5"/>
            <a:r>
              <a:rPr lang="en-US" sz="2200" u="sng" dirty="0">
                <a:latin typeface="Lao UI" panose="020B0502040204020203" pitchFamily="34" charset="0"/>
                <a:cs typeface="Lao UI" panose="020B0502040204020203" pitchFamily="34" charset="0"/>
              </a:rPr>
              <a:t>Software Organization</a:t>
            </a:r>
          </a:p>
          <a:p>
            <a:endParaRPr lang="en-US" dirty="0"/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6366660" y="5754706"/>
            <a:ext cx="2950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 dirty="0" smtClean="0">
                <a:latin typeface="Lao UI" panose="020B0502040204020203" pitchFamily="34" charset="0"/>
                <a:cs typeface="Lao UI" panose="020B0502040204020203" pitchFamily="34" charset="0"/>
              </a:rPr>
              <a:t>Fig14. Packet Handling</a:t>
            </a:r>
            <a:endParaRPr lang="en-US" altLang="en-US" sz="12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sz="12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698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624114" y="319314"/>
            <a:ext cx="838562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Design</a:t>
            </a: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  </a:t>
            </a: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9900458" y="6921450"/>
            <a:ext cx="131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spcBef>
                <a:spcPct val="20000"/>
              </a:spcBef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57213" indent="-214313" algn="l" defTabSz="457200" rtl="0" eaLnBrk="1" latinLnBrk="0" hangingPunct="1">
              <a:spcBef>
                <a:spcPct val="20000"/>
              </a:spcBef>
              <a:buChar char="–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857250" indent="-171450" algn="l" defTabSz="457200" rtl="0" eaLnBrk="1" latinLnBrk="0" hangingPunct="1">
              <a:spcBef>
                <a:spcPct val="20000"/>
              </a:spcBef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0150" indent="-171450" algn="l" defTabSz="457200" rtl="0" eaLnBrk="1" latinLnBrk="0" hangingPunct="1">
              <a:spcBef>
                <a:spcPct val="20000"/>
              </a:spcBef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43050" indent="-171450" algn="l" defTabSz="457200" rtl="0" eaLnBrk="1" latinLnBrk="0" hangingPunct="1">
              <a:spcBef>
                <a:spcPct val="20000"/>
              </a:spcBef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8859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2288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5717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9146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24114" y="780980"/>
            <a:ext cx="11172934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200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Software Design</a:t>
            </a:r>
          </a:p>
          <a:p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Creation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of DSR 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Packet</a:t>
            </a:r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700351"/>
              </p:ext>
            </p:extLst>
          </p:nvPr>
        </p:nvGraphicFramePr>
        <p:xfrm>
          <a:off x="476155" y="2406051"/>
          <a:ext cx="5061759" cy="1305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5" name="Visio" r:id="rId3" imgW="4905392" imgH="1276344" progId="Visio.Drawing.15">
                  <p:embed/>
                </p:oleObj>
              </mc:Choice>
              <mc:Fallback>
                <p:oleObj name="Visio" r:id="rId3" imgW="4905392" imgH="1276344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155" y="2406051"/>
                        <a:ext cx="5061759" cy="13058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978053"/>
              </p:ext>
            </p:extLst>
          </p:nvPr>
        </p:nvGraphicFramePr>
        <p:xfrm>
          <a:off x="6786771" y="391489"/>
          <a:ext cx="2486017" cy="5210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6" name="Visio" r:id="rId5" imgW="2667135" imgH="5572251" progId="Visio.Drawing.15">
                  <p:embed/>
                </p:oleObj>
              </mc:Choice>
              <mc:Fallback>
                <p:oleObj name="Visio" r:id="rId5" imgW="2667135" imgH="5572251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771" y="391489"/>
                        <a:ext cx="2486017" cy="52109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065116" y="3838044"/>
            <a:ext cx="2950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 dirty="0" smtClean="0">
                <a:latin typeface="Lao UI" panose="020B0502040204020203" pitchFamily="34" charset="0"/>
                <a:cs typeface="Lao UI" panose="020B0502040204020203" pitchFamily="34" charset="0"/>
              </a:rPr>
              <a:t>Fig15. XBee Packet Structure</a:t>
            </a:r>
            <a:endParaRPr lang="en-US" altLang="en-US" sz="12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sz="12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6877319" y="5753954"/>
            <a:ext cx="2234118" cy="475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200" dirty="0" smtClean="0">
                <a:latin typeface="Lao UI" panose="020B0502040204020203" pitchFamily="34" charset="0"/>
                <a:cs typeface="Lao UI" panose="020B0502040204020203" pitchFamily="34" charset="0"/>
              </a:rPr>
              <a:t>Fig16. DSR Packet Structure</a:t>
            </a:r>
            <a:endParaRPr lang="en-US" altLang="en-US" sz="12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algn="ctr">
              <a:spcBef>
                <a:spcPct val="0"/>
              </a:spcBef>
            </a:pPr>
            <a:endParaRPr lang="en-US" altLang="en-US" sz="12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572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624114" y="319314"/>
            <a:ext cx="838562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Design</a:t>
            </a: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  </a:t>
            </a: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9900458" y="6921450"/>
            <a:ext cx="131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spcBef>
                <a:spcPct val="20000"/>
              </a:spcBef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57213" indent="-214313" algn="l" defTabSz="457200" rtl="0" eaLnBrk="1" latinLnBrk="0" hangingPunct="1">
              <a:spcBef>
                <a:spcPct val="20000"/>
              </a:spcBef>
              <a:buChar char="–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857250" indent="-171450" algn="l" defTabSz="457200" rtl="0" eaLnBrk="1" latinLnBrk="0" hangingPunct="1">
              <a:spcBef>
                <a:spcPct val="20000"/>
              </a:spcBef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0150" indent="-171450" algn="l" defTabSz="457200" rtl="0" eaLnBrk="1" latinLnBrk="0" hangingPunct="1">
              <a:spcBef>
                <a:spcPct val="20000"/>
              </a:spcBef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43050" indent="-171450" algn="l" defTabSz="457200" rtl="0" eaLnBrk="1" latinLnBrk="0" hangingPunct="1">
              <a:spcBef>
                <a:spcPct val="20000"/>
              </a:spcBef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8859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2288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5717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9146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24114" y="780980"/>
            <a:ext cx="11172934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200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Software Design</a:t>
            </a:r>
          </a:p>
          <a:p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Route Cache</a:t>
            </a:r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1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423" y="2132088"/>
            <a:ext cx="6520316" cy="960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619" y="4475817"/>
            <a:ext cx="2563924" cy="821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24114" y="39093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Lao UI" panose="020B0502040204020203" pitchFamily="34" charset="0"/>
                <a:cs typeface="Lao UI" panose="020B0502040204020203" pitchFamily="34" charset="0"/>
              </a:rPr>
              <a:t>Recent Request List</a:t>
            </a:r>
          </a:p>
          <a:p>
            <a:endParaRPr lang="en-US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5301578" y="3302849"/>
            <a:ext cx="2057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 dirty="0" smtClean="0">
                <a:latin typeface="Lao UI" panose="020B0502040204020203" pitchFamily="34" charset="0"/>
                <a:cs typeface="Lao UI" panose="020B0502040204020203" pitchFamily="34" charset="0"/>
              </a:rPr>
              <a:t>Fig17. Route Cache Element</a:t>
            </a:r>
            <a:endParaRPr lang="en-US" altLang="en-US" sz="12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sz="12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5301578" y="5372189"/>
            <a:ext cx="20574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200" dirty="0" smtClean="0">
                <a:latin typeface="Lao UI" panose="020B0502040204020203" pitchFamily="34" charset="0"/>
                <a:cs typeface="Lao UI" panose="020B0502040204020203" pitchFamily="34" charset="0"/>
              </a:rPr>
              <a:t>Fig18. Seen List / Heard List</a:t>
            </a:r>
            <a:endParaRPr lang="en-US" altLang="en-US" sz="12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05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624114" y="319314"/>
            <a:ext cx="838562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Design</a:t>
            </a: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  </a:t>
            </a: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9900458" y="6921450"/>
            <a:ext cx="131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spcBef>
                <a:spcPct val="20000"/>
              </a:spcBef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57213" indent="-214313" algn="l" defTabSz="457200" rtl="0" eaLnBrk="1" latinLnBrk="0" hangingPunct="1">
              <a:spcBef>
                <a:spcPct val="20000"/>
              </a:spcBef>
              <a:buChar char="–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857250" indent="-171450" algn="l" defTabSz="457200" rtl="0" eaLnBrk="1" latinLnBrk="0" hangingPunct="1">
              <a:spcBef>
                <a:spcPct val="20000"/>
              </a:spcBef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0150" indent="-171450" algn="l" defTabSz="457200" rtl="0" eaLnBrk="1" latinLnBrk="0" hangingPunct="1">
              <a:spcBef>
                <a:spcPct val="20000"/>
              </a:spcBef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43050" indent="-171450" algn="l" defTabSz="457200" rtl="0" eaLnBrk="1" latinLnBrk="0" hangingPunct="1">
              <a:spcBef>
                <a:spcPct val="20000"/>
              </a:spcBef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8859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2288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5717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9146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24114" y="780980"/>
            <a:ext cx="11172934" cy="412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200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Software Design</a:t>
            </a:r>
          </a:p>
          <a:p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 Networking API</a:t>
            </a:r>
          </a:p>
          <a:p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int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Tranmsit_DSR</a:t>
            </a:r>
          </a:p>
          <a:p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(int dest_n, char* msg,int msg_siz 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);</a:t>
            </a:r>
          </a:p>
          <a:p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endParaRPr lang="en-US" sz="2000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endParaRPr lang="en-US" sz="2000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11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064" y="319314"/>
            <a:ext cx="3614335" cy="60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8770399" y="5574401"/>
            <a:ext cx="2950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200" dirty="0" smtClean="0">
                <a:latin typeface="Lao UI" panose="020B0502040204020203" pitchFamily="34" charset="0"/>
                <a:cs typeface="Lao UI" panose="020B0502040204020203" pitchFamily="34" charset="0"/>
              </a:rPr>
              <a:t>Fig19. Transmit DSR Flowchart</a:t>
            </a:r>
            <a:endParaRPr lang="en-US" altLang="en-US" sz="12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sz="12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551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624114" y="319314"/>
            <a:ext cx="83856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Overview</a:t>
            </a: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9900458" y="6921450"/>
            <a:ext cx="131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spcBef>
                <a:spcPct val="20000"/>
              </a:spcBef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57213" indent="-214313" algn="l" defTabSz="457200" rtl="0" eaLnBrk="1" latinLnBrk="0" hangingPunct="1">
              <a:spcBef>
                <a:spcPct val="20000"/>
              </a:spcBef>
              <a:buChar char="–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857250" indent="-171450" algn="l" defTabSz="457200" rtl="0" eaLnBrk="1" latinLnBrk="0" hangingPunct="1">
              <a:spcBef>
                <a:spcPct val="20000"/>
              </a:spcBef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0150" indent="-171450" algn="l" defTabSz="457200" rtl="0" eaLnBrk="1" latinLnBrk="0" hangingPunct="1">
              <a:spcBef>
                <a:spcPct val="20000"/>
              </a:spcBef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43050" indent="-171450" algn="l" defTabSz="457200" rtl="0" eaLnBrk="1" latinLnBrk="0" hangingPunct="1">
              <a:spcBef>
                <a:spcPct val="20000"/>
              </a:spcBef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8859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2288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5717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9146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24114" y="780979"/>
            <a:ext cx="8385629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latin typeface="Lao UI" panose="020B0502040204020203" pitchFamily="34" charset="0"/>
                <a:cs typeface="Lao UI" panose="020B0502040204020203" pitchFamily="34" charset="0"/>
              </a:rPr>
              <a:t>Education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latin typeface="Lao UI" panose="020B0502040204020203" pitchFamily="34" charset="0"/>
                <a:cs typeface="Lao UI" panose="020B0502040204020203" pitchFamily="34" charset="0"/>
              </a:rPr>
              <a:t>Focus / Background 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latin typeface="Lao UI" panose="020B0502040204020203" pitchFamily="34" charset="0"/>
                <a:cs typeface="Lao UI" panose="020B0502040204020203" pitchFamily="34" charset="0"/>
              </a:rPr>
              <a:t>Related </a:t>
            </a:r>
            <a:r>
              <a:rPr lang="en-US" altLang="en-US" sz="2200" dirty="0">
                <a:latin typeface="Lao UI" panose="020B0502040204020203" pitchFamily="34" charset="0"/>
                <a:cs typeface="Lao UI" panose="020B0502040204020203" pitchFamily="34" charset="0"/>
              </a:rPr>
              <a:t>Experience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latin typeface="Lao UI" panose="020B0502040204020203" pitchFamily="34" charset="0"/>
                <a:cs typeface="Lao UI" panose="020B0502040204020203" pitchFamily="34" charset="0"/>
              </a:rPr>
              <a:t>Projects </a:t>
            </a:r>
            <a:endParaRPr lang="en-US" altLang="en-US" sz="22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latin typeface="Lao UI" panose="020B0502040204020203" pitchFamily="34" charset="0"/>
                <a:cs typeface="Lao UI" panose="020B0502040204020203" pitchFamily="34" charset="0"/>
              </a:rPr>
              <a:t>Case </a:t>
            </a:r>
            <a:r>
              <a:rPr lang="en-US" altLang="en-US" sz="2200" dirty="0" smtClean="0">
                <a:latin typeface="Lao UI" panose="020B0502040204020203" pitchFamily="34" charset="0"/>
                <a:cs typeface="Lao UI" panose="020B0502040204020203" pitchFamily="34" charset="0"/>
              </a:rPr>
              <a:t>Study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2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031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624114" y="319314"/>
            <a:ext cx="838562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Code Organization</a:t>
            </a: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  </a:t>
            </a: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9900458" y="6921450"/>
            <a:ext cx="131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spcBef>
                <a:spcPct val="20000"/>
              </a:spcBef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57213" indent="-214313" algn="l" defTabSz="457200" rtl="0" eaLnBrk="1" latinLnBrk="0" hangingPunct="1">
              <a:spcBef>
                <a:spcPct val="20000"/>
              </a:spcBef>
              <a:buChar char="–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857250" indent="-171450" algn="l" defTabSz="457200" rtl="0" eaLnBrk="1" latinLnBrk="0" hangingPunct="1">
              <a:spcBef>
                <a:spcPct val="20000"/>
              </a:spcBef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0150" indent="-171450" algn="l" defTabSz="457200" rtl="0" eaLnBrk="1" latinLnBrk="0" hangingPunct="1">
              <a:spcBef>
                <a:spcPct val="20000"/>
              </a:spcBef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43050" indent="-171450" algn="l" defTabSz="457200" rtl="0" eaLnBrk="1" latinLnBrk="0" hangingPunct="1">
              <a:spcBef>
                <a:spcPct val="20000"/>
              </a:spcBef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8859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2288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5717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9146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24114" y="780979"/>
            <a:ext cx="9276344" cy="8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452070"/>
              </p:ext>
            </p:extLst>
          </p:nvPr>
        </p:nvGraphicFramePr>
        <p:xfrm>
          <a:off x="624112" y="780980"/>
          <a:ext cx="11308057" cy="5475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191"/>
                <a:gridCol w="6566549"/>
                <a:gridCol w="2563317"/>
              </a:tblGrid>
              <a:tr h="30323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Files</a:t>
                      </a:r>
                      <a:endParaRPr lang="en-US" sz="1400" dirty="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</a:t>
                      </a:r>
                      <a:r>
                        <a:rPr lang="en-US" sz="140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Functions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Layer</a:t>
                      </a:r>
                      <a:endParaRPr lang="en-US" sz="1400" dirty="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/>
                </a:tc>
              </a:tr>
              <a:tr h="94003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Xbee_DSR.c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en-US" sz="140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Function Calls</a:t>
                      </a:r>
                    </a:p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en-US" sz="140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Networking Interface</a:t>
                      </a:r>
                    </a:p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en-US" sz="140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DSR Initialization</a:t>
                      </a:r>
                      <a:r>
                        <a:rPr lang="en-US" altLang="en-US" sz="1400" baseline="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s</a:t>
                      </a:r>
                      <a:endParaRPr lang="en-US" altLang="en-US" sz="1400" dirty="0" smtClean="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en-US" sz="1400" dirty="0" err="1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Motesquito</a:t>
                      </a:r>
                      <a:r>
                        <a:rPr lang="en-US" altLang="en-US" sz="1400" baseline="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 (Board) Initializations </a:t>
                      </a:r>
                      <a:endParaRPr lang="en-US" sz="1400" dirty="0" smtClean="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User Layer</a:t>
                      </a:r>
                      <a:endParaRPr lang="en-US" sz="1400" dirty="0"/>
                    </a:p>
                  </a:txBody>
                  <a:tcPr/>
                </a:tc>
              </a:tr>
              <a:tr h="11523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DSR.c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DSR.h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Declaration</a:t>
                      </a:r>
                      <a:r>
                        <a:rPr lang="en-US" sz="1400" b="0" baseline="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 of  DSR Data Types and  parameters</a:t>
                      </a:r>
                    </a:p>
                    <a:p>
                      <a:r>
                        <a:rPr lang="en-US" sz="1400" b="0" baseline="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DSR initialization and packet handler functions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DSR</a:t>
                      </a:r>
                      <a:r>
                        <a:rPr lang="en-US" sz="1400" b="0" baseline="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 packet manipulation functions</a:t>
                      </a:r>
                      <a:endParaRPr lang="en-US" sz="1400" b="0" dirty="0" smtClean="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Route</a:t>
                      </a:r>
                      <a:r>
                        <a:rPr lang="en-US" sz="1400" b="0" baseline="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 Cache Functions, </a:t>
                      </a:r>
                      <a:r>
                        <a:rPr lang="en-US" sz="1400" b="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Seen</a:t>
                      </a:r>
                      <a:r>
                        <a:rPr lang="en-US" sz="1400" b="0" baseline="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 List Functions</a:t>
                      </a:r>
                    </a:p>
                    <a:p>
                      <a:r>
                        <a:rPr lang="en-US" sz="1400" b="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Route</a:t>
                      </a:r>
                      <a:r>
                        <a:rPr lang="en-US" sz="1400" b="0" baseline="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 Discovery and Ack. </a:t>
                      </a:r>
                      <a:r>
                        <a:rPr lang="en-US" sz="1400" b="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Status Check Functions</a:t>
                      </a:r>
                      <a:endParaRPr lang="en-US" sz="1400" dirty="0" smtClean="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Networking</a:t>
                      </a:r>
                      <a:r>
                        <a:rPr lang="en-US" sz="1400" baseline="0" dirty="0" smtClean="0"/>
                        <a:t> Layer</a:t>
                      </a:r>
                      <a:endParaRPr lang="en-US" sz="1400" dirty="0"/>
                    </a:p>
                  </a:txBody>
                  <a:tcPr/>
                </a:tc>
              </a:tr>
              <a:tr h="15768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Xbee.c</a:t>
                      </a:r>
                      <a:r>
                        <a:rPr lang="en-US" sz="140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, </a:t>
                      </a:r>
                      <a:r>
                        <a:rPr lang="en-US" sz="1400" dirty="0" err="1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Xbee.h</a:t>
                      </a:r>
                      <a:endParaRPr lang="en-US" sz="1400" dirty="0" smtClean="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  <a:p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err="1" smtClean="0"/>
                        <a:t>XBeeConfig.h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sz="1400" b="0" dirty="0" err="1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XBee</a:t>
                      </a:r>
                      <a:r>
                        <a:rPr lang="en-US" sz="1400" b="0" baseline="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 </a:t>
                      </a:r>
                      <a:r>
                        <a:rPr lang="en-US" altLang="en-US" sz="140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Initialization</a:t>
                      </a:r>
                      <a:r>
                        <a:rPr lang="en-US" altLang="en-US" sz="1400" baseline="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s</a:t>
                      </a:r>
                      <a:endParaRPr lang="en-US" altLang="en-US" sz="1400" dirty="0" smtClean="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  <a:p>
                      <a:pPr>
                        <a:spcBef>
                          <a:spcPct val="0"/>
                        </a:spcBef>
                      </a:pPr>
                      <a:r>
                        <a:rPr lang="en-US" sz="1400" b="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Receive functions</a:t>
                      </a:r>
                    </a:p>
                    <a:p>
                      <a:pPr>
                        <a:spcBef>
                          <a:spcPct val="0"/>
                        </a:spcBef>
                      </a:pPr>
                      <a:r>
                        <a:rPr lang="en-US" sz="1400" b="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16</a:t>
                      </a:r>
                      <a:r>
                        <a:rPr lang="en-US" sz="1400" b="0" baseline="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 bit transmit request</a:t>
                      </a:r>
                      <a:endParaRPr lang="en-US" sz="1400" b="0" dirty="0" smtClean="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  <a:p>
                      <a:pPr>
                        <a:spcBef>
                          <a:spcPct val="0"/>
                        </a:spcBef>
                      </a:pPr>
                      <a:r>
                        <a:rPr lang="en-US" sz="1400" b="0" baseline="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Network ID functions</a:t>
                      </a:r>
                      <a:endParaRPr lang="en-US" sz="1400" b="0" dirty="0" smtClean="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  <a:p>
                      <a:pPr>
                        <a:spcBef>
                          <a:spcPct val="0"/>
                        </a:spcBef>
                      </a:pPr>
                      <a:r>
                        <a:rPr lang="en-US" sz="1400" b="0" baseline="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Transmit functions </a:t>
                      </a:r>
                      <a:endParaRPr lang="en-US" sz="1400" b="0" dirty="0" smtClean="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  <a:p>
                      <a:pPr>
                        <a:spcBef>
                          <a:spcPct val="0"/>
                        </a:spcBef>
                      </a:pPr>
                      <a:r>
                        <a:rPr lang="en-US" sz="1400" b="0" baseline="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Display function</a:t>
                      </a:r>
                    </a:p>
                    <a:p>
                      <a:pPr>
                        <a:spcBef>
                          <a:spcPct val="0"/>
                        </a:spcBef>
                      </a:pPr>
                      <a:r>
                        <a:rPr lang="en-US" sz="1400" b="0" baseline="0" dirty="0" err="1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XBee</a:t>
                      </a:r>
                      <a:r>
                        <a:rPr lang="en-US" sz="1400" b="0" baseline="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 Pan ID setup functions</a:t>
                      </a:r>
                      <a:endParaRPr lang="en-US" sz="1400" dirty="0" smtClean="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XBee</a:t>
                      </a:r>
                      <a:r>
                        <a:rPr lang="en-US" sz="140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 Interface Layer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1482515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XbeeHAL.c</a:t>
                      </a:r>
                      <a:endParaRPr lang="en-US" sz="1400" b="0" dirty="0" smtClean="0"/>
                    </a:p>
                    <a:p>
                      <a:endParaRPr lang="en-US" sz="1400" b="0" dirty="0" smtClean="0"/>
                    </a:p>
                    <a:p>
                      <a:r>
                        <a:rPr lang="en-US" sz="1400" b="0" dirty="0" err="1" smtClean="0"/>
                        <a:t>DSRHAL.h</a:t>
                      </a:r>
                      <a:endParaRPr lang="en-US" sz="1400" b="0" dirty="0" smtClean="0"/>
                    </a:p>
                    <a:p>
                      <a:endParaRPr lang="en-US" sz="1400" b="0" dirty="0" smtClean="0"/>
                    </a:p>
                    <a:p>
                      <a:r>
                        <a:rPr lang="en-US" sz="1400" b="0" dirty="0" err="1" smtClean="0"/>
                        <a:t>Motesquito.c</a:t>
                      </a:r>
                      <a:endParaRPr lang="en-US" sz="1400" b="0" dirty="0" smtClean="0"/>
                    </a:p>
                    <a:p>
                      <a:r>
                        <a:rPr lang="en-US" sz="1400" b="0" dirty="0" err="1" smtClean="0"/>
                        <a:t>Motesquito.h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Receive</a:t>
                      </a:r>
                      <a:r>
                        <a:rPr lang="en-US" sz="1400" b="0" baseline="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 Interrupt, </a:t>
                      </a:r>
                      <a:r>
                        <a:rPr lang="en-US" sz="1400" b="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USART Initialization</a:t>
                      </a:r>
                    </a:p>
                    <a:p>
                      <a:endParaRPr lang="en-US" sz="1400" b="0" dirty="0" smtClean="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  <a:p>
                      <a:r>
                        <a:rPr lang="en-US" sz="1400" b="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Timer</a:t>
                      </a:r>
                      <a:r>
                        <a:rPr lang="en-US" sz="1400" b="0" baseline="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 Initializations and Interrupt</a:t>
                      </a:r>
                      <a:endParaRPr lang="en-US" sz="1400" b="0" dirty="0" smtClean="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  <a:p>
                      <a:endParaRPr lang="en-US" sz="1400" b="0" dirty="0" smtClean="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  <a:p>
                      <a:r>
                        <a:rPr lang="en-US" sz="1400" b="0" baseline="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Board Configurations</a:t>
                      </a:r>
                    </a:p>
                    <a:p>
                      <a:r>
                        <a:rPr lang="en-US" sz="1400" b="0" baseline="0" dirty="0" smtClean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Serial Port Initializations</a:t>
                      </a:r>
                      <a:endParaRPr lang="en-US" sz="1400" dirty="0" smtClean="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/>
                        <a:t>Hardware Abstraction Layer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9408095" y="455014"/>
            <a:ext cx="29508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 dirty="0" smtClean="0">
                <a:latin typeface="Lao UI" panose="020B0502040204020203" pitchFamily="34" charset="0"/>
                <a:cs typeface="Lao UI" panose="020B0502040204020203" pitchFamily="34" charset="0"/>
              </a:rPr>
              <a:t>Table 3. Code Org. </a:t>
            </a:r>
            <a:endParaRPr lang="en-US" altLang="en-US" sz="12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814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624114" y="319314"/>
            <a:ext cx="838562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Design</a:t>
            </a: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  </a:t>
            </a: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9900458" y="6921450"/>
            <a:ext cx="131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spcBef>
                <a:spcPct val="20000"/>
              </a:spcBef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57213" indent="-214313" algn="l" defTabSz="457200" rtl="0" eaLnBrk="1" latinLnBrk="0" hangingPunct="1">
              <a:spcBef>
                <a:spcPct val="20000"/>
              </a:spcBef>
              <a:buChar char="–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857250" indent="-171450" algn="l" defTabSz="457200" rtl="0" eaLnBrk="1" latinLnBrk="0" hangingPunct="1">
              <a:spcBef>
                <a:spcPct val="20000"/>
              </a:spcBef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0150" indent="-171450" algn="l" defTabSz="457200" rtl="0" eaLnBrk="1" latinLnBrk="0" hangingPunct="1">
              <a:spcBef>
                <a:spcPct val="20000"/>
              </a:spcBef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43050" indent="-171450" algn="l" defTabSz="457200" rtl="0" eaLnBrk="1" latinLnBrk="0" hangingPunct="1">
              <a:spcBef>
                <a:spcPct val="20000"/>
              </a:spcBef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8859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2288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5717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9146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24114" y="780980"/>
            <a:ext cx="11567886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200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Functional Design</a:t>
            </a:r>
          </a:p>
          <a:p>
            <a:endParaRPr lang="en-US" sz="2200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5763" y="5426439"/>
            <a:ext cx="11086388" cy="82491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o UI" panose="020B0502040204020203" pitchFamily="34" charset="0"/>
                <a:cs typeface="Lao UI" panose="020B0502040204020203" pitchFamily="34" charset="0"/>
              </a:rPr>
              <a:t>                                           </a:t>
            </a:r>
            <a:endParaRPr lang="en-US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58979" y="4104129"/>
            <a:ext cx="8874174" cy="1112449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97756" y="2776365"/>
            <a:ext cx="8235397" cy="1210195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o UI" panose="020B0502040204020203" pitchFamily="34" charset="0"/>
                <a:cs typeface="Lao UI" panose="020B0502040204020203" pitchFamily="34" charset="0"/>
              </a:rPr>
              <a:t>   </a:t>
            </a:r>
            <a:endParaRPr lang="en-US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0750" y="1843503"/>
            <a:ext cx="9947139" cy="772173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93416" y="4548012"/>
            <a:ext cx="1" cy="1114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184223" y="2027708"/>
            <a:ext cx="1888761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dirty="0">
                <a:latin typeface="Lao UI" panose="020B0502040204020203" pitchFamily="34" charset="0"/>
                <a:cs typeface="Lao UI" panose="020B0502040204020203" pitchFamily="34" charset="0"/>
              </a:rPr>
              <a:t>motesquitoInit</a:t>
            </a:r>
            <a:r>
              <a:rPr lang="en-US" altLang="en-US" dirty="0" smtClean="0">
                <a:latin typeface="Lao UI" panose="020B0502040204020203" pitchFamily="34" charset="0"/>
                <a:cs typeface="Lao UI" panose="020B0502040204020203" pitchFamily="34" charset="0"/>
              </a:rPr>
              <a:t>()</a:t>
            </a:r>
            <a:endParaRPr lang="en-US" altLang="en-US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84223" y="5678243"/>
            <a:ext cx="1532094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dirty="0" smtClean="0"/>
              <a:t>USART0_init()</a:t>
            </a:r>
            <a:endParaRPr lang="en-US" altLang="en-US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304145" y="2431469"/>
            <a:ext cx="29980" cy="3246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762507" y="4340542"/>
            <a:ext cx="1205546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latin typeface="Lao UI" panose="020B0502040204020203" pitchFamily="34" charset="0"/>
                <a:cs typeface="Lao UI" panose="020B0502040204020203" pitchFamily="34" charset="0"/>
              </a:rPr>
              <a:t>XbeeInit()</a:t>
            </a:r>
            <a:endParaRPr lang="en-US" altLang="en-US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948721" y="2442511"/>
            <a:ext cx="14990" cy="1874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342806" y="4159642"/>
            <a:ext cx="1968780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dirty="0">
                <a:latin typeface="Lao UI" panose="020B0502040204020203" pitchFamily="34" charset="0"/>
                <a:cs typeface="Lao UI" panose="020B0502040204020203" pitchFamily="34" charset="0"/>
              </a:rPr>
              <a:t>XbeeUSART_init()</a:t>
            </a:r>
            <a:endParaRPr lang="en-US" altLang="en-US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968053" y="4361522"/>
            <a:ext cx="3747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155429" y="5678243"/>
            <a:ext cx="1888761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o UI" panose="020B0502040204020203" pitchFamily="34" charset="0"/>
                <a:cs typeface="Lao UI" panose="020B0502040204020203" pitchFamily="34" charset="0"/>
              </a:rPr>
              <a:t>USART_INIT</a:t>
            </a:r>
            <a:r>
              <a:rPr lang="en-US" dirty="0" smtClean="0">
                <a:latin typeface="Lao UI" panose="020B0502040204020203" pitchFamily="34" charset="0"/>
                <a:cs typeface="Lao UI" panose="020B0502040204020203" pitchFamily="34" charset="0"/>
              </a:rPr>
              <a:t>( )</a:t>
            </a:r>
            <a:endParaRPr lang="en-US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83937" y="4835551"/>
            <a:ext cx="1418576" cy="35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endParaRPr lang="en-US" altLang="en-US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 smtClean="0">
                <a:latin typeface="Lao UI" panose="020B0502040204020203" pitchFamily="34" charset="0"/>
                <a:cs typeface="Lao UI" panose="020B0502040204020203" pitchFamily="34" charset="0"/>
              </a:rPr>
              <a:t>XbeeSetup()</a:t>
            </a:r>
          </a:p>
          <a:p>
            <a:pPr>
              <a:spcBef>
                <a:spcPct val="0"/>
              </a:spcBef>
            </a:pPr>
            <a:endParaRPr lang="en-US" altLang="en-US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153298" y="2007201"/>
            <a:ext cx="1403172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latin typeface="Lao UI" panose="020B0502040204020203" pitchFamily="34" charset="0"/>
                <a:cs typeface="Lao UI" panose="020B0502040204020203" pitchFamily="34" charset="0"/>
              </a:rPr>
              <a:t>    initDSR()</a:t>
            </a:r>
            <a:endParaRPr lang="en-US" altLang="en-US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0556470" y="2442511"/>
            <a:ext cx="0" cy="3235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088380" y="5678243"/>
            <a:ext cx="1412470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o UI" panose="020B0502040204020203" pitchFamily="34" charset="0"/>
                <a:cs typeface="Lao UI" panose="020B0502040204020203" pitchFamily="34" charset="0"/>
              </a:rPr>
              <a:t>initTimer()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9398833" y="2410962"/>
            <a:ext cx="14990" cy="1739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167507" y="5678243"/>
            <a:ext cx="1443824" cy="40376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altLang="en-US" dirty="0" smtClean="0">
                <a:latin typeface="Lao UI" panose="020B0502040204020203" pitchFamily="34" charset="0"/>
                <a:cs typeface="Lao UI" panose="020B0502040204020203" pitchFamily="34" charset="0"/>
              </a:rPr>
              <a:t>sendByte()</a:t>
            </a:r>
            <a:endParaRPr lang="en-US" altLang="en-US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942353" y="4211696"/>
            <a:ext cx="2398935" cy="86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endParaRPr lang="en-US" altLang="en-US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 smtClean="0">
                <a:latin typeface="Lao UI" panose="020B0502040204020203" pitchFamily="34" charset="0"/>
                <a:cs typeface="Lao UI" panose="020B0502040204020203" pitchFamily="34" charset="0"/>
              </a:rPr>
              <a:t>setNewPktcb(newPkt)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altLang="en-US" dirty="0" smtClean="0">
                <a:latin typeface="Lao UI" panose="020B0502040204020203" pitchFamily="34" charset="0"/>
                <a:cs typeface="Lao UI" panose="020B0502040204020203" pitchFamily="34" charset="0"/>
              </a:rPr>
              <a:t>set16bitadress</a:t>
            </a:r>
            <a:r>
              <a:rPr lang="en-US" altLang="en-US" dirty="0">
                <a:latin typeface="Lao UI" panose="020B0502040204020203" pitchFamily="34" charset="0"/>
                <a:cs typeface="Lao UI" panose="020B0502040204020203" pitchFamily="34" charset="0"/>
              </a:rPr>
              <a:t>()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latin typeface="Lao UI" panose="020B0502040204020203" pitchFamily="34" charset="0"/>
                <a:cs typeface="Lao UI" panose="020B0502040204020203" pitchFamily="34" charset="0"/>
              </a:rPr>
              <a:t>get16bitadress()</a:t>
            </a:r>
          </a:p>
          <a:p>
            <a:pPr>
              <a:spcBef>
                <a:spcPct val="0"/>
              </a:spcBef>
            </a:pPr>
            <a:endParaRPr lang="en-US" altLang="en-US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63463" y="5662852"/>
            <a:ext cx="2239454" cy="4037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endParaRPr lang="en-US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latin typeface="Lao UI" panose="020B0502040204020203" pitchFamily="34" charset="0"/>
                <a:cs typeface="Lao UI" panose="020B0502040204020203" pitchFamily="34" charset="0"/>
              </a:rPr>
              <a:t>ISR(USART_RX_vect</a:t>
            </a:r>
            <a:r>
              <a:rPr lang="en-US" dirty="0">
                <a:latin typeface="Lao UI" panose="020B0502040204020203" pitchFamily="34" charset="0"/>
                <a:cs typeface="Lao UI" panose="020B0502040204020203" pitchFamily="34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altLang="en-US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533971" y="4827188"/>
            <a:ext cx="1340872" cy="2526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o UI" panose="020B0502040204020203" pitchFamily="34" charset="0"/>
                <a:cs typeface="Lao UI" panose="020B0502040204020203" pitchFamily="34" charset="0"/>
              </a:rPr>
              <a:t>rxISR() 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050491" y="3525763"/>
            <a:ext cx="1211730" cy="4037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o UI" panose="020B0502040204020203" pitchFamily="34" charset="0"/>
                <a:cs typeface="Lao UI" panose="020B0502040204020203" pitchFamily="34" charset="0"/>
              </a:rPr>
              <a:t>newPkt </a:t>
            </a:r>
            <a:endParaRPr lang="en-US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7401674" y="5122879"/>
            <a:ext cx="1" cy="497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7468866" y="3931617"/>
            <a:ext cx="2596" cy="536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332157" y="2072519"/>
            <a:ext cx="2431305" cy="33844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o UI" panose="020B0502040204020203" pitchFamily="34" charset="0"/>
                <a:cs typeface="Lao UI" panose="020B0502040204020203" pitchFamily="34" charset="0"/>
              </a:rPr>
              <a:t>Transmit_DSR() </a:t>
            </a:r>
            <a:endParaRPr lang="en-US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465397" y="4197807"/>
            <a:ext cx="1338124" cy="4037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o UI" panose="020B0502040204020203" pitchFamily="34" charset="0"/>
                <a:cs typeface="Lao UI" panose="020B0502040204020203" pitchFamily="34" charset="0"/>
              </a:rPr>
              <a:t>*cbFunPtr() </a:t>
            </a:r>
            <a:endParaRPr lang="en-US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7387446" y="4557202"/>
            <a:ext cx="11632" cy="287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975895" y="2855349"/>
            <a:ext cx="1282747" cy="50076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altLang="en-US" dirty="0" smtClean="0">
                <a:latin typeface="Lao UI" panose="020B0502040204020203" pitchFamily="34" charset="0"/>
                <a:cs typeface="Lao UI" panose="020B0502040204020203" pitchFamily="34" charset="0"/>
              </a:rPr>
              <a:t>Cache Functions</a:t>
            </a:r>
            <a:endParaRPr lang="en-US" altLang="en-US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381348" y="2849151"/>
            <a:ext cx="1432729" cy="62750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altLang="en-US" dirty="0" smtClean="0">
                <a:latin typeface="Lao UI" panose="020B0502040204020203" pitchFamily="34" charset="0"/>
                <a:cs typeface="Lao UI" panose="020B0502040204020203" pitchFamily="34" charset="0"/>
              </a:rPr>
              <a:t>Seen List</a:t>
            </a:r>
          </a:p>
          <a:p>
            <a:pPr algn="ctr">
              <a:spcBef>
                <a:spcPct val="0"/>
              </a:spcBef>
            </a:pPr>
            <a:r>
              <a:rPr lang="en-US" altLang="en-US" dirty="0" smtClean="0">
                <a:latin typeface="Lao UI" panose="020B0502040204020203" pitchFamily="34" charset="0"/>
                <a:cs typeface="Lao UI" panose="020B0502040204020203" pitchFamily="34" charset="0"/>
              </a:rPr>
              <a:t>Functions</a:t>
            </a:r>
            <a:endParaRPr lang="en-US" altLang="en-US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cxnSp>
        <p:nvCxnSpPr>
          <p:cNvPr id="81" name="Elbow Connector 80"/>
          <p:cNvCxnSpPr>
            <a:stCxn id="74" idx="2"/>
            <a:endCxn id="82" idx="0"/>
          </p:cNvCxnSpPr>
          <p:nvPr/>
        </p:nvCxnSpPr>
        <p:spPr>
          <a:xfrm rot="5400000">
            <a:off x="4860347" y="2167885"/>
            <a:ext cx="444387" cy="93054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5678202" y="2816059"/>
            <a:ext cx="1072005" cy="48624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latin typeface="Lao UI" panose="020B0502040204020203" pitchFamily="34" charset="0"/>
                <a:cs typeface="Lao UI" panose="020B0502040204020203" pitchFamily="34" charset="0"/>
              </a:rPr>
              <a:t>Timer Validity</a:t>
            </a:r>
            <a:endParaRPr lang="en-US" altLang="en-US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962406" y="3565972"/>
            <a:ext cx="1235833" cy="3830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altLang="en-US" dirty="0" smtClean="0">
                <a:latin typeface="Lao UI" panose="020B0502040204020203" pitchFamily="34" charset="0"/>
                <a:cs typeface="Lao UI" panose="020B0502040204020203" pitchFamily="34" charset="0"/>
              </a:rPr>
              <a:t>Request </a:t>
            </a:r>
            <a:endParaRPr lang="en-US" altLang="en-US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952399" y="2839831"/>
            <a:ext cx="1338124" cy="4037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o UI" panose="020B0502040204020203" pitchFamily="34" charset="0"/>
                <a:cs typeface="Lao UI" panose="020B0502040204020203" pitchFamily="34" charset="0"/>
              </a:rPr>
              <a:t>Msg_status </a:t>
            </a:r>
            <a:endParaRPr lang="en-US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cxnSp>
        <p:nvCxnSpPr>
          <p:cNvPr id="13336" name="Straight Arrow Connector 13335"/>
          <p:cNvCxnSpPr/>
          <p:nvPr/>
        </p:nvCxnSpPr>
        <p:spPr>
          <a:xfrm flipH="1" flipV="1">
            <a:off x="7466830" y="3261521"/>
            <a:ext cx="2036" cy="262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110" idx="1"/>
            <a:endCxn id="74" idx="3"/>
          </p:cNvCxnSpPr>
          <p:nvPr/>
        </p:nvCxnSpPr>
        <p:spPr>
          <a:xfrm rot="10800000">
            <a:off x="6763463" y="2241742"/>
            <a:ext cx="188937" cy="79997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82" idx="3"/>
          </p:cNvCxnSpPr>
          <p:nvPr/>
        </p:nvCxnSpPr>
        <p:spPr>
          <a:xfrm>
            <a:off x="5258642" y="3105730"/>
            <a:ext cx="380901" cy="142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96" idx="1"/>
            <a:endCxn id="83" idx="2"/>
          </p:cNvCxnSpPr>
          <p:nvPr/>
        </p:nvCxnSpPr>
        <p:spPr>
          <a:xfrm rot="10800000">
            <a:off x="3097714" y="3476660"/>
            <a:ext cx="864693" cy="2808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4719517" y="4680972"/>
            <a:ext cx="1745880" cy="4830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o UI" panose="020B0502040204020203" pitchFamily="34" charset="0"/>
                <a:cs typeface="Lao UI" panose="020B0502040204020203" pitchFamily="34" charset="0"/>
              </a:rPr>
              <a:t>Transmit_16 bit </a:t>
            </a:r>
            <a:endParaRPr lang="en-US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cxnSp>
        <p:nvCxnSpPr>
          <p:cNvPr id="132" name="Elbow Connector 131"/>
          <p:cNvCxnSpPr>
            <a:endCxn id="43" idx="0"/>
          </p:cNvCxnSpPr>
          <p:nvPr/>
        </p:nvCxnSpPr>
        <p:spPr>
          <a:xfrm>
            <a:off x="2968053" y="4680972"/>
            <a:ext cx="825172" cy="1545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6299739" y="3845371"/>
            <a:ext cx="26826" cy="835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5754970" y="5189115"/>
            <a:ext cx="0" cy="48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5432284" y="3486711"/>
            <a:ext cx="1553490" cy="35866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latin typeface="Lao UI" panose="020B0502040204020203" pitchFamily="34" charset="0"/>
                <a:cs typeface="Lao UI" panose="020B0502040204020203" pitchFamily="34" charset="0"/>
              </a:rPr>
              <a:t>Transmit Msg</a:t>
            </a:r>
            <a:endParaRPr lang="en-US" altLang="en-US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cxnSp>
        <p:nvCxnSpPr>
          <p:cNvPr id="179" name="Elbow Connector 178"/>
          <p:cNvCxnSpPr>
            <a:endCxn id="96" idx="3"/>
          </p:cNvCxnSpPr>
          <p:nvPr/>
        </p:nvCxnSpPr>
        <p:spPr>
          <a:xfrm rot="10800000" flipV="1">
            <a:off x="5198239" y="3302302"/>
            <a:ext cx="468090" cy="4552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endCxn id="163" idx="0"/>
          </p:cNvCxnSpPr>
          <p:nvPr/>
        </p:nvCxnSpPr>
        <p:spPr>
          <a:xfrm>
            <a:off x="4548352" y="3949060"/>
            <a:ext cx="1044105" cy="7319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94" idx="2"/>
            <a:endCxn id="196" idx="0"/>
          </p:cNvCxnSpPr>
          <p:nvPr/>
        </p:nvCxnSpPr>
        <p:spPr>
          <a:xfrm flipH="1">
            <a:off x="6209029" y="3302302"/>
            <a:ext cx="5176" cy="184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10917302" y="1869936"/>
            <a:ext cx="1135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Lao UI" panose="020B0502040204020203" pitchFamily="34" charset="0"/>
                <a:cs typeface="Lao UI" panose="020B0502040204020203" pitchFamily="34" charset="0"/>
              </a:rPr>
              <a:t>User Layer</a:t>
            </a:r>
            <a:endParaRPr lang="en-US" sz="14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10706851" y="4150652"/>
            <a:ext cx="1354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Lao UI" panose="020B0502040204020203" pitchFamily="34" charset="0"/>
                <a:cs typeface="Lao UI" panose="020B0502040204020203" pitchFamily="34" charset="0"/>
              </a:rPr>
              <a:t>XBee Interface</a:t>
            </a:r>
          </a:p>
          <a:p>
            <a:pPr algn="ctr"/>
            <a:r>
              <a:rPr lang="en-US" sz="1400" dirty="0" smtClean="0">
                <a:latin typeface="Lao UI" panose="020B0502040204020203" pitchFamily="34" charset="0"/>
                <a:cs typeface="Lao UI" panose="020B0502040204020203" pitchFamily="34" charset="0"/>
              </a:rPr>
              <a:t>Layer</a:t>
            </a:r>
            <a:endParaRPr lang="en-US" sz="14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10834141" y="2734845"/>
            <a:ext cx="1275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Lao UI" panose="020B0502040204020203" pitchFamily="34" charset="0"/>
                <a:cs typeface="Lao UI" panose="020B0502040204020203" pitchFamily="34" charset="0"/>
              </a:rPr>
              <a:t>Network Layer</a:t>
            </a:r>
            <a:endParaRPr lang="en-US" sz="14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1020616" y="5057107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HAL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5167507" y="1385060"/>
            <a:ext cx="2424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ao UI" panose="020B0502040204020203" pitchFamily="34" charset="0"/>
                <a:cs typeface="Lao UI" panose="020B0502040204020203" pitchFamily="34" charset="0"/>
              </a:rPr>
              <a:t>Fig 20. Functional Design</a:t>
            </a:r>
            <a:endParaRPr lang="en-US" sz="12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cxnSp>
        <p:nvCxnSpPr>
          <p:cNvPr id="23" name="Straight Arrow Connector 22"/>
          <p:cNvCxnSpPr>
            <a:stCxn id="82" idx="2"/>
          </p:cNvCxnSpPr>
          <p:nvPr/>
        </p:nvCxnSpPr>
        <p:spPr>
          <a:xfrm flipH="1">
            <a:off x="4607434" y="3356111"/>
            <a:ext cx="9835" cy="169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744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624114" y="319314"/>
            <a:ext cx="838562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Implementation</a:t>
            </a: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  </a:t>
            </a: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9900458" y="6921450"/>
            <a:ext cx="131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spcBef>
                <a:spcPct val="20000"/>
              </a:spcBef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57213" indent="-214313" algn="l" defTabSz="457200" rtl="0" eaLnBrk="1" latinLnBrk="0" hangingPunct="1">
              <a:spcBef>
                <a:spcPct val="20000"/>
              </a:spcBef>
              <a:buChar char="–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857250" indent="-171450" algn="l" defTabSz="457200" rtl="0" eaLnBrk="1" latinLnBrk="0" hangingPunct="1">
              <a:spcBef>
                <a:spcPct val="20000"/>
              </a:spcBef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0150" indent="-171450" algn="l" defTabSz="457200" rtl="0" eaLnBrk="1" latinLnBrk="0" hangingPunct="1">
              <a:spcBef>
                <a:spcPct val="20000"/>
              </a:spcBef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43050" indent="-171450" algn="l" defTabSz="457200" rtl="0" eaLnBrk="1" latinLnBrk="0" hangingPunct="1">
              <a:spcBef>
                <a:spcPct val="20000"/>
              </a:spcBef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8859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2288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5717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9146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24114" y="780980"/>
            <a:ext cx="11567886" cy="887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Background: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A XBee can be configured to transmit at the following 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power levels. [Table 1]</a:t>
            </a:r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A received XBee signal is valid if it is in the range of -40dB to -92 dB (receiver sensitivity).</a:t>
            </a:r>
          </a:p>
          <a:p>
            <a:endParaRPr lang="en-US" sz="2000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endParaRPr lang="en-US" sz="2000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endParaRPr lang="en-US" sz="2000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endParaRPr lang="en-US" sz="2000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endParaRPr lang="en-US" sz="2000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One hop audibility and two hop signal isolation,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is required to 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confirm working of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the p</a:t>
            </a:r>
            <a:r>
              <a:rPr lang="en-US" sz="2200" dirty="0">
                <a:latin typeface="Lao UI" panose="020B0502040204020203" pitchFamily="34" charset="0"/>
                <a:cs typeface="Lao UI" panose="020B0502040204020203" pitchFamily="34" charset="0"/>
              </a:rPr>
              <a:t>rotocol.</a:t>
            </a:r>
          </a:p>
          <a:p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Such isolation is difficult to achieve with the existing signal strength and environmental interference.</a:t>
            </a:r>
          </a:p>
          <a:p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Serial monitoring (Cool Term) of multiple spatially spaced nodes is not feasible (long cables).</a:t>
            </a:r>
          </a:p>
          <a:p>
            <a:endParaRPr lang="en-US" sz="2000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en-US" sz="2000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Problem Statement: 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Creation of a closely spaced, hardware test environment which enables one hop signal reception and two hop signal isolation.</a:t>
            </a:r>
          </a:p>
          <a:p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endParaRPr lang="en-US" sz="2000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endParaRPr lang="en-US" sz="2000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endParaRPr lang="en-US" sz="2000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endParaRPr lang="en-US" sz="2000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endParaRPr lang="en-US" sz="2000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045734"/>
              </p:ext>
            </p:extLst>
          </p:nvPr>
        </p:nvGraphicFramePr>
        <p:xfrm>
          <a:off x="4594895" y="1738647"/>
          <a:ext cx="274606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031"/>
                <a:gridCol w="1373031"/>
              </a:tblGrid>
              <a:tr h="3090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</a:t>
                      </a:r>
                      <a:r>
                        <a:rPr lang="en-US" baseline="0" dirty="0" smtClean="0"/>
                        <a:t> dB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 dB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 dB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 dB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dB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7605632" y="3712861"/>
            <a:ext cx="29508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 dirty="0" smtClean="0">
                <a:latin typeface="Lao UI" panose="020B0502040204020203" pitchFamily="34" charset="0"/>
                <a:cs typeface="Lao UI" panose="020B0502040204020203" pitchFamily="34" charset="0"/>
              </a:rPr>
              <a:t>Table 4. XBee Power levels [12]</a:t>
            </a:r>
            <a:endParaRPr lang="en-US" altLang="en-US" sz="12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484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23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624114" y="319314"/>
            <a:ext cx="838562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Implementation</a:t>
            </a: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  </a:t>
            </a: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9900458" y="6921450"/>
            <a:ext cx="131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spcBef>
                <a:spcPct val="20000"/>
              </a:spcBef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57213" indent="-214313" algn="l" defTabSz="457200" rtl="0" eaLnBrk="1" latinLnBrk="0" hangingPunct="1">
              <a:spcBef>
                <a:spcPct val="20000"/>
              </a:spcBef>
              <a:buChar char="–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857250" indent="-171450" algn="l" defTabSz="457200" rtl="0" eaLnBrk="1" latinLnBrk="0" hangingPunct="1">
              <a:spcBef>
                <a:spcPct val="20000"/>
              </a:spcBef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0150" indent="-171450" algn="l" defTabSz="457200" rtl="0" eaLnBrk="1" latinLnBrk="0" hangingPunct="1">
              <a:spcBef>
                <a:spcPct val="20000"/>
              </a:spcBef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43050" indent="-171450" algn="l" defTabSz="457200" rtl="0" eaLnBrk="1" latinLnBrk="0" hangingPunct="1">
              <a:spcBef>
                <a:spcPct val="20000"/>
              </a:spcBef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8859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2288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5717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9146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23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24114" y="780980"/>
            <a:ext cx="11567886" cy="191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Solution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: Creation of a test environment.</a:t>
            </a:r>
          </a:p>
          <a:p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Approach 1: Use of multiple SMA connectors for per hop attenuation</a:t>
            </a:r>
          </a:p>
          <a:p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Drawbacks : Lack for portability, difficult to alter attenuation </a:t>
            </a:r>
          </a:p>
          <a:p>
            <a:endParaRPr lang="en-US" sz="2000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endParaRPr lang="en-US" sz="2200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/>
          </p:nvPr>
        </p:nvGraphicFramePr>
        <p:xfrm>
          <a:off x="1347537" y="1958158"/>
          <a:ext cx="2332670" cy="3893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2" name="Visio" r:id="rId3" imgW="3362280" imgH="5591134" progId="Visio.Drawing.15">
                  <p:embed/>
                </p:oleObj>
              </mc:Choice>
              <mc:Fallback>
                <p:oleObj name="Visio" r:id="rId3" imgW="3362280" imgH="5591134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537" y="1958158"/>
                        <a:ext cx="2332670" cy="3893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213266" y="5760602"/>
            <a:ext cx="29338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 dirty="0" smtClean="0">
                <a:latin typeface="Lao UI" panose="020B0502040204020203" pitchFamily="34" charset="0"/>
                <a:cs typeface="Lao UI" panose="020B0502040204020203" pitchFamily="34" charset="0"/>
              </a:rPr>
              <a:t>Fig 21. Test Bed Block Diagram</a:t>
            </a:r>
            <a:endParaRPr lang="en-US" altLang="en-US" sz="12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sz="12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6460684" y="5760602"/>
            <a:ext cx="29508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 dirty="0" smtClean="0">
                <a:latin typeface="Lao UI" panose="020B0502040204020203" pitchFamily="34" charset="0"/>
                <a:cs typeface="Lao UI" panose="020B0502040204020203" pitchFamily="34" charset="0"/>
              </a:rPr>
              <a:t>Fig 22. SMA Attenuator</a:t>
            </a:r>
            <a:endParaRPr lang="en-US" altLang="en-US" sz="12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684" y="3606084"/>
            <a:ext cx="2368502" cy="6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57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24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624114" y="319314"/>
            <a:ext cx="838562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Implementation</a:t>
            </a: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  </a:t>
            </a: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9900458" y="6921450"/>
            <a:ext cx="131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spcBef>
                <a:spcPct val="20000"/>
              </a:spcBef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57213" indent="-214313" algn="l" defTabSz="457200" rtl="0" eaLnBrk="1" latinLnBrk="0" hangingPunct="1">
              <a:spcBef>
                <a:spcPct val="20000"/>
              </a:spcBef>
              <a:buChar char="–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857250" indent="-171450" algn="l" defTabSz="457200" rtl="0" eaLnBrk="1" latinLnBrk="0" hangingPunct="1">
              <a:spcBef>
                <a:spcPct val="20000"/>
              </a:spcBef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0150" indent="-171450" algn="l" defTabSz="457200" rtl="0" eaLnBrk="1" latinLnBrk="0" hangingPunct="1">
              <a:spcBef>
                <a:spcPct val="20000"/>
              </a:spcBef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43050" indent="-171450" algn="l" defTabSz="457200" rtl="0" eaLnBrk="1" latinLnBrk="0" hangingPunct="1">
              <a:spcBef>
                <a:spcPct val="20000"/>
              </a:spcBef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8859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2288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5717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9146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24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24114" y="780980"/>
            <a:ext cx="11567886" cy="191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Solution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: Creation of a test environment.</a:t>
            </a:r>
          </a:p>
          <a:p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Approach 2 : Single variable value attenuator.</a:t>
            </a:r>
          </a:p>
          <a:p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Benefits : Easier to handle, variable attenuation (-10 dB - 64 dB=74 dB ) </a:t>
            </a:r>
          </a:p>
          <a:p>
            <a:endParaRPr lang="en-US" sz="2000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endParaRPr lang="en-US" sz="2200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/>
          </p:nvPr>
        </p:nvGraphicFramePr>
        <p:xfrm>
          <a:off x="1347537" y="1958158"/>
          <a:ext cx="2332670" cy="3893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5" name="Visio" r:id="rId3" imgW="3362280" imgH="5591134" progId="Visio.Drawing.15">
                  <p:embed/>
                </p:oleObj>
              </mc:Choice>
              <mc:Fallback>
                <p:oleObj name="Visio" r:id="rId3" imgW="3362280" imgH="5591134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537" y="1958158"/>
                        <a:ext cx="2332670" cy="3893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tes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527" y="2073500"/>
            <a:ext cx="5160549" cy="3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213266" y="5760602"/>
            <a:ext cx="29338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 dirty="0" smtClean="0">
                <a:latin typeface="Lao UI" panose="020B0502040204020203" pitchFamily="34" charset="0"/>
                <a:cs typeface="Lao UI" panose="020B0502040204020203" pitchFamily="34" charset="0"/>
              </a:rPr>
              <a:t>Fig 23. Test Bed Block Diagram</a:t>
            </a:r>
            <a:endParaRPr lang="en-US" altLang="en-US" sz="12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sz="12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6460684" y="5760602"/>
            <a:ext cx="29508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 dirty="0" smtClean="0">
                <a:latin typeface="Lao UI" panose="020B0502040204020203" pitchFamily="34" charset="0"/>
                <a:cs typeface="Lao UI" panose="020B0502040204020203" pitchFamily="34" charset="0"/>
              </a:rPr>
              <a:t>Fig 24. Test Bed Implementation</a:t>
            </a:r>
            <a:endParaRPr lang="en-US" altLang="en-US" sz="12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153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25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624114" y="319314"/>
            <a:ext cx="8385629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Software Implementation</a:t>
            </a:r>
          </a:p>
          <a:p>
            <a:pPr>
              <a:spcBef>
                <a:spcPct val="0"/>
              </a:spcBef>
            </a:pPr>
            <a:r>
              <a:rPr lang="en-US" altLang="en-US" sz="2200" u="sng" dirty="0">
                <a:latin typeface="Lao UI" panose="020B0502040204020203" pitchFamily="34" charset="0"/>
                <a:cs typeface="Lao UI" panose="020B0502040204020203" pitchFamily="34" charset="0"/>
              </a:rPr>
              <a:t>Route </a:t>
            </a:r>
            <a:r>
              <a:rPr lang="en-US" altLang="en-US" sz="2200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Discovery (Source Node)</a:t>
            </a: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  </a:t>
            </a: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9900458" y="6921450"/>
            <a:ext cx="131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spcBef>
                <a:spcPct val="20000"/>
              </a:spcBef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57213" indent="-214313" algn="l" defTabSz="457200" rtl="0" eaLnBrk="1" latinLnBrk="0" hangingPunct="1">
              <a:spcBef>
                <a:spcPct val="20000"/>
              </a:spcBef>
              <a:buChar char="–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857250" indent="-171450" algn="l" defTabSz="457200" rtl="0" eaLnBrk="1" latinLnBrk="0" hangingPunct="1">
              <a:spcBef>
                <a:spcPct val="20000"/>
              </a:spcBef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0150" indent="-171450" algn="l" defTabSz="457200" rtl="0" eaLnBrk="1" latinLnBrk="0" hangingPunct="1">
              <a:spcBef>
                <a:spcPct val="20000"/>
              </a:spcBef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43050" indent="-171450" algn="l" defTabSz="457200" rtl="0" eaLnBrk="1" latinLnBrk="0" hangingPunct="1">
              <a:spcBef>
                <a:spcPct val="20000"/>
              </a:spcBef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8859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2288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5717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9146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25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3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800" y="1314000"/>
            <a:ext cx="6283260" cy="45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4629011" y="5917031"/>
            <a:ext cx="29508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200" dirty="0" smtClean="0">
                <a:latin typeface="Lao UI" panose="020B0502040204020203" pitchFamily="34" charset="0"/>
                <a:cs typeface="Lao UI" panose="020B0502040204020203" pitchFamily="34" charset="0"/>
              </a:rPr>
              <a:t>Fig 25. Route Discovery Implementation</a:t>
            </a:r>
            <a:endParaRPr lang="en-US" altLang="en-US" sz="12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733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624114" y="319314"/>
            <a:ext cx="838562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Software Implementation</a:t>
            </a:r>
          </a:p>
          <a:p>
            <a:pPr>
              <a:spcBef>
                <a:spcPct val="0"/>
              </a:spcBef>
            </a:pPr>
            <a:r>
              <a:rPr lang="en-US" altLang="en-US" sz="2200" u="sng" dirty="0">
                <a:latin typeface="Lao UI" panose="020B0502040204020203" pitchFamily="34" charset="0"/>
                <a:cs typeface="Lao UI" panose="020B0502040204020203" pitchFamily="34" charset="0"/>
              </a:rPr>
              <a:t>Route </a:t>
            </a:r>
            <a:r>
              <a:rPr lang="en-US" altLang="en-US" sz="2200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Discovery (Intermediate / Target Node)</a:t>
            </a:r>
            <a:endParaRPr lang="en-US" sz="22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  </a:t>
            </a: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9900458" y="6921450"/>
            <a:ext cx="131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spcBef>
                <a:spcPct val="20000"/>
              </a:spcBef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57213" indent="-214313" algn="l" defTabSz="457200" rtl="0" eaLnBrk="1" latinLnBrk="0" hangingPunct="1">
              <a:spcBef>
                <a:spcPct val="20000"/>
              </a:spcBef>
              <a:buChar char="–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857250" indent="-171450" algn="l" defTabSz="457200" rtl="0" eaLnBrk="1" latinLnBrk="0" hangingPunct="1">
              <a:spcBef>
                <a:spcPct val="20000"/>
              </a:spcBef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0150" indent="-171450" algn="l" defTabSz="457200" rtl="0" eaLnBrk="1" latinLnBrk="0" hangingPunct="1">
              <a:spcBef>
                <a:spcPct val="20000"/>
              </a:spcBef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43050" indent="-171450" algn="l" defTabSz="457200" rtl="0" eaLnBrk="1" latinLnBrk="0" hangingPunct="1">
              <a:spcBef>
                <a:spcPct val="20000"/>
              </a:spcBef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8859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2288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5717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9146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3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757" y="1312231"/>
            <a:ext cx="6283260" cy="45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4495913" y="5918400"/>
            <a:ext cx="32189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200" dirty="0" smtClean="0">
                <a:latin typeface="Lao UI" panose="020B0502040204020203" pitchFamily="34" charset="0"/>
                <a:cs typeface="Lao UI" panose="020B0502040204020203" pitchFamily="34" charset="0"/>
              </a:rPr>
              <a:t>Fig 26. Route Discovery Implementation</a:t>
            </a:r>
            <a:endParaRPr lang="en-US" altLang="en-US" sz="12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8718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27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624114" y="319314"/>
            <a:ext cx="838562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Software Implementation</a:t>
            </a:r>
          </a:p>
          <a:p>
            <a:pPr>
              <a:spcBef>
                <a:spcPct val="0"/>
              </a:spcBef>
            </a:pPr>
            <a:r>
              <a:rPr lang="en-US" altLang="en-US" sz="2200" u="sng" dirty="0">
                <a:latin typeface="Lao UI" panose="020B0502040204020203" pitchFamily="34" charset="0"/>
                <a:cs typeface="Lao UI" panose="020B0502040204020203" pitchFamily="34" charset="0"/>
              </a:rPr>
              <a:t>Route </a:t>
            </a:r>
            <a:r>
              <a:rPr lang="en-US" altLang="en-US" sz="2200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Reply (Target, Intermediate, </a:t>
            </a:r>
            <a:r>
              <a:rPr lang="en-US" altLang="en-US" sz="2200" u="sng" dirty="0">
                <a:latin typeface="Lao UI" panose="020B0502040204020203" pitchFamily="34" charset="0"/>
                <a:cs typeface="Lao UI" panose="020B0502040204020203" pitchFamily="34" charset="0"/>
              </a:rPr>
              <a:t>S</a:t>
            </a:r>
            <a:r>
              <a:rPr lang="en-US" altLang="en-US" sz="2200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ource Node)</a:t>
            </a:r>
            <a:endParaRPr lang="en-US" sz="22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  </a:t>
            </a: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9900458" y="6921450"/>
            <a:ext cx="131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spcBef>
                <a:spcPct val="20000"/>
              </a:spcBef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57213" indent="-214313" algn="l" defTabSz="457200" rtl="0" eaLnBrk="1" latinLnBrk="0" hangingPunct="1">
              <a:spcBef>
                <a:spcPct val="20000"/>
              </a:spcBef>
              <a:buChar char="–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857250" indent="-171450" algn="l" defTabSz="457200" rtl="0" eaLnBrk="1" latinLnBrk="0" hangingPunct="1">
              <a:spcBef>
                <a:spcPct val="20000"/>
              </a:spcBef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0150" indent="-171450" algn="l" defTabSz="457200" rtl="0" eaLnBrk="1" latinLnBrk="0" hangingPunct="1">
              <a:spcBef>
                <a:spcPct val="20000"/>
              </a:spcBef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43050" indent="-171450" algn="l" defTabSz="457200" rtl="0" eaLnBrk="1" latinLnBrk="0" hangingPunct="1">
              <a:spcBef>
                <a:spcPct val="20000"/>
              </a:spcBef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8859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2288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5717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9146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27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800" y="1159969"/>
            <a:ext cx="5663817" cy="449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4031174" y="5833115"/>
            <a:ext cx="42256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200" dirty="0" smtClean="0">
                <a:latin typeface="Lao UI" panose="020B0502040204020203" pitchFamily="34" charset="0"/>
                <a:cs typeface="Lao UI" panose="020B0502040204020203" pitchFamily="34" charset="0"/>
              </a:rPr>
              <a:t>Fig 27. Route Reply Implementation</a:t>
            </a:r>
            <a:endParaRPr lang="en-US" altLang="en-US" sz="12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111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28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624114" y="319314"/>
            <a:ext cx="8385629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Software Implementation</a:t>
            </a:r>
          </a:p>
          <a:p>
            <a:pPr>
              <a:spcBef>
                <a:spcPct val="0"/>
              </a:spcBef>
            </a:pPr>
            <a:r>
              <a:rPr lang="en-US" sz="2000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Message </a:t>
            </a:r>
            <a:r>
              <a:rPr lang="en-US" sz="2000" u="sng" dirty="0">
                <a:latin typeface="Lao UI" panose="020B0502040204020203" pitchFamily="34" charset="0"/>
                <a:cs typeface="Lao UI" panose="020B0502040204020203" pitchFamily="34" charset="0"/>
              </a:rPr>
              <a:t>Forwarding </a:t>
            </a:r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sz="22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  </a:t>
            </a: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9900458" y="6921450"/>
            <a:ext cx="131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spcBef>
                <a:spcPct val="20000"/>
              </a:spcBef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57213" indent="-214313" algn="l" defTabSz="457200" rtl="0" eaLnBrk="1" latinLnBrk="0" hangingPunct="1">
              <a:spcBef>
                <a:spcPct val="20000"/>
              </a:spcBef>
              <a:buChar char="–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857250" indent="-171450" algn="l" defTabSz="457200" rtl="0" eaLnBrk="1" latinLnBrk="0" hangingPunct="1">
              <a:spcBef>
                <a:spcPct val="20000"/>
              </a:spcBef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0150" indent="-171450" algn="l" defTabSz="457200" rtl="0" eaLnBrk="1" latinLnBrk="0" hangingPunct="1">
              <a:spcBef>
                <a:spcPct val="20000"/>
              </a:spcBef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43050" indent="-171450" algn="l" defTabSz="457200" rtl="0" eaLnBrk="1" latinLnBrk="0" hangingPunct="1">
              <a:spcBef>
                <a:spcPct val="20000"/>
              </a:spcBef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8859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2288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5717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9146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28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4161188" y="5878935"/>
            <a:ext cx="45645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200" dirty="0" smtClean="0">
                <a:latin typeface="Lao UI" panose="020B0502040204020203" pitchFamily="34" charset="0"/>
                <a:cs typeface="Lao UI" panose="020B0502040204020203" pitchFamily="34" charset="0"/>
              </a:rPr>
              <a:t>Fig 28. Transmission and Acknowledgement Phase </a:t>
            </a:r>
            <a:endParaRPr lang="en-US" altLang="en-US" sz="12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algn="ctr">
              <a:spcBef>
                <a:spcPct val="0"/>
              </a:spcBef>
            </a:pPr>
            <a:endParaRPr lang="en-US" altLang="en-US" sz="12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113" y="925157"/>
            <a:ext cx="6586721" cy="48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96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29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624114" y="319314"/>
            <a:ext cx="8385629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Software Implementation</a:t>
            </a:r>
          </a:p>
          <a:p>
            <a:pPr>
              <a:spcBef>
                <a:spcPct val="0"/>
              </a:spcBef>
            </a:pPr>
            <a:r>
              <a:rPr lang="en-US" sz="2000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Acknowledgement Forwarding </a:t>
            </a:r>
            <a:endParaRPr lang="en-US" sz="2000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sz="22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  </a:t>
            </a: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9900458" y="6921450"/>
            <a:ext cx="131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spcBef>
                <a:spcPct val="20000"/>
              </a:spcBef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57213" indent="-214313" algn="l" defTabSz="457200" rtl="0" eaLnBrk="1" latinLnBrk="0" hangingPunct="1">
              <a:spcBef>
                <a:spcPct val="20000"/>
              </a:spcBef>
              <a:buChar char="–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857250" indent="-171450" algn="l" defTabSz="457200" rtl="0" eaLnBrk="1" latinLnBrk="0" hangingPunct="1">
              <a:spcBef>
                <a:spcPct val="20000"/>
              </a:spcBef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0150" indent="-171450" algn="l" defTabSz="457200" rtl="0" eaLnBrk="1" latinLnBrk="0" hangingPunct="1">
              <a:spcBef>
                <a:spcPct val="20000"/>
              </a:spcBef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43050" indent="-171450" algn="l" defTabSz="457200" rtl="0" eaLnBrk="1" latinLnBrk="0" hangingPunct="1">
              <a:spcBef>
                <a:spcPct val="20000"/>
              </a:spcBef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8859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2288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5717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9146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29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410" y="943614"/>
            <a:ext cx="6599571" cy="480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181890" y="5914189"/>
            <a:ext cx="45645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200" dirty="0" smtClean="0">
                <a:latin typeface="Lao UI" panose="020B0502040204020203" pitchFamily="34" charset="0"/>
                <a:cs typeface="Lao UI" panose="020B0502040204020203" pitchFamily="34" charset="0"/>
              </a:rPr>
              <a:t>Fig 29. Transmission and Acknowledgement Phase </a:t>
            </a:r>
            <a:endParaRPr lang="en-US" altLang="en-US" sz="12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algn="ctr">
              <a:spcBef>
                <a:spcPct val="0"/>
              </a:spcBef>
            </a:pPr>
            <a:endParaRPr lang="en-US" altLang="en-US" sz="12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017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624114" y="319314"/>
            <a:ext cx="83856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u="sng" dirty="0">
                <a:latin typeface="Lao UI" panose="020B0502040204020203" pitchFamily="34" charset="0"/>
                <a:cs typeface="Lao UI" panose="020B0502040204020203" pitchFamily="34" charset="0"/>
              </a:rPr>
              <a:t>Education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9900458" y="6921450"/>
            <a:ext cx="131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spcBef>
                <a:spcPct val="20000"/>
              </a:spcBef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57213" indent="-214313" algn="l" defTabSz="457200" rtl="0" eaLnBrk="1" latinLnBrk="0" hangingPunct="1">
              <a:spcBef>
                <a:spcPct val="20000"/>
              </a:spcBef>
              <a:buChar char="–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857250" indent="-171450" algn="l" defTabSz="457200" rtl="0" eaLnBrk="1" latinLnBrk="0" hangingPunct="1">
              <a:spcBef>
                <a:spcPct val="20000"/>
              </a:spcBef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0150" indent="-171450" algn="l" defTabSz="457200" rtl="0" eaLnBrk="1" latinLnBrk="0" hangingPunct="1">
              <a:spcBef>
                <a:spcPct val="20000"/>
              </a:spcBef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43050" indent="-171450" algn="l" defTabSz="457200" rtl="0" eaLnBrk="1" latinLnBrk="0" hangingPunct="1">
              <a:spcBef>
                <a:spcPct val="20000"/>
              </a:spcBef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8859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2288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5717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9146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38628" y="780980"/>
            <a:ext cx="7523811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200" dirty="0" smtClean="0">
                <a:latin typeface="Lao UI" panose="020B0502040204020203" pitchFamily="34" charset="0"/>
                <a:cs typeface="Lao UI" panose="020B0502040204020203" pitchFamily="34" charset="0"/>
              </a:rPr>
              <a:t>Masters in  Electrical and Electronics Engineering, Fall 2014 </a:t>
            </a:r>
          </a:p>
          <a:p>
            <a:pPr>
              <a:spcBef>
                <a:spcPct val="0"/>
              </a:spcBef>
            </a:pPr>
            <a:r>
              <a:rPr lang="en-US" altLang="en-US" sz="2200" dirty="0" smtClean="0">
                <a:latin typeface="Lao UI" panose="020B0502040204020203" pitchFamily="34" charset="0"/>
                <a:cs typeface="Lao UI" panose="020B0502040204020203" pitchFamily="34" charset="0"/>
              </a:rPr>
              <a:t>GPA: 3.61</a:t>
            </a:r>
          </a:p>
          <a:p>
            <a:pPr>
              <a:spcBef>
                <a:spcPct val="0"/>
              </a:spcBef>
            </a:pPr>
            <a:r>
              <a:rPr lang="en-US" altLang="en-US" sz="2200" dirty="0" smtClean="0">
                <a:latin typeface="Lao UI" panose="020B0502040204020203" pitchFamily="34" charset="0"/>
                <a:cs typeface="Lao UI" panose="020B0502040204020203" pitchFamily="34" charset="0"/>
              </a:rPr>
              <a:t>University of North Carolina Charlotte, USA</a:t>
            </a:r>
          </a:p>
          <a:p>
            <a:pPr>
              <a:spcBef>
                <a:spcPct val="0"/>
              </a:spcBef>
            </a:pPr>
            <a:endParaRPr lang="en-US" altLang="en-US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2200" dirty="0" smtClean="0">
                <a:latin typeface="Lao UI" panose="020B0502040204020203" pitchFamily="34" charset="0"/>
                <a:cs typeface="Lao UI" panose="020B0502040204020203" pitchFamily="34" charset="0"/>
              </a:rPr>
              <a:t>Bachelors in Electronics Engineering, Spring 2011</a:t>
            </a:r>
          </a:p>
          <a:p>
            <a:pPr>
              <a:spcBef>
                <a:spcPct val="0"/>
              </a:spcBef>
            </a:pPr>
            <a:r>
              <a:rPr lang="en-US" altLang="en-US" sz="2200" dirty="0" smtClean="0">
                <a:latin typeface="Lao UI" panose="020B0502040204020203" pitchFamily="34" charset="0"/>
                <a:cs typeface="Lao UI" panose="020B0502040204020203" pitchFamily="34" charset="0"/>
              </a:rPr>
              <a:t>GPA: 3.4 </a:t>
            </a:r>
          </a:p>
          <a:p>
            <a:pPr>
              <a:spcBef>
                <a:spcPct val="0"/>
              </a:spcBef>
            </a:pPr>
            <a:r>
              <a:rPr lang="en-US" altLang="en-US" sz="2200" dirty="0" smtClean="0">
                <a:latin typeface="Lao UI" panose="020B0502040204020203" pitchFamily="34" charset="0"/>
                <a:cs typeface="Lao UI" panose="020B0502040204020203" pitchFamily="34" charset="0"/>
              </a:rPr>
              <a:t>Mumbai University, India  </a:t>
            </a:r>
            <a:endParaRPr lang="en-US" altLang="en-US" sz="22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4098" name="Picture 2" descr="http://advancement.uncc.edu/sites/advancement.uncc.edu/files/media/unc-charlotte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557" y="805642"/>
            <a:ext cx="2757507" cy="118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ranklogos.com/wp-content/uploads/2012/06/University-of-Mumba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487" y="2779525"/>
            <a:ext cx="1878654" cy="196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882743" y="2088460"/>
            <a:ext cx="2012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 1: UNCC Logo </a:t>
            </a:r>
            <a:r>
              <a:rPr lang="en-US" sz="1200" dirty="0" smtClean="0"/>
              <a:t>[1]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8676681" y="4910290"/>
            <a:ext cx="2424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 2: Mumbai Uni. Logo </a:t>
            </a:r>
            <a:r>
              <a:rPr lang="en-US" sz="1200" dirty="0" smtClean="0"/>
              <a:t>[2]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33717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30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624114" y="319314"/>
            <a:ext cx="8385629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Software Implementation</a:t>
            </a:r>
          </a:p>
          <a:p>
            <a:pPr>
              <a:spcBef>
                <a:spcPct val="0"/>
              </a:spcBef>
            </a:pPr>
            <a:r>
              <a:rPr lang="en-US" sz="2000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Route Maintenance </a:t>
            </a:r>
          </a:p>
          <a:p>
            <a:pPr>
              <a:spcBef>
                <a:spcPct val="0"/>
              </a:spcBef>
            </a:pP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Route Discovery Failure during Route Request</a:t>
            </a:r>
          </a:p>
          <a:p>
            <a:pPr>
              <a:spcBef>
                <a:spcPct val="0"/>
              </a:spcBef>
            </a:pPr>
            <a:endParaRPr lang="en-US" sz="2000" u="sng" dirty="0"/>
          </a:p>
          <a:p>
            <a:pPr>
              <a:spcBef>
                <a:spcPct val="0"/>
              </a:spcBef>
            </a:pPr>
            <a:endParaRPr lang="en-US" sz="22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  </a:t>
            </a: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9900458" y="6921450"/>
            <a:ext cx="131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spcBef>
                <a:spcPct val="20000"/>
              </a:spcBef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57213" indent="-214313" algn="l" defTabSz="457200" rtl="0" eaLnBrk="1" latinLnBrk="0" hangingPunct="1">
              <a:spcBef>
                <a:spcPct val="20000"/>
              </a:spcBef>
              <a:buChar char="–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857250" indent="-171450" algn="l" defTabSz="457200" rtl="0" eaLnBrk="1" latinLnBrk="0" hangingPunct="1">
              <a:spcBef>
                <a:spcPct val="20000"/>
              </a:spcBef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0150" indent="-171450" algn="l" defTabSz="457200" rtl="0" eaLnBrk="1" latinLnBrk="0" hangingPunct="1">
              <a:spcBef>
                <a:spcPct val="20000"/>
              </a:spcBef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43050" indent="-171450" algn="l" defTabSz="457200" rtl="0" eaLnBrk="1" latinLnBrk="0" hangingPunct="1">
              <a:spcBef>
                <a:spcPct val="20000"/>
              </a:spcBef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8859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2288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5717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9146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30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116" y="1445293"/>
            <a:ext cx="6298627" cy="46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509401" y="6061668"/>
            <a:ext cx="47020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200" dirty="0" smtClean="0">
                <a:latin typeface="Lao UI" panose="020B0502040204020203" pitchFamily="34" charset="0"/>
                <a:cs typeface="Lao UI" panose="020B0502040204020203" pitchFamily="34" charset="0"/>
              </a:rPr>
              <a:t>Fig 30. Route Discovery Failure during Route Request</a:t>
            </a:r>
            <a:endParaRPr lang="en-US" altLang="en-US" sz="12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292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31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624114" y="319314"/>
            <a:ext cx="8385629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Software Implementation</a:t>
            </a:r>
          </a:p>
          <a:p>
            <a:pPr>
              <a:spcBef>
                <a:spcPct val="0"/>
              </a:spcBef>
            </a:pPr>
            <a:r>
              <a:rPr lang="en-US" sz="2000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Route Maintenance </a:t>
            </a:r>
          </a:p>
          <a:p>
            <a:pPr>
              <a:spcBef>
                <a:spcPct val="0"/>
              </a:spcBef>
            </a:pP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Route Discovery Failure during Reply</a:t>
            </a:r>
            <a:endParaRPr lang="en-US" sz="22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  </a:t>
            </a: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9900458" y="6921450"/>
            <a:ext cx="131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spcBef>
                <a:spcPct val="20000"/>
              </a:spcBef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57213" indent="-214313" algn="l" defTabSz="457200" rtl="0" eaLnBrk="1" latinLnBrk="0" hangingPunct="1">
              <a:spcBef>
                <a:spcPct val="20000"/>
              </a:spcBef>
              <a:buChar char="–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857250" indent="-171450" algn="l" defTabSz="457200" rtl="0" eaLnBrk="1" latinLnBrk="0" hangingPunct="1">
              <a:spcBef>
                <a:spcPct val="20000"/>
              </a:spcBef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0150" indent="-171450" algn="l" defTabSz="457200" rtl="0" eaLnBrk="1" latinLnBrk="0" hangingPunct="1">
              <a:spcBef>
                <a:spcPct val="20000"/>
              </a:spcBef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43050" indent="-171450" algn="l" defTabSz="457200" rtl="0" eaLnBrk="1" latinLnBrk="0" hangingPunct="1">
              <a:spcBef>
                <a:spcPct val="20000"/>
              </a:spcBef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8859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2288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5717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9146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31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042" y="1377320"/>
            <a:ext cx="5599199" cy="4746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509401" y="6061668"/>
            <a:ext cx="47020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200" dirty="0" smtClean="0">
                <a:latin typeface="Lao UI" panose="020B0502040204020203" pitchFamily="34" charset="0"/>
                <a:cs typeface="Lao UI" panose="020B0502040204020203" pitchFamily="34" charset="0"/>
              </a:rPr>
              <a:t>Fig 31. Route Discovery Failure during Route Reply</a:t>
            </a:r>
            <a:endParaRPr lang="en-US" altLang="en-US" sz="12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64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32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624114" y="319314"/>
            <a:ext cx="8385629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Software Implementation</a:t>
            </a:r>
          </a:p>
          <a:p>
            <a:pPr>
              <a:spcBef>
                <a:spcPct val="0"/>
              </a:spcBef>
            </a:pPr>
            <a:r>
              <a:rPr lang="en-US" sz="2000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Route Maintenance </a:t>
            </a:r>
          </a:p>
          <a:p>
            <a:pPr>
              <a:spcBef>
                <a:spcPct val="0"/>
              </a:spcBef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Transmission Failure </a:t>
            </a: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  </a:t>
            </a: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9900458" y="6921450"/>
            <a:ext cx="131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spcBef>
                <a:spcPct val="20000"/>
              </a:spcBef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57213" indent="-214313" algn="l" defTabSz="457200" rtl="0" eaLnBrk="1" latinLnBrk="0" hangingPunct="1">
              <a:spcBef>
                <a:spcPct val="20000"/>
              </a:spcBef>
              <a:buChar char="–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857250" indent="-171450" algn="l" defTabSz="457200" rtl="0" eaLnBrk="1" latinLnBrk="0" hangingPunct="1">
              <a:spcBef>
                <a:spcPct val="20000"/>
              </a:spcBef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0150" indent="-171450" algn="l" defTabSz="457200" rtl="0" eaLnBrk="1" latinLnBrk="0" hangingPunct="1">
              <a:spcBef>
                <a:spcPct val="20000"/>
              </a:spcBef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43050" indent="-171450" algn="l" defTabSz="457200" rtl="0" eaLnBrk="1" latinLnBrk="0" hangingPunct="1">
              <a:spcBef>
                <a:spcPct val="20000"/>
              </a:spcBef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8859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2288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5717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9146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32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586" y="1188659"/>
            <a:ext cx="6555301" cy="4924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509401" y="6061668"/>
            <a:ext cx="47020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200" dirty="0" smtClean="0">
                <a:latin typeface="Lao UI" panose="020B0502040204020203" pitchFamily="34" charset="0"/>
                <a:cs typeface="Lao UI" panose="020B0502040204020203" pitchFamily="34" charset="0"/>
              </a:rPr>
              <a:t>Fig 32. Transmission Failure</a:t>
            </a:r>
            <a:endParaRPr lang="en-US" altLang="en-US" sz="12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221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33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624114" y="319314"/>
            <a:ext cx="838562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Demonstration</a:t>
            </a: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  </a:t>
            </a: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9900458" y="6921450"/>
            <a:ext cx="131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spcBef>
                <a:spcPct val="20000"/>
              </a:spcBef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57213" indent="-214313" algn="l" defTabSz="457200" rtl="0" eaLnBrk="1" latinLnBrk="0" hangingPunct="1">
              <a:spcBef>
                <a:spcPct val="20000"/>
              </a:spcBef>
              <a:buChar char="–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857250" indent="-171450" algn="l" defTabSz="457200" rtl="0" eaLnBrk="1" latinLnBrk="0" hangingPunct="1">
              <a:spcBef>
                <a:spcPct val="20000"/>
              </a:spcBef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0150" indent="-171450" algn="l" defTabSz="457200" rtl="0" eaLnBrk="1" latinLnBrk="0" hangingPunct="1">
              <a:spcBef>
                <a:spcPct val="20000"/>
              </a:spcBef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43050" indent="-171450" algn="l" defTabSz="457200" rtl="0" eaLnBrk="1" latinLnBrk="0" hangingPunct="1">
              <a:spcBef>
                <a:spcPct val="20000"/>
              </a:spcBef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8859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2288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5717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9146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33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818147" y="962526"/>
            <a:ext cx="7842298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dirty="0">
                <a:latin typeface="Lao UI" panose="020B0502040204020203" pitchFamily="34" charset="0"/>
                <a:cs typeface="Lao UI" panose="020B0502040204020203" pitchFamily="34" charset="0"/>
              </a:rPr>
              <a:t>//Driver script</a:t>
            </a:r>
          </a:p>
          <a:p>
            <a:pPr>
              <a:spcBef>
                <a:spcPct val="0"/>
              </a:spcBef>
            </a:pPr>
            <a:r>
              <a:rPr lang="en-US" altLang="en-US" sz="1600" dirty="0">
                <a:latin typeface="Lao UI" panose="020B0502040204020203" pitchFamily="34" charset="0"/>
                <a:cs typeface="Lao UI" panose="020B0502040204020203" pitchFamily="34" charset="0"/>
              </a:rPr>
              <a:t>int main(void)</a:t>
            </a:r>
          </a:p>
          <a:p>
            <a:pPr>
              <a:spcBef>
                <a:spcPct val="0"/>
              </a:spcBef>
            </a:pPr>
            <a:r>
              <a:rPr lang="en-US" altLang="en-US" sz="1600" dirty="0">
                <a:latin typeface="Lao UI" panose="020B0502040204020203" pitchFamily="34" charset="0"/>
                <a:cs typeface="Lao UI" panose="020B0502040204020203" pitchFamily="34" charset="0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altLang="en-US" sz="1600" dirty="0" smtClean="0">
                <a:latin typeface="Lao UI" panose="020B0502040204020203" pitchFamily="34" charset="0"/>
                <a:cs typeface="Lao UI" panose="020B0502040204020203" pitchFamily="34" charset="0"/>
              </a:rPr>
              <a:t>motesquitoInit</a:t>
            </a:r>
            <a:r>
              <a:rPr lang="en-US" altLang="en-US" sz="1600" dirty="0">
                <a:latin typeface="Lao UI" panose="020B0502040204020203" pitchFamily="34" charset="0"/>
                <a:cs typeface="Lao UI" panose="020B0502040204020203" pitchFamily="34" charset="0"/>
              </a:rPr>
              <a:t>();//Set up communications</a:t>
            </a:r>
          </a:p>
          <a:p>
            <a:pPr>
              <a:spcBef>
                <a:spcPct val="0"/>
              </a:spcBef>
            </a:pPr>
            <a:r>
              <a:rPr lang="en-US" altLang="en-US" sz="1600" dirty="0">
                <a:latin typeface="Lao UI" panose="020B0502040204020203" pitchFamily="34" charset="0"/>
                <a:cs typeface="Lao UI" panose="020B0502040204020203" pitchFamily="34" charset="0"/>
              </a:rPr>
              <a:t>initDSR(); // </a:t>
            </a:r>
            <a:r>
              <a:rPr lang="en-US" altLang="en-US" sz="1600" dirty="0" smtClean="0">
                <a:latin typeface="Lao UI" panose="020B0502040204020203" pitchFamily="34" charset="0"/>
                <a:cs typeface="Lao UI" panose="020B0502040204020203" pitchFamily="34" charset="0"/>
              </a:rPr>
              <a:t>Setup DSR functionality</a:t>
            </a:r>
            <a:endParaRPr lang="en-US" altLang="en-US" sz="16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1600" dirty="0">
                <a:latin typeface="Lao UI" panose="020B0502040204020203" pitchFamily="34" charset="0"/>
                <a:cs typeface="Lao UI" panose="020B0502040204020203" pitchFamily="34" charset="0"/>
              </a:rPr>
              <a:t>char message[]={‘M',‘O',‘T',‘E',‘S',‘Q',‘U‘,‘I‘,‘T',‘O'};</a:t>
            </a:r>
          </a:p>
          <a:p>
            <a:pPr>
              <a:spcBef>
                <a:spcPct val="0"/>
              </a:spcBef>
            </a:pPr>
            <a:r>
              <a:rPr lang="en-US" altLang="en-US" sz="1600" dirty="0">
                <a:latin typeface="Lao UI" panose="020B0502040204020203" pitchFamily="34" charset="0"/>
                <a:cs typeface="Lao UI" panose="020B0502040204020203" pitchFamily="34" charset="0"/>
              </a:rPr>
              <a:t>int msg_status= Transmit_DSR(4,message,10);  // target node, data, data_size</a:t>
            </a:r>
          </a:p>
          <a:p>
            <a:pPr>
              <a:spcBef>
                <a:spcPct val="0"/>
              </a:spcBef>
            </a:pPr>
            <a:endParaRPr lang="en-US" altLang="en-US" sz="16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1600" dirty="0" smtClean="0">
                <a:latin typeface="Lao UI" panose="020B0502040204020203" pitchFamily="34" charset="0"/>
                <a:cs typeface="Lao UI" panose="020B0502040204020203" pitchFamily="34" charset="0"/>
              </a:rPr>
              <a:t>	if </a:t>
            </a:r>
            <a:r>
              <a:rPr lang="en-US" altLang="en-US" sz="1600" dirty="0">
                <a:latin typeface="Lao UI" panose="020B0502040204020203" pitchFamily="34" charset="0"/>
                <a:cs typeface="Lao UI" panose="020B0502040204020203" pitchFamily="34" charset="0"/>
              </a:rPr>
              <a:t>(msg_status==1) //Success</a:t>
            </a:r>
          </a:p>
          <a:p>
            <a:pPr>
              <a:spcBef>
                <a:spcPct val="0"/>
              </a:spcBef>
            </a:pPr>
            <a:r>
              <a:rPr lang="en-US" altLang="en-US" sz="1600" dirty="0" smtClean="0">
                <a:latin typeface="Lao UI" panose="020B0502040204020203" pitchFamily="34" charset="0"/>
                <a:cs typeface="Lao UI" panose="020B0502040204020203" pitchFamily="34" charset="0"/>
              </a:rPr>
              <a:t>	{//</a:t>
            </a:r>
            <a:r>
              <a:rPr lang="en-US" altLang="en-US" sz="1600" dirty="0">
                <a:latin typeface="Lao UI" panose="020B0502040204020203" pitchFamily="34" charset="0"/>
                <a:cs typeface="Lao UI" panose="020B0502040204020203" pitchFamily="34" charset="0"/>
              </a:rPr>
              <a:t>Indicator on for 5sec}</a:t>
            </a:r>
          </a:p>
          <a:p>
            <a:pPr>
              <a:spcBef>
                <a:spcPct val="0"/>
              </a:spcBef>
            </a:pPr>
            <a:endParaRPr lang="en-US" altLang="en-US" sz="16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1600" dirty="0" smtClean="0">
                <a:latin typeface="Lao UI" panose="020B0502040204020203" pitchFamily="34" charset="0"/>
                <a:cs typeface="Lao UI" panose="020B0502040204020203" pitchFamily="34" charset="0"/>
              </a:rPr>
              <a:t>	if </a:t>
            </a:r>
            <a:r>
              <a:rPr lang="en-US" altLang="en-US" sz="1600" dirty="0">
                <a:latin typeface="Lao UI" panose="020B0502040204020203" pitchFamily="34" charset="0"/>
                <a:cs typeface="Lao UI" panose="020B0502040204020203" pitchFamily="34" charset="0"/>
              </a:rPr>
              <a:t>(msg_status==2)  //Route Discovery failure</a:t>
            </a:r>
          </a:p>
          <a:p>
            <a:pPr>
              <a:spcBef>
                <a:spcPct val="0"/>
              </a:spcBef>
            </a:pPr>
            <a:r>
              <a:rPr lang="en-US" altLang="en-US" sz="1600" dirty="0" smtClean="0">
                <a:latin typeface="Lao UI" panose="020B0502040204020203" pitchFamily="34" charset="0"/>
                <a:cs typeface="Lao UI" panose="020B0502040204020203" pitchFamily="34" charset="0"/>
              </a:rPr>
              <a:t>	{/*</a:t>
            </a:r>
            <a:r>
              <a:rPr lang="en-US" altLang="en-US" sz="1600" dirty="0">
                <a:latin typeface="Lao UI" panose="020B0502040204020203" pitchFamily="34" charset="0"/>
                <a:cs typeface="Lao UI" panose="020B0502040204020203" pitchFamily="34" charset="0"/>
              </a:rPr>
              <a:t>Indicator toggled with 100ms interval*/}</a:t>
            </a:r>
          </a:p>
          <a:p>
            <a:pPr>
              <a:spcBef>
                <a:spcPct val="0"/>
              </a:spcBef>
            </a:pPr>
            <a:endParaRPr lang="en-US" altLang="en-US" sz="16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1600" dirty="0" smtClean="0">
                <a:latin typeface="Lao UI" panose="020B0502040204020203" pitchFamily="34" charset="0"/>
                <a:cs typeface="Lao UI" panose="020B0502040204020203" pitchFamily="34" charset="0"/>
              </a:rPr>
              <a:t>	if </a:t>
            </a:r>
            <a:r>
              <a:rPr lang="en-US" altLang="en-US" sz="1600" dirty="0">
                <a:latin typeface="Lao UI" panose="020B0502040204020203" pitchFamily="34" charset="0"/>
                <a:cs typeface="Lao UI" panose="020B0502040204020203" pitchFamily="34" charset="0"/>
              </a:rPr>
              <a:t>(msg_status==3)  // Acknowledgement failure</a:t>
            </a:r>
          </a:p>
          <a:p>
            <a:pPr>
              <a:spcBef>
                <a:spcPct val="0"/>
              </a:spcBef>
            </a:pPr>
            <a:r>
              <a:rPr lang="en-US" altLang="en-US" sz="1600" dirty="0" smtClean="0">
                <a:latin typeface="Lao UI" panose="020B0502040204020203" pitchFamily="34" charset="0"/>
                <a:cs typeface="Lao UI" panose="020B0502040204020203" pitchFamily="34" charset="0"/>
              </a:rPr>
              <a:t>	{/*</a:t>
            </a:r>
            <a:r>
              <a:rPr lang="en-US" altLang="en-US" sz="1600" dirty="0">
                <a:latin typeface="Lao UI" panose="020B0502040204020203" pitchFamily="34" charset="0"/>
                <a:cs typeface="Lao UI" panose="020B0502040204020203" pitchFamily="34" charset="0"/>
              </a:rPr>
              <a:t>Indicator toggled with 1s interval*/}</a:t>
            </a:r>
          </a:p>
          <a:p>
            <a:pPr>
              <a:spcBef>
                <a:spcPct val="0"/>
              </a:spcBef>
            </a:pPr>
            <a:endParaRPr lang="en-US" altLang="en-US" sz="16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1600" dirty="0" smtClean="0">
                <a:latin typeface="Lao UI" panose="020B0502040204020203" pitchFamily="34" charset="0"/>
                <a:cs typeface="Lao UI" panose="020B0502040204020203" pitchFamily="34" charset="0"/>
              </a:rPr>
              <a:t>	while(1)</a:t>
            </a:r>
          </a:p>
          <a:p>
            <a:pPr>
              <a:spcBef>
                <a:spcPct val="0"/>
              </a:spcBef>
            </a:pPr>
            <a:r>
              <a:rPr lang="en-US" altLang="en-US" sz="1600" dirty="0">
                <a:latin typeface="Lao UI" panose="020B0502040204020203" pitchFamily="34" charset="0"/>
                <a:cs typeface="Lao UI" panose="020B0502040204020203" pitchFamily="34" charset="0"/>
              </a:rPr>
              <a:t>	</a:t>
            </a:r>
            <a:r>
              <a:rPr lang="en-US" altLang="en-US" sz="1600" dirty="0" smtClean="0">
                <a:latin typeface="Lao UI" panose="020B0502040204020203" pitchFamily="34" charset="0"/>
                <a:cs typeface="Lao UI" panose="020B0502040204020203" pitchFamily="34" charset="0"/>
              </a:rPr>
              <a:t>{}</a:t>
            </a:r>
            <a:endParaRPr lang="en-US" altLang="en-US" sz="16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sz="16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1600" dirty="0">
                <a:latin typeface="Lao UI" panose="020B0502040204020203" pitchFamily="34" charset="0"/>
                <a:cs typeface="Lao UI" panose="020B0502040204020203" pitchFamily="34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8016522" y="1073366"/>
            <a:ext cx="22667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2000" u="sng" dirty="0" smtClean="0">
                <a:latin typeface="Lao UI" panose="020B0502040204020203" pitchFamily="34" charset="0"/>
                <a:cs typeface="Lao UI" panose="020B0502040204020203" pitchFamily="34" charset="0"/>
                <a:hlinkClick r:id="rId2"/>
              </a:rPr>
              <a:t>Implementation</a:t>
            </a:r>
            <a:endParaRPr lang="en-US" altLang="en-US" sz="2000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algn="ctr">
              <a:spcBef>
                <a:spcPct val="0"/>
              </a:spcBef>
            </a:pPr>
            <a:endParaRPr lang="en-US" altLang="en-US" sz="2000" u="sng" dirty="0" smtClean="0">
              <a:latin typeface="Lao UI" panose="020B0502040204020203" pitchFamily="34" charset="0"/>
              <a:cs typeface="Lao UI" panose="020B0502040204020203" pitchFamily="34" charset="0"/>
              <a:hlinkClick r:id="rId2"/>
            </a:endParaRPr>
          </a:p>
          <a:p>
            <a:pPr algn="ctr">
              <a:spcBef>
                <a:spcPct val="0"/>
              </a:spcBef>
            </a:pPr>
            <a:r>
              <a:rPr lang="en-US" altLang="en-US" sz="2000" u="sng" dirty="0" smtClean="0">
                <a:latin typeface="Lao UI" panose="020B0502040204020203" pitchFamily="34" charset="0"/>
                <a:cs typeface="Lao UI" panose="020B0502040204020203" pitchFamily="34" charset="0"/>
                <a:hlinkClick r:id="rId3"/>
              </a:rPr>
              <a:t>Functioning </a:t>
            </a:r>
            <a:endParaRPr lang="en-US" altLang="en-US" sz="2000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algn="ctr">
              <a:spcBef>
                <a:spcPct val="0"/>
              </a:spcBef>
            </a:pPr>
            <a:endParaRPr lang="en-US" altLang="en-US" sz="2000" u="sng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585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34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624114" y="319314"/>
            <a:ext cx="838562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Testing </a:t>
            </a: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  </a:t>
            </a: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9900458" y="6921450"/>
            <a:ext cx="131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spcBef>
                <a:spcPct val="20000"/>
              </a:spcBef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57213" indent="-214313" algn="l" defTabSz="457200" rtl="0" eaLnBrk="1" latinLnBrk="0" hangingPunct="1">
              <a:spcBef>
                <a:spcPct val="20000"/>
              </a:spcBef>
              <a:buChar char="–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857250" indent="-171450" algn="l" defTabSz="457200" rtl="0" eaLnBrk="1" latinLnBrk="0" hangingPunct="1">
              <a:spcBef>
                <a:spcPct val="20000"/>
              </a:spcBef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0150" indent="-171450" algn="l" defTabSz="457200" rtl="0" eaLnBrk="1" latinLnBrk="0" hangingPunct="1">
              <a:spcBef>
                <a:spcPct val="20000"/>
              </a:spcBef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43050" indent="-171450" algn="l" defTabSz="457200" rtl="0" eaLnBrk="1" latinLnBrk="0" hangingPunct="1">
              <a:spcBef>
                <a:spcPct val="20000"/>
              </a:spcBef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8859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2288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5717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9146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34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24114" y="780980"/>
            <a:ext cx="11567886" cy="5589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Lao UI" panose="020B0502040204020203" pitchFamily="34" charset="0"/>
                <a:cs typeface="Lao UI" panose="020B0502040204020203" pitchFamily="34" charset="0"/>
              </a:rPr>
              <a:t>Testing of the existing and developed software layers is crucial to ensure proper functionality.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Lao UI" panose="020B0502040204020203" pitchFamily="34" charset="0"/>
                <a:cs typeface="Lao UI" panose="020B0502040204020203" pitchFamily="34" charset="0"/>
              </a:rPr>
              <a:t>The software modules were tested mainly in an interactive manner.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Lao UI" panose="020B0502040204020203" pitchFamily="34" charset="0"/>
                <a:cs typeface="Lao UI" panose="020B0502040204020203" pitchFamily="34" charset="0"/>
              </a:rPr>
              <a:t>The testing was carried out by conducting unit, integration and system testing.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Lao UI" panose="020B0502040204020203" pitchFamily="34" charset="0"/>
                <a:cs typeface="Lao UI" panose="020B0502040204020203" pitchFamily="34" charset="0"/>
              </a:rPr>
              <a:t>The scripts and internal modules were subjected to white box testing and black box testing.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Lao UI" panose="020B0502040204020203" pitchFamily="34" charset="0"/>
                <a:cs typeface="Lao UI" panose="020B0502040204020203" pitchFamily="34" charset="0"/>
              </a:rPr>
              <a:t>Aspects of code coverage and branch coverage proved effective in ensuring expected code flow.</a:t>
            </a:r>
          </a:p>
          <a:p>
            <a:endParaRPr lang="en-US" sz="1900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en-US" sz="1900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Few Issues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Lao UI" panose="020B0502040204020203" pitchFamily="34" charset="0"/>
                <a:cs typeface="Lao UI" panose="020B0502040204020203" pitchFamily="34" charset="0"/>
              </a:rPr>
              <a:t>Successive char data bytes were type-casted into an int variable in reverse order than expected.</a:t>
            </a:r>
          </a:p>
          <a:p>
            <a:r>
              <a:rPr lang="en-US" sz="19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1900" dirty="0" smtClean="0">
                <a:latin typeface="Lao UI" panose="020B0502040204020203" pitchFamily="34" charset="0"/>
                <a:cs typeface="Lao UI" panose="020B0502040204020203" pitchFamily="34" charset="0"/>
              </a:rPr>
              <a:t>    Fix: The order of the char data bytes was passed in a reverse manner to the respective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Lao UI" panose="020B0502040204020203" pitchFamily="34" charset="0"/>
                <a:cs typeface="Lao UI" panose="020B0502040204020203" pitchFamily="34" charset="0"/>
              </a:rPr>
              <a:t>Since the same port was used for communication and printing debug values, small size debug indicators/ messages were used. Thus, one debug window was </a:t>
            </a:r>
            <a:r>
              <a:rPr lang="en-US" sz="1900" smtClean="0">
                <a:latin typeface="Lao UI" panose="020B0502040204020203" pitchFamily="34" charset="0"/>
                <a:cs typeface="Lao UI" panose="020B0502040204020203" pitchFamily="34" charset="0"/>
              </a:rPr>
              <a:t>used per node. </a:t>
            </a:r>
            <a:endParaRPr lang="en-US" sz="19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endParaRPr lang="en-US" sz="1900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en-US" sz="1900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User Level API Testing </a:t>
            </a:r>
            <a:endParaRPr lang="en-US" sz="1900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Lao UI" panose="020B0502040204020203" pitchFamily="34" charset="0"/>
                <a:cs typeface="Lao UI" panose="020B0502040204020203" pitchFamily="34" charset="0"/>
              </a:rPr>
              <a:t>The Transmit_DSR</a:t>
            </a:r>
            <a:r>
              <a:rPr lang="en-US" sz="19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1900" dirty="0" smtClean="0">
                <a:latin typeface="Lao UI" panose="020B0502040204020203" pitchFamily="34" charset="0"/>
                <a:cs typeface="Lao UI" panose="020B0502040204020203" pitchFamily="34" charset="0"/>
              </a:rPr>
              <a:t>API would return status values for route discovery failure, transmission failure and </a:t>
            </a:r>
          </a:p>
          <a:p>
            <a:r>
              <a:rPr lang="en-US" sz="1900" dirty="0" smtClean="0">
                <a:latin typeface="Lao UI" panose="020B0502040204020203" pitchFamily="34" charset="0"/>
                <a:cs typeface="Lao UI" panose="020B0502040204020203" pitchFamily="34" charset="0"/>
              </a:rPr>
              <a:t>      transmission success.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Lao UI" panose="020B0502040204020203" pitchFamily="34" charset="0"/>
                <a:cs typeface="Lao UI" panose="020B0502040204020203" pitchFamily="34" charset="0"/>
              </a:rPr>
              <a:t>These values were used for black box testing.</a:t>
            </a:r>
            <a:endParaRPr lang="en-US" sz="19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790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35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624114" y="319314"/>
            <a:ext cx="83856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A Brief Analysis of Design Choices</a:t>
            </a:r>
            <a:endParaRPr 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9900458" y="6921450"/>
            <a:ext cx="131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spcBef>
                <a:spcPct val="20000"/>
              </a:spcBef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57213" indent="-214313" algn="l" defTabSz="457200" rtl="0" eaLnBrk="1" latinLnBrk="0" hangingPunct="1">
              <a:spcBef>
                <a:spcPct val="20000"/>
              </a:spcBef>
              <a:buChar char="–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857250" indent="-171450" algn="l" defTabSz="457200" rtl="0" eaLnBrk="1" latinLnBrk="0" hangingPunct="1">
              <a:spcBef>
                <a:spcPct val="20000"/>
              </a:spcBef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0150" indent="-171450" algn="l" defTabSz="457200" rtl="0" eaLnBrk="1" latinLnBrk="0" hangingPunct="1">
              <a:spcBef>
                <a:spcPct val="20000"/>
              </a:spcBef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43050" indent="-171450" algn="l" defTabSz="457200" rtl="0" eaLnBrk="1" latinLnBrk="0" hangingPunct="1">
              <a:spcBef>
                <a:spcPct val="20000"/>
              </a:spcBef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8859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2288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5717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9146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35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38628" y="780980"/>
            <a:ext cx="11376909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Layered architecture -&gt; module testing is feasible, hardware portability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Use of call back function -&gt; Import DSR functionality (software portability  of network layer)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User of variable attenuator-&gt; in range / out of range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Use of #ifdef preprocessors-&gt; real time debugging. (print packet contents, states etc. )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Use of #define to define max. no of hops, max. cached routes-&gt; scalability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Classification of error types -&gt; better control of recovery strategy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000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3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36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624114" y="319314"/>
            <a:ext cx="83856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u="sng" dirty="0">
                <a:latin typeface="Lao UI" panose="020B0502040204020203" pitchFamily="34" charset="0"/>
                <a:cs typeface="Lao UI" panose="020B0502040204020203" pitchFamily="34" charset="0"/>
              </a:rPr>
              <a:t>Conclusion &amp; Future Work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9900458" y="6921450"/>
            <a:ext cx="131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spcBef>
                <a:spcPct val="20000"/>
              </a:spcBef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57213" indent="-214313" algn="l" defTabSz="457200" rtl="0" eaLnBrk="1" latinLnBrk="0" hangingPunct="1">
              <a:spcBef>
                <a:spcPct val="20000"/>
              </a:spcBef>
              <a:buChar char="–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857250" indent="-171450" algn="l" defTabSz="457200" rtl="0" eaLnBrk="1" latinLnBrk="0" hangingPunct="1">
              <a:spcBef>
                <a:spcPct val="20000"/>
              </a:spcBef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0150" indent="-171450" algn="l" defTabSz="457200" rtl="0" eaLnBrk="1" latinLnBrk="0" hangingPunct="1">
              <a:spcBef>
                <a:spcPct val="20000"/>
              </a:spcBef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43050" indent="-171450" algn="l" defTabSz="457200" rtl="0" eaLnBrk="1" latinLnBrk="0" hangingPunct="1">
              <a:spcBef>
                <a:spcPct val="20000"/>
              </a:spcBef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8859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2288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5717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9146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36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38628" y="780980"/>
            <a:ext cx="11376909" cy="587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200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Conclusion</a:t>
            </a:r>
            <a:endParaRPr lang="en-US" altLang="en-US" sz="2200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The </a:t>
            </a:r>
            <a:r>
              <a:rPr lang="en-US" alt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implementation functions as designed &amp; is a good fit for </a:t>
            </a:r>
            <a:r>
              <a:rPr lang="en-US" altLang="en-US" sz="2000" dirty="0" err="1">
                <a:latin typeface="Lao UI" panose="020B0502040204020203" pitchFamily="34" charset="0"/>
                <a:cs typeface="Lao UI" panose="020B0502040204020203" pitchFamily="34" charset="0"/>
              </a:rPr>
              <a:t>Atmega</a:t>
            </a:r>
            <a:r>
              <a:rPr lang="en-US" alt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alt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2560 </a:t>
            </a:r>
            <a:r>
              <a:rPr lang="en-US" alt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(</a:t>
            </a:r>
            <a:r>
              <a:rPr lang="en-US" altLang="en-US" sz="2000" dirty="0" err="1">
                <a:latin typeface="Lao UI" panose="020B0502040204020203" pitchFamily="34" charset="0"/>
                <a:cs typeface="Lao UI" panose="020B0502040204020203" pitchFamily="34" charset="0"/>
              </a:rPr>
              <a:t>Motesquito</a:t>
            </a:r>
            <a:r>
              <a:rPr lang="en-US" alt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) </a:t>
            </a:r>
            <a:endParaRPr lang="en-US" alt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DSR </a:t>
            </a:r>
            <a:r>
              <a:rPr lang="en-US" alt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based user </a:t>
            </a:r>
            <a:r>
              <a:rPr lang="en-US" alt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interface </a:t>
            </a:r>
            <a:r>
              <a:rPr lang="en-US" alt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to forward messages from one node to </a:t>
            </a:r>
            <a:r>
              <a:rPr lang="en-US" alt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another</a:t>
            </a:r>
            <a:endParaRPr lang="en-US" alt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Huge </a:t>
            </a:r>
            <a:r>
              <a:rPr lang="en-US" alt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scope for developing customized user </a:t>
            </a:r>
            <a:r>
              <a:rPr lang="en-US" alt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interfaces</a:t>
            </a:r>
            <a:endParaRPr lang="en-US" alt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Networking using single </a:t>
            </a:r>
            <a:r>
              <a:rPr lang="en-US" alt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hop of </a:t>
            </a:r>
            <a:r>
              <a:rPr lang="en-US" alt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feature of </a:t>
            </a:r>
            <a:r>
              <a:rPr lang="en-US" alt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XBee </a:t>
            </a:r>
            <a:r>
              <a:rPr lang="en-US" alt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Series 1 (802.15.4</a:t>
            </a:r>
            <a:r>
              <a:rPr lang="en-US" alt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)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Demonstrated self healing capability</a:t>
            </a:r>
            <a:endParaRPr lang="en-US" alt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sz="2200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2200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Unseen Issues</a:t>
            </a:r>
            <a:endParaRPr lang="en-US" altLang="en-US" sz="2200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Debugger firmware 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Concept Implementation </a:t>
            </a:r>
          </a:p>
          <a:p>
            <a:pPr>
              <a:spcBef>
                <a:spcPct val="0"/>
              </a:spcBef>
            </a:pPr>
            <a:endParaRPr lang="en-US" altLang="en-US" sz="2200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2200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Future </a:t>
            </a:r>
            <a:r>
              <a:rPr lang="en-US" altLang="en-US" sz="2200" u="sng" dirty="0">
                <a:latin typeface="Lao UI" panose="020B0502040204020203" pitchFamily="34" charset="0"/>
                <a:cs typeface="Lao UI" panose="020B0502040204020203" pitchFamily="34" charset="0"/>
              </a:rPr>
              <a:t>Work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Motesquito (Target board) based testing</a:t>
            </a:r>
            <a:endParaRPr lang="en-US" alt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Aspect of </a:t>
            </a:r>
            <a:r>
              <a:rPr lang="en-US" alt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self-organizing</a:t>
            </a:r>
            <a:endParaRPr lang="en-US" alt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000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sz="22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sz="22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sz="22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787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37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624114" y="319314"/>
            <a:ext cx="83856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u="sng" dirty="0">
                <a:latin typeface="Lao UI" panose="020B0502040204020203" pitchFamily="34" charset="0"/>
                <a:cs typeface="Lao UI" panose="020B0502040204020203" pitchFamily="34" charset="0"/>
              </a:rPr>
              <a:t>References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9900458" y="6921450"/>
            <a:ext cx="131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spcBef>
                <a:spcPct val="20000"/>
              </a:spcBef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57213" indent="-214313" algn="l" defTabSz="457200" rtl="0" eaLnBrk="1" latinLnBrk="0" hangingPunct="1">
              <a:spcBef>
                <a:spcPct val="20000"/>
              </a:spcBef>
              <a:buChar char="–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857250" indent="-171450" algn="l" defTabSz="457200" rtl="0" eaLnBrk="1" latinLnBrk="0" hangingPunct="1">
              <a:spcBef>
                <a:spcPct val="20000"/>
              </a:spcBef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0150" indent="-171450" algn="l" defTabSz="457200" rtl="0" eaLnBrk="1" latinLnBrk="0" hangingPunct="1">
              <a:spcBef>
                <a:spcPct val="20000"/>
              </a:spcBef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43050" indent="-171450" algn="l" defTabSz="457200" rtl="0" eaLnBrk="1" latinLnBrk="0" hangingPunct="1">
              <a:spcBef>
                <a:spcPct val="20000"/>
              </a:spcBef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8859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2288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5717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9146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37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38628" y="780980"/>
            <a:ext cx="11376909" cy="5863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lang="en-US" altLang="en-US" sz="1500" dirty="0" smtClean="0">
                <a:latin typeface="Lao UI" panose="020B0502040204020203" pitchFamily="34" charset="0"/>
                <a:cs typeface="Lao UI" panose="020B0502040204020203" pitchFamily="34" charset="0"/>
              </a:rPr>
              <a:t>http://advancement.uncc.edu   </a:t>
            </a: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lang="en-US" altLang="en-US" sz="1500" dirty="0" smtClean="0">
                <a:latin typeface="Lao UI" panose="020B0502040204020203" pitchFamily="34" charset="0"/>
                <a:cs typeface="Lao UI" panose="020B0502040204020203" pitchFamily="34" charset="0"/>
              </a:rPr>
              <a:t>http://www.mu.ac.in/  </a:t>
            </a: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lang="en-US" altLang="en-US" sz="1500" dirty="0" smtClean="0">
                <a:latin typeface="Lao UI" panose="020B0502040204020203" pitchFamily="34" charset="0"/>
                <a:cs typeface="Lao UI" panose="020B0502040204020203" pitchFamily="34" charset="0"/>
              </a:rPr>
              <a:t>Poor, R. and Auburn, Charlotte B. and Bowman, C. (2003), Self-healing networks, QUEUE, May 2003, 52-59</a:t>
            </a: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lang="en-US" altLang="en-US" sz="1500" dirty="0" smtClean="0">
                <a:latin typeface="Lao UI" panose="020B0502040204020203" pitchFamily="34" charset="0"/>
                <a:cs typeface="Lao UI" panose="020B0502040204020203" pitchFamily="34" charset="0"/>
              </a:rPr>
              <a:t>D. Johnson and D. Maltz, "Dynamic Source Routing in Ad Hoc Wireless Networks", in Mobile Computing, edited by Tomasz Imielinski and Hank Korth, Chapter 5, pp. 153-181, Kluwer Academic Publishers, 1996. </a:t>
            </a: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lang="en-US" altLang="en-US" sz="1500" dirty="0" smtClean="0">
                <a:latin typeface="Lao UI" panose="020B0502040204020203" pitchFamily="34" charset="0"/>
                <a:cs typeface="Lao UI" panose="020B0502040204020203" pitchFamily="34" charset="0"/>
              </a:rPr>
              <a:t>J. Broch, D. A. Maltz, D. B. Johnson, Y.-C. Hu, and J. Jetcheva. A Performance Comparison of Multi-Hop Wireless Ad-Hoc Network Routing Protocols. In In Proceedings of the Fourth Annual ACM/IEEE Inter-national Conference on Mobile Computing and Net-working, Oct. 1998.</a:t>
            </a: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lang="en-US" altLang="en-US" sz="1500" dirty="0" smtClean="0">
                <a:latin typeface="Lao UI" panose="020B0502040204020203" pitchFamily="34" charset="0"/>
                <a:cs typeface="Lao UI" panose="020B0502040204020203" pitchFamily="34" charset="0"/>
              </a:rPr>
              <a:t>XBee®/XBee-PRO® RF Modules, Product Manual v1.xEx - 802.15.4 Protocol.</a:t>
            </a: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lang="en-US" altLang="en-US" sz="1500" dirty="0" smtClean="0">
                <a:latin typeface="Lao UI" panose="020B0502040204020203" pitchFamily="34" charset="0"/>
                <a:cs typeface="Lao UI" panose="020B0502040204020203" pitchFamily="34" charset="0"/>
              </a:rPr>
              <a:t>Sultana Alimi, Samuel Shue and James M. Conrad,Design and Implementation of an Open-Source Wireless Sensor Network Development Platform, SOUTHEASTCON 2014, IEEE</a:t>
            </a: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lang="en-US" altLang="en-US" sz="1500" dirty="0" smtClean="0">
                <a:latin typeface="Lao UI" panose="020B0502040204020203" pitchFamily="34" charset="0"/>
                <a:cs typeface="Lao UI" panose="020B0502040204020203" pitchFamily="34" charset="0"/>
              </a:rPr>
              <a:t>XBee™ ZNet 2.5/XBee-PRO™ ZNet 2.5 OEM RF Modules, Product Manual v1.x.4x - ZigBee Protocol</a:t>
            </a: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lang="en-US" altLang="en-US" sz="1500" dirty="0" smtClean="0">
                <a:latin typeface="Lao UI" panose="020B0502040204020203" pitchFamily="34" charset="0"/>
                <a:cs typeface="Lao UI" panose="020B0502040204020203" pitchFamily="34" charset="0"/>
              </a:rPr>
              <a:t>ATMEL, AVR micro-controller ATmega 328P datasheet, Oct. 2009 .</a:t>
            </a: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lang="en-US" altLang="en-US" sz="1500" dirty="0" smtClean="0">
                <a:latin typeface="Lao UI" panose="020B0502040204020203" pitchFamily="34" charset="0"/>
                <a:cs typeface="Lao UI" panose="020B0502040204020203" pitchFamily="34" charset="0"/>
              </a:rPr>
              <a:t>ATMEL, AVR micro-controller ATmega 2650 datasheet, Feb. 2014 .</a:t>
            </a: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lang="en-US" altLang="en-US" sz="1500" dirty="0" smtClean="0">
                <a:latin typeface="Lao UI" panose="020B0502040204020203" pitchFamily="34" charset="0"/>
                <a:cs typeface="Lao UI" panose="020B0502040204020203" pitchFamily="34" charset="0"/>
              </a:rPr>
              <a:t>Tanmay Sane, Sam Shue and James M. Conard, Implementation of Dynamic Source Routing on 802.15.4, using Xbee Series 1 modules, SOUTHEASTCON 2015, IEEE</a:t>
            </a: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lang="en-US" altLang="en-US" sz="1500" dirty="0" smtClean="0">
                <a:latin typeface="Lao UI" panose="020B0502040204020203" pitchFamily="34" charset="0"/>
                <a:cs typeface="Lao UI" panose="020B0502040204020203" pitchFamily="34" charset="0"/>
              </a:rPr>
              <a:t>http://www.science.smith.edu/~jcardell/Courses/EGR328/Readings/XBeeCookbook.pdf </a:t>
            </a: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lang="en-US" altLang="en-US" sz="1500" dirty="0" smtClean="0">
                <a:latin typeface="Lao UI" panose="020B0502040204020203" pitchFamily="34" charset="0"/>
                <a:cs typeface="Lao UI" panose="020B0502040204020203" pitchFamily="34" charset="0"/>
              </a:rPr>
              <a:t>http://www.hkaco.com/gongye/scope/scope_9000s_accessories.asp </a:t>
            </a: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lang="en-US" altLang="en-US" sz="1500" dirty="0" smtClean="0">
                <a:latin typeface="Lao UI" panose="020B0502040204020203" pitchFamily="34" charset="0"/>
                <a:cs typeface="Lao UI" panose="020B0502040204020203" pitchFamily="34" charset="0"/>
              </a:rPr>
              <a:t>XBee®/XBee-PRO® ZB RF Modules User Manual, 2012 Pg 58</a:t>
            </a: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lang="en-US" altLang="en-US" sz="1500" dirty="0" smtClean="0">
                <a:latin typeface="Lao UI" panose="020B0502040204020203" pitchFamily="34" charset="0"/>
                <a:cs typeface="Lao UI" panose="020B0502040204020203" pitchFamily="34" charset="0"/>
              </a:rPr>
              <a:t>An Introduction to IEEE STD 802.15.4, Jon T Adams, Freescale Semiconductor, Inc</a:t>
            </a: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lang="en-US" altLang="en-US" sz="1500" dirty="0" smtClean="0">
                <a:latin typeface="Lao UI" panose="020B0502040204020203" pitchFamily="34" charset="0"/>
                <a:cs typeface="Lao UI" panose="020B0502040204020203" pitchFamily="34" charset="0"/>
              </a:rPr>
              <a:t>Development of a portable XBee C library and RSSI triangulation localization framework, Sam Shue, James Conard, Honet 14. 125,128.</a:t>
            </a: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endParaRPr lang="en-US" altLang="en-US" sz="1500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endParaRPr lang="en-US" altLang="en-US" sz="1500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endParaRPr lang="en-US" altLang="en-US" sz="15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711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624114" y="319314"/>
            <a:ext cx="83856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Focus  </a:t>
            </a: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9900458" y="6921450"/>
            <a:ext cx="131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spcBef>
                <a:spcPct val="20000"/>
              </a:spcBef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57213" indent="-214313" algn="l" defTabSz="457200" rtl="0" eaLnBrk="1" latinLnBrk="0" hangingPunct="1">
              <a:spcBef>
                <a:spcPct val="20000"/>
              </a:spcBef>
              <a:buChar char="–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857250" indent="-171450" algn="l" defTabSz="457200" rtl="0" eaLnBrk="1" latinLnBrk="0" hangingPunct="1">
              <a:spcBef>
                <a:spcPct val="20000"/>
              </a:spcBef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0150" indent="-171450" algn="l" defTabSz="457200" rtl="0" eaLnBrk="1" latinLnBrk="0" hangingPunct="1">
              <a:spcBef>
                <a:spcPct val="20000"/>
              </a:spcBef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43050" indent="-171450" algn="l" defTabSz="457200" rtl="0" eaLnBrk="1" latinLnBrk="0" hangingPunct="1">
              <a:spcBef>
                <a:spcPct val="20000"/>
              </a:spcBef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8859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2288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5717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9146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38628" y="780980"/>
            <a:ext cx="119017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Software Development for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e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mbedded systems, robotic maneuvering &amp; image processing.</a:t>
            </a:r>
          </a:p>
          <a:p>
            <a:pPr>
              <a:spcBef>
                <a:spcPct val="0"/>
              </a:spcBef>
            </a:pP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550" y="4165237"/>
            <a:ext cx="3238277" cy="1832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76" y="1214578"/>
            <a:ext cx="3123638" cy="2584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10" y="4147655"/>
            <a:ext cx="4050730" cy="18679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9729" y="4147655"/>
            <a:ext cx="3339632" cy="187317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8491" y="1585000"/>
            <a:ext cx="3425371" cy="18410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9339" y="1242740"/>
            <a:ext cx="3562593" cy="25058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79444" y="3791924"/>
            <a:ext cx="1511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Lao UI" panose="020B0502040204020203" pitchFamily="34" charset="0"/>
                <a:cs typeface="Lao UI" panose="020B0502040204020203" pitchFamily="34" charset="0"/>
              </a:rPr>
              <a:t>Fig 3. CAN Schematic</a:t>
            </a:r>
            <a:endParaRPr lang="en-US" sz="11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90731" y="3799314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Lao UI" panose="020B0502040204020203" pitchFamily="34" charset="0"/>
                <a:cs typeface="Lao UI" panose="020B0502040204020203" pitchFamily="34" charset="0"/>
              </a:rPr>
              <a:t>Fig 4. Switch  States</a:t>
            </a:r>
            <a:endParaRPr lang="en-US" sz="11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58981" y="3845172"/>
            <a:ext cx="1782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Lao UI" panose="020B0502040204020203" pitchFamily="34" charset="0"/>
                <a:cs typeface="Lao UI" panose="020B0502040204020203" pitchFamily="34" charset="0"/>
              </a:rPr>
              <a:t>Fig 5. </a:t>
            </a:r>
            <a:r>
              <a:rPr lang="en-US" sz="11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1100" dirty="0" smtClean="0">
                <a:latin typeface="Lao UI" panose="020B0502040204020203" pitchFamily="34" charset="0"/>
                <a:cs typeface="Lao UI" panose="020B0502040204020203" pitchFamily="34" charset="0"/>
              </a:rPr>
              <a:t>Line Follower Logic</a:t>
            </a:r>
            <a:endParaRPr lang="en-US" sz="11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78830" y="6092816"/>
            <a:ext cx="2199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Lao UI" panose="020B0502040204020203" pitchFamily="34" charset="0"/>
                <a:cs typeface="Lao UI" panose="020B0502040204020203" pitchFamily="34" charset="0"/>
              </a:rPr>
              <a:t>Fig 6.  Sine wave Transformation</a:t>
            </a:r>
            <a:endParaRPr lang="en-US" sz="11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87777" y="6085080"/>
            <a:ext cx="13676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Lao UI" panose="020B0502040204020203" pitchFamily="34" charset="0"/>
                <a:cs typeface="Lao UI" panose="020B0502040204020203" pitchFamily="34" charset="0"/>
              </a:rPr>
              <a:t>Fig 7.  Biped Robot</a:t>
            </a:r>
            <a:endParaRPr lang="en-US" sz="11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58981" y="6067322"/>
            <a:ext cx="1428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Lao UI" panose="020B0502040204020203" pitchFamily="34" charset="0"/>
                <a:cs typeface="Lao UI" panose="020B0502040204020203" pitchFamily="34" charset="0"/>
              </a:rPr>
              <a:t>Fig 8.  Edge Sensing</a:t>
            </a:r>
            <a:endParaRPr lang="en-US" sz="11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207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624114" y="319314"/>
            <a:ext cx="83856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Related Experience </a:t>
            </a: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9900458" y="6921450"/>
            <a:ext cx="131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spcBef>
                <a:spcPct val="20000"/>
              </a:spcBef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57213" indent="-214313" algn="l" defTabSz="457200" rtl="0" eaLnBrk="1" latinLnBrk="0" hangingPunct="1">
              <a:spcBef>
                <a:spcPct val="20000"/>
              </a:spcBef>
              <a:buChar char="–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857250" indent="-171450" algn="l" defTabSz="457200" rtl="0" eaLnBrk="1" latinLnBrk="0" hangingPunct="1">
              <a:spcBef>
                <a:spcPct val="20000"/>
              </a:spcBef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0150" indent="-171450" algn="l" defTabSz="457200" rtl="0" eaLnBrk="1" latinLnBrk="0" hangingPunct="1">
              <a:spcBef>
                <a:spcPct val="20000"/>
              </a:spcBef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43050" indent="-171450" algn="l" defTabSz="457200" rtl="0" eaLnBrk="1" latinLnBrk="0" hangingPunct="1">
              <a:spcBef>
                <a:spcPct val="20000"/>
              </a:spcBef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8859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2288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5717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9146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38628" y="780980"/>
            <a:ext cx="11901715" cy="5810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200" dirty="0" smtClean="0">
                <a:latin typeface="Lao UI" panose="020B0502040204020203" pitchFamily="34" charset="0"/>
                <a:cs typeface="Lao UI" panose="020B0502040204020203" pitchFamily="34" charset="0"/>
              </a:rPr>
              <a:t>Software Developer, Caterpillar (EASi LLC), March 2015- Present </a:t>
            </a:r>
          </a:p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Providing support for new target </a:t>
            </a:r>
            <a:r>
              <a:rPr lang="en-US" alt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platforms</a:t>
            </a:r>
          </a:p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Testing </a:t>
            </a:r>
            <a:r>
              <a:rPr lang="en-US" alt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and validation of applications</a:t>
            </a:r>
          </a:p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Performing CAN based ECU diagnostics</a:t>
            </a:r>
          </a:p>
          <a:p>
            <a:pPr algn="just">
              <a:spcBef>
                <a:spcPct val="0"/>
              </a:spcBef>
            </a:pPr>
            <a:endParaRPr lang="en-US" altLang="en-US" sz="22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en-US" sz="2200" dirty="0" smtClean="0">
                <a:latin typeface="Lao UI" panose="020B0502040204020203" pitchFamily="34" charset="0"/>
                <a:cs typeface="Lao UI" panose="020B0502040204020203" pitchFamily="34" charset="0"/>
              </a:rPr>
              <a:t>Graduate </a:t>
            </a:r>
            <a:r>
              <a:rPr lang="en-US" sz="2200" dirty="0">
                <a:latin typeface="Lao UI" panose="020B0502040204020203" pitchFamily="34" charset="0"/>
                <a:cs typeface="Lao UI" panose="020B0502040204020203" pitchFamily="34" charset="0"/>
              </a:rPr>
              <a:t>Research Assistant, </a:t>
            </a:r>
            <a:r>
              <a:rPr lang="en-US" sz="2200" dirty="0" smtClean="0">
                <a:latin typeface="Lao UI" panose="020B0502040204020203" pitchFamily="34" charset="0"/>
                <a:cs typeface="Lao UI" panose="020B0502040204020203" pitchFamily="34" charset="0"/>
              </a:rPr>
              <a:t>UNCC-ECE, Jan </a:t>
            </a:r>
            <a:r>
              <a:rPr lang="en-US" sz="2200" dirty="0">
                <a:latin typeface="Lao UI" panose="020B0502040204020203" pitchFamily="34" charset="0"/>
                <a:cs typeface="Lao UI" panose="020B0502040204020203" pitchFamily="34" charset="0"/>
              </a:rPr>
              <a:t>2014- Feb 2015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Developed Embedded C based networking library 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for a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wireless development 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platform.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Developed website for IEEE Conference HONET 2014 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Introduced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LEGO NXT based programming 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to middle school students.</a:t>
            </a:r>
            <a:r>
              <a:rPr lang="en-US" sz="2200" dirty="0" smtClean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</a:p>
          <a:p>
            <a:r>
              <a:rPr lang="en-US" sz="2200" dirty="0" smtClean="0">
                <a:latin typeface="Lao UI" panose="020B0502040204020203" pitchFamily="34" charset="0"/>
                <a:cs typeface="Lao UI" panose="020B0502040204020203" pitchFamily="34" charset="0"/>
              </a:rPr>
              <a:t>Graduate </a:t>
            </a:r>
            <a:r>
              <a:rPr lang="en-US" sz="2200" dirty="0">
                <a:latin typeface="Lao UI" panose="020B0502040204020203" pitchFamily="34" charset="0"/>
                <a:cs typeface="Lao UI" panose="020B0502040204020203" pitchFamily="34" charset="0"/>
              </a:rPr>
              <a:t>Research Assistant, UNCC-Civil &amp; Environmental </a:t>
            </a:r>
            <a:r>
              <a:rPr lang="en-US" sz="2200" dirty="0" smtClean="0">
                <a:latin typeface="Lao UI" panose="020B0502040204020203" pitchFamily="34" charset="0"/>
                <a:cs typeface="Lao UI" panose="020B0502040204020203" pitchFamily="34" charset="0"/>
              </a:rPr>
              <a:t>Engg. Dec </a:t>
            </a:r>
            <a:r>
              <a:rPr lang="en-US" sz="2200" dirty="0">
                <a:latin typeface="Lao UI" panose="020B0502040204020203" pitchFamily="34" charset="0"/>
                <a:cs typeface="Lao UI" panose="020B0502040204020203" pitchFamily="34" charset="0"/>
              </a:rPr>
              <a:t>2013- Jan 2014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Developed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WordPress based faculty &amp; (NSF funded) project website in a short duration. </a:t>
            </a:r>
          </a:p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200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en-US" sz="2200" dirty="0">
                <a:latin typeface="Lao UI" panose="020B0502040204020203" pitchFamily="34" charset="0"/>
                <a:cs typeface="Lao UI" panose="020B0502040204020203" pitchFamily="34" charset="0"/>
              </a:rPr>
              <a:t>Engineering Intern ECIL, </a:t>
            </a:r>
            <a:r>
              <a:rPr lang="en-US" sz="2200" dirty="0" smtClean="0">
                <a:latin typeface="Lao UI" panose="020B0502040204020203" pitchFamily="34" charset="0"/>
                <a:cs typeface="Lao UI" panose="020B0502040204020203" pitchFamily="34" charset="0"/>
              </a:rPr>
              <a:t>India, Jun </a:t>
            </a:r>
            <a:r>
              <a:rPr lang="en-US" sz="2200" dirty="0">
                <a:latin typeface="Lao UI" panose="020B0502040204020203" pitchFamily="34" charset="0"/>
                <a:cs typeface="Lao UI" panose="020B0502040204020203" pitchFamily="34" charset="0"/>
              </a:rPr>
              <a:t>2009- July 2009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Tested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C graphics software modules, assisted in PCB assembly, soldering &amp; testing. </a:t>
            </a:r>
          </a:p>
          <a:p>
            <a:pPr>
              <a:spcBef>
                <a:spcPct val="0"/>
              </a:spcBef>
            </a:pPr>
            <a:endParaRPr lang="en-US" altLang="en-US" sz="2200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sz="22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13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624114" y="319314"/>
            <a:ext cx="838562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Academic Projects</a:t>
            </a: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  </a:t>
            </a: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9900458" y="6921450"/>
            <a:ext cx="131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spcBef>
                <a:spcPct val="20000"/>
              </a:spcBef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57213" indent="-214313" algn="l" defTabSz="457200" rtl="0" eaLnBrk="1" latinLnBrk="0" hangingPunct="1">
              <a:spcBef>
                <a:spcPct val="20000"/>
              </a:spcBef>
              <a:buChar char="–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857250" indent="-171450" algn="l" defTabSz="457200" rtl="0" eaLnBrk="1" latinLnBrk="0" hangingPunct="1">
              <a:spcBef>
                <a:spcPct val="20000"/>
              </a:spcBef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0150" indent="-171450" algn="l" defTabSz="457200" rtl="0" eaLnBrk="1" latinLnBrk="0" hangingPunct="1">
              <a:spcBef>
                <a:spcPct val="20000"/>
              </a:spcBef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43050" indent="-171450" algn="l" defTabSz="457200" rtl="0" eaLnBrk="1" latinLnBrk="0" hangingPunct="1">
              <a:spcBef>
                <a:spcPct val="20000"/>
              </a:spcBef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8859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2288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5717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9146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38628" y="780980"/>
            <a:ext cx="11901715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200" u="sng" dirty="0">
                <a:latin typeface="Lao UI" panose="020B0502040204020203" pitchFamily="34" charset="0"/>
                <a:cs typeface="Lao UI" panose="020B0502040204020203" pitchFamily="34" charset="0"/>
              </a:rPr>
              <a:t>Master’s </a:t>
            </a:r>
            <a:r>
              <a:rPr lang="en-US" sz="2200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Project</a:t>
            </a:r>
            <a:endParaRPr lang="en-US" sz="22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en-US" sz="2200" dirty="0" smtClean="0">
                <a:latin typeface="Lao UI" panose="020B0502040204020203" pitchFamily="34" charset="0"/>
                <a:cs typeface="Lao UI" panose="020B0502040204020203" pitchFamily="34" charset="0"/>
              </a:rPr>
              <a:t>Implementation </a:t>
            </a:r>
            <a:r>
              <a:rPr lang="en-US" sz="2200" dirty="0">
                <a:latin typeface="Lao UI" panose="020B0502040204020203" pitchFamily="34" charset="0"/>
                <a:cs typeface="Lao UI" panose="020B0502040204020203" pitchFamily="34" charset="0"/>
              </a:rPr>
              <a:t>of Dynamic Source Routing Protocol on 802.15.4 using </a:t>
            </a:r>
            <a:r>
              <a:rPr lang="en-US" sz="2200" dirty="0" smtClean="0">
                <a:latin typeface="Lao UI" panose="020B0502040204020203" pitchFamily="34" charset="0"/>
                <a:cs typeface="Lao UI" panose="020B0502040204020203" pitchFamily="34" charset="0"/>
              </a:rPr>
              <a:t>Series </a:t>
            </a:r>
            <a:r>
              <a:rPr lang="en-US" sz="2200" dirty="0">
                <a:latin typeface="Lao UI" panose="020B0502040204020203" pitchFamily="34" charset="0"/>
                <a:cs typeface="Lao UI" panose="020B0502040204020203" pitchFamily="34" charset="0"/>
              </a:rPr>
              <a:t>1 </a:t>
            </a:r>
            <a:r>
              <a:rPr lang="en-US" sz="2200" dirty="0" smtClean="0">
                <a:latin typeface="Lao UI" panose="020B0502040204020203" pitchFamily="34" charset="0"/>
                <a:cs typeface="Lao UI" panose="020B0502040204020203" pitchFamily="34" charset="0"/>
              </a:rPr>
              <a:t>XBee.</a:t>
            </a:r>
            <a:endParaRPr lang="en-US" sz="22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Lao UI" panose="020B0502040204020203" pitchFamily="34" charset="0"/>
                <a:cs typeface="Lao UI" panose="020B0502040204020203" pitchFamily="34" charset="0"/>
              </a:rPr>
              <a:t>Developed Embedded C interface, to perform Dynamic Source </a:t>
            </a:r>
            <a:r>
              <a:rPr lang="en-US" sz="2200" dirty="0" smtClean="0">
                <a:latin typeface="Lao UI" panose="020B0502040204020203" pitchFamily="34" charset="0"/>
                <a:cs typeface="Lao UI" panose="020B0502040204020203" pitchFamily="34" charset="0"/>
              </a:rPr>
              <a:t>Routing.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Lao UI" panose="020B0502040204020203" pitchFamily="34" charset="0"/>
                <a:cs typeface="Lao UI" panose="020B0502040204020203" pitchFamily="34" charset="0"/>
              </a:rPr>
              <a:t>Designed </a:t>
            </a:r>
            <a:r>
              <a:rPr lang="en-US" sz="2200" dirty="0">
                <a:latin typeface="Lao UI" panose="020B0502040204020203" pitchFamily="34" charset="0"/>
                <a:cs typeface="Lao UI" panose="020B0502040204020203" pitchFamily="34" charset="0"/>
              </a:rPr>
              <a:t>test environment for testing &amp; debugging modules</a:t>
            </a:r>
            <a:r>
              <a:rPr lang="en-US" sz="2200" dirty="0" smtClean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Lao UI" panose="020B0502040204020203" pitchFamily="34" charset="0"/>
                <a:cs typeface="Lao UI" panose="020B0502040204020203" pitchFamily="34" charset="0"/>
              </a:rPr>
              <a:t>Presented at IEEE South East Con 2015.[11]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8" name="Picture 8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287" y="3212415"/>
            <a:ext cx="3734157" cy="2521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22761" y="5780305"/>
            <a:ext cx="2717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 9: DSR Test Environment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56552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624114" y="319314"/>
            <a:ext cx="10747931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Academic Projects</a:t>
            </a: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  </a:t>
            </a: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9900458" y="6921450"/>
            <a:ext cx="131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spcBef>
                <a:spcPct val="20000"/>
              </a:spcBef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57213" indent="-214313" algn="l" defTabSz="457200" rtl="0" eaLnBrk="1" latinLnBrk="0" hangingPunct="1">
              <a:spcBef>
                <a:spcPct val="20000"/>
              </a:spcBef>
              <a:buChar char="–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857250" indent="-171450" algn="l" defTabSz="457200" rtl="0" eaLnBrk="1" latinLnBrk="0" hangingPunct="1">
              <a:spcBef>
                <a:spcPct val="20000"/>
              </a:spcBef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0150" indent="-171450" algn="l" defTabSz="457200" rtl="0" eaLnBrk="1" latinLnBrk="0" hangingPunct="1">
              <a:spcBef>
                <a:spcPct val="20000"/>
              </a:spcBef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43050" indent="-171450" algn="l" defTabSz="457200" rtl="0" eaLnBrk="1" latinLnBrk="0" hangingPunct="1">
              <a:spcBef>
                <a:spcPct val="20000"/>
              </a:spcBef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8859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2288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5717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9146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38629" y="780980"/>
            <a:ext cx="11016752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200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Bachelor’s Project</a:t>
            </a:r>
          </a:p>
          <a:p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A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prototype low cost 3D Scanner.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Developed Simulink 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Image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Acquisition model, MATLAB based 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scanning algorithm. </a:t>
            </a:r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2nd prize in an IEEE-CRCE competition (Branch Code: #60351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).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311" y="2836927"/>
            <a:ext cx="6814509" cy="26125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40612" y="5552877"/>
            <a:ext cx="2470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 10: 3D Scanner Output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37440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624114" y="319314"/>
            <a:ext cx="838562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Coursework Projects</a:t>
            </a: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 smtClean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  </a:t>
            </a:r>
            <a:endParaRPr lang="en-US" altLang="en-US" u="sng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9900458" y="6921450"/>
            <a:ext cx="131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spcBef>
                <a:spcPct val="20000"/>
              </a:spcBef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57213" indent="-214313" algn="l" defTabSz="457200" rtl="0" eaLnBrk="1" latinLnBrk="0" hangingPunct="1">
              <a:spcBef>
                <a:spcPct val="20000"/>
              </a:spcBef>
              <a:buChar char="–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857250" indent="-171450" algn="l" defTabSz="457200" rtl="0" eaLnBrk="1" latinLnBrk="0" hangingPunct="1">
              <a:spcBef>
                <a:spcPct val="20000"/>
              </a:spcBef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0150" indent="-171450" algn="l" defTabSz="457200" rtl="0" eaLnBrk="1" latinLnBrk="0" hangingPunct="1">
              <a:spcBef>
                <a:spcPct val="20000"/>
              </a:spcBef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43050" indent="-171450" algn="l" defTabSz="457200" rtl="0" eaLnBrk="1" latinLnBrk="0" hangingPunct="1">
              <a:spcBef>
                <a:spcPct val="20000"/>
              </a:spcBef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8859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2288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5717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914650" indent="-17145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38628" y="780980"/>
            <a:ext cx="11158420" cy="5306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200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Embedded Systems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Implemented CAN based data communication using two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Renesas 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RX63N boards.</a:t>
            </a:r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Deciphered a hidden cypher by XBee wireless communication.</a:t>
            </a:r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Task Creation and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scheduling using FreeRTOS 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on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Renesas RX63N board.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Designed a UART based control system using TI MSP430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</a:p>
          <a:p>
            <a:pPr lvl="0"/>
            <a:r>
              <a:rPr lang="en-US" sz="2200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Robotics </a:t>
            </a:r>
            <a:endParaRPr lang="en-US" sz="2200" u="sng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Developed an 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XBee configurable,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line following 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robot using Arduino.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Implemented a maze solving logic (LabVIEW)on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DaNI2 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robot, using ping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and infrared sensors.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Designed an obstacle avoiding biped 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robot,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using LEGO MINDSTORMS &amp; LabVIEW NXT.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 A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* path planning 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based, maze solving logic, implementation on DaNI2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robot </a:t>
            </a: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0"/>
            <a:r>
              <a:rPr lang="en-US" sz="2200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Image Processing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o UI" panose="020B0502040204020203" pitchFamily="34" charset="0"/>
                <a:cs typeface="Lao UI" panose="020B0502040204020203" pitchFamily="34" charset="0"/>
              </a:rPr>
              <a:t>Constructed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a color image of Abell 1689 using data at Hubble Archive.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Sine wave and noise based spatial image transformations.</a:t>
            </a:r>
          </a:p>
          <a:p>
            <a:endParaRPr lang="en-US" sz="20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386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D59AD4-8A4E-48C5-9BF6-CEF236E3A345}" type="slidenum">
              <a:rPr lang="en-US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</a:t>
            </a:fld>
            <a:endParaRPr lang="en-US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1582561" y="1878475"/>
            <a:ext cx="939810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800" u="sng" dirty="0" smtClean="0">
                <a:latin typeface="Lao UI" panose="020B0502040204020203" pitchFamily="34" charset="0"/>
                <a:cs typeface="Lao UI" panose="020B0502040204020203" pitchFamily="34" charset="0"/>
              </a:rPr>
              <a:t>Case Study</a:t>
            </a:r>
          </a:p>
          <a:p>
            <a:pPr algn="ctr">
              <a:spcBef>
                <a:spcPct val="0"/>
              </a:spcBef>
            </a:pPr>
            <a:r>
              <a:rPr lang="en-US" altLang="en-US" sz="2800" dirty="0" smtClean="0">
                <a:latin typeface="Lao UI" panose="020B0502040204020203" pitchFamily="34" charset="0"/>
                <a:cs typeface="Lao UI" panose="020B0502040204020203" pitchFamily="34" charset="0"/>
              </a:rPr>
              <a:t>Implementation of Dynamic Source Routing on 802.15.4 using XBee Series 1 modules</a:t>
            </a:r>
            <a:endParaRPr lang="en-US" altLang="en-US" sz="28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240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5577</TotalTime>
  <Words>2321</Words>
  <Application>Microsoft Office PowerPoint</Application>
  <PresentationFormat>Widescreen</PresentationFormat>
  <Paragraphs>681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Lao UI</vt:lpstr>
      <vt:lpstr>Times New Roman</vt:lpstr>
      <vt:lpstr>Retrospect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Caterpillar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Tanmay U Sane</dc:creator>
  <cp:lastModifiedBy>Tanmay U Sane</cp:lastModifiedBy>
  <cp:revision>335</cp:revision>
  <dcterms:created xsi:type="dcterms:W3CDTF">2015-05-19T16:59:33Z</dcterms:created>
  <dcterms:modified xsi:type="dcterms:W3CDTF">2015-11-15T01:48:01Z</dcterms:modified>
</cp:coreProperties>
</file>