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hyperlink" Target="http://en.wikipedia.org/wiki/University_of_Cambridge_Computer_Laboratory" TargetMode="Externa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chemeClr val="dk1"/>
                </a:solidFill>
                <a:latin typeface="Verdana"/>
                <a:ea typeface="Verdana"/>
                <a:cs typeface="Verdana"/>
                <a:sym typeface="Verdana"/>
              </a:rPr>
              <a:t>A toolkit to interact with the virtualization capabilities of recent versions of Linux (and other OSes), see our project goals for details.</a:t>
            </a:r>
          </a:p>
          <a:p>
            <a:pPr lvl="0" rtl="0">
              <a:spcBef>
                <a:spcPts val="0"/>
              </a:spcBef>
              <a:buClr>
                <a:schemeClr val="dk1"/>
              </a:buClr>
              <a:buSzPct val="110000"/>
              <a:buFont typeface="Arial"/>
              <a:buNone/>
            </a:pPr>
            <a:r>
              <a:rPr lang="en" sz="1000">
                <a:solidFill>
                  <a:schemeClr val="dk1"/>
                </a:solidFill>
                <a:latin typeface="Verdana"/>
                <a:ea typeface="Verdana"/>
                <a:cs typeface="Verdana"/>
                <a:sym typeface="Verdana"/>
              </a:rPr>
              <a:t>Remote management using TLS encryption and x509 certificates</a:t>
            </a:r>
          </a:p>
          <a:p>
            <a:pPr lvl="0" rtl="0">
              <a:spcBef>
                <a:spcPts val="0"/>
              </a:spcBef>
              <a:buClr>
                <a:schemeClr val="dk1"/>
              </a:buClr>
              <a:buSzPct val="110000"/>
              <a:buFont typeface="Arial"/>
              <a:buNone/>
            </a:pPr>
            <a:r>
              <a:rPr lang="en" sz="1000">
                <a:solidFill>
                  <a:schemeClr val="dk1"/>
                </a:solidFill>
                <a:latin typeface="Verdana"/>
                <a:ea typeface="Verdana"/>
                <a:cs typeface="Verdana"/>
                <a:sym typeface="Verdana"/>
              </a:rPr>
              <a:t>Remote management authenticating with Kerberos and SASL</a:t>
            </a:r>
          </a:p>
          <a:p>
            <a:pPr lvl="0" rtl="0">
              <a:spcBef>
                <a:spcPts val="0"/>
              </a:spcBef>
              <a:buClr>
                <a:schemeClr val="dk1"/>
              </a:buClr>
              <a:buSzPct val="110000"/>
              <a:buFont typeface="Arial"/>
              <a:buNone/>
            </a:pPr>
            <a:r>
              <a:rPr lang="en" sz="1000">
                <a:solidFill>
                  <a:schemeClr val="dk1"/>
                </a:solidFill>
                <a:latin typeface="Verdana"/>
                <a:ea typeface="Verdana"/>
                <a:cs typeface="Verdana"/>
                <a:sym typeface="Verdana"/>
              </a:rPr>
              <a:t>Local access control using PolicyKit</a:t>
            </a:r>
          </a:p>
          <a:p>
            <a:pPr lvl="0" rtl="0">
              <a:spcBef>
                <a:spcPts val="0"/>
              </a:spcBef>
              <a:buClr>
                <a:schemeClr val="dk1"/>
              </a:buClr>
              <a:buSzPct val="110000"/>
              <a:buFont typeface="Arial"/>
              <a:buNone/>
            </a:pPr>
            <a:r>
              <a:rPr lang="en" sz="1000">
                <a:solidFill>
                  <a:schemeClr val="dk1"/>
                </a:solidFill>
                <a:latin typeface="Verdana"/>
                <a:ea typeface="Verdana"/>
                <a:cs typeface="Verdana"/>
                <a:sym typeface="Verdana"/>
              </a:rPr>
              <a:t>Zero-conf discovery using Avahi multicast-DNS</a:t>
            </a:r>
          </a:p>
          <a:p>
            <a:pPr lvl="0" rtl="0">
              <a:spcBef>
                <a:spcPts val="0"/>
              </a:spcBef>
              <a:buClr>
                <a:schemeClr val="dk1"/>
              </a:buClr>
              <a:buSzPct val="110000"/>
              <a:buFont typeface="Arial"/>
              <a:buNone/>
            </a:pPr>
            <a:r>
              <a:rPr lang="en" sz="1000">
                <a:solidFill>
                  <a:schemeClr val="dk1"/>
                </a:solidFill>
                <a:latin typeface="Verdana"/>
                <a:ea typeface="Verdana"/>
                <a:cs typeface="Verdana"/>
                <a:sym typeface="Verdana"/>
              </a:rPr>
              <a:t>Management of virtual machines, virtual networks and storage</a:t>
            </a:r>
          </a:p>
          <a:p>
            <a:pPr lvl="0" rtl="0">
              <a:spcBef>
                <a:spcPts val="0"/>
              </a:spcBef>
              <a:buClr>
                <a:schemeClr val="dk1"/>
              </a:buClr>
              <a:buSzPct val="110000"/>
              <a:buFont typeface="Arial"/>
              <a:buNone/>
            </a:pPr>
            <a:r>
              <a:rPr lang="en" sz="1000">
                <a:solidFill>
                  <a:schemeClr val="dk1"/>
                </a:solidFill>
                <a:latin typeface="Verdana"/>
                <a:ea typeface="Verdana"/>
                <a:cs typeface="Verdana"/>
                <a:sym typeface="Verdana"/>
              </a:rPr>
              <a:t>Portable client API for Linux, Solaris and Windows</a:t>
            </a:r>
          </a:p>
          <a:p>
            <a:pPr>
              <a:spcBef>
                <a:spcPts val="0"/>
              </a:spcBef>
              <a:buNone/>
            </a:pPr>
            <a:r>
              <a:t/>
            </a:r>
            <a:endParaRPr sz="1000">
              <a:solidFill>
                <a:schemeClr val="dk1"/>
              </a:solidFill>
              <a:latin typeface="Verdana"/>
              <a:ea typeface="Verdana"/>
              <a:cs typeface="Verdana"/>
              <a:sym typeface="Verdan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Shirtly discuss on AWS model, and its unanticipated success.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rPr>
              <a:t>Xen came out of The </a:t>
            </a:r>
            <a:r>
              <a:rPr lang="en">
                <a:solidFill>
                  <a:srgbClr val="0B0080"/>
                </a:solidFill>
                <a:hlinkClick r:id="rId2"/>
              </a:rPr>
              <a:t>University of Cambridge Computer Laboratory</a:t>
            </a:r>
            <a:r>
              <a:rPr lang="en">
                <a:solidFill>
                  <a:srgbClr val="252525"/>
                </a:solidFill>
              </a:rPr>
              <a:t> </a:t>
            </a:r>
          </a:p>
          <a:p>
            <a:pPr>
              <a:spcBef>
                <a:spcPts val="0"/>
              </a:spcBef>
              <a:buNone/>
            </a:pPr>
            <a:r>
              <a:rPr lang="en">
                <a:solidFill>
                  <a:srgbClr val="252525"/>
                </a:solidFill>
              </a:rPr>
              <a:t>http://www.xenproject.org/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5176499"/>
          </a:xfrm>
          <a:prstGeom prst="rect">
            <a:avLst/>
          </a:prstGeom>
          <a:gradFill>
            <a:gsLst>
              <a:gs pos="0">
                <a:srgbClr val="003171"/>
              </a:gs>
              <a:gs pos="100000">
                <a:srgbClr val="549FFF"/>
              </a:gs>
            </a:gsLst>
            <a:lin ang="7920000" scaled="0"/>
          </a:gra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flipH="1">
            <a:off x="-3832" y="12039"/>
            <a:ext cx="10925833"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a:off x="14659" y="660"/>
            <a:ext cx="10500940"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b" bIns="45700" lIns="91425" rIns="91425" tIns="45700">
            <a:noAutofit/>
          </a:bodyPr>
          <a:lstStyle/>
          <a:p>
            <a:pPr>
              <a:spcBef>
                <a:spcPts val="0"/>
              </a:spcBef>
              <a:buNone/>
            </a:pPr>
            <a:r>
              <a:t/>
            </a:r>
            <a:endParaRPr/>
          </a:p>
        </p:txBody>
      </p:sp>
      <p:sp>
        <p:nvSpPr>
          <p:cNvPr id="12" name="Shape 12"/>
          <p:cNvSpPr/>
          <p:nvPr/>
        </p:nvSpPr>
        <p:spPr>
          <a:xfrm>
            <a:off x="-846666" y="-661"/>
            <a:ext cx="2167466"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3" name="Shape 13"/>
          <p:cNvSpPr/>
          <p:nvPr/>
        </p:nvSpPr>
        <p:spPr>
          <a:xfrm flipH="1" rot="10800000">
            <a:off x="-524933" y="131"/>
            <a:ext cx="1403434"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4" name="Shape 14"/>
          <p:cNvSpPr txBox="1"/>
          <p:nvPr>
            <p:ph type="ctrTitle"/>
          </p:nvPr>
        </p:nvSpPr>
        <p:spPr>
          <a:xfrm>
            <a:off x="1082040" y="1242060"/>
            <a:ext cx="7050900" cy="1102500"/>
          </a:xfrm>
          <a:prstGeom prst="rect">
            <a:avLst/>
          </a:prstGeom>
        </p:spPr>
        <p:txBody>
          <a:bodyPr anchorCtr="0" anchor="b" bIns="91425" lIns="91425" rIns="91425" tIns="91425"/>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5" name="Shape 15"/>
          <p:cNvSpPr txBox="1"/>
          <p:nvPr>
            <p:ph idx="1" type="subTitle"/>
          </p:nvPr>
        </p:nvSpPr>
        <p:spPr>
          <a:xfrm>
            <a:off x="1082040" y="2423159"/>
            <a:ext cx="7035899" cy="694199"/>
          </a:xfrm>
          <a:prstGeom prst="rect">
            <a:avLst/>
          </a:prstGeom>
        </p:spPr>
        <p:txBody>
          <a:bodyPr anchorCtr="0" anchor="t" bIns="91425" lIns="91425" rIns="91425" tIns="91425"/>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idx="1" type="body"/>
          </p:nvPr>
        </p:nvSpPr>
        <p:spPr>
          <a:xfrm>
            <a:off x="457200" y="1244242"/>
            <a:ext cx="8229600"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1" name="Shape 21"/>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2" name="Shape 22"/>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7" name="Shape 27"/>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x="457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0" name="Shape 30"/>
          <p:cNvSpPr txBox="1"/>
          <p:nvPr>
            <p:ph idx="2" type="body"/>
          </p:nvPr>
        </p:nvSpPr>
        <p:spPr>
          <a:xfrm>
            <a:off x="4648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x="0" y="0"/>
          <a:ext cx="0" cy="0"/>
          <a:chOff x="0" y="0"/>
          <a:chExt cx="0" cy="0"/>
        </a:xfrm>
      </p:grpSpPr>
      <p:sp>
        <p:nvSpPr>
          <p:cNvPr id="33" name="Shape 33"/>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4" name="Shape 34"/>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5" name="Shape 35"/>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36" name="Shape 36"/>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x="0" y="0"/>
          <a:ext cx="0" cy="0"/>
          <a:chOff x="0" y="0"/>
          <a:chExt cx="0" cy="0"/>
        </a:xfrm>
      </p:grpSpPr>
      <p:grpSp>
        <p:nvGrpSpPr>
          <p:cNvPr id="39" name="Shape 39"/>
          <p:cNvGrpSpPr/>
          <p:nvPr/>
        </p:nvGrpSpPr>
        <p:grpSpPr>
          <a:xfrm>
            <a:off x="-6264" y="3700039"/>
            <a:ext cx="9150267" cy="2325488"/>
            <a:chOff x="-6264" y="4933386"/>
            <a:chExt cx="9150267" cy="3100650"/>
          </a:xfrm>
        </p:grpSpPr>
        <p:sp>
          <p:nvSpPr>
            <p:cNvPr id="40" name="Shape 40"/>
            <p:cNvSpPr/>
            <p:nvPr/>
          </p:nvSpPr>
          <p:spPr>
            <a:xfrm>
              <a:off x="-7" y="5537200"/>
              <a:ext cx="9144008" cy="1574769"/>
            </a:xfrm>
            <a:custGeom>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sp>
          <p:nvSpPr>
            <p:cNvPr id="41" name="Shape 41"/>
            <p:cNvSpPr/>
            <p:nvPr/>
          </p:nvSpPr>
          <p:spPr>
            <a:xfrm flipH="1" rot="5400000">
              <a:off x="3018543" y="1908578"/>
              <a:ext cx="3100650" cy="9150266"/>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42" name="Shape 42"/>
            <p:cNvSpPr/>
            <p:nvPr/>
          </p:nvSpPr>
          <p:spPr>
            <a:xfrm>
              <a:off x="-7" y="5740400"/>
              <a:ext cx="9144010" cy="1574769"/>
            </a:xfrm>
            <a:custGeom>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grpSp>
      <p:sp>
        <p:nvSpPr>
          <p:cNvPr id="43" name="Shape 43"/>
          <p:cNvSpPr txBox="1"/>
          <p:nvPr>
            <p:ph idx="1" type="body"/>
          </p:nvPr>
        </p:nvSpPr>
        <p:spPr>
          <a:xfrm>
            <a:off x="1792288" y="4025503"/>
            <a:ext cx="5486399" cy="603599"/>
          </a:xfrm>
          <a:prstGeom prst="rect">
            <a:avLst/>
          </a:prstGeom>
        </p:spPr>
        <p:txBody>
          <a:bodyPr anchorCtr="0" anchor="ctr" bIns="91425" lIns="91425" rIns="91425" tIns="91425"/>
          <a:lstStyle>
            <a:lvl1pPr algn="ctr">
              <a:spcBef>
                <a:spcPts val="0"/>
              </a:spcBef>
              <a:buSzPct val="100000"/>
              <a:buNone/>
              <a:defRPr sz="2400"/>
            </a:lvl1pPr>
          </a:lstStyle>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x="0" y="0"/>
          <a:ext cx="0" cy="0"/>
          <a:chOff x="0" y="0"/>
          <a:chExt cx="0" cy="0"/>
        </a:xfrm>
      </p:grpSpPr>
      <p:sp>
        <p:nvSpPr>
          <p:cNvPr id="46" name="Shape 4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994200"/>
          </a:xfrm>
          <a:prstGeom prst="rect">
            <a:avLst/>
          </a:prstGeom>
          <a:noFill/>
          <a:ln>
            <a:noFill/>
          </a:ln>
        </p:spPr>
        <p:txBody>
          <a:bodyPr anchorCtr="0" anchor="b" bIns="91425" lIns="91425" rIns="91425" tIns="91425"/>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x="457200" y="1295400"/>
            <a:ext cx="8229600" cy="3394500"/>
          </a:xfrm>
          <a:prstGeom prst="rect">
            <a:avLst/>
          </a:prstGeom>
          <a:noFill/>
          <a:ln>
            <a:noFill/>
          </a:ln>
        </p:spPr>
        <p:txBody>
          <a:bodyPr anchorCtr="0" anchor="t" bIns="91425" lIns="91425" rIns="91425" tIns="91425"/>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hyperlink" Target="mailto:saneax@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hyperlink" Target="http://wiki.qemu.org/Main_Pag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ctrTitle"/>
          </p:nvPr>
        </p:nvSpPr>
        <p:spPr>
          <a:xfrm>
            <a:off x="1082040" y="1242060"/>
            <a:ext cx="7050900" cy="1102500"/>
          </a:xfrm>
          <a:prstGeom prst="rect">
            <a:avLst/>
          </a:prstGeom>
        </p:spPr>
        <p:txBody>
          <a:bodyPr anchorCtr="0" anchor="b" bIns="91425" lIns="91425" rIns="91425" tIns="91425">
            <a:noAutofit/>
          </a:bodyPr>
          <a:lstStyle/>
          <a:p>
            <a:pPr algn="ctr">
              <a:spcBef>
                <a:spcPts val="0"/>
              </a:spcBef>
              <a:buNone/>
            </a:pPr>
            <a:r>
              <a:rPr lang="en" sz="3600">
                <a:latin typeface="Consolas"/>
                <a:ea typeface="Consolas"/>
                <a:cs typeface="Consolas"/>
                <a:sym typeface="Consolas"/>
              </a:rPr>
              <a:t>Openstack, Cloud Computing</a:t>
            </a:r>
          </a:p>
        </p:txBody>
      </p:sp>
      <p:sp>
        <p:nvSpPr>
          <p:cNvPr id="49" name="Shape 49"/>
          <p:cNvSpPr txBox="1"/>
          <p:nvPr>
            <p:ph idx="1" type="subTitle"/>
          </p:nvPr>
        </p:nvSpPr>
        <p:spPr>
          <a:xfrm>
            <a:off x="1082040" y="2423159"/>
            <a:ext cx="7035899" cy="694199"/>
          </a:xfrm>
          <a:prstGeom prst="rect">
            <a:avLst/>
          </a:prstGeom>
        </p:spPr>
        <p:txBody>
          <a:bodyPr anchorCtr="0" anchor="t" bIns="91425" lIns="91425" rIns="91425" tIns="91425">
            <a:noAutofit/>
          </a:bodyPr>
          <a:lstStyle/>
          <a:p>
            <a:pPr algn="ctr">
              <a:spcBef>
                <a:spcPts val="0"/>
              </a:spcBef>
              <a:buNone/>
            </a:pPr>
            <a:r>
              <a:rPr lang="en">
                <a:latin typeface="Consolas"/>
                <a:ea typeface="Consolas"/>
                <a:cs typeface="Consolas"/>
                <a:sym typeface="Consolas"/>
              </a:rPr>
              <a:t>A brief Introduction</a:t>
            </a:r>
          </a:p>
        </p:txBody>
      </p:sp>
      <p:sp>
        <p:nvSpPr>
          <p:cNvPr id="50" name="Shape 50"/>
          <p:cNvSpPr txBox="1"/>
          <p:nvPr/>
        </p:nvSpPr>
        <p:spPr>
          <a:xfrm>
            <a:off x="6455200" y="3862800"/>
            <a:ext cx="2540699" cy="1043099"/>
          </a:xfrm>
          <a:prstGeom prst="rect">
            <a:avLst/>
          </a:prstGeom>
          <a:noFill/>
          <a:ln>
            <a:noFill/>
          </a:ln>
        </p:spPr>
        <p:txBody>
          <a:bodyPr anchorCtr="0" anchor="t" bIns="91425" lIns="91425" rIns="91425" tIns="91425">
            <a:noAutofit/>
          </a:bodyPr>
          <a:lstStyle/>
          <a:p>
            <a:pPr rtl="0">
              <a:spcBef>
                <a:spcPts val="0"/>
              </a:spcBef>
              <a:buNone/>
            </a:pPr>
            <a:r>
              <a:rPr lang="en">
                <a:solidFill>
                  <a:srgbClr val="FFFFFF"/>
                </a:solidFill>
                <a:latin typeface="Consolas"/>
                <a:ea typeface="Consolas"/>
                <a:cs typeface="Consolas"/>
                <a:sym typeface="Consolas"/>
              </a:rPr>
              <a:t>By -</a:t>
            </a:r>
          </a:p>
          <a:p>
            <a:pPr rtl="0">
              <a:spcBef>
                <a:spcPts val="0"/>
              </a:spcBef>
              <a:buNone/>
            </a:pPr>
            <a:r>
              <a:rPr lang="en">
                <a:solidFill>
                  <a:srgbClr val="FFFFFF"/>
                </a:solidFill>
                <a:latin typeface="Consolas"/>
                <a:ea typeface="Consolas"/>
                <a:cs typeface="Consolas"/>
                <a:sym typeface="Consolas"/>
              </a:rPr>
              <a:t>Sanjay Upadhyay</a:t>
            </a:r>
          </a:p>
          <a:p>
            <a:pPr rtl="0">
              <a:spcBef>
                <a:spcPts val="0"/>
              </a:spcBef>
              <a:buNone/>
            </a:pPr>
            <a:r>
              <a:rPr lang="en">
                <a:solidFill>
                  <a:srgbClr val="FFFFFF"/>
                </a:solidFill>
                <a:latin typeface="Consolas"/>
                <a:ea typeface="Consolas"/>
                <a:cs typeface="Consolas"/>
                <a:sym typeface="Consolas"/>
              </a:rPr>
              <a:t>twitter - @saneax</a:t>
            </a:r>
          </a:p>
          <a:p>
            <a:pPr rtl="0">
              <a:spcBef>
                <a:spcPts val="0"/>
              </a:spcBef>
              <a:buNone/>
            </a:pPr>
            <a:r>
              <a:rPr lang="en">
                <a:solidFill>
                  <a:srgbClr val="FFFFFF"/>
                </a:solidFill>
                <a:latin typeface="Consolas"/>
                <a:ea typeface="Consolas"/>
                <a:cs typeface="Consolas"/>
                <a:sym typeface="Consolas"/>
              </a:rPr>
              <a:t>mail - </a:t>
            </a:r>
            <a:r>
              <a:rPr lang="en" u="sng">
                <a:solidFill>
                  <a:schemeClr val="hlink"/>
                </a:solidFill>
                <a:latin typeface="Consolas"/>
                <a:ea typeface="Consolas"/>
                <a:cs typeface="Consolas"/>
                <a:sym typeface="Consolas"/>
                <a:hlinkClick r:id="rId3"/>
              </a:rPr>
              <a:t>saneax@gmail.com</a:t>
            </a:r>
          </a:p>
          <a:p>
            <a:pPr>
              <a:spcBef>
                <a:spcPts val="0"/>
              </a:spcBef>
              <a:buNone/>
            </a:pPr>
            <a:r>
              <a:t/>
            </a:r>
            <a:endParaRPr>
              <a:solidFill>
                <a:srgbClr val="FFFFFF"/>
              </a:solidFill>
              <a:latin typeface="Consolas"/>
              <a:ea typeface="Consolas"/>
              <a:cs typeface="Consolas"/>
              <a:sym typeface="Consolas"/>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body"/>
          </p:nvPr>
        </p:nvSpPr>
        <p:spPr>
          <a:xfrm>
            <a:off x="457200" y="908900"/>
            <a:ext cx="8229600" cy="3965700"/>
          </a:xfrm>
          <a:prstGeom prst="rect">
            <a:avLst/>
          </a:prstGeom>
        </p:spPr>
        <p:txBody>
          <a:bodyPr anchorCtr="0" anchor="t" bIns="91425" lIns="91425" rIns="91425" tIns="91425">
            <a:noAutofit/>
          </a:bodyPr>
          <a:lstStyle/>
          <a:p>
            <a:pPr indent="-431800" lvl="0" marL="457200" rtl="0">
              <a:spcBef>
                <a:spcPts val="0"/>
              </a:spcBef>
              <a:buClr>
                <a:schemeClr val="dk2"/>
              </a:buClr>
              <a:buSzPct val="100000"/>
              <a:buFont typeface="Arial"/>
              <a:buChar char="●"/>
            </a:pPr>
            <a:r>
              <a:rPr lang="en">
                <a:latin typeface="Consolas"/>
                <a:ea typeface="Consolas"/>
                <a:cs typeface="Consolas"/>
                <a:sym typeface="Consolas"/>
              </a:rPr>
              <a:t>Resource Optimization</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consolidation</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Maximizing Uptime</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Automatically Protect Applications from hardware failure</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Save Power</a:t>
            </a:r>
          </a:p>
          <a:p>
            <a:pPr indent="-431800" lvl="0" marL="457200">
              <a:spcBef>
                <a:spcPts val="0"/>
              </a:spcBef>
              <a:buClr>
                <a:schemeClr val="dk2"/>
              </a:buClr>
              <a:buSzPct val="100000"/>
              <a:buFont typeface="Arial"/>
              <a:buChar char="●"/>
            </a:pPr>
            <a:r>
              <a:rPr lang="en">
                <a:latin typeface="Consolas"/>
                <a:ea typeface="Consolas"/>
                <a:cs typeface="Consolas"/>
                <a:sym typeface="Consolas"/>
              </a:rPr>
              <a:t>Rapid prototyping </a:t>
            </a:r>
          </a:p>
        </p:txBody>
      </p:sp>
      <p:sp>
        <p:nvSpPr>
          <p:cNvPr id="107" name="Shape 107"/>
          <p:cNvSpPr txBox="1"/>
          <p:nvPr>
            <p:ph type="title"/>
          </p:nvPr>
        </p:nvSpPr>
        <p:spPr>
          <a:xfrm>
            <a:off x="457200" y="205975"/>
            <a:ext cx="8229600" cy="744299"/>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Why Virtualize?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 type="body"/>
          </p:nvPr>
        </p:nvSpPr>
        <p:spPr>
          <a:xfrm>
            <a:off x="457200" y="795175"/>
            <a:ext cx="8229600" cy="4079399"/>
          </a:xfrm>
          <a:prstGeom prst="rect">
            <a:avLst/>
          </a:prstGeom>
        </p:spPr>
        <p:txBody>
          <a:bodyPr anchorCtr="0" anchor="t" bIns="91425" lIns="91425" rIns="91425" tIns="91425">
            <a:noAutofit/>
          </a:bodyPr>
          <a:lstStyle/>
          <a:p>
            <a:pPr>
              <a:spcBef>
                <a:spcPts val="0"/>
              </a:spcBef>
              <a:buNone/>
            </a:pPr>
            <a:r>
              <a:rPr lang="en"/>
              <a:t> </a:t>
            </a:r>
          </a:p>
        </p:txBody>
      </p:sp>
      <p:sp>
        <p:nvSpPr>
          <p:cNvPr id="113" name="Shape 113"/>
          <p:cNvSpPr txBox="1"/>
          <p:nvPr>
            <p:ph type="title"/>
          </p:nvPr>
        </p:nvSpPr>
        <p:spPr>
          <a:xfrm>
            <a:off x="457200" y="205976"/>
            <a:ext cx="8229600" cy="589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Libvirt (enter the dragon) </a:t>
            </a:r>
          </a:p>
        </p:txBody>
      </p:sp>
      <p:pic>
        <p:nvPicPr>
          <p:cNvPr id="114" name="Shape 114"/>
          <p:cNvPicPr preferRelativeResize="0"/>
          <p:nvPr/>
        </p:nvPicPr>
        <p:blipFill>
          <a:blip r:embed="rId3">
            <a:alphaModFix/>
          </a:blip>
          <a:stretch>
            <a:fillRect/>
          </a:stretch>
        </p:blipFill>
        <p:spPr>
          <a:xfrm>
            <a:off x="1524000" y="857250"/>
            <a:ext cx="6096000" cy="3429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1" type="body"/>
          </p:nvPr>
        </p:nvSpPr>
        <p:spPr>
          <a:xfrm>
            <a:off x="457200" y="1244242"/>
            <a:ext cx="8229600" cy="3630300"/>
          </a:xfrm>
          <a:prstGeom prst="rect">
            <a:avLst/>
          </a:prstGeom>
        </p:spPr>
        <p:txBody>
          <a:bodyPr anchorCtr="0" anchor="t" bIns="91425" lIns="91425" rIns="91425" tIns="91425">
            <a:noAutofit/>
          </a:bodyPr>
          <a:lstStyle/>
          <a:p>
            <a:pPr lvl="0" rtl="0">
              <a:lnSpc>
                <a:spcPct val="115000"/>
              </a:lnSpc>
              <a:spcBef>
                <a:spcPts val="0"/>
              </a:spcBef>
              <a:buNone/>
            </a:pPr>
            <a:r>
              <a:rPr b="1" lang="en" sz="2400">
                <a:latin typeface="Consolas"/>
                <a:ea typeface="Consolas"/>
                <a:cs typeface="Consolas"/>
                <a:sym typeface="Consolas"/>
              </a:rPr>
              <a:t>The Problem </a:t>
            </a:r>
          </a:p>
          <a:p>
            <a:pPr indent="-381000" lvl="0" marL="457200" rtl="0">
              <a:lnSpc>
                <a:spcPct val="115000"/>
              </a:lnSpc>
              <a:spcBef>
                <a:spcPts val="0"/>
              </a:spcBef>
              <a:buClr>
                <a:schemeClr val="dk2"/>
              </a:buClr>
              <a:buSzPct val="100000"/>
              <a:buFont typeface="Arial"/>
              <a:buChar char="●"/>
            </a:pPr>
            <a:r>
              <a:rPr b="1" lang="en" sz="2400">
                <a:latin typeface="Consolas"/>
                <a:ea typeface="Consolas"/>
                <a:cs typeface="Consolas"/>
                <a:sym typeface="Consolas"/>
              </a:rPr>
              <a:t>Datacenter</a:t>
            </a:r>
          </a:p>
          <a:p>
            <a:pPr rtl="0">
              <a:lnSpc>
                <a:spcPct val="115000"/>
              </a:lnSpc>
              <a:spcBef>
                <a:spcPts val="0"/>
              </a:spcBef>
              <a:buNone/>
            </a:pPr>
            <a:r>
              <a:rPr b="1" lang="en" sz="2400">
                <a:latin typeface="Consolas"/>
                <a:ea typeface="Consolas"/>
                <a:cs typeface="Consolas"/>
                <a:sym typeface="Consolas"/>
              </a:rPr>
              <a:t>The Solution</a:t>
            </a:r>
          </a:p>
          <a:p>
            <a:pPr indent="-381000" lvl="0" marL="457200" rtl="0">
              <a:lnSpc>
                <a:spcPct val="115000"/>
              </a:lnSpc>
              <a:spcBef>
                <a:spcPts val="0"/>
              </a:spcBef>
              <a:buClr>
                <a:schemeClr val="dk2"/>
              </a:buClr>
              <a:buSzPct val="100000"/>
              <a:buFont typeface="Arial"/>
              <a:buChar char="●"/>
            </a:pPr>
            <a:r>
              <a:rPr b="1" lang="en" sz="2400">
                <a:latin typeface="Consolas"/>
                <a:ea typeface="Consolas"/>
                <a:cs typeface="Consolas"/>
                <a:sym typeface="Consolas"/>
              </a:rPr>
              <a:t>libvirt?</a:t>
            </a:r>
          </a:p>
          <a:p>
            <a:pPr lvl="0" rtl="0">
              <a:lnSpc>
                <a:spcPct val="115000"/>
              </a:lnSpc>
              <a:spcBef>
                <a:spcPts val="0"/>
              </a:spcBef>
              <a:buNone/>
            </a:pPr>
            <a:r>
              <a:t/>
            </a:r>
            <a:endParaRPr b="1" sz="2400">
              <a:latin typeface="Consolas"/>
              <a:ea typeface="Consolas"/>
              <a:cs typeface="Consolas"/>
              <a:sym typeface="Consolas"/>
            </a:endParaRPr>
          </a:p>
          <a:p>
            <a:pPr lvl="0" rtl="0">
              <a:lnSpc>
                <a:spcPct val="115000"/>
              </a:lnSpc>
              <a:spcBef>
                <a:spcPts val="0"/>
              </a:spcBef>
              <a:buClr>
                <a:schemeClr val="dk1"/>
              </a:buClr>
              <a:buSzPct val="45833"/>
              <a:buFont typeface="Arial"/>
              <a:buNone/>
            </a:pPr>
            <a:r>
              <a:rPr b="1" lang="en" sz="2400">
                <a:latin typeface="Consolas"/>
                <a:ea typeface="Consolas"/>
                <a:cs typeface="Consolas"/>
                <a:sym typeface="Consolas"/>
              </a:rPr>
              <a:t>High above the ground = distant (not local)</a:t>
            </a:r>
          </a:p>
          <a:p>
            <a:pPr lvl="0" rtl="0">
              <a:spcBef>
                <a:spcPts val="0"/>
              </a:spcBef>
              <a:buClr>
                <a:schemeClr val="dk1"/>
              </a:buClr>
              <a:buSzPct val="45833"/>
              <a:buFont typeface="Arial"/>
              <a:buNone/>
            </a:pPr>
            <a:r>
              <a:rPr b="1" lang="en" sz="2400">
                <a:latin typeface="Consolas"/>
                <a:ea typeface="Consolas"/>
                <a:cs typeface="Consolas"/>
                <a:sym typeface="Consolas"/>
              </a:rPr>
              <a:t>floating = Highly available</a:t>
            </a:r>
          </a:p>
          <a:p>
            <a:pPr lvl="0" rtl="0">
              <a:spcBef>
                <a:spcPts val="0"/>
              </a:spcBef>
              <a:buClr>
                <a:schemeClr val="dk1"/>
              </a:buClr>
              <a:buSzPct val="45833"/>
              <a:buFont typeface="Arial"/>
              <a:buNone/>
            </a:pPr>
            <a:r>
              <a:rPr b="1" lang="en" sz="2400">
                <a:latin typeface="Consolas"/>
                <a:ea typeface="Consolas"/>
                <a:cs typeface="Consolas"/>
                <a:sym typeface="Consolas"/>
              </a:rPr>
              <a:t>condensed watery vapour = Service/Application</a:t>
            </a:r>
          </a:p>
          <a:p>
            <a:pPr>
              <a:spcBef>
                <a:spcPts val="0"/>
              </a:spcBef>
              <a:buNone/>
            </a:pPr>
            <a:r>
              <a:t/>
            </a:r>
            <a:endParaRPr b="1" sz="2400">
              <a:latin typeface="Consolas"/>
              <a:ea typeface="Consolas"/>
              <a:cs typeface="Consolas"/>
              <a:sym typeface="Consolas"/>
            </a:endParaRPr>
          </a:p>
        </p:txBody>
      </p:sp>
      <p:sp>
        <p:nvSpPr>
          <p:cNvPr id="120" name="Shape 120"/>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sz="4800">
                <a:solidFill>
                  <a:schemeClr val="dk2"/>
                </a:solidFill>
                <a:latin typeface="Consolas"/>
                <a:ea typeface="Consolas"/>
                <a:cs typeface="Consolas"/>
                <a:sym typeface="Consolas"/>
              </a:rPr>
              <a:t>Joining the Dots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idx="1" type="body"/>
          </p:nvPr>
        </p:nvSpPr>
        <p:spPr>
          <a:xfrm>
            <a:off x="457200" y="1244242"/>
            <a:ext cx="8229600" cy="3630300"/>
          </a:xfrm>
          <a:prstGeom prst="rect">
            <a:avLst/>
          </a:prstGeom>
        </p:spPr>
        <p:txBody>
          <a:bodyPr anchorCtr="0" anchor="t" bIns="91425" lIns="91425" rIns="91425" tIns="91425">
            <a:noAutofit/>
          </a:bodyPr>
          <a:lstStyle/>
          <a:p>
            <a:pPr rtl="0">
              <a:spcBef>
                <a:spcPts val="0"/>
              </a:spcBef>
              <a:buNone/>
            </a:pPr>
            <a:r>
              <a:rPr lang="en">
                <a:latin typeface="Consolas"/>
                <a:ea typeface="Consolas"/>
                <a:cs typeface="Consolas"/>
                <a:sym typeface="Consolas"/>
              </a:rPr>
              <a:t>Two Different companies were solving Two different problems. </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Nasa - Compute</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Rackspace - Storage</a:t>
            </a:r>
          </a:p>
          <a:p>
            <a:pPr rtl="0">
              <a:spcBef>
                <a:spcPts val="0"/>
              </a:spcBef>
              <a:buNone/>
            </a:pPr>
            <a:r>
              <a:t/>
            </a:r>
            <a:endParaRPr>
              <a:latin typeface="Consolas"/>
              <a:ea typeface="Consolas"/>
              <a:cs typeface="Consolas"/>
              <a:sym typeface="Consolas"/>
            </a:endParaRPr>
          </a:p>
          <a:p>
            <a:pPr rtl="0" algn="ctr">
              <a:spcBef>
                <a:spcPts val="0"/>
              </a:spcBef>
              <a:buNone/>
            </a:pPr>
            <a:r>
              <a:rPr b="1" lang="en" sz="2400">
                <a:latin typeface="Consolas"/>
                <a:ea typeface="Consolas"/>
                <a:cs typeface="Consolas"/>
                <a:sym typeface="Consolas"/>
              </a:rPr>
              <a:t>Swift was born out of storage</a:t>
            </a:r>
          </a:p>
          <a:p>
            <a:pPr lvl="0" algn="ctr">
              <a:spcBef>
                <a:spcPts val="0"/>
              </a:spcBef>
              <a:buNone/>
            </a:pPr>
            <a:r>
              <a:rPr b="1" lang="en" sz="2400">
                <a:latin typeface="Consolas"/>
                <a:ea typeface="Consolas"/>
                <a:cs typeface="Consolas"/>
                <a:sym typeface="Consolas"/>
              </a:rPr>
              <a:t>Nova was born out of Compute (year 2010)</a:t>
            </a:r>
          </a:p>
        </p:txBody>
      </p:sp>
      <p:sp>
        <p:nvSpPr>
          <p:cNvPr id="126" name="Shape 126"/>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History of Openstack</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 type="body"/>
          </p:nvPr>
        </p:nvSpPr>
        <p:spPr>
          <a:xfrm>
            <a:off x="457200" y="1244242"/>
            <a:ext cx="8229600" cy="3630300"/>
          </a:xfrm>
          <a:prstGeom prst="rect">
            <a:avLst/>
          </a:prstGeom>
        </p:spPr>
        <p:txBody>
          <a:bodyPr anchorCtr="0" anchor="t" bIns="91425" lIns="91425" rIns="91425" tIns="91425">
            <a:noAutofit/>
          </a:bodyPr>
          <a:lstStyle/>
          <a:p>
            <a:pPr rtl="0" algn="l">
              <a:spcBef>
                <a:spcPts val="0"/>
              </a:spcBef>
              <a:buNone/>
            </a:pPr>
            <a:r>
              <a:t/>
            </a:r>
            <a:endParaRPr>
              <a:latin typeface="Consolas"/>
              <a:ea typeface="Consolas"/>
              <a:cs typeface="Consolas"/>
              <a:sym typeface="Consolas"/>
            </a:endParaRPr>
          </a:p>
          <a:p>
            <a:pPr rtl="0" algn="ctr">
              <a:spcBef>
                <a:spcPts val="0"/>
              </a:spcBef>
              <a:buNone/>
            </a:pPr>
            <a:r>
              <a:rPr lang="en">
                <a:latin typeface="Consolas"/>
                <a:ea typeface="Consolas"/>
                <a:cs typeface="Consolas"/>
                <a:sym typeface="Consolas"/>
              </a:rPr>
              <a:t>Join Swift and Nova Together and we have a solution for datacenter, conveniently called IAAS </a:t>
            </a:r>
          </a:p>
          <a:p>
            <a:pPr algn="ctr">
              <a:spcBef>
                <a:spcPts val="0"/>
              </a:spcBef>
              <a:buNone/>
            </a:pPr>
            <a:r>
              <a:rPr lang="en">
                <a:latin typeface="Consolas"/>
                <a:ea typeface="Consolas"/>
                <a:cs typeface="Consolas"/>
                <a:sym typeface="Consolas"/>
              </a:rPr>
              <a:t>( Infrastructure as a service )</a:t>
            </a:r>
          </a:p>
        </p:txBody>
      </p:sp>
      <p:sp>
        <p:nvSpPr>
          <p:cNvPr id="132" name="Shape 132"/>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Thus, IAAS Was born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rPr lang="en"/>
              <a:t> </a:t>
            </a:r>
          </a:p>
        </p:txBody>
      </p:sp>
      <p:sp>
        <p:nvSpPr>
          <p:cNvPr id="138" name="Shape 138"/>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 </a:t>
            </a:r>
          </a:p>
        </p:txBody>
      </p:sp>
      <p:pic>
        <p:nvPicPr>
          <p:cNvPr id="139" name="Shape 139"/>
          <p:cNvPicPr preferRelativeResize="0"/>
          <p:nvPr/>
        </p:nvPicPr>
        <p:blipFill>
          <a:blip r:embed="rId3">
            <a:alphaModFix/>
          </a:blip>
          <a:stretch>
            <a:fillRect/>
          </a:stretch>
        </p:blipFill>
        <p:spPr>
          <a:xfrm>
            <a:off x="1686425" y="0"/>
            <a:ext cx="5539499" cy="5016174"/>
          </a:xfrm>
          <a:prstGeom prst="rect">
            <a:avLst/>
          </a:prstGeom>
          <a:noFill/>
          <a:ln>
            <a:noFill/>
          </a:ln>
        </p:spPr>
      </p:pic>
      <p:sp>
        <p:nvSpPr>
          <p:cNvPr id="140" name="Shape 140"/>
          <p:cNvSpPr txBox="1"/>
          <p:nvPr/>
        </p:nvSpPr>
        <p:spPr>
          <a:xfrm>
            <a:off x="3288650" y="4638350"/>
            <a:ext cx="2321400" cy="295800"/>
          </a:xfrm>
          <a:prstGeom prst="rect">
            <a:avLst/>
          </a:prstGeom>
          <a:noFill/>
          <a:ln>
            <a:noFill/>
          </a:ln>
        </p:spPr>
        <p:txBody>
          <a:bodyPr anchorCtr="0" anchor="t" bIns="91425" lIns="91425" rIns="91425" tIns="91425">
            <a:noAutofit/>
          </a:bodyPr>
          <a:lstStyle/>
          <a:p>
            <a:pPr algn="ctr">
              <a:spcBef>
                <a:spcPts val="0"/>
              </a:spcBef>
              <a:buNone/>
            </a:pPr>
            <a:r>
              <a:rPr lang="en" sz="2400">
                <a:latin typeface="Consolas"/>
                <a:ea typeface="Consolas"/>
                <a:cs typeface="Consolas"/>
                <a:sym typeface="Consolas"/>
              </a:rPr>
              <a:t>Now</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Nova (compute)</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Swift (storage, object)</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Cinder (block storage)</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Neutron (networking)</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Keystone (identity services)</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Glance (image services)</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Horizon (dashboard)</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Ceilometer (telemetry)</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Heat (Orchestration)</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Trove (database)</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Ironic (bare metal provisioning)</a:t>
            </a:r>
          </a:p>
          <a:p>
            <a:pPr indent="-342900" lvl="0" marL="457200">
              <a:spcBef>
                <a:spcPts val="0"/>
              </a:spcBef>
              <a:buClr>
                <a:schemeClr val="dk2"/>
              </a:buClr>
              <a:buSzPct val="100000"/>
              <a:buFont typeface="Arial"/>
              <a:buChar char="●"/>
            </a:pPr>
            <a:r>
              <a:rPr lang="en" sz="1800">
                <a:latin typeface="Consolas"/>
                <a:ea typeface="Consolas"/>
                <a:cs typeface="Consolas"/>
                <a:sym typeface="Consolas"/>
              </a:rPr>
              <a:t>Sahara (elastic MR)</a:t>
            </a:r>
          </a:p>
        </p:txBody>
      </p:sp>
      <p:sp>
        <p:nvSpPr>
          <p:cNvPr id="146" name="Shape 146"/>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Openstack Components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431800" lvl="0" marL="457200" rtl="0">
              <a:spcBef>
                <a:spcPts val="0"/>
              </a:spcBef>
              <a:buClr>
                <a:schemeClr val="dk2"/>
              </a:buClr>
              <a:buSzPct val="100000"/>
              <a:buFont typeface="Arial"/>
              <a:buChar char="●"/>
            </a:pPr>
            <a:r>
              <a:rPr lang="en">
                <a:latin typeface="Consolas"/>
                <a:ea typeface="Consolas"/>
                <a:cs typeface="Consolas"/>
                <a:sym typeface="Consolas"/>
              </a:rPr>
              <a:t>OpenStack Compute (Nova) is a cloud computing fabric controller</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KVM, VMware, and Xen are available choices for hypervisor technology</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Exposes RESTful API</a:t>
            </a:r>
          </a:p>
          <a:p>
            <a:pPr>
              <a:spcBef>
                <a:spcPts val="0"/>
              </a:spcBef>
              <a:buNone/>
            </a:pPr>
            <a:r>
              <a:t/>
            </a:r>
            <a:endParaRPr>
              <a:latin typeface="Consolas"/>
              <a:ea typeface="Consolas"/>
              <a:cs typeface="Consolas"/>
              <a:sym typeface="Consolas"/>
            </a:endParaRPr>
          </a:p>
        </p:txBody>
      </p:sp>
      <p:sp>
        <p:nvSpPr>
          <p:cNvPr id="152" name="Shape 152"/>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Nova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OpenStack Object Storage (Swift) is a scalable redundant storage system. </a:t>
            </a:r>
          </a:p>
          <a:p>
            <a:pPr indent="-381000" lvl="0" marL="457200" rtl="0">
              <a:spcBef>
                <a:spcPts val="0"/>
              </a:spcBef>
              <a:buClr>
                <a:schemeClr val="dk2"/>
              </a:buClr>
              <a:buSzPct val="100000"/>
              <a:buFont typeface="Arial"/>
              <a:buChar char="●"/>
            </a:pPr>
            <a:r>
              <a:rPr lang="en" sz="2400"/>
              <a:t>Objects and files are written to multiple disk drives spread throughout servers in the data center </a:t>
            </a:r>
          </a:p>
          <a:p>
            <a:pPr indent="-381000" lvl="0" marL="457200" rtl="0">
              <a:spcBef>
                <a:spcPts val="0"/>
              </a:spcBef>
              <a:buClr>
                <a:schemeClr val="dk2"/>
              </a:buClr>
              <a:buSzPct val="100000"/>
              <a:buFont typeface="Arial"/>
              <a:buChar char="●"/>
            </a:pPr>
            <a:r>
              <a:rPr lang="en" sz="2400"/>
              <a:t>Storage clusters scale horizontally simply by adding new servers. </a:t>
            </a:r>
          </a:p>
          <a:p>
            <a:pPr indent="-381000" lvl="0" marL="457200">
              <a:spcBef>
                <a:spcPts val="0"/>
              </a:spcBef>
              <a:buClr>
                <a:schemeClr val="dk2"/>
              </a:buClr>
              <a:buSzPct val="100000"/>
              <a:buFont typeface="Arial"/>
              <a:buChar char="●"/>
            </a:pPr>
            <a:r>
              <a:rPr lang="en" sz="2400"/>
              <a:t>inexpensive commodity hard drives and servers can be used.</a:t>
            </a:r>
          </a:p>
        </p:txBody>
      </p:sp>
      <p:sp>
        <p:nvSpPr>
          <p:cNvPr id="158" name="Shape 158"/>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Swift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latin typeface="Consolas"/>
                <a:ea typeface="Consolas"/>
                <a:cs typeface="Consolas"/>
                <a:sym typeface="Consolas"/>
              </a:rPr>
              <a:t>OpenStack Block Storage (Cinder) provides persistent block-level storage devices for use with OpenStack compute instances. </a:t>
            </a:r>
          </a:p>
          <a:p>
            <a:pPr indent="-381000" lvl="0" marL="457200" rtl="0">
              <a:spcBef>
                <a:spcPts val="0"/>
              </a:spcBef>
              <a:buClr>
                <a:schemeClr val="dk2"/>
              </a:buClr>
              <a:buSzPct val="100000"/>
              <a:buFont typeface="Arial"/>
              <a:buChar char="●"/>
            </a:pPr>
            <a:r>
              <a:rPr lang="en" sz="2400">
                <a:latin typeface="Consolas"/>
                <a:ea typeface="Consolas"/>
                <a:cs typeface="Consolas"/>
                <a:sym typeface="Consolas"/>
              </a:rPr>
              <a:t>The block storage system manages the creation, attaching and detaching of the block devices to servers. </a:t>
            </a:r>
          </a:p>
          <a:p>
            <a:pPr indent="-381000" lvl="0" marL="457200">
              <a:spcBef>
                <a:spcPts val="0"/>
              </a:spcBef>
              <a:buClr>
                <a:schemeClr val="dk2"/>
              </a:buClr>
              <a:buSzPct val="100000"/>
              <a:buFont typeface="Arial"/>
              <a:buChar char="●"/>
            </a:pPr>
            <a:r>
              <a:rPr lang="en" sz="2400">
                <a:latin typeface="Consolas"/>
                <a:ea typeface="Consolas"/>
                <a:cs typeface="Consolas"/>
                <a:sym typeface="Consolas"/>
              </a:rPr>
              <a:t>Block storage volumes are fully integrated into OpenStack Compute and the Dashboard allowing for cloud users to manage their own storage needs.</a:t>
            </a:r>
          </a:p>
        </p:txBody>
      </p:sp>
      <p:sp>
        <p:nvSpPr>
          <p:cNvPr id="164" name="Shape 164"/>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Cinder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431800" lvl="0" marL="457200" rtl="0">
              <a:spcBef>
                <a:spcPts val="0"/>
              </a:spcBef>
              <a:buClr>
                <a:schemeClr val="dk2"/>
              </a:buClr>
              <a:buSzPct val="100000"/>
              <a:buFont typeface="Arial"/>
              <a:buChar char="●"/>
            </a:pPr>
            <a:r>
              <a:rPr lang="en">
                <a:latin typeface="Consolas"/>
                <a:ea typeface="Consolas"/>
                <a:cs typeface="Consolas"/>
                <a:sym typeface="Consolas"/>
              </a:rPr>
              <a:t>Passionate about technology</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Sys Admin, Devops </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15 Years of experience</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Working with RJIL, Building the cloud for Reliance Jio</a:t>
            </a:r>
          </a:p>
          <a:p>
            <a:pPr indent="-431800" lvl="0" marL="457200" rtl="0">
              <a:spcBef>
                <a:spcPts val="0"/>
              </a:spcBef>
              <a:buClr>
                <a:schemeClr val="dk2"/>
              </a:buClr>
              <a:buSzPct val="100000"/>
              <a:buFont typeface="Arial"/>
              <a:buChar char="●"/>
            </a:pPr>
            <a:r>
              <a:rPr lang="en">
                <a:latin typeface="Consolas"/>
                <a:ea typeface="Consolas"/>
                <a:cs typeface="Consolas"/>
                <a:sym typeface="Consolas"/>
              </a:rPr>
              <a:t>Worked with Yahoo! for 6 years</a:t>
            </a:r>
          </a:p>
          <a:p>
            <a:pPr lvl="0">
              <a:spcBef>
                <a:spcPts val="0"/>
              </a:spcBef>
              <a:buNone/>
            </a:pPr>
            <a:r>
              <a:t/>
            </a:r>
            <a:endParaRPr>
              <a:latin typeface="Consolas"/>
              <a:ea typeface="Consolas"/>
              <a:cs typeface="Consolas"/>
              <a:sym typeface="Consolas"/>
            </a:endParaRPr>
          </a:p>
        </p:txBody>
      </p:sp>
      <p:sp>
        <p:nvSpPr>
          <p:cNvPr id="56" name="Shape 56"/>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Who am I?</a:t>
            </a:r>
          </a:p>
        </p:txBody>
      </p:sp>
      <p:pic>
        <p:nvPicPr>
          <p:cNvPr id="57" name="Shape 57"/>
          <p:cNvPicPr preferRelativeResize="0"/>
          <p:nvPr/>
        </p:nvPicPr>
        <p:blipFill>
          <a:blip r:embed="rId3">
            <a:alphaModFix/>
          </a:blip>
          <a:stretch>
            <a:fillRect/>
          </a:stretch>
        </p:blipFill>
        <p:spPr>
          <a:xfrm>
            <a:off x="7524750" y="0"/>
            <a:ext cx="1619250" cy="161925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457200" y="937017"/>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latin typeface="Consolas"/>
                <a:ea typeface="Consolas"/>
                <a:cs typeface="Consolas"/>
                <a:sym typeface="Consolas"/>
              </a:rPr>
              <a:t>OpenStack Networking (Neutron, formerly Quantum) is a system for managing networks and IP addresses. </a:t>
            </a:r>
          </a:p>
          <a:p>
            <a:pPr indent="-381000" lvl="0" marL="457200" rtl="0">
              <a:spcBef>
                <a:spcPts val="0"/>
              </a:spcBef>
              <a:buClr>
                <a:schemeClr val="dk2"/>
              </a:buClr>
              <a:buSzPct val="100000"/>
              <a:buFont typeface="Arial"/>
              <a:buChar char="●"/>
            </a:pPr>
            <a:r>
              <a:rPr lang="en" sz="2400">
                <a:latin typeface="Consolas"/>
                <a:ea typeface="Consolas"/>
                <a:cs typeface="Consolas"/>
                <a:sym typeface="Consolas"/>
              </a:rPr>
              <a:t>OpenStack Networking ensures the network is not a bottleneck or limiting factor in a cloud deployment, and gives users self-service ability, even over network configurations.</a:t>
            </a:r>
          </a:p>
          <a:p>
            <a:pPr indent="-381000" lvl="0" marL="457200">
              <a:spcBef>
                <a:spcPts val="0"/>
              </a:spcBef>
              <a:buClr>
                <a:schemeClr val="dk2"/>
              </a:buClr>
              <a:buSzPct val="100000"/>
              <a:buFont typeface="Arial"/>
              <a:buChar char="●"/>
            </a:pPr>
            <a:r>
              <a:rPr lang="en" sz="2400">
                <a:latin typeface="Consolas"/>
                <a:ea typeface="Consolas"/>
                <a:cs typeface="Consolas"/>
                <a:sym typeface="Consolas"/>
              </a:rPr>
              <a:t>Users can create their own networks, control traffic, and connect servers and devices to one or more networks.</a:t>
            </a:r>
          </a:p>
        </p:txBody>
      </p:sp>
      <p:sp>
        <p:nvSpPr>
          <p:cNvPr id="170" name="Shape 170"/>
          <p:cNvSpPr txBox="1"/>
          <p:nvPr>
            <p:ph type="title"/>
          </p:nvPr>
        </p:nvSpPr>
        <p:spPr>
          <a:xfrm>
            <a:off x="457200" y="3"/>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Neutron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OpenStack Identity (Keystone) provides a central directory of users mapped to the OpenStack services they can access. </a:t>
            </a:r>
          </a:p>
          <a:p>
            <a:pPr indent="-381000" lvl="0" marL="457200" rtl="0">
              <a:spcBef>
                <a:spcPts val="0"/>
              </a:spcBef>
              <a:buClr>
                <a:schemeClr val="dk2"/>
              </a:buClr>
              <a:buSzPct val="100000"/>
              <a:buFont typeface="Arial"/>
              <a:buChar char="●"/>
            </a:pPr>
            <a:r>
              <a:rPr lang="en" sz="2400"/>
              <a:t>It acts as a common authentication system across the cloud operating system and can integrate with existing backend directory services like LDAP. </a:t>
            </a:r>
          </a:p>
          <a:p>
            <a:pPr indent="-381000" lvl="0" marL="457200">
              <a:spcBef>
                <a:spcPts val="0"/>
              </a:spcBef>
              <a:buClr>
                <a:schemeClr val="dk2"/>
              </a:buClr>
              <a:buSzPct val="100000"/>
              <a:buFont typeface="Arial"/>
              <a:buChar char="●"/>
            </a:pPr>
            <a:r>
              <a:rPr lang="en" sz="2400"/>
              <a:t>It supports multiple forms of authentication including standard username and password credentials, token-based systems and AWS-style (i.e. Amazon Web Services) logins</a:t>
            </a:r>
          </a:p>
        </p:txBody>
      </p:sp>
      <p:sp>
        <p:nvSpPr>
          <p:cNvPr id="176" name="Shape 176"/>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keystone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OpenStack Image Service (Glance) provides discovery, registration, and delivery services for disk and server images. </a:t>
            </a:r>
          </a:p>
          <a:p>
            <a:pPr lvl="0" rtl="0">
              <a:spcBef>
                <a:spcPts val="0"/>
              </a:spcBef>
              <a:buNone/>
            </a:pPr>
            <a:r>
              <a:t/>
            </a:r>
            <a:endParaRPr sz="2400"/>
          </a:p>
          <a:p>
            <a:pPr indent="-381000" lvl="0" marL="457200" rtl="0">
              <a:spcBef>
                <a:spcPts val="0"/>
              </a:spcBef>
              <a:buClr>
                <a:schemeClr val="dk2"/>
              </a:buClr>
              <a:buSzPct val="100000"/>
              <a:buFont typeface="Arial"/>
              <a:buChar char="●"/>
            </a:pPr>
            <a:r>
              <a:rPr lang="en" sz="2400"/>
              <a:t>Stored images can be used as a template. It can also be used to store and catalog an unlimited number of backups. </a:t>
            </a:r>
          </a:p>
          <a:p>
            <a:pPr lvl="0" rtl="0">
              <a:spcBef>
                <a:spcPts val="0"/>
              </a:spcBef>
              <a:buNone/>
            </a:pPr>
            <a:r>
              <a:t/>
            </a:r>
            <a:endParaRPr sz="2400"/>
          </a:p>
          <a:p>
            <a:pPr indent="-381000" lvl="0" marL="457200">
              <a:spcBef>
                <a:spcPts val="0"/>
              </a:spcBef>
              <a:buClr>
                <a:schemeClr val="dk2"/>
              </a:buClr>
              <a:buSzPct val="100000"/>
              <a:buFont typeface="Arial"/>
              <a:buChar char="●"/>
            </a:pPr>
            <a:r>
              <a:rPr lang="en" sz="2400"/>
              <a:t>The Image Service can store disk and server images in a variety of back-ends</a:t>
            </a:r>
          </a:p>
        </p:txBody>
      </p:sp>
      <p:sp>
        <p:nvSpPr>
          <p:cNvPr id="182" name="Shape 182"/>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Glance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431800" lvl="0" marL="457200" rtl="0">
              <a:spcBef>
                <a:spcPts val="0"/>
              </a:spcBef>
              <a:buClr>
                <a:schemeClr val="dk2"/>
              </a:buClr>
              <a:buSzPct val="100000"/>
              <a:buFont typeface="Arial"/>
              <a:buChar char="●"/>
            </a:pPr>
            <a:r>
              <a:rPr lang="en"/>
              <a:t>OpenStack Dashboard (Horizon) provides administrators and users a graphical interface to access, provision, and automate cloud-based resources. </a:t>
            </a:r>
          </a:p>
          <a:p>
            <a:pPr indent="-431800" lvl="0" marL="457200">
              <a:spcBef>
                <a:spcPts val="0"/>
              </a:spcBef>
              <a:buClr>
                <a:schemeClr val="dk2"/>
              </a:buClr>
              <a:buSzPct val="100000"/>
              <a:buFont typeface="Arial"/>
              <a:buChar char="●"/>
            </a:pPr>
            <a:r>
              <a:rPr lang="en"/>
              <a:t>The design accommodates third party products and services, such as billing, monitoring, and additional management tools.</a:t>
            </a:r>
          </a:p>
        </p:txBody>
      </p:sp>
      <p:sp>
        <p:nvSpPr>
          <p:cNvPr id="188" name="Shape 188"/>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Horizon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idx="1" type="body"/>
          </p:nvPr>
        </p:nvSpPr>
        <p:spPr>
          <a:xfrm>
            <a:off x="457200" y="933125"/>
            <a:ext cx="8229600" cy="39413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sz="3000">
                <a:latin typeface="Consolas"/>
                <a:ea typeface="Consolas"/>
                <a:cs typeface="Consolas"/>
                <a:sym typeface="Consolas"/>
              </a:rPr>
              <a:t>OpenStack Telemetry Service (Ceilometer) provides a Single Point Of Contact for billing systems, providing all the counters they need to establish customer billing, across all current and future OpenStack components. </a:t>
            </a:r>
          </a:p>
        </p:txBody>
      </p:sp>
      <p:sp>
        <p:nvSpPr>
          <p:cNvPr id="194" name="Shape 194"/>
          <p:cNvSpPr txBox="1"/>
          <p:nvPr>
            <p:ph type="title"/>
          </p:nvPr>
        </p:nvSpPr>
        <p:spPr>
          <a:xfrm>
            <a:off x="457200" y="3"/>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Ceilometer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idx="1" type="body"/>
          </p:nvPr>
        </p:nvSpPr>
        <p:spPr>
          <a:xfrm>
            <a:off x="457200" y="1244242"/>
            <a:ext cx="8229600" cy="3630300"/>
          </a:xfrm>
          <a:prstGeom prst="rect">
            <a:avLst/>
          </a:prstGeom>
        </p:spPr>
        <p:txBody>
          <a:bodyPr anchorCtr="0" anchor="t" bIns="91425" lIns="91425" rIns="91425" tIns="91425">
            <a:noAutofit/>
          </a:bodyPr>
          <a:lstStyle/>
          <a:p>
            <a:pPr lvl="0" rtl="0">
              <a:lnSpc>
                <a:spcPct val="115000"/>
              </a:lnSpc>
              <a:spcBef>
                <a:spcPts val="0"/>
              </a:spcBef>
              <a:buClr>
                <a:schemeClr val="dk1"/>
              </a:buClr>
              <a:buSzPct val="45833"/>
              <a:buFont typeface="Arial"/>
              <a:buNone/>
            </a:pPr>
            <a:r>
              <a:rPr b="1" lang="en" sz="2400">
                <a:latin typeface="Consolas"/>
                <a:ea typeface="Consolas"/>
                <a:cs typeface="Consolas"/>
                <a:sym typeface="Consolas"/>
              </a:rPr>
              <a:t>A visible mass of condensed watery vapour floating in the atmosphere, typically high above the general level of the ground.</a:t>
            </a:r>
          </a:p>
          <a:p>
            <a:pPr lvl="0" rtl="0">
              <a:lnSpc>
                <a:spcPct val="115000"/>
              </a:lnSpc>
              <a:spcBef>
                <a:spcPts val="0"/>
              </a:spcBef>
              <a:buClr>
                <a:schemeClr val="dk1"/>
              </a:buClr>
              <a:buFont typeface="Arial"/>
              <a:buNone/>
            </a:pPr>
            <a:r>
              <a:t/>
            </a:r>
            <a:endParaRPr sz="1800">
              <a:latin typeface="Consolas"/>
              <a:ea typeface="Consolas"/>
              <a:cs typeface="Consolas"/>
              <a:sym typeface="Consolas"/>
            </a:endParaRPr>
          </a:p>
          <a:p>
            <a:pPr lvl="0" rtl="0">
              <a:lnSpc>
                <a:spcPct val="115000"/>
              </a:lnSpc>
              <a:spcBef>
                <a:spcPts val="0"/>
              </a:spcBef>
              <a:buClr>
                <a:schemeClr val="dk1"/>
              </a:buClr>
              <a:buSzPct val="61111"/>
              <a:buFont typeface="Arial"/>
              <a:buNone/>
            </a:pPr>
            <a:r>
              <a:rPr b="1" lang="en" sz="1800">
                <a:latin typeface="Consolas"/>
                <a:ea typeface="Consolas"/>
                <a:cs typeface="Consolas"/>
                <a:sym typeface="Consolas"/>
              </a:rPr>
              <a:t>visible mass = url</a:t>
            </a:r>
          </a:p>
          <a:p>
            <a:pPr lvl="0" rtl="0">
              <a:lnSpc>
                <a:spcPct val="115000"/>
              </a:lnSpc>
              <a:spcBef>
                <a:spcPts val="0"/>
              </a:spcBef>
              <a:buClr>
                <a:schemeClr val="dk1"/>
              </a:buClr>
              <a:buSzPct val="61111"/>
              <a:buFont typeface="Arial"/>
              <a:buNone/>
            </a:pPr>
            <a:r>
              <a:rPr b="1" lang="en" sz="1800">
                <a:latin typeface="Consolas"/>
                <a:ea typeface="Consolas"/>
                <a:cs typeface="Consolas"/>
                <a:sym typeface="Consolas"/>
              </a:rPr>
              <a:t>condensed watery vapour = Service/Application</a:t>
            </a:r>
          </a:p>
          <a:p>
            <a:pPr lvl="0" rtl="0">
              <a:lnSpc>
                <a:spcPct val="115000"/>
              </a:lnSpc>
              <a:spcBef>
                <a:spcPts val="0"/>
              </a:spcBef>
              <a:buClr>
                <a:schemeClr val="dk1"/>
              </a:buClr>
              <a:buSzPct val="61111"/>
              <a:buFont typeface="Arial"/>
              <a:buNone/>
            </a:pPr>
            <a:r>
              <a:rPr b="1" lang="en" sz="1800">
                <a:latin typeface="Consolas"/>
                <a:ea typeface="Consolas"/>
                <a:cs typeface="Consolas"/>
                <a:sym typeface="Consolas"/>
              </a:rPr>
              <a:t>floating = Highly available</a:t>
            </a:r>
          </a:p>
          <a:p>
            <a:pPr lvl="0" rtl="0">
              <a:lnSpc>
                <a:spcPct val="115000"/>
              </a:lnSpc>
              <a:spcBef>
                <a:spcPts val="0"/>
              </a:spcBef>
              <a:buClr>
                <a:schemeClr val="dk1"/>
              </a:buClr>
              <a:buSzPct val="61111"/>
              <a:buFont typeface="Arial"/>
              <a:buNone/>
            </a:pPr>
            <a:r>
              <a:rPr b="1" lang="en" sz="1800">
                <a:latin typeface="Consolas"/>
                <a:ea typeface="Consolas"/>
                <a:cs typeface="Consolas"/>
                <a:sym typeface="Consolas"/>
              </a:rPr>
              <a:t>atmosphere = virtual</a:t>
            </a:r>
          </a:p>
          <a:p>
            <a:pPr lvl="0" rtl="0">
              <a:lnSpc>
                <a:spcPct val="115000"/>
              </a:lnSpc>
              <a:spcBef>
                <a:spcPts val="0"/>
              </a:spcBef>
              <a:buClr>
                <a:schemeClr val="dk1"/>
              </a:buClr>
              <a:buSzPct val="61111"/>
              <a:buFont typeface="Arial"/>
              <a:buNone/>
            </a:pPr>
            <a:r>
              <a:rPr b="1" lang="en" sz="1800">
                <a:latin typeface="Consolas"/>
                <a:ea typeface="Consolas"/>
                <a:cs typeface="Consolas"/>
                <a:sym typeface="Consolas"/>
              </a:rPr>
              <a:t>High above the ground = distant (not local)</a:t>
            </a:r>
          </a:p>
          <a:p>
            <a:pPr>
              <a:spcBef>
                <a:spcPts val="0"/>
              </a:spcBef>
              <a:buNone/>
            </a:pPr>
            <a:r>
              <a:t/>
            </a:r>
            <a:endParaRPr sz="1800">
              <a:latin typeface="Consolas"/>
              <a:ea typeface="Consolas"/>
              <a:cs typeface="Consolas"/>
              <a:sym typeface="Consolas"/>
            </a:endParaRPr>
          </a:p>
        </p:txBody>
      </p:sp>
      <p:sp>
        <p:nvSpPr>
          <p:cNvPr id="63" name="Shape 63"/>
          <p:cNvSpPr txBox="1"/>
          <p:nvPr>
            <p:ph type="title"/>
          </p:nvPr>
        </p:nvSpPr>
        <p:spPr>
          <a:xfrm>
            <a:off x="457200" y="205974"/>
            <a:ext cx="8229600" cy="1038300"/>
          </a:xfrm>
          <a:prstGeom prst="rect">
            <a:avLst/>
          </a:prstGeom>
        </p:spPr>
        <p:txBody>
          <a:bodyPr anchorCtr="0" anchor="b" bIns="91425" lIns="91425" rIns="91425" tIns="91425">
            <a:noAutofit/>
          </a:bodyPr>
          <a:lstStyle/>
          <a:p>
            <a:pPr rtl="0">
              <a:spcBef>
                <a:spcPts val="0"/>
              </a:spcBef>
              <a:buNone/>
            </a:pPr>
            <a:r>
              <a:rPr lang="en">
                <a:latin typeface="Consolas"/>
                <a:ea typeface="Consolas"/>
                <a:cs typeface="Consolas"/>
                <a:sym typeface="Consolas"/>
              </a:rPr>
              <a:t>What is Cloud</a:t>
            </a:r>
          </a:p>
          <a:p>
            <a:pPr>
              <a:spcBef>
                <a:spcPts val="0"/>
              </a:spcBef>
              <a:buNone/>
            </a:pPr>
            <a:r>
              <a:rPr b="0" lang="en" sz="1800">
                <a:solidFill>
                  <a:schemeClr val="dk2"/>
                </a:solidFill>
                <a:latin typeface="Consolas"/>
                <a:ea typeface="Consolas"/>
                <a:cs typeface="Consolas"/>
                <a:sym typeface="Consolas"/>
              </a:rPr>
              <a:t>While its easier to say, its difficult to describe.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sz="3000">
                <a:latin typeface="Consolas"/>
                <a:ea typeface="Consolas"/>
                <a:cs typeface="Consolas"/>
                <a:sym typeface="Consolas"/>
              </a:rPr>
              <a:t>Web started with Tim Berners Lee in the year 1989</a:t>
            </a:r>
          </a:p>
          <a:p>
            <a:pPr indent="-419100" lvl="0" marL="457200" rtl="0">
              <a:spcBef>
                <a:spcPts val="0"/>
              </a:spcBef>
              <a:buClr>
                <a:schemeClr val="dk2"/>
              </a:buClr>
              <a:buSzPct val="100000"/>
              <a:buFont typeface="Arial"/>
              <a:buChar char="●"/>
            </a:pPr>
            <a:r>
              <a:rPr lang="en" sz="3000">
                <a:latin typeface="Consolas"/>
                <a:ea typeface="Consolas"/>
                <a:cs typeface="Consolas"/>
                <a:sym typeface="Consolas"/>
              </a:rPr>
              <a:t>A big part of it drove a new paradigm called ‘search’</a:t>
            </a:r>
          </a:p>
          <a:p>
            <a:pPr indent="-419100" lvl="0" marL="457200" rtl="0">
              <a:spcBef>
                <a:spcPts val="0"/>
              </a:spcBef>
              <a:buClr>
                <a:schemeClr val="dk2"/>
              </a:buClr>
              <a:buSzPct val="100000"/>
              <a:buFont typeface="Arial"/>
              <a:buChar char="●"/>
            </a:pPr>
            <a:r>
              <a:rPr lang="en" sz="3000">
                <a:latin typeface="Consolas"/>
                <a:ea typeface="Consolas"/>
                <a:cs typeface="Consolas"/>
                <a:sym typeface="Consolas"/>
              </a:rPr>
              <a:t>Then Social</a:t>
            </a:r>
          </a:p>
          <a:p>
            <a:pPr indent="-419100" lvl="0" marL="457200" rtl="0">
              <a:spcBef>
                <a:spcPts val="0"/>
              </a:spcBef>
              <a:buClr>
                <a:schemeClr val="dk2"/>
              </a:buClr>
              <a:buSzPct val="100000"/>
              <a:buFont typeface="Arial"/>
              <a:buChar char="●"/>
            </a:pPr>
            <a:r>
              <a:rPr lang="en" sz="3000">
                <a:latin typeface="Consolas"/>
                <a:ea typeface="Consolas"/>
                <a:cs typeface="Consolas"/>
                <a:sym typeface="Consolas"/>
              </a:rPr>
              <a:t>Then online retail</a:t>
            </a:r>
          </a:p>
          <a:p>
            <a:pPr indent="-419100" lvl="0" marL="457200" rtl="0">
              <a:spcBef>
                <a:spcPts val="0"/>
              </a:spcBef>
              <a:buClr>
                <a:schemeClr val="dk2"/>
              </a:buClr>
              <a:buSzPct val="100000"/>
              <a:buFont typeface="Arial"/>
              <a:buChar char="●"/>
            </a:pPr>
            <a:r>
              <a:rPr lang="en" sz="3000">
                <a:latin typeface="Consolas"/>
                <a:ea typeface="Consolas"/>
                <a:cs typeface="Consolas"/>
                <a:sym typeface="Consolas"/>
              </a:rPr>
              <a:t>next is anyones guess </a:t>
            </a:r>
          </a:p>
          <a:p>
            <a:pPr lvl="0">
              <a:spcBef>
                <a:spcPts val="0"/>
              </a:spcBef>
              <a:buNone/>
            </a:pPr>
            <a:r>
              <a:t/>
            </a:r>
            <a:endParaRPr sz="3000">
              <a:latin typeface="Consolas"/>
              <a:ea typeface="Consolas"/>
              <a:cs typeface="Consolas"/>
              <a:sym typeface="Consolas"/>
            </a:endParaRPr>
          </a:p>
        </p:txBody>
      </p:sp>
      <p:sp>
        <p:nvSpPr>
          <p:cNvPr id="69" name="Shape 69"/>
          <p:cNvSpPr txBox="1"/>
          <p:nvPr>
            <p:ph type="title"/>
          </p:nvPr>
        </p:nvSpPr>
        <p:spPr>
          <a:xfrm>
            <a:off x="457200" y="205978"/>
            <a:ext cx="8229600" cy="994200"/>
          </a:xfrm>
          <a:prstGeom prst="rect">
            <a:avLst/>
          </a:prstGeom>
        </p:spPr>
        <p:txBody>
          <a:bodyPr anchorCtr="0" anchor="b" bIns="91425" lIns="91425" rIns="91425" tIns="91425">
            <a:noAutofit/>
          </a:bodyPr>
          <a:lstStyle/>
          <a:p>
            <a:pPr rtl="0">
              <a:spcBef>
                <a:spcPts val="0"/>
              </a:spcBef>
              <a:buNone/>
            </a:pPr>
            <a:r>
              <a:rPr lang="en">
                <a:latin typeface="Consolas"/>
                <a:ea typeface="Consolas"/>
                <a:cs typeface="Consolas"/>
                <a:sym typeface="Consolas"/>
              </a:rPr>
              <a:t>Visible mass = URL</a:t>
            </a:r>
          </a:p>
          <a:p>
            <a:pPr>
              <a:spcBef>
                <a:spcPts val="0"/>
              </a:spcBef>
              <a:buNone/>
            </a:pPr>
            <a:r>
              <a:rPr lang="en" sz="2400">
                <a:latin typeface="Consolas"/>
                <a:ea typeface="Consolas"/>
                <a:cs typeface="Consolas"/>
                <a:sym typeface="Consolas"/>
              </a:rPr>
              <a:t>The Start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latin typeface="Consolas"/>
                <a:ea typeface="Consolas"/>
                <a:cs typeface="Consolas"/>
                <a:sym typeface="Consolas"/>
              </a:rPr>
              <a:t>Yahoo! (Jeyrr Yang and David Filo) search was born in 1995</a:t>
            </a:r>
          </a:p>
          <a:p>
            <a:pPr indent="-381000" lvl="0" marL="457200" rtl="0">
              <a:spcBef>
                <a:spcPts val="0"/>
              </a:spcBef>
              <a:buClr>
                <a:schemeClr val="dk2"/>
              </a:buClr>
              <a:buSzPct val="100000"/>
              <a:buFont typeface="Arial"/>
              <a:buChar char="●"/>
            </a:pPr>
            <a:r>
              <a:rPr lang="en" sz="2400">
                <a:latin typeface="Consolas"/>
                <a:ea typeface="Consolas"/>
                <a:cs typeface="Consolas"/>
                <a:sym typeface="Consolas"/>
              </a:rPr>
              <a:t>Google (Larry Page and Sergey Bin) was born in 1997</a:t>
            </a:r>
          </a:p>
          <a:p>
            <a:pPr indent="-381000" lvl="0" marL="457200" rtl="0">
              <a:spcBef>
                <a:spcPts val="0"/>
              </a:spcBef>
              <a:buClr>
                <a:schemeClr val="dk2"/>
              </a:buClr>
              <a:buSzPct val="100000"/>
              <a:buFont typeface="Arial"/>
              <a:buChar char="●"/>
            </a:pPr>
            <a:r>
              <a:rPr lang="en" sz="2400">
                <a:latin typeface="Consolas"/>
                <a:ea typeface="Consolas"/>
                <a:cs typeface="Consolas"/>
                <a:sym typeface="Consolas"/>
              </a:rPr>
              <a:t>Amazon (Jeff Bezos) was born in 1995, but after many failures succeeded around the year 2000.</a:t>
            </a:r>
          </a:p>
          <a:p>
            <a:pPr lvl="0" rtl="0">
              <a:spcBef>
                <a:spcPts val="0"/>
              </a:spcBef>
              <a:buClr>
                <a:schemeClr val="dk1"/>
              </a:buClr>
              <a:buFont typeface="Arial"/>
              <a:buNone/>
            </a:pPr>
            <a:r>
              <a:t/>
            </a:r>
            <a:endParaRPr sz="2400">
              <a:latin typeface="Consolas"/>
              <a:ea typeface="Consolas"/>
              <a:cs typeface="Consolas"/>
              <a:sym typeface="Consolas"/>
            </a:endParaRPr>
          </a:p>
          <a:p>
            <a:pPr>
              <a:spcBef>
                <a:spcPts val="0"/>
              </a:spcBef>
              <a:buNone/>
            </a:pPr>
            <a:r>
              <a:t/>
            </a:r>
            <a:endParaRPr>
              <a:latin typeface="Consolas"/>
              <a:ea typeface="Consolas"/>
              <a:cs typeface="Consolas"/>
              <a:sym typeface="Consolas"/>
            </a:endParaRPr>
          </a:p>
        </p:txBody>
      </p:sp>
      <p:sp>
        <p:nvSpPr>
          <p:cNvPr id="75" name="Shape 75"/>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Tale of 3 successes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idx="1" type="body"/>
          </p:nvPr>
        </p:nvSpPr>
        <p:spPr>
          <a:xfrm>
            <a:off x="457200" y="2427149"/>
            <a:ext cx="8229600" cy="2447400"/>
          </a:xfrm>
          <a:prstGeom prst="rect">
            <a:avLst/>
          </a:prstGeom>
        </p:spPr>
        <p:txBody>
          <a:bodyPr anchorCtr="0" anchor="t" bIns="91425" lIns="91425" rIns="91425" tIns="91425">
            <a:noAutofit/>
          </a:bodyPr>
          <a:lstStyle/>
          <a:p>
            <a:pPr algn="ctr">
              <a:spcBef>
                <a:spcPts val="0"/>
              </a:spcBef>
              <a:buNone/>
            </a:pPr>
            <a:r>
              <a:rPr lang="en" sz="9600">
                <a:latin typeface="Consolas"/>
                <a:ea typeface="Consolas"/>
                <a:cs typeface="Consolas"/>
                <a:sym typeface="Consolas"/>
              </a:rPr>
              <a:t>DATACENTER</a:t>
            </a:r>
          </a:p>
        </p:txBody>
      </p:sp>
      <p:sp>
        <p:nvSpPr>
          <p:cNvPr id="81" name="Shape 81"/>
          <p:cNvSpPr txBox="1"/>
          <p:nvPr>
            <p:ph type="title"/>
          </p:nvPr>
        </p:nvSpPr>
        <p:spPr>
          <a:xfrm>
            <a:off x="457200" y="205975"/>
            <a:ext cx="8229600" cy="1921800"/>
          </a:xfrm>
          <a:prstGeom prst="rect">
            <a:avLst/>
          </a:prstGeom>
        </p:spPr>
        <p:txBody>
          <a:bodyPr anchorCtr="0" anchor="b" bIns="91425" lIns="91425" rIns="91425" tIns="91425">
            <a:noAutofit/>
          </a:bodyPr>
          <a:lstStyle/>
          <a:p>
            <a:pPr algn="ctr">
              <a:spcBef>
                <a:spcPts val="0"/>
              </a:spcBef>
              <a:buNone/>
            </a:pPr>
            <a:r>
              <a:rPr lang="en">
                <a:latin typeface="Consolas"/>
                <a:ea typeface="Consolas"/>
                <a:cs typeface="Consolas"/>
                <a:sym typeface="Consolas"/>
              </a:rPr>
              <a:t>For all the success what is the Highest driving Cost factor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457200" y="1244242"/>
            <a:ext cx="8229600" cy="3630300"/>
          </a:xfrm>
          <a:prstGeom prst="rect">
            <a:avLst/>
          </a:prstGeom>
        </p:spPr>
        <p:txBody>
          <a:bodyPr anchorCtr="0" anchor="t" bIns="91425" lIns="91425" rIns="91425" tIns="91425">
            <a:noAutofit/>
          </a:bodyPr>
          <a:lstStyle/>
          <a:p>
            <a:pPr rtl="0">
              <a:spcBef>
                <a:spcPts val="0"/>
              </a:spcBef>
              <a:buNone/>
            </a:pPr>
            <a:r>
              <a:rPr lang="en" sz="1800">
                <a:latin typeface="Consolas"/>
                <a:ea typeface="Consolas"/>
                <a:cs typeface="Consolas"/>
                <a:sym typeface="Consolas"/>
              </a:rPr>
              <a:t>History of Virtualization</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Bochs born in 1999 by kevin lawton (</a:t>
            </a:r>
            <a:r>
              <a:rPr i="1" lang="en" sz="1400">
                <a:latin typeface="Consolas"/>
                <a:ea typeface="Consolas"/>
                <a:cs typeface="Consolas"/>
                <a:sym typeface="Consolas"/>
              </a:rPr>
              <a:t>http://bochs.sourceforge.net</a:t>
            </a:r>
            <a:r>
              <a:rPr lang="en" sz="1800">
                <a:latin typeface="Consolas"/>
                <a:ea typeface="Consolas"/>
                <a:cs typeface="Consolas"/>
                <a:sym typeface="Consolas"/>
              </a:rPr>
              <a:t>)</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Qemu born in 2005 by Fabrice Bellard (</a:t>
            </a:r>
            <a:r>
              <a:rPr i="1" lang="en" sz="1400" u="sng">
                <a:solidFill>
                  <a:schemeClr val="hlink"/>
                </a:solidFill>
                <a:latin typeface="Consolas"/>
                <a:ea typeface="Consolas"/>
                <a:cs typeface="Consolas"/>
                <a:sym typeface="Consolas"/>
                <a:hlinkClick r:id="rId3"/>
              </a:rPr>
              <a:t>http://wiki.qemu.org/Main_Page</a:t>
            </a:r>
            <a:r>
              <a:rPr lang="en" sz="1800">
                <a:latin typeface="Consolas"/>
                <a:ea typeface="Consolas"/>
                <a:cs typeface="Consolas"/>
                <a:sym typeface="Consolas"/>
              </a:rPr>
              <a:t>)</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VMWare was born in 1999, with vmware workstation, then vmware server in 2001, VMWare GSX was launched in 2004 and the same year EMC acquired it.  VMware ESX was defacto virtualized datacenter as a service (IAAS)</a:t>
            </a:r>
          </a:p>
          <a:p>
            <a:pPr indent="-342900" lvl="0" marL="457200" rtl="0">
              <a:spcBef>
                <a:spcPts val="0"/>
              </a:spcBef>
              <a:buClr>
                <a:schemeClr val="dk2"/>
              </a:buClr>
              <a:buSzPct val="100000"/>
              <a:buFont typeface="Arial"/>
              <a:buChar char="●"/>
            </a:pPr>
            <a:r>
              <a:rPr lang="en" sz="1800">
                <a:latin typeface="Consolas"/>
                <a:ea typeface="Consolas"/>
                <a:cs typeface="Consolas"/>
                <a:sym typeface="Consolas"/>
              </a:rPr>
              <a:t>Xen released in 2003 and gained acceptance in 2005 is a para virtualized virtualization</a:t>
            </a:r>
          </a:p>
          <a:p>
            <a:pPr indent="-342900" lvl="0" marL="457200">
              <a:spcBef>
                <a:spcPts val="0"/>
              </a:spcBef>
              <a:buClr>
                <a:schemeClr val="dk2"/>
              </a:buClr>
              <a:buSzPct val="100000"/>
              <a:buFont typeface="Arial"/>
              <a:buChar char="●"/>
            </a:pPr>
            <a:r>
              <a:rPr lang="en" sz="1800">
                <a:latin typeface="Consolas"/>
                <a:ea typeface="Consolas"/>
                <a:cs typeface="Consolas"/>
                <a:sym typeface="Consolas"/>
              </a:rPr>
              <a:t>KVM (Kernel based virtual machine) was born out of QEMU in 2007 </a:t>
            </a:r>
          </a:p>
        </p:txBody>
      </p:sp>
      <p:sp>
        <p:nvSpPr>
          <p:cNvPr id="87" name="Shape 87"/>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Atmosphere = Virtual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rPr lang="en"/>
              <a:t> </a:t>
            </a:r>
          </a:p>
        </p:txBody>
      </p:sp>
      <p:sp>
        <p:nvSpPr>
          <p:cNvPr id="93" name="Shape 93"/>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Hypervisor types</a:t>
            </a:r>
          </a:p>
        </p:txBody>
      </p:sp>
      <p:pic>
        <p:nvPicPr>
          <p:cNvPr id="94" name="Shape 94"/>
          <p:cNvPicPr preferRelativeResize="0"/>
          <p:nvPr/>
        </p:nvPicPr>
        <p:blipFill>
          <a:blip r:embed="rId3">
            <a:alphaModFix/>
          </a:blip>
          <a:stretch>
            <a:fillRect/>
          </a:stretch>
        </p:blipFill>
        <p:spPr>
          <a:xfrm>
            <a:off x="1524000" y="1276381"/>
            <a:ext cx="5814265" cy="36303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rPr lang="en"/>
              <a:t> </a:t>
            </a:r>
          </a:p>
        </p:txBody>
      </p:sp>
      <p:sp>
        <p:nvSpPr>
          <p:cNvPr id="100" name="Shape 100"/>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latin typeface="Consolas"/>
                <a:ea typeface="Consolas"/>
                <a:cs typeface="Consolas"/>
                <a:sym typeface="Consolas"/>
              </a:rPr>
              <a:t>KVM Architecture	</a:t>
            </a:r>
          </a:p>
        </p:txBody>
      </p:sp>
      <p:pic>
        <p:nvPicPr>
          <p:cNvPr id="101" name="Shape 101"/>
          <p:cNvPicPr preferRelativeResize="0"/>
          <p:nvPr/>
        </p:nvPicPr>
        <p:blipFill>
          <a:blip r:embed="rId3">
            <a:alphaModFix/>
          </a:blip>
          <a:stretch>
            <a:fillRect/>
          </a:stretch>
        </p:blipFill>
        <p:spPr>
          <a:xfrm>
            <a:off x="2720327" y="1214250"/>
            <a:ext cx="3487000" cy="36902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