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Garamond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004876-F447-47F8-8BC2-98DB9F91DB36}">
  <a:tblStyle styleId="{4D004876-F447-47F8-8BC2-98DB9F91DB36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9E7"/>
          </a:solidFill>
        </a:fill>
      </a:tcStyle>
    </a:wholeTbl>
    <a:band1H>
      <a:tcTxStyle/>
      <a:tcStyle>
        <a:fill>
          <a:solidFill>
            <a:srgbClr val="E4D1CB"/>
          </a:solidFill>
        </a:fill>
      </a:tcStyle>
    </a:band1H>
    <a:band2H>
      <a:tcTxStyle/>
    </a:band2H>
    <a:band1V>
      <a:tcTxStyle/>
      <a:tcStyle>
        <a:fill>
          <a:solidFill>
            <a:srgbClr val="E4D1CB"/>
          </a:solidFill>
        </a:fill>
      </a:tcStyle>
    </a:band1V>
    <a:band2V>
      <a:tcTxStyle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9.xml"/><Relationship Id="rId19" Type="http://schemas.openxmlformats.org/officeDocument/2006/relationships/font" Target="fonts/RobotoMonoMedium-italic.fntdata"/><Relationship Id="rId18" Type="http://schemas.openxmlformats.org/officeDocument/2006/relationships/font" Target="fonts/RobotoMon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b68e7050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3b68e7050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3b68e7050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3b68e7050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3b68e7050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3b68e7050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b68e7050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3b68e7050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b68e7050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73b68e7050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b68e7050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3b68e7050_2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3b68e7050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3b68e7050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3b68e7050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73b68e7050_2_1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b68e7050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73b68e7050_2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0" y="0"/>
            <a:ext cx="9141619" cy="5154170"/>
            <a:chOff x="0" y="0"/>
            <a:chExt cx="12188825" cy="6872226"/>
          </a:xfrm>
        </p:grpSpPr>
        <p:pic>
          <p:nvPicPr>
            <p:cNvPr descr="HD-PanelTitle-V.png" id="63" name="Google Shape;6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2019299" y="1403348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019299" y="2743198"/>
            <a:ext cx="5111752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5987424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717675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2" type="pic"/>
          </p:nvPr>
        </p:nvSpPr>
        <p:spPr>
          <a:xfrm>
            <a:off x="6071123" y="781050"/>
            <a:ext cx="229751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511302" y="1314455"/>
            <a:ext cx="6119016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511300" y="2884538"/>
            <a:ext cx="6119017" cy="7159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400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971550" y="2432446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3" type="body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400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7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111" name="Google Shape;111;p20"/>
          <p:cNvSpPr txBox="1"/>
          <p:nvPr>
            <p:ph idx="4" type="body"/>
          </p:nvPr>
        </p:nvSpPr>
        <p:spPr>
          <a:xfrm>
            <a:off x="4635503" y="2432446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0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1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70358" y="1041400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064001" y="736598"/>
            <a:ext cx="410209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970358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71551" y="3611561"/>
            <a:ext cx="720725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/>
          <p:nvPr>
            <p:ph idx="2" type="pic"/>
          </p:nvPr>
        </p:nvSpPr>
        <p:spPr>
          <a:xfrm>
            <a:off x="781070" y="781049"/>
            <a:ext cx="7579479" cy="2501902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971551" y="4036615"/>
            <a:ext cx="7207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700"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977901" y="3257549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" name="Google Shape;143;p24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084660" y="736599"/>
            <a:ext cx="6972298" cy="177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256109" y="2514600"/>
            <a:ext cx="6629401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700"/>
              <a:buFont typeface="Garamond"/>
              <a:buNone/>
              <a:defRPr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700"/>
              <a:buFont typeface="Garamond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Font typeface="Garamond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Font typeface="Garamond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Garamond"/>
              <a:buNone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971551" y="3257549"/>
            <a:ext cx="7207250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100"/>
          </a:p>
        </p:txBody>
      </p:sp>
      <p:sp>
        <p:nvSpPr>
          <p:cNvPr id="152" name="Google Shape;152;p25"/>
          <p:cNvSpPr txBox="1"/>
          <p:nvPr/>
        </p:nvSpPr>
        <p:spPr>
          <a:xfrm>
            <a:off x="7950200" y="2120902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100"/>
          </a:p>
        </p:txBody>
      </p:sp>
      <p:cxnSp>
        <p:nvCxnSpPr>
          <p:cNvPr id="153" name="Google Shape;153;p25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71551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084660" y="736599"/>
            <a:ext cx="6972298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100"/>
          </a:p>
        </p:txBody>
      </p:sp>
      <p:sp>
        <p:nvSpPr>
          <p:cNvPr id="168" name="Google Shape;168;p27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100"/>
          </a:p>
        </p:txBody>
      </p:sp>
      <p:cxnSp>
        <p:nvCxnSpPr>
          <p:cNvPr id="169" name="Google Shape;169;p27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971551" y="736599"/>
            <a:ext cx="7207250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971550" y="3352799"/>
            <a:ext cx="7207252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3327398" y="-438148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p29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 rot="5400000">
            <a:off x="5623452" y="1862663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 rot="5400000">
            <a:off x="1923782" y="-215635"/>
            <a:ext cx="3670300" cy="5574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spcBef>
                <a:spcPts val="500"/>
              </a:spcBef>
              <a:spcAft>
                <a:spcPts val="5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30"/>
          <p:cNvCxnSpPr/>
          <p:nvPr/>
        </p:nvCxnSpPr>
        <p:spPr>
          <a:xfrm>
            <a:off x="6647917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7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1619" cy="5142161"/>
            <a:chOff x="0" y="0"/>
            <a:chExt cx="12188825" cy="6856214"/>
          </a:xfrm>
        </p:grpSpPr>
        <p:pic>
          <p:nvPicPr>
            <p:cNvPr descr="HD-PanelContent-V.png" id="52" name="Google Shape;5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54" name="Google Shape;54;p13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13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048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048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1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2019299" y="1403348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 sz="3300"/>
              <a:t>Fault-tolerant key-value server client using RPC</a:t>
            </a:r>
            <a:endParaRPr sz="1100"/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2019299" y="2743198"/>
            <a:ext cx="5111752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Nguyen Duc Anh (BI9-041)</a:t>
            </a:r>
            <a:endParaRPr sz="1100"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• Doan Minh Long (BI9-145)</a:t>
            </a:r>
            <a:endParaRPr sz="1100"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• Tran Khanh Duong (BI9-078)</a:t>
            </a:r>
            <a:endParaRPr sz="1100"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• Vu Long Dung (BI9-070)</a:t>
            </a:r>
            <a:endParaRPr sz="1100"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• Tran Ngoc Diep (BI7-033)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Problem description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2159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Continue operating in the event of the failure of (or one or more faults within) some of its components.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78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Able to continues its intended operation, possibly at a reduced level, rather than failing completely, when some part of the system fails.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3"/>
          <p:cNvGraphicFramePr/>
          <p:nvPr/>
        </p:nvGraphicFramePr>
        <p:xfrm>
          <a:off x="1510552" y="490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{4D004876-F447-47F8-8BC2-98DB9F91DB36}</a:tableStyleId>
              </a:tblPr>
              <a:tblGrid>
                <a:gridCol w="3051075"/>
                <a:gridCol w="3035950"/>
              </a:tblGrid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Design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maintains a database of key/value pairs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Key-value store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fault-tolerant solution must be software-based, not hardware based</a:t>
                      </a:r>
                      <a:r>
                        <a:rPr lang="en" sz="1400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software solution</a:t>
                      </a:r>
                      <a:r>
                        <a:rPr lang="en" sz="1400"/>
                        <a:t> </a:t>
                      </a:r>
                      <a:br>
                        <a:rPr lang="en" sz="1400"/>
                      </a:br>
                      <a:endParaRPr sz="14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During failure, the service should use a backup system immediately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MongoDB has a concept of replication</a:t>
                      </a:r>
                      <a:r>
                        <a:rPr lang="en" sz="1400"/>
                        <a:t> </a:t>
                      </a:r>
                      <a:br>
                        <a:rPr lang="en" sz="1400"/>
                      </a:br>
                      <a:endParaRPr sz="14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backup servers may return data that does</a:t>
                      </a:r>
                      <a:b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</a:b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not reflect the state of the data on the primary</a:t>
                      </a:r>
                      <a:r>
                        <a:rPr lang="en" sz="1400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MongoDB </a:t>
                      </a:r>
                      <a:r>
                        <a:rPr lang="en"/>
                        <a:t>has a rollback functionality</a:t>
                      </a:r>
                      <a:br>
                        <a:rPr lang="en" sz="1400"/>
                      </a:br>
                      <a:endParaRPr sz="14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always maintain a log with a specified max size in case the backup server goes offline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Each members</a:t>
                      </a:r>
                      <a:r>
                        <a:rPr lang="en" sz="1400"/>
                        <a:t> </a:t>
                      </a: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has an oplog. Backups copy oplog from primary</a:t>
                      </a:r>
                      <a:r>
                        <a:rPr lang="en" sz="1400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always be a small curtain of time between the transition. Have to figure out a way to deal with client incoming requests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Block all WRITE requests. READ request can be routed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implement </a:t>
                      </a:r>
                      <a:r>
                        <a:rPr b="0" i="1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Remote Procedure Call</a:t>
                      </a:r>
                      <a:r>
                        <a:rPr lang="en" sz="1400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Python has the package </a:t>
                      </a:r>
                      <a:r>
                        <a:rPr b="1" i="0" lang="en" sz="14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XMLRPC</a:t>
                      </a:r>
                      <a:r>
                        <a:rPr lang="en" sz="1400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09" name="Google Shape;209;p33"/>
          <p:cNvSpPr/>
          <p:nvPr/>
        </p:nvSpPr>
        <p:spPr>
          <a:xfrm>
            <a:off x="1524001" y="941180"/>
            <a:ext cx="3034551" cy="411545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4563036" y="941180"/>
            <a:ext cx="3034551" cy="411545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524001" y="1352725"/>
            <a:ext cx="3034551" cy="497047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4563036" y="1352725"/>
            <a:ext cx="3034551" cy="497047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1528485" y="1849772"/>
            <a:ext cx="3034551" cy="472195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4563036" y="1849772"/>
            <a:ext cx="3034551" cy="472195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1528485" y="2324541"/>
            <a:ext cx="3034551" cy="698576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4558561" y="2318028"/>
            <a:ext cx="3034500" cy="698700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1528485" y="3023116"/>
            <a:ext cx="3034551" cy="461867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4563036" y="3023116"/>
            <a:ext cx="3034551" cy="461867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1528485" y="3484982"/>
            <a:ext cx="3030067" cy="698576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4563036" y="3484981"/>
            <a:ext cx="3034551" cy="698576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524001" y="4183557"/>
            <a:ext cx="3034551" cy="428785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4563036" y="4183556"/>
            <a:ext cx="3034551" cy="428785"/>
          </a:xfrm>
          <a:prstGeom prst="rect">
            <a:avLst/>
          </a:prstGeom>
          <a:solidFill>
            <a:schemeClr val="lt1">
              <a:alpha val="93725"/>
            </a:schemeClr>
          </a:solidFill>
          <a:ln cap="flat" cmpd="sng" w="15875">
            <a:solidFill>
              <a:srgbClr val="814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5415" y="716438"/>
            <a:ext cx="3121819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668" y="1363908"/>
            <a:ext cx="6707981" cy="183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5604" y="743654"/>
            <a:ext cx="4194110" cy="38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8671" y="692122"/>
            <a:ext cx="6250781" cy="395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  <a:t>System organization</a:t>
            </a:r>
            <a:endParaRPr sz="14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32" name="Google Shape;232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50" y="0"/>
            <a:ext cx="6858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Implemetation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- In the XMLRPC server, three functions – controller.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7800" lvl="0" marL="215900" rtl="0" algn="ctr">
              <a:spcBef>
                <a:spcPts val="80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Register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7800" lvl="0" marL="215900" rtl="0" algn="ctr">
              <a:spcBef>
                <a:spcPts val="80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setNote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177800" lvl="0" marL="215900" rtl="0" algn="ctr">
              <a:spcBef>
                <a:spcPts val="80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getNote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971549" y="827742"/>
            <a:ext cx="223724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Register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971549" y="1856441"/>
            <a:ext cx="2514077" cy="23401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Two parameter: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1778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1778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Roboto Mono"/>
              <a:buChar char="•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Has a connecting client -&gt; call a function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042" y="646477"/>
            <a:ext cx="4713892" cy="366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971549" y="922118"/>
            <a:ext cx="226869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setNote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971549" y="2076275"/>
            <a:ext cx="2979665" cy="21451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Four parameters from client: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600"/>
              <a:buFont typeface="Roboto Mono"/>
              <a:buChar char="•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600"/>
              <a:buFont typeface="Roboto Mono"/>
              <a:buChar char="•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600"/>
              <a:buFont typeface="Roboto Mono"/>
              <a:buChar char="•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15900" lvl="0" marL="215900" rtl="0" algn="l">
              <a:spcBef>
                <a:spcPts val="700"/>
              </a:spcBef>
              <a:spcAft>
                <a:spcPts val="0"/>
              </a:spcAft>
              <a:buSzPts val="1600"/>
              <a:buFont typeface="Roboto Mono"/>
              <a:buChar char="•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i="1" lang="en" sz="1100">
                <a:latin typeface="Roboto Mono"/>
                <a:ea typeface="Roboto Mono"/>
                <a:cs typeface="Roboto Mono"/>
                <a:sym typeface="Roboto Mono"/>
              </a:rPr>
              <a:t>Title and content – Json format.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513" y="837358"/>
            <a:ext cx="4514850" cy="338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971549" y="781050"/>
            <a:ext cx="210132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getNote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971549" y="1809750"/>
            <a:ext cx="3004832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Two parameters: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22250" lvl="0" marL="215900" rtl="0" algn="l">
              <a:spcBef>
                <a:spcPts val="800"/>
              </a:spcBef>
              <a:spcAft>
                <a:spcPts val="0"/>
              </a:spcAft>
              <a:buSzPts val="2100"/>
              <a:buFont typeface="Roboto Mono"/>
              <a:buChar char="•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22250" lvl="0" marL="215900" rtl="0" algn="l">
              <a:spcBef>
                <a:spcPts val="800"/>
              </a:spcBef>
              <a:spcAft>
                <a:spcPts val="0"/>
              </a:spcAft>
              <a:buSzPts val="2100"/>
              <a:buFont typeface="Roboto Mono"/>
              <a:buChar char="•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087" y="781050"/>
            <a:ext cx="454431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860" y="577267"/>
            <a:ext cx="4982280" cy="398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