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6858000" cx="9144000"/>
  <p:notesSz cx="6858000" cy="9144000"/>
  <p:embeddedFontLst>
    <p:embeddedFont>
      <p:font typeface="Gill Sans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62" roundtripDataSignature="AMtx7mj/U5Nw4Loc4+M0GvQrIor4y2mr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GillSans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Gill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6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6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56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6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6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6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56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5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3" name="Google Shape;93;p6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99" name="Google Shape;99;p6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6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6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66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5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b="0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37" name="Google Shape;37;p58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58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8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59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48" name="Google Shape;48;p59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0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57" name="Google Shape;57;p60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61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6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62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3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3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73" name="Google Shape;73;p6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63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63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6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63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indent="-315468" lvl="1" marL="9144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indent="-315467" lvl="2" marL="1371600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indent="-308610" lvl="3" marL="182880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4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b="0" sz="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4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</p:sp>
      <p:sp>
        <p:nvSpPr>
          <p:cNvPr id="83" name="Google Shape;83;p64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indent="-276860" lvl="2" marL="137160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indent="-268605" lvl="3" marL="1828800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indent="-314325" lvl="6" marL="32004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indent="-314325" lvl="7" marL="36576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indent="-314325" lvl="8" marL="4114800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6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6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4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8BA1B3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5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55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5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type="ctrTitle"/>
          </p:nvPr>
        </p:nvSpPr>
        <p:spPr>
          <a:xfrm>
            <a:off x="1219200" y="3886200"/>
            <a:ext cx="6858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Bookman Old Style"/>
              <a:buNone/>
            </a:pPr>
            <a:r>
              <a:rPr b="1" lang="en-US" sz="3100" u="sng">
                <a:solidFill>
                  <a:srgbClr val="C00000"/>
                </a:solidFill>
              </a:rPr>
              <a:t>NESTED QUANTIFIERS</a:t>
            </a:r>
            <a:br>
              <a:rPr b="1" lang="en-US" sz="3100" u="sng">
                <a:solidFill>
                  <a:srgbClr val="C00000"/>
                </a:solidFill>
              </a:rPr>
            </a:br>
            <a:r>
              <a:rPr b="1" lang="en-US" sz="2800">
                <a:solidFill>
                  <a:srgbClr val="0070C0"/>
                </a:solidFill>
              </a:rPr>
              <a:t>Lecture # 8</a:t>
            </a:r>
            <a:br>
              <a:rPr lang="en-US" sz="2800"/>
            </a:br>
            <a:endParaRPr b="1" sz="2900" u="sng">
              <a:solidFill>
                <a:srgbClr val="C00000"/>
              </a:solidFill>
            </a:endParaRPr>
          </a:p>
        </p:txBody>
      </p:sp>
      <p:sp>
        <p:nvSpPr>
          <p:cNvPr id="110" name="Google Shape;110;p1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/>
          </a:p>
        </p:txBody>
      </p:sp>
      <p:sp>
        <p:nvSpPr>
          <p:cNvPr id="111" name="Google Shape;111;p1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0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Translate into English the statement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 ∀x∀y∃z(x = y + z)</a:t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Where the </a:t>
            </a:r>
            <a:r>
              <a:rPr lang="en-US">
                <a:solidFill>
                  <a:srgbClr val="C00000"/>
                </a:solidFill>
              </a:rPr>
              <a:t>domain</a:t>
            </a:r>
            <a:r>
              <a:rPr lang="en-US"/>
              <a:t> for each variables consists of all </a:t>
            </a:r>
            <a:r>
              <a:rPr lang="en-US">
                <a:solidFill>
                  <a:srgbClr val="C00000"/>
                </a:solidFill>
              </a:rPr>
              <a:t>real nos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00B050"/>
                </a:solidFill>
              </a:rPr>
              <a:t>“For every real number x and y, there exist a real number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00B050"/>
                </a:solidFill>
              </a:rPr>
              <a:t>     z such that x = y + z.”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11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Translate into English the statement: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 ∀x∀y (((x≠0) ∧ (y≠0)) ↔ (xy ≠ 0))</a:t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Where the </a:t>
            </a:r>
            <a:r>
              <a:rPr lang="en-US">
                <a:solidFill>
                  <a:srgbClr val="C00000"/>
                </a:solidFill>
              </a:rPr>
              <a:t>domain</a:t>
            </a:r>
            <a:r>
              <a:rPr lang="en-US"/>
              <a:t> for each variables consists of all </a:t>
            </a:r>
            <a:r>
              <a:rPr lang="en-US">
                <a:solidFill>
                  <a:srgbClr val="C00000"/>
                </a:solidFill>
              </a:rPr>
              <a:t>real nos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00B050"/>
                </a:solidFill>
              </a:rPr>
              <a:t>“The product of two non-zero numbers is non-zero if and only if, both numbers are non-zero.</a:t>
            </a:r>
            <a:r>
              <a:rPr lang="en-US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THE ORDER OF QUANTIFIERS</a:t>
            </a:r>
            <a:endParaRPr/>
          </a:p>
        </p:txBody>
      </p:sp>
      <p:sp>
        <p:nvSpPr>
          <p:cNvPr id="187" name="Google Shape;187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1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Many </a:t>
            </a:r>
            <a:r>
              <a:rPr lang="en-US">
                <a:solidFill>
                  <a:srgbClr val="C00000"/>
                </a:solidFill>
              </a:rPr>
              <a:t>mathematical statements</a:t>
            </a:r>
            <a:r>
              <a:rPr lang="en-US"/>
              <a:t> involve </a:t>
            </a:r>
            <a:r>
              <a:rPr lang="en-US">
                <a:solidFill>
                  <a:srgbClr val="C00000"/>
                </a:solidFill>
              </a:rPr>
              <a:t>multiple quantifications</a:t>
            </a:r>
            <a:r>
              <a:rPr lang="en-US"/>
              <a:t> of </a:t>
            </a:r>
            <a:r>
              <a:rPr lang="en-US">
                <a:solidFill>
                  <a:srgbClr val="C00000"/>
                </a:solidFill>
              </a:rPr>
              <a:t>propositional functions</a:t>
            </a:r>
            <a:r>
              <a:rPr lang="en-US"/>
              <a:t> involve more than </a:t>
            </a:r>
            <a:r>
              <a:rPr lang="en-US">
                <a:solidFill>
                  <a:srgbClr val="C00000"/>
                </a:solidFill>
              </a:rPr>
              <a:t>one variable</a:t>
            </a:r>
            <a:r>
              <a:rPr lang="en-US"/>
              <a:t>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</a:t>
            </a:r>
            <a:r>
              <a:rPr lang="en-US">
                <a:solidFill>
                  <a:srgbClr val="C00000"/>
                </a:solidFill>
              </a:rPr>
              <a:t>order of quantifiers</a:t>
            </a:r>
            <a:r>
              <a:rPr lang="en-US"/>
              <a:t> is important, unless all the </a:t>
            </a:r>
            <a:r>
              <a:rPr lang="en-US">
                <a:solidFill>
                  <a:srgbClr val="C00000"/>
                </a:solidFill>
              </a:rPr>
              <a:t>quantifiers</a:t>
            </a:r>
            <a:r>
              <a:rPr lang="en-US"/>
              <a:t> are </a:t>
            </a:r>
            <a:r>
              <a:rPr lang="en-US">
                <a:solidFill>
                  <a:srgbClr val="C00000"/>
                </a:solidFill>
              </a:rPr>
              <a:t>universal quantifiers</a:t>
            </a:r>
            <a:r>
              <a:rPr lang="en-US"/>
              <a:t> or </a:t>
            </a:r>
            <a:r>
              <a:rPr lang="en-US">
                <a:solidFill>
                  <a:srgbClr val="C00000"/>
                </a:solidFill>
              </a:rPr>
              <a:t>all are existential quantifiers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194" name="Google Shape;194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Let </a:t>
            </a:r>
            <a:r>
              <a:rPr lang="en-US">
                <a:solidFill>
                  <a:srgbClr val="C00000"/>
                </a:solidFill>
              </a:rPr>
              <a:t>P(x, y)</a:t>
            </a:r>
            <a:r>
              <a:rPr lang="en-US"/>
              <a:t> be the statement “</a:t>
            </a:r>
            <a:r>
              <a:rPr lang="en-US">
                <a:solidFill>
                  <a:srgbClr val="C00000"/>
                </a:solidFill>
              </a:rPr>
              <a:t>x + y = y + x</a:t>
            </a:r>
            <a:r>
              <a:rPr lang="en-US"/>
              <a:t>”.  What are the </a:t>
            </a:r>
            <a:r>
              <a:rPr lang="en-US">
                <a:solidFill>
                  <a:srgbClr val="C00000"/>
                </a:solidFill>
              </a:rPr>
              <a:t>truth values</a:t>
            </a:r>
            <a:r>
              <a:rPr lang="en-US"/>
              <a:t> of the quantifications: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	∀x∀y P(x, y) </a:t>
            </a:r>
            <a:r>
              <a:rPr lang="en-US"/>
              <a:t>and</a:t>
            </a:r>
            <a:r>
              <a:rPr lang="en-US">
                <a:solidFill>
                  <a:srgbClr val="C00000"/>
                </a:solidFill>
              </a:rPr>
              <a:t> ∀y∀x P(x, y)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where the </a:t>
            </a:r>
            <a:r>
              <a:rPr lang="en-US">
                <a:solidFill>
                  <a:srgbClr val="C00000"/>
                </a:solidFill>
              </a:rPr>
              <a:t>domain </a:t>
            </a:r>
            <a:r>
              <a:rPr lang="en-US"/>
              <a:t>for all variables consists of</a:t>
            </a:r>
            <a:r>
              <a:rPr lang="en-US">
                <a:solidFill>
                  <a:srgbClr val="C00000"/>
                </a:solidFill>
              </a:rPr>
              <a:t> all real numbers?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SOLUTION</a:t>
            </a:r>
            <a:endParaRPr/>
          </a:p>
        </p:txBody>
      </p:sp>
      <p:sp>
        <p:nvSpPr>
          <p:cNvPr id="201" name="Google Shape;201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/>
              <a:t>	The quantification </a:t>
            </a:r>
            <a:r>
              <a:rPr lang="en-US">
                <a:solidFill>
                  <a:srgbClr val="C00000"/>
                </a:solidFill>
              </a:rPr>
              <a:t>∀x∀y P(x, y) </a:t>
            </a:r>
            <a:r>
              <a:rPr lang="en-US"/>
              <a:t>denotes the proposition: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00B050"/>
                </a:solidFill>
              </a:rPr>
              <a:t>For all real numbers x, for all real numbers y,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00B050"/>
                </a:solidFill>
              </a:rPr>
              <a:t>	  x + y = y + x.</a:t>
            </a:r>
            <a:r>
              <a:rPr lang="en-US"/>
              <a:t>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 The quantification </a:t>
            </a:r>
            <a:r>
              <a:rPr lang="en-US">
                <a:solidFill>
                  <a:srgbClr val="C00000"/>
                </a:solidFill>
              </a:rPr>
              <a:t>∀y∀x P(x, y) </a:t>
            </a:r>
            <a:r>
              <a:rPr lang="en-US"/>
              <a:t>denotes the proposition: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00B050"/>
                </a:solidFill>
              </a:rPr>
              <a:t>For all real numbers y, for all real numbers x,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00B050"/>
                </a:solidFill>
              </a:rPr>
              <a:t>	  x + y = y + x.</a:t>
            </a:r>
            <a:r>
              <a:rPr lang="en-US"/>
              <a:t>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That is, </a:t>
            </a:r>
            <a:r>
              <a:rPr lang="en-US">
                <a:solidFill>
                  <a:srgbClr val="C00000"/>
                </a:solidFill>
              </a:rPr>
              <a:t>∀x∀y P(x, y) </a:t>
            </a:r>
            <a:r>
              <a:rPr lang="en-US"/>
              <a:t>and</a:t>
            </a:r>
            <a:r>
              <a:rPr lang="en-US">
                <a:solidFill>
                  <a:srgbClr val="C00000"/>
                </a:solidFill>
              </a:rPr>
              <a:t> ∀y∀x P(x, y) </a:t>
            </a:r>
            <a:r>
              <a:rPr lang="en-US"/>
              <a:t>have the same meaning and both are </a:t>
            </a:r>
            <a:r>
              <a:rPr lang="en-US">
                <a:solidFill>
                  <a:srgbClr val="C00000"/>
                </a:solidFill>
              </a:rPr>
              <a:t>true</a:t>
            </a:r>
            <a:r>
              <a:rPr lang="en-US"/>
              <a:t>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C00000"/>
                </a:solidFill>
              </a:rPr>
              <a:t>Principle</a:t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This illustrate the</a:t>
            </a:r>
            <a:r>
              <a:rPr lang="en-US">
                <a:solidFill>
                  <a:srgbClr val="C00000"/>
                </a:solidFill>
              </a:rPr>
              <a:t> principle </a:t>
            </a:r>
            <a:r>
              <a:rPr lang="en-US"/>
              <a:t>that the</a:t>
            </a:r>
            <a:r>
              <a:rPr lang="en-US">
                <a:solidFill>
                  <a:srgbClr val="C00000"/>
                </a:solidFill>
              </a:rPr>
              <a:t> order of nested universal quantifiers </a:t>
            </a:r>
            <a:r>
              <a:rPr lang="en-US"/>
              <a:t>in a statement without other</a:t>
            </a:r>
            <a:r>
              <a:rPr lang="en-US">
                <a:solidFill>
                  <a:srgbClr val="C00000"/>
                </a:solidFill>
              </a:rPr>
              <a:t> quantifiers </a:t>
            </a:r>
            <a:r>
              <a:rPr lang="en-US"/>
              <a:t>can be</a:t>
            </a:r>
            <a:r>
              <a:rPr lang="en-US">
                <a:solidFill>
                  <a:srgbClr val="C00000"/>
                </a:solidFill>
              </a:rPr>
              <a:t> changed </a:t>
            </a:r>
            <a:r>
              <a:rPr lang="en-US"/>
              <a:t>without changing the meaning of the</a:t>
            </a:r>
            <a:r>
              <a:rPr lang="en-US">
                <a:solidFill>
                  <a:srgbClr val="C00000"/>
                </a:solidFill>
              </a:rPr>
              <a:t> quantified </a:t>
            </a:r>
            <a:r>
              <a:rPr lang="en-US"/>
              <a:t>statement.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533400" y="152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6"/>
          <p:cNvSpPr txBox="1"/>
          <p:nvPr>
            <p:ph idx="1" type="body"/>
          </p:nvPr>
        </p:nvSpPr>
        <p:spPr>
          <a:xfrm>
            <a:off x="533400" y="1219200"/>
            <a:ext cx="8153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Let </a:t>
            </a:r>
            <a:r>
              <a:rPr lang="en-US" sz="2400">
                <a:solidFill>
                  <a:srgbClr val="C00000"/>
                </a:solidFill>
              </a:rPr>
              <a:t>Q(x, y) </a:t>
            </a:r>
            <a:r>
              <a:rPr lang="en-US" sz="2400"/>
              <a:t>denote “</a:t>
            </a:r>
            <a:r>
              <a:rPr lang="en-US" sz="2400">
                <a:solidFill>
                  <a:srgbClr val="C00000"/>
                </a:solidFill>
              </a:rPr>
              <a:t>x + y = 0</a:t>
            </a:r>
            <a:r>
              <a:rPr lang="en-US" sz="2400"/>
              <a:t>”.  What are the truth values of the quantification </a:t>
            </a:r>
            <a:r>
              <a:rPr lang="en-US" sz="2400">
                <a:solidFill>
                  <a:srgbClr val="C00000"/>
                </a:solidFill>
              </a:rPr>
              <a:t>∃y∀xQ(x, y) </a:t>
            </a:r>
            <a:r>
              <a:rPr lang="en-US" sz="2400"/>
              <a:t>and</a:t>
            </a:r>
            <a:r>
              <a:rPr lang="en-US" sz="2400">
                <a:solidFill>
                  <a:srgbClr val="C00000"/>
                </a:solidFill>
              </a:rPr>
              <a:t> ∀x∃yQ(x, y</a:t>
            </a:r>
            <a:r>
              <a:rPr lang="en-US" sz="2400"/>
              <a:t>), where the </a:t>
            </a:r>
            <a:r>
              <a:rPr lang="en-US" sz="2400">
                <a:solidFill>
                  <a:srgbClr val="C00000"/>
                </a:solidFill>
              </a:rPr>
              <a:t>domain</a:t>
            </a:r>
            <a:r>
              <a:rPr lang="en-US" sz="2400"/>
              <a:t> for all variables consists of all real numbers?</a:t>
            </a:r>
            <a:endParaRPr/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rgbClr val="C00000"/>
                </a:solidFill>
              </a:rPr>
              <a:t>	∃y∀xQ(x, y) </a:t>
            </a:r>
            <a:r>
              <a:rPr lang="en-US" sz="2400"/>
              <a:t>denotes the proposition: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rgbClr val="00B050"/>
                </a:solidFill>
              </a:rPr>
              <a:t>	“There is a real number y such that for every real number x,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rgbClr val="00B050"/>
                </a:solidFill>
              </a:rPr>
              <a:t>	  Q(x, y)”</a:t>
            </a:r>
            <a:endParaRPr/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The statement is </a:t>
            </a:r>
            <a:r>
              <a:rPr lang="en-US" sz="2400">
                <a:solidFill>
                  <a:srgbClr val="C00000"/>
                </a:solidFill>
              </a:rPr>
              <a:t>∃y∀xQ(x, y) </a:t>
            </a:r>
            <a:r>
              <a:rPr lang="en-US" sz="2400"/>
              <a:t>is</a:t>
            </a:r>
            <a:r>
              <a:rPr lang="en-US" sz="2400">
                <a:solidFill>
                  <a:srgbClr val="C00000"/>
                </a:solidFill>
              </a:rPr>
              <a:t> false</a:t>
            </a:r>
            <a:r>
              <a:rPr lang="en-US" sz="2400"/>
              <a:t>. Because what value of </a:t>
            </a:r>
            <a:r>
              <a:rPr lang="en-US" sz="2400">
                <a:solidFill>
                  <a:srgbClr val="C00000"/>
                </a:solidFill>
              </a:rPr>
              <a:t>y </a:t>
            </a:r>
            <a:r>
              <a:rPr lang="en-US" sz="2400"/>
              <a:t>is chosen, there is only one value of </a:t>
            </a:r>
            <a:r>
              <a:rPr lang="en-US" sz="2400">
                <a:solidFill>
                  <a:srgbClr val="C00000"/>
                </a:solidFill>
              </a:rPr>
              <a:t>x </a:t>
            </a:r>
            <a:r>
              <a:rPr lang="en-US" sz="2400"/>
              <a:t>for which </a:t>
            </a:r>
            <a:r>
              <a:rPr lang="en-US" sz="2400">
                <a:solidFill>
                  <a:srgbClr val="C00000"/>
                </a:solidFill>
              </a:rPr>
              <a:t>x + y = 0.</a:t>
            </a:r>
            <a:endParaRPr sz="2400"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1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quantification </a:t>
            </a:r>
            <a:r>
              <a:rPr lang="en-US">
                <a:solidFill>
                  <a:srgbClr val="C00000"/>
                </a:solidFill>
              </a:rPr>
              <a:t>∀x∃yQ(x, y) </a:t>
            </a:r>
            <a:r>
              <a:rPr lang="en-US"/>
              <a:t>denotes the proposition: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00B050"/>
                </a:solidFill>
              </a:rPr>
              <a:t>“For every real number x there is a real number y such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00B050"/>
                </a:solidFill>
              </a:rPr>
              <a:t>	  that Q(x, y).”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Given a real number </a:t>
            </a:r>
            <a:r>
              <a:rPr lang="en-US">
                <a:solidFill>
                  <a:srgbClr val="C00000"/>
                </a:solidFill>
              </a:rPr>
              <a:t>x</a:t>
            </a:r>
            <a:r>
              <a:rPr lang="en-US"/>
              <a:t>, there is a real number </a:t>
            </a:r>
            <a:r>
              <a:rPr lang="en-US">
                <a:solidFill>
                  <a:srgbClr val="C00000"/>
                </a:solidFill>
              </a:rPr>
              <a:t>y </a:t>
            </a:r>
            <a:r>
              <a:rPr lang="en-US"/>
              <a:t>such that </a:t>
            </a:r>
            <a:r>
              <a:rPr lang="en-US">
                <a:solidFill>
                  <a:srgbClr val="C00000"/>
                </a:solidFill>
              </a:rPr>
              <a:t>x + y = 0</a:t>
            </a:r>
            <a:r>
              <a:rPr lang="en-US"/>
              <a:t>; namely </a:t>
            </a:r>
            <a:r>
              <a:rPr lang="en-US">
                <a:solidFill>
                  <a:srgbClr val="C00000"/>
                </a:solidFill>
              </a:rPr>
              <a:t>x = - y</a:t>
            </a:r>
            <a:r>
              <a:rPr lang="en-US"/>
              <a:t>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Hence the statement </a:t>
            </a:r>
            <a:r>
              <a:rPr lang="en-US">
                <a:solidFill>
                  <a:srgbClr val="C00000"/>
                </a:solidFill>
              </a:rPr>
              <a:t>∀x∃yQ(x, y) </a:t>
            </a:r>
            <a:r>
              <a:rPr lang="en-US"/>
              <a:t>is </a:t>
            </a:r>
            <a:r>
              <a:rPr lang="en-US">
                <a:solidFill>
                  <a:srgbClr val="C00000"/>
                </a:solidFill>
              </a:rPr>
              <a:t>True.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OBSERVATION</a:t>
            </a:r>
            <a:endParaRPr/>
          </a:p>
        </p:txBody>
      </p:sp>
      <p:sp>
        <p:nvSpPr>
          <p:cNvPr id="229" name="Google Shape;229;p1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1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From these observations in previous example, it follows that if </a:t>
            </a:r>
            <a:r>
              <a:rPr lang="en-US">
                <a:solidFill>
                  <a:srgbClr val="C00000"/>
                </a:solidFill>
              </a:rPr>
              <a:t>∃y∀x P(x, y) </a:t>
            </a:r>
            <a:r>
              <a:rPr lang="en-US"/>
              <a:t>is</a:t>
            </a:r>
            <a:r>
              <a:rPr lang="en-US">
                <a:solidFill>
                  <a:srgbClr val="C00000"/>
                </a:solidFill>
              </a:rPr>
              <a:t> true, </a:t>
            </a:r>
            <a:r>
              <a:rPr lang="en-US"/>
              <a:t>then</a:t>
            </a:r>
            <a:r>
              <a:rPr lang="en-US">
                <a:solidFill>
                  <a:srgbClr val="C00000"/>
                </a:solidFill>
              </a:rPr>
              <a:t> ∀x∃yP(x, y) </a:t>
            </a:r>
            <a:r>
              <a:rPr lang="en-US"/>
              <a:t>must also be </a:t>
            </a:r>
            <a:r>
              <a:rPr lang="en-US">
                <a:solidFill>
                  <a:srgbClr val="C00000"/>
                </a:solidFill>
              </a:rPr>
              <a:t>true.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However, If </a:t>
            </a:r>
            <a:r>
              <a:rPr lang="en-US">
                <a:solidFill>
                  <a:srgbClr val="C00000"/>
                </a:solidFill>
              </a:rPr>
              <a:t>∀x∃y P(x, y) </a:t>
            </a:r>
            <a:r>
              <a:rPr lang="en-US"/>
              <a:t>is</a:t>
            </a:r>
            <a:r>
              <a:rPr lang="en-US">
                <a:solidFill>
                  <a:srgbClr val="C00000"/>
                </a:solidFill>
              </a:rPr>
              <a:t> true, </a:t>
            </a:r>
            <a:r>
              <a:rPr lang="en-US"/>
              <a:t>it is </a:t>
            </a:r>
            <a:r>
              <a:rPr lang="en-US">
                <a:solidFill>
                  <a:srgbClr val="C00000"/>
                </a:solidFill>
              </a:rPr>
              <a:t>not </a:t>
            </a:r>
            <a:r>
              <a:rPr lang="en-US"/>
              <a:t>necessary for </a:t>
            </a:r>
            <a:r>
              <a:rPr lang="en-US">
                <a:solidFill>
                  <a:srgbClr val="C00000"/>
                </a:solidFill>
              </a:rPr>
              <a:t>∃y∀x P(x, y) </a:t>
            </a:r>
            <a:r>
              <a:rPr lang="en-US"/>
              <a:t>to be </a:t>
            </a:r>
            <a:r>
              <a:rPr lang="en-US">
                <a:solidFill>
                  <a:srgbClr val="C00000"/>
                </a:solidFill>
              </a:rPr>
              <a:t>true.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</p:txBody>
      </p:sp>
      <p:sp>
        <p:nvSpPr>
          <p:cNvPr id="236" name="Google Shape;236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1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8844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  <p:pic>
        <p:nvPicPr>
          <p:cNvPr id="238" name="Google Shape;23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2" y="1219200"/>
            <a:ext cx="8278831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NESTED QUANTIFIER</a:t>
            </a:r>
            <a:endParaRPr/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>
                <a:solidFill>
                  <a:srgbClr val="C00000"/>
                </a:solidFill>
              </a:rPr>
              <a:t>Nested Quantifier</a:t>
            </a:r>
            <a:r>
              <a:rPr lang="en-US">
                <a:solidFill>
                  <a:srgbClr val="C00000"/>
                </a:solidFill>
              </a:rPr>
              <a:t>, </a:t>
            </a:r>
            <a:r>
              <a:rPr lang="en-US"/>
              <a:t>where one quantifier is within the scope of another, such as: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solidFill>
                  <a:srgbClr val="C00000"/>
                </a:solidFill>
              </a:rPr>
              <a:t>	∀x∃y (x + y = 0).</a:t>
            </a:r>
            <a:endParaRPr/>
          </a:p>
          <a:p>
            <a:pPr indent="-158496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b="1" sz="2400"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rgbClr val="C00000"/>
                </a:solidFill>
              </a:rPr>
              <a:t>Note: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Everything within the scope of a quantifier can be thought of as a propositional function.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Let </a:t>
            </a:r>
            <a:r>
              <a:rPr lang="en-US">
                <a:solidFill>
                  <a:srgbClr val="C00000"/>
                </a:solidFill>
              </a:rPr>
              <a:t>Q(x, y, z)</a:t>
            </a:r>
            <a:r>
              <a:rPr lang="en-US"/>
              <a:t> be the statement “</a:t>
            </a:r>
            <a:r>
              <a:rPr lang="en-US">
                <a:solidFill>
                  <a:srgbClr val="C00000"/>
                </a:solidFill>
              </a:rPr>
              <a:t>x + y = z.</a:t>
            </a:r>
            <a:r>
              <a:rPr lang="en-US"/>
              <a:t>” What are the </a:t>
            </a:r>
            <a:r>
              <a:rPr lang="en-US">
                <a:solidFill>
                  <a:srgbClr val="C00000"/>
                </a:solidFill>
              </a:rPr>
              <a:t>truth values</a:t>
            </a:r>
            <a:r>
              <a:rPr lang="en-US"/>
              <a:t> of the statement </a:t>
            </a:r>
            <a:r>
              <a:rPr lang="en-US">
                <a:solidFill>
                  <a:srgbClr val="C00000"/>
                </a:solidFill>
              </a:rPr>
              <a:t>∀x∀y∃z Q(x, y, z)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∃z∀x∀y Q(x, y, z)</a:t>
            </a:r>
            <a:r>
              <a:rPr lang="en-US"/>
              <a:t>, where the </a:t>
            </a:r>
            <a:r>
              <a:rPr lang="en-US">
                <a:solidFill>
                  <a:srgbClr val="C00000"/>
                </a:solidFill>
              </a:rPr>
              <a:t>domain</a:t>
            </a:r>
            <a:r>
              <a:rPr lang="en-US"/>
              <a:t> of all variables consists of </a:t>
            </a:r>
            <a:r>
              <a:rPr lang="en-US">
                <a:solidFill>
                  <a:srgbClr val="C00000"/>
                </a:solidFill>
              </a:rPr>
              <a:t>all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real numbers</a:t>
            </a:r>
            <a:r>
              <a:rPr lang="en-US"/>
              <a:t>?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quantification </a:t>
            </a:r>
            <a:r>
              <a:rPr lang="en-US">
                <a:solidFill>
                  <a:srgbClr val="C00000"/>
                </a:solidFill>
              </a:rPr>
              <a:t>∀x∀y∃z Q(x, y, z) </a:t>
            </a:r>
            <a:r>
              <a:rPr lang="en-US"/>
              <a:t>denotes that: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“</a:t>
            </a:r>
            <a:r>
              <a:rPr lang="en-US">
                <a:solidFill>
                  <a:srgbClr val="C00000"/>
                </a:solidFill>
              </a:rPr>
              <a:t>For all real numbers x and for all real numbers y there is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     a real number z such that x + y = z</a:t>
            </a:r>
            <a:r>
              <a:rPr lang="en-US"/>
              <a:t>”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is</a:t>
            </a:r>
            <a:r>
              <a:rPr lang="en-US">
                <a:solidFill>
                  <a:srgbClr val="C00000"/>
                </a:solidFill>
              </a:rPr>
              <a:t> true.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									</a:t>
            </a:r>
            <a:endParaRPr/>
          </a:p>
        </p:txBody>
      </p:sp>
      <p:sp>
        <p:nvSpPr>
          <p:cNvPr id="251" name="Google Shape;251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∃z∀x∀y Q(x, y, z) </a:t>
            </a:r>
            <a:r>
              <a:rPr lang="en-US"/>
              <a:t>which is the statement: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“</a:t>
            </a:r>
            <a:r>
              <a:rPr lang="en-US">
                <a:solidFill>
                  <a:srgbClr val="C00000"/>
                </a:solidFill>
              </a:rPr>
              <a:t>There is a real number z such that for all real numbers x and for all real numbers y such that x + y = z.</a:t>
            </a:r>
            <a:r>
              <a:rPr lang="en-US"/>
              <a:t>”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is</a:t>
            </a:r>
            <a:r>
              <a:rPr lang="en-US">
                <a:solidFill>
                  <a:srgbClr val="C00000"/>
                </a:solidFill>
              </a:rPr>
              <a:t> False.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Because there is no value of </a:t>
            </a:r>
            <a:r>
              <a:rPr lang="en-US">
                <a:solidFill>
                  <a:srgbClr val="C00000"/>
                </a:solidFill>
              </a:rPr>
              <a:t>z </a:t>
            </a:r>
            <a:r>
              <a:rPr lang="en-US"/>
              <a:t>that satisfies the equation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 </a:t>
            </a:r>
            <a:r>
              <a:rPr lang="en-US">
                <a:solidFill>
                  <a:srgbClr val="C00000"/>
                </a:solidFill>
              </a:rPr>
              <a:t>x + y = z.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Bookman Old Style"/>
              <a:buNone/>
            </a:pPr>
            <a:r>
              <a:rPr b="1" lang="en-US" sz="2300" u="sng">
                <a:solidFill>
                  <a:srgbClr val="0070C0"/>
                </a:solidFill>
              </a:rPr>
              <a:t>TRANSLATING MATHEMATICAL STATEMENTS INTO STATEMENTS INVOLVING NESTED QUANTIFIERS</a:t>
            </a:r>
            <a:endParaRPr/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2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C00000"/>
                </a:solidFill>
              </a:rPr>
              <a:t>EXAMPLE: </a:t>
            </a:r>
            <a:r>
              <a:rPr lang="en-US" sz="2400"/>
              <a:t> Translate the statement into a logical expression.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“The sum of two positive integers is always positive” 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748"/>
              <a:buChar char="🞂"/>
            </a:pPr>
            <a:r>
              <a:rPr b="1" lang="en-US" sz="2300" u="sng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1: </a:t>
            </a:r>
            <a:r>
              <a:rPr lang="en-US" sz="2400"/>
              <a:t>Rephrase it so that Quantifiers and Domain are shown: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every two integers, if these integers are both positive, then the sum of these integers is positive.”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2:</a:t>
            </a:r>
            <a:r>
              <a:rPr lang="en-US" sz="2400"/>
              <a:t> Introduce variables x and 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all positive integers x and y, if x &gt; 0 and y &gt; 0, then x + y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     is positive.”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265" name="Google Shape;265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Step 3:</a:t>
            </a:r>
            <a:r>
              <a:rPr lang="en-US"/>
              <a:t> Propositional Function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P(x) = x &gt; 0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Q(x) = y &gt; 0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R(x) = x + y &gt; 0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Domain =  All integers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Step 4: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</a:t>
            </a:r>
            <a:r>
              <a:rPr lang="en-US"/>
              <a:t>∀x∀y ((x &gt; 0) ∧ (y &gt; 0) → (x + y &gt; 0))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 ∀x∀y (P(x) ∧ Q(y)) → R(x))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272" name="Google Shape;272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Translate the statement into a logical expression.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“Every real number except zero has a multiplicative inverse”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    (A multiplicative inverse of a real number x and y is xy = 1) 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1: </a:t>
            </a:r>
            <a:r>
              <a:rPr lang="en-US" sz="2400"/>
              <a:t> Rephrase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every real number x except zero, x has a multiplicative inverse.”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2:  </a:t>
            </a:r>
            <a:r>
              <a:rPr lang="en-US" sz="2400"/>
              <a:t>Introduce variables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every real number x, if x ≠ 0, then there exists a real  number y such that xy = 1”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Step 3:</a:t>
            </a:r>
            <a:r>
              <a:rPr lang="en-US"/>
              <a:t> Propositional Function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P(x) = x ≠ 0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Q(x) = xy = 1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Domain =  All real numbers.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Step 4: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   </a:t>
            </a:r>
            <a:r>
              <a:rPr lang="en-US"/>
              <a:t>∀x ((x ≠ 0) → ∃y(xy = 1))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   ∀x (P(x) → ∃yQ(x))) 	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286" name="Google Shape;286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2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Translate the statement into a logical expression.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“The difference of two positive integers is not necessarily positive”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1: </a:t>
            </a:r>
            <a:r>
              <a:rPr lang="en-US" sz="2400"/>
              <a:t> Rephrase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every positive integers x and y,  the difference is not necessarily positive.”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2: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every real number x and y, the x – y &gt; 0 or x – y &lt; 0”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 b="1" u="sng">
              <a:solidFill>
                <a:srgbClr val="0070C0"/>
              </a:solidFill>
            </a:endParaRPr>
          </a:p>
        </p:txBody>
      </p:sp>
      <p:sp>
        <p:nvSpPr>
          <p:cNvPr id="293" name="Google Shape;293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2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C00000"/>
                </a:solidFill>
              </a:rPr>
              <a:t>Step 3: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∀x∀y </a:t>
            </a:r>
            <a:r>
              <a:rPr lang="en-US" sz="3200"/>
              <a:t>(</a:t>
            </a:r>
            <a:r>
              <a:rPr lang="en-US" sz="3000"/>
              <a:t>(</a:t>
            </a:r>
            <a:r>
              <a:rPr lang="en-US"/>
              <a:t>(x &gt; 0) </a:t>
            </a:r>
            <a:r>
              <a:rPr b="1" lang="en-US"/>
              <a:t>∧</a:t>
            </a:r>
            <a:r>
              <a:rPr lang="en-US"/>
              <a:t> (y &gt; 0)</a:t>
            </a:r>
            <a:r>
              <a:rPr lang="en-US" sz="3000"/>
              <a:t>)</a:t>
            </a:r>
            <a:r>
              <a:rPr lang="en-US"/>
              <a:t>  → </a:t>
            </a:r>
            <a:r>
              <a:rPr lang="en-US" sz="3000"/>
              <a:t>(</a:t>
            </a:r>
            <a:r>
              <a:rPr lang="en-US"/>
              <a:t>(x – y &gt; 0) </a:t>
            </a:r>
            <a:r>
              <a:rPr b="1" lang="en-US"/>
              <a:t>∨</a:t>
            </a:r>
            <a:r>
              <a:rPr lang="en-US"/>
              <a:t> (x – y &lt; 0)</a:t>
            </a:r>
            <a:r>
              <a:rPr lang="en-US" sz="3000"/>
              <a:t>)</a:t>
            </a:r>
            <a:r>
              <a:rPr lang="en-US" sz="3200"/>
              <a:t>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OR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 sz="2800"/>
              <a:t>¬</a:t>
            </a:r>
            <a:r>
              <a:rPr lang="en-US"/>
              <a:t>∀x ∀y ((x &gt; 0) </a:t>
            </a:r>
            <a:r>
              <a:rPr b="1" lang="en-US"/>
              <a:t>∧</a:t>
            </a:r>
            <a:r>
              <a:rPr lang="en-US"/>
              <a:t> (y &gt; 0)  → (x – y &gt; 0))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158496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300" name="Google Shape;300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2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Translate the statement into a logical expression.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“The absolute value of the product of two integers is the product of their absolute values.”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 u="sng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1: </a:t>
            </a:r>
            <a:r>
              <a:rPr lang="en-US" sz="2400"/>
              <a:t> Rephrase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every positive integers x and y,  the absolute value of product of two values  x and y is product of their absolute values.”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2: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every real number x and y, the |x.y| = |x||y|”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0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 b="1" u="sng">
              <a:solidFill>
                <a:srgbClr val="0070C0"/>
              </a:solidFill>
            </a:endParaRPr>
          </a:p>
        </p:txBody>
      </p:sp>
      <p:sp>
        <p:nvSpPr>
          <p:cNvPr id="307" name="Google Shape;307;p2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2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C00000"/>
                </a:solidFill>
              </a:rPr>
              <a:t>Step 3: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∀x ∀y (|x.y| = |x||y|)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158496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>
                <a:solidFill>
                  <a:srgbClr val="C00000"/>
                </a:solidFill>
              </a:rPr>
              <a:t>Example: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∀x∃y (x + y = 0)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is the same as</a:t>
            </a:r>
            <a:r>
              <a:rPr lang="en-US">
                <a:solidFill>
                  <a:srgbClr val="C00000"/>
                </a:solidFill>
              </a:rPr>
              <a:t> ∀x Q(x), 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where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	Q(x) = ∃y P(x, y)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 </a:t>
            </a:r>
            <a:r>
              <a:rPr lang="en-US"/>
              <a:t>where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	P(x, y) = x + y = 0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314" name="Google Shape;314;p3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5" name="Google Shape;315;p30"/>
          <p:cNvSpPr txBox="1"/>
          <p:nvPr>
            <p:ph idx="1" type="body"/>
          </p:nvPr>
        </p:nvSpPr>
        <p:spPr>
          <a:xfrm>
            <a:off x="304800" y="12192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/>
              <a:t>Translate the statement into a logical expression.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>
                <a:solidFill>
                  <a:srgbClr val="C00000"/>
                </a:solidFill>
              </a:rPr>
              <a:t>	“Every positive integer is the sum of the squares of four integers.”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Char char="🞂"/>
            </a:pPr>
            <a:r>
              <a:rPr b="1" lang="en-US" sz="2400" u="sng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1: </a:t>
            </a:r>
            <a:r>
              <a:rPr lang="en-US" sz="2400"/>
              <a:t> Rephrase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every positive integers x , there exist four integers a, b, c and d such that every integer x is equal to sum of four integers.”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Step 2: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	“For every real number x, there exist four integers a, b, c and d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rPr lang="en-US" sz="2400"/>
              <a:t>     such that x = a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2400"/>
              <a:t> + b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2400"/>
              <a:t> + c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2400"/>
              <a:t> + 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2400"/>
              <a:t>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1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 b="1" u="sng">
              <a:solidFill>
                <a:srgbClr val="0070C0"/>
              </a:solidFill>
            </a:endParaRPr>
          </a:p>
        </p:txBody>
      </p:sp>
      <p:sp>
        <p:nvSpPr>
          <p:cNvPr id="321" name="Google Shape;321;p3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3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C00000"/>
                </a:solidFill>
              </a:rPr>
              <a:t>Step 3: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∀x ∃a ∃b ∃c ∃d ((x &gt; 0) → </a:t>
            </a:r>
            <a:r>
              <a:rPr lang="en-US" sz="2800"/>
              <a:t>x = a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2800"/>
              <a:t> + b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2800"/>
              <a:t> + c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 sz="2800"/>
              <a:t> + d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²</a:t>
            </a:r>
            <a:r>
              <a:rPr lang="en-US"/>
              <a:t>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2432"/>
              <a:buNone/>
            </a:pPr>
            <a:r>
              <a:t/>
            </a:r>
            <a:endParaRPr sz="3200">
              <a:solidFill>
                <a:srgbClr val="C00000"/>
              </a:solidFill>
            </a:endParaRPr>
          </a:p>
          <a:p>
            <a:pPr indent="-158496" lvl="0" marL="2743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Bookman Old Style"/>
              <a:buNone/>
            </a:pPr>
            <a:r>
              <a:rPr b="1" lang="en-US">
                <a:solidFill>
                  <a:srgbClr val="0070C0"/>
                </a:solidFill>
              </a:rPr>
              <a:t>TRANSLATING FROM NESTED QUANTIFIERS INTO ENGLISH</a:t>
            </a:r>
            <a:endParaRPr/>
          </a:p>
        </p:txBody>
      </p:sp>
      <p:sp>
        <p:nvSpPr>
          <p:cNvPr id="328" name="Google Shape;328;p3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3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Expression with nested quantifiers expressing statements in English can be quite complicated.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Step 1: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Write out </a:t>
            </a:r>
            <a:r>
              <a:rPr lang="en-US">
                <a:solidFill>
                  <a:srgbClr val="C00000"/>
                </a:solidFill>
              </a:rPr>
              <a:t>Quantifiers</a:t>
            </a:r>
            <a:r>
              <a:rPr lang="en-US"/>
              <a:t> and </a:t>
            </a:r>
            <a:r>
              <a:rPr lang="en-US">
                <a:solidFill>
                  <a:srgbClr val="C00000"/>
                </a:solidFill>
              </a:rPr>
              <a:t>Predicates</a:t>
            </a:r>
            <a:r>
              <a:rPr lang="en-US"/>
              <a:t>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Step 2: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Express the meaning in </a:t>
            </a:r>
            <a:r>
              <a:rPr lang="en-US">
                <a:solidFill>
                  <a:srgbClr val="C00000"/>
                </a:solidFill>
              </a:rPr>
              <a:t>simple sentence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900"/>
              <a:buFont typeface="Bookman Old Style"/>
              <a:buNone/>
            </a:pPr>
            <a:r>
              <a:rPr b="1" lang="en-US" sz="2900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335" name="Google Shape;335;p3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Translate the statement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∀x (C(x)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>
                <a:solidFill>
                  <a:srgbClr val="C00000"/>
                </a:solidFill>
              </a:rPr>
              <a:t>∃y(C(y)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F(x,y)))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where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C(x) </a:t>
            </a:r>
            <a:r>
              <a:rPr lang="en-US"/>
              <a:t>= x has a computer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F(x, y) </a:t>
            </a:r>
            <a:r>
              <a:rPr lang="en-US"/>
              <a:t>= x and y are friends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Domain </a:t>
            </a:r>
            <a:r>
              <a:rPr lang="en-US"/>
              <a:t>= All students in the school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900"/>
              <a:buFont typeface="Bookman Old Style"/>
              <a:buNone/>
            </a:pPr>
            <a:r>
              <a:rPr b="1" lang="en-US" sz="2900">
                <a:solidFill>
                  <a:srgbClr val="0070C0"/>
                </a:solidFill>
              </a:rPr>
              <a:t>SOLUTION</a:t>
            </a:r>
            <a:endParaRPr/>
          </a:p>
        </p:txBody>
      </p:sp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statement says that “</a:t>
            </a:r>
            <a:r>
              <a:rPr lang="en-US">
                <a:solidFill>
                  <a:srgbClr val="C00000"/>
                </a:solidFill>
              </a:rPr>
              <a:t>for every student x in your school, x has a computer or there is a student y such that y has a computer and x and y are friends</a:t>
            </a:r>
            <a:r>
              <a:rPr lang="en-US"/>
              <a:t>”.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 other words,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00B050"/>
                </a:solidFill>
              </a:rPr>
              <a:t>Every student in your school has a computer or has a friend who has a computer.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900"/>
              <a:buFont typeface="Bookman Old Style"/>
              <a:buNone/>
            </a:pPr>
            <a:r>
              <a:rPr b="1" lang="en-US" sz="2900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349" name="Google Shape;349;p3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3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Translate the statement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∃x∀y∀z ((F(x, y)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F(x, z)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(y ≠ z)) → </a:t>
            </a:r>
            <a:r>
              <a:rPr lang="en-US" sz="2800">
                <a:solidFill>
                  <a:srgbClr val="C00000"/>
                </a:solidFill>
              </a:rPr>
              <a:t>¬</a:t>
            </a:r>
            <a:r>
              <a:rPr lang="en-US">
                <a:solidFill>
                  <a:srgbClr val="C00000"/>
                </a:solidFill>
              </a:rPr>
              <a:t>F(y, z))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where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F(a, b) </a:t>
            </a:r>
            <a:r>
              <a:rPr lang="en-US"/>
              <a:t>= means a and b are friends.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Domain </a:t>
            </a:r>
            <a:r>
              <a:rPr lang="en-US"/>
              <a:t>= all students in the school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900"/>
              <a:buFont typeface="Bookman Old Style"/>
              <a:buNone/>
            </a:pPr>
            <a:r>
              <a:rPr b="1" lang="en-US" sz="2900">
                <a:solidFill>
                  <a:srgbClr val="0070C0"/>
                </a:solidFill>
              </a:rPr>
              <a:t>SOLUTION</a:t>
            </a:r>
            <a:endParaRPr/>
          </a:p>
        </p:txBody>
      </p:sp>
      <p:sp>
        <p:nvSpPr>
          <p:cNvPr id="356" name="Google Shape;356;p3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3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First examine </a:t>
            </a:r>
            <a:r>
              <a:rPr lang="en-US">
                <a:solidFill>
                  <a:srgbClr val="C00000"/>
                </a:solidFill>
              </a:rPr>
              <a:t>((F(x, y)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F(x, z)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(y ≠ z)) → </a:t>
            </a:r>
            <a:r>
              <a:rPr lang="en-US" sz="2800">
                <a:solidFill>
                  <a:srgbClr val="C00000"/>
                </a:solidFill>
              </a:rPr>
              <a:t>¬</a:t>
            </a:r>
            <a:r>
              <a:rPr lang="en-US">
                <a:solidFill>
                  <a:srgbClr val="C00000"/>
                </a:solidFill>
              </a:rPr>
              <a:t>F(y, z))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This expression says that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“</a:t>
            </a:r>
            <a:r>
              <a:rPr lang="en-US">
                <a:solidFill>
                  <a:srgbClr val="C00000"/>
                </a:solidFill>
              </a:rPr>
              <a:t>if student x and y are friends and student x and z are friends, and furthermore if y and z are not same student, then y and z are not friends</a:t>
            </a:r>
            <a:r>
              <a:rPr lang="en-US"/>
              <a:t>”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 follows that the original statement, which is triply quantified, says that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00B050"/>
                </a:solidFill>
              </a:rPr>
              <a:t>There is a student x such that for all students y and for all students z. If student x and y are friends and student x and z are friends furthermore, student y are not the same, then y and z are not friends.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900"/>
              <a:buFont typeface="Bookman Old Style"/>
              <a:buNone/>
            </a:pPr>
            <a:r>
              <a:rPr b="1" lang="en-US" sz="2900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363" name="Google Shape;363;p3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3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Translate the statement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∃x∃y∀z ((x ≠ y)</a:t>
            </a:r>
            <a:r>
              <a:rPr b="1" lang="en-US">
                <a:solidFill>
                  <a:srgbClr val="C00000"/>
                </a:solidFill>
              </a:rPr>
              <a:t> ∧</a:t>
            </a:r>
            <a:r>
              <a:rPr lang="en-US">
                <a:solidFill>
                  <a:srgbClr val="C00000"/>
                </a:solidFill>
              </a:rPr>
              <a:t> (W(x, z) </a:t>
            </a:r>
            <a:r>
              <a:rPr b="1" lang="en-US">
                <a:solidFill>
                  <a:srgbClr val="C00000"/>
                </a:solidFill>
              </a:rPr>
              <a:t>↔</a:t>
            </a:r>
            <a:r>
              <a:rPr lang="en-US">
                <a:solidFill>
                  <a:srgbClr val="C00000"/>
                </a:solidFill>
              </a:rPr>
              <a:t> W(y, z)))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where</a:t>
            </a:r>
            <a:r>
              <a:rPr lang="en-US">
                <a:solidFill>
                  <a:srgbClr val="C00000"/>
                </a:solidFill>
              </a:rPr>
              <a:t>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W(x, z) </a:t>
            </a:r>
            <a:r>
              <a:rPr lang="en-US"/>
              <a:t>= student x has visited website z.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Domain for x and y </a:t>
            </a:r>
            <a:r>
              <a:rPr lang="en-US"/>
              <a:t>= All students in the school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Domain for z </a:t>
            </a:r>
            <a:r>
              <a:rPr lang="en-US"/>
              <a:t>= All websites.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900"/>
              <a:buFont typeface="Bookman Old Style"/>
              <a:buNone/>
            </a:pPr>
            <a:r>
              <a:rPr b="1" lang="en-US" sz="2900">
                <a:solidFill>
                  <a:srgbClr val="0070C0"/>
                </a:solidFill>
              </a:rPr>
              <a:t>SOLUTION</a:t>
            </a:r>
            <a:endParaRPr/>
          </a:p>
        </p:txBody>
      </p:sp>
      <p:sp>
        <p:nvSpPr>
          <p:cNvPr id="370" name="Google Shape;370;p3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3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First examine </a:t>
            </a:r>
            <a:r>
              <a:rPr lang="en-US">
                <a:solidFill>
                  <a:srgbClr val="C00000"/>
                </a:solidFill>
              </a:rPr>
              <a:t>((x ≠ y)</a:t>
            </a:r>
            <a:r>
              <a:rPr b="1" lang="en-US">
                <a:solidFill>
                  <a:srgbClr val="C00000"/>
                </a:solidFill>
              </a:rPr>
              <a:t> ∧</a:t>
            </a:r>
            <a:r>
              <a:rPr lang="en-US">
                <a:solidFill>
                  <a:srgbClr val="C00000"/>
                </a:solidFill>
              </a:rPr>
              <a:t> (W(x, z) </a:t>
            </a:r>
            <a:r>
              <a:rPr b="1" lang="en-US">
                <a:solidFill>
                  <a:srgbClr val="C00000"/>
                </a:solidFill>
              </a:rPr>
              <a:t>↔</a:t>
            </a:r>
            <a:r>
              <a:rPr lang="en-US">
                <a:solidFill>
                  <a:srgbClr val="C00000"/>
                </a:solidFill>
              </a:rPr>
              <a:t> W(y, z)))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This expression says that: “</a:t>
            </a:r>
            <a:r>
              <a:rPr lang="en-US">
                <a:solidFill>
                  <a:srgbClr val="C00000"/>
                </a:solidFill>
              </a:rPr>
              <a:t>x and y are not the same and student x has visited a website z if and only if student y has visited a website z.</a:t>
            </a:r>
            <a:r>
              <a:rPr lang="en-US"/>
              <a:t>”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It follows that the original statement, which is triply quantified, says that: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00B050"/>
                </a:solidFill>
              </a:rPr>
              <a:t>There exist some student x and y such that for all websites z, both x and y are different, the student x visited website z if and only if student y has visited the same website z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8" name="Google Shape;378;p3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In other words,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Two different people who have visited the exactly same website.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UNDERSTANDING STATEMENTS INVOLVING NESTED QUANTIFIERS</a:t>
            </a:r>
            <a:endParaRPr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b="1" lang="en-US">
                <a:solidFill>
                  <a:srgbClr val="C00000"/>
                </a:solidFill>
              </a:rPr>
              <a:t>Example:</a:t>
            </a:r>
            <a:r>
              <a:rPr lang="en-US"/>
              <a:t> Assume that the domain of the variables x and y consists of all real numbers. The statement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∀x ∀y (x + y = y + x)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 statement says that</a:t>
            </a:r>
            <a:r>
              <a:rPr lang="en-US">
                <a:solidFill>
                  <a:srgbClr val="C00000"/>
                </a:solidFill>
              </a:rPr>
              <a:t> (x + y = y + x) </a:t>
            </a:r>
            <a:r>
              <a:rPr lang="en-US"/>
              <a:t>for </a:t>
            </a:r>
            <a:r>
              <a:rPr b="1" lang="en-US">
                <a:solidFill>
                  <a:srgbClr val="C00000"/>
                </a:solidFill>
              </a:rPr>
              <a:t>all</a:t>
            </a:r>
            <a:r>
              <a:rPr lang="en-US"/>
              <a:t> real numbers x and y.</a:t>
            </a:r>
            <a:r>
              <a:rPr lang="en-US">
                <a:solidFill>
                  <a:srgbClr val="C00000"/>
                </a:solidFill>
              </a:rPr>
              <a:t>  </a:t>
            </a:r>
            <a:r>
              <a:rPr lang="en-US"/>
              <a:t>This is the</a:t>
            </a:r>
            <a:r>
              <a:rPr lang="en-US">
                <a:solidFill>
                  <a:srgbClr val="C00000"/>
                </a:solidFill>
              </a:rPr>
              <a:t> commutative law </a:t>
            </a:r>
            <a:r>
              <a:rPr lang="en-US"/>
              <a:t>for</a:t>
            </a:r>
            <a:r>
              <a:rPr lang="en-US">
                <a:solidFill>
                  <a:srgbClr val="C00000"/>
                </a:solidFill>
              </a:rPr>
              <a:t> addition </a:t>
            </a:r>
            <a:r>
              <a:rPr lang="en-US"/>
              <a:t>of</a:t>
            </a:r>
            <a:r>
              <a:rPr lang="en-US">
                <a:solidFill>
                  <a:srgbClr val="C00000"/>
                </a:solidFill>
              </a:rPr>
              <a:t> real numbers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900"/>
              <a:buFont typeface="Bookman Old Style"/>
              <a:buNone/>
            </a:pPr>
            <a:r>
              <a:rPr b="1" lang="en-US" sz="2900">
                <a:solidFill>
                  <a:srgbClr val="0070C0"/>
                </a:solidFill>
              </a:rPr>
              <a:t>TRANSLATING ENGLISH SENTENCES INTO LOGICAL EXPRESSIONS</a:t>
            </a:r>
            <a:endParaRPr/>
          </a:p>
        </p:txBody>
      </p:sp>
      <p:sp>
        <p:nvSpPr>
          <p:cNvPr id="384" name="Google Shape;384;p4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5" name="Google Shape;385;p4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Example: </a:t>
            </a:r>
            <a:r>
              <a:rPr lang="en-US"/>
              <a:t>Express the statement as a logical expression involving predicates and quantifiers with a domain consisting of all people.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C00000"/>
                </a:solidFill>
              </a:rPr>
              <a:t>If a person is female and is a parent, then this person is someone’s mother.</a:t>
            </a:r>
            <a:r>
              <a:rPr lang="en-US"/>
              <a:t>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0070C0"/>
                </a:solidFill>
              </a:rPr>
              <a:t>SOLUTION</a:t>
            </a:r>
            <a:endParaRPr/>
          </a:p>
        </p:txBody>
      </p:sp>
      <p:sp>
        <p:nvSpPr>
          <p:cNvPr id="391" name="Google Shape;391;p4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4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Step 1: </a:t>
            </a:r>
            <a:r>
              <a:rPr lang="en-US"/>
              <a:t>Rephrase so that domain and quantifier can be shown.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C00000"/>
                </a:solidFill>
              </a:rPr>
              <a:t>For every person, if person is female and person is parent, then there exist a person such that person is the mother of person.</a:t>
            </a:r>
            <a:r>
              <a:rPr lang="en-US"/>
              <a:t>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Step 2:</a:t>
            </a:r>
            <a:r>
              <a:rPr lang="en-US"/>
              <a:t> Introducing variables.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00B050"/>
                </a:solidFill>
              </a:rPr>
              <a:t>For every person x, if person x is female and person x is parent, then there exist a person y such that person x is the mother of person y. </a:t>
            </a:r>
            <a:r>
              <a:rPr lang="en-US"/>
              <a:t>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398" name="Google Shape;398;p4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Step 3:</a:t>
            </a:r>
            <a:r>
              <a:rPr lang="en-US"/>
              <a:t> Propositional Function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</a:t>
            </a:r>
            <a:r>
              <a:rPr lang="en-US">
                <a:solidFill>
                  <a:srgbClr val="C00000"/>
                </a:solidFill>
              </a:rPr>
              <a:t>F(x) =</a:t>
            </a:r>
            <a:r>
              <a:rPr lang="en-US"/>
              <a:t> x is female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</a:t>
            </a:r>
            <a:r>
              <a:rPr lang="en-US">
                <a:solidFill>
                  <a:srgbClr val="C00000"/>
                </a:solidFill>
              </a:rPr>
              <a:t>P(x) =</a:t>
            </a:r>
            <a:r>
              <a:rPr lang="en-US"/>
              <a:t> x is a parent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</a:t>
            </a:r>
            <a:r>
              <a:rPr lang="en-US">
                <a:solidFill>
                  <a:srgbClr val="C00000"/>
                </a:solidFill>
              </a:rPr>
              <a:t>M(x, y) =</a:t>
            </a:r>
            <a:r>
              <a:rPr lang="en-US"/>
              <a:t> x is the mother of y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Step 4: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∀x ((F(x) </a:t>
            </a:r>
            <a:r>
              <a:rPr b="1" lang="en-US"/>
              <a:t>∧ </a:t>
            </a:r>
            <a:r>
              <a:rPr lang="en-US"/>
              <a:t>P(x)) → ∃y M(x, y)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OR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∀x ∃y(((F(x) </a:t>
            </a:r>
            <a:r>
              <a:rPr b="1" lang="en-US"/>
              <a:t>∧ </a:t>
            </a:r>
            <a:r>
              <a:rPr lang="en-US"/>
              <a:t>P(x)) → M(x, y))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9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405" name="Google Shape;405;p4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p4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Let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S(x) =</a:t>
            </a:r>
            <a:r>
              <a:rPr lang="en-US"/>
              <a:t> “x is a student”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   </a:t>
            </a:r>
            <a:r>
              <a:rPr lang="en-US">
                <a:solidFill>
                  <a:srgbClr val="C00000"/>
                </a:solidFill>
              </a:rPr>
              <a:t>F(x) =</a:t>
            </a:r>
            <a:r>
              <a:rPr lang="en-US"/>
              <a:t> “x is a faculty member”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A(x, y) =</a:t>
            </a:r>
            <a:r>
              <a:rPr lang="en-US"/>
              <a:t> “x has asked y a question”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Domain =</a:t>
            </a:r>
            <a:r>
              <a:rPr lang="en-US"/>
              <a:t> all people associated with your school.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Use </a:t>
            </a:r>
            <a:r>
              <a:rPr lang="en-US">
                <a:solidFill>
                  <a:srgbClr val="C00000"/>
                </a:solidFill>
              </a:rPr>
              <a:t>quantifiers</a:t>
            </a:r>
            <a:r>
              <a:rPr lang="en-US"/>
              <a:t> to express each of these </a:t>
            </a:r>
            <a:r>
              <a:rPr lang="en-US">
                <a:solidFill>
                  <a:srgbClr val="C00000"/>
                </a:solidFill>
              </a:rPr>
              <a:t>statements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412" name="Google Shape;412;p4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3" name="Google Shape;413;p44"/>
          <p:cNvSpPr txBox="1"/>
          <p:nvPr>
            <p:ph idx="1" type="body"/>
          </p:nvPr>
        </p:nvSpPr>
        <p:spPr>
          <a:xfrm>
            <a:off x="457200" y="1234440"/>
            <a:ext cx="86868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Lois has asked Professor Michaels a question.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</a:rPr>
              <a:t>A(Lois, Professor Michaels)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Every Student has asked Professor Gross a question.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</a:rPr>
              <a:t>∀x (S(x) → A(x, Professor Gross))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Every faculty member has either asked Professor Miller a question or been asked a question by Prof. Miller.</a:t>
            </a:r>
            <a:endParaRPr>
              <a:solidFill>
                <a:srgbClr val="C00000"/>
              </a:solidFill>
            </a:endParaRPr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chemeClr val="dk1"/>
                </a:solidFill>
              </a:rPr>
              <a:t>∀x (F(x) → (A(x, Professor Miller) </a:t>
            </a:r>
            <a:r>
              <a:rPr b="1" lang="en-US" sz="2400">
                <a:solidFill>
                  <a:schemeClr val="dk1"/>
                </a:solidFill>
              </a:rPr>
              <a:t>∨ </a:t>
            </a:r>
            <a:r>
              <a:rPr lang="en-US" sz="2400">
                <a:solidFill>
                  <a:schemeClr val="dk1"/>
                </a:solidFill>
              </a:rPr>
              <a:t>A(Professor Miller, x)))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1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419" name="Google Shape;419;p4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45"/>
          <p:cNvSpPr txBox="1"/>
          <p:nvPr>
            <p:ph idx="1" type="body"/>
          </p:nvPr>
        </p:nvSpPr>
        <p:spPr>
          <a:xfrm>
            <a:off x="457200" y="1219200"/>
            <a:ext cx="8465574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Some student has not asked any faculty member a question.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C00000"/>
                </a:solidFill>
              </a:rPr>
              <a:t>∃x (S(x) </a:t>
            </a:r>
            <a:r>
              <a:rPr b="1" lang="en-US" sz="2400">
                <a:solidFill>
                  <a:srgbClr val="C00000"/>
                </a:solidFill>
              </a:rPr>
              <a:t>∧</a:t>
            </a:r>
            <a:r>
              <a:rPr lang="en-US" sz="2400">
                <a:solidFill>
                  <a:srgbClr val="C00000"/>
                </a:solidFill>
              </a:rPr>
              <a:t> ∀y(F(y) → ¬A(x, y)))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There is a faculty member who has never been asked a question by a student.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C00000"/>
                </a:solidFill>
              </a:rPr>
              <a:t>∃x (F(x) </a:t>
            </a:r>
            <a:r>
              <a:rPr b="1" lang="en-US" sz="2400">
                <a:solidFill>
                  <a:srgbClr val="C00000"/>
                </a:solidFill>
              </a:rPr>
              <a:t>∧</a:t>
            </a:r>
            <a:r>
              <a:rPr lang="en-US" sz="2400">
                <a:solidFill>
                  <a:srgbClr val="C00000"/>
                </a:solidFill>
              </a:rPr>
              <a:t> ∀y(S(y) → ¬A(y, x)))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Some student has asked every faculty member a question.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C00000"/>
                </a:solidFill>
              </a:rPr>
              <a:t>∀y (F(y) → ∃x(S(x) </a:t>
            </a:r>
            <a:r>
              <a:rPr b="1" lang="en-US" sz="2400">
                <a:solidFill>
                  <a:srgbClr val="C00000"/>
                </a:solidFill>
              </a:rPr>
              <a:t>∨ </a:t>
            </a:r>
            <a:r>
              <a:rPr lang="en-US" sz="2400">
                <a:solidFill>
                  <a:srgbClr val="C00000"/>
                </a:solidFill>
              </a:rPr>
              <a:t>A(x, y)))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426" name="Google Shape;426;p4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There is a faculty member who has asked every other faculty member a question.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C00000"/>
                </a:solidFill>
              </a:rPr>
              <a:t>∃x (F(x) </a:t>
            </a:r>
            <a:r>
              <a:rPr b="1" lang="en-US" sz="2400">
                <a:solidFill>
                  <a:srgbClr val="C00000"/>
                </a:solidFill>
              </a:rPr>
              <a:t>∧</a:t>
            </a:r>
            <a:r>
              <a:rPr lang="en-US" sz="2400">
                <a:solidFill>
                  <a:srgbClr val="C00000"/>
                </a:solidFill>
              </a:rPr>
              <a:t> ∀y((F(y) </a:t>
            </a:r>
            <a:r>
              <a:rPr b="1" lang="en-US" sz="2400">
                <a:solidFill>
                  <a:srgbClr val="C00000"/>
                </a:solidFill>
              </a:rPr>
              <a:t>∧ </a:t>
            </a:r>
            <a:r>
              <a:rPr lang="en-US" sz="2400">
                <a:solidFill>
                  <a:srgbClr val="C00000"/>
                </a:solidFill>
              </a:rPr>
              <a:t>(y ≠ x)) → A(x, y)))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Some student has never been asked a question by a faculty member.</a:t>
            </a:r>
            <a:endParaRPr/>
          </a:p>
          <a:p>
            <a:pPr indent="-274319" lvl="1" marL="548640" rtl="0" algn="l">
              <a:spcBef>
                <a:spcPts val="500"/>
              </a:spcBef>
              <a:spcAft>
                <a:spcPts val="0"/>
              </a:spcAft>
              <a:buSzPts val="1824"/>
              <a:buChar char="🞂"/>
            </a:pPr>
            <a:r>
              <a:rPr lang="en-US" sz="2400">
                <a:solidFill>
                  <a:srgbClr val="C00000"/>
                </a:solidFill>
              </a:rPr>
              <a:t>∃x (S(x) </a:t>
            </a:r>
            <a:r>
              <a:rPr b="1" lang="en-US" sz="2400">
                <a:solidFill>
                  <a:srgbClr val="C00000"/>
                </a:solidFill>
              </a:rPr>
              <a:t>∧</a:t>
            </a:r>
            <a:r>
              <a:rPr lang="en-US" sz="2400">
                <a:solidFill>
                  <a:srgbClr val="C00000"/>
                </a:solidFill>
              </a:rPr>
              <a:t> ∀y((F(y) → ¬A(y, x)))</a:t>
            </a:r>
            <a:endParaRPr sz="2400">
              <a:solidFill>
                <a:srgbClr val="C00000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433" name="Google Shape;433;p4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47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Express the statement as a logical expression involving predicates and quantifiers with a domain consisting of all people.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C00000"/>
                </a:solidFill>
              </a:rPr>
              <a:t>There is a man who has taken a flight on every airline in the world.</a:t>
            </a:r>
            <a:r>
              <a:rPr lang="en-US"/>
              <a:t>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b="1" lang="en-US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r>
              <a:rPr lang="en-US">
                <a:solidFill>
                  <a:srgbClr val="C00000"/>
                </a:solidFill>
              </a:rPr>
              <a:t>Step 1:</a:t>
            </a:r>
            <a:r>
              <a:rPr lang="en-US"/>
              <a:t> Rephrase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“There is a man, the man has taken a flight, on every airline in the world.”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440" name="Google Shape;440;p4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1" name="Google Shape;441;p48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solidFill>
                  <a:srgbClr val="C00000"/>
                </a:solidFill>
              </a:rPr>
              <a:t>Step 2:</a:t>
            </a:r>
            <a:r>
              <a:rPr lang="en-US"/>
              <a:t> Introducing variables.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 “There is a man x, the man x has taken a flight f, on every airline in the world.”</a:t>
            </a:r>
            <a:endParaRPr/>
          </a:p>
          <a:p>
            <a:pPr indent="-158254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solidFill>
                  <a:srgbClr val="C00000"/>
                </a:solidFill>
              </a:rPr>
              <a:t>Step 3:</a:t>
            </a:r>
            <a:r>
              <a:rPr lang="en-US"/>
              <a:t> Propositional Function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	</a:t>
            </a:r>
            <a:r>
              <a:rPr lang="en-US">
                <a:solidFill>
                  <a:srgbClr val="C00000"/>
                </a:solidFill>
              </a:rPr>
              <a:t>P(m, f) =</a:t>
            </a:r>
            <a:r>
              <a:rPr lang="en-US"/>
              <a:t> </a:t>
            </a:r>
            <a:r>
              <a:rPr i="1" lang="en-US"/>
              <a:t>m</a:t>
            </a:r>
            <a:r>
              <a:rPr lang="en-US"/>
              <a:t> has taken </a:t>
            </a:r>
            <a:r>
              <a:rPr i="1" lang="en-US"/>
              <a:t>flight f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	</a:t>
            </a:r>
            <a:r>
              <a:rPr lang="en-US">
                <a:solidFill>
                  <a:srgbClr val="C00000"/>
                </a:solidFill>
              </a:rPr>
              <a:t>Q(f, a) =</a:t>
            </a:r>
            <a:r>
              <a:rPr lang="en-US"/>
              <a:t> </a:t>
            </a:r>
            <a:r>
              <a:rPr i="1" lang="en-US"/>
              <a:t>f</a:t>
            </a:r>
            <a:r>
              <a:rPr lang="en-US"/>
              <a:t> is a flight on airline</a:t>
            </a:r>
            <a:endParaRPr i="1"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	</a:t>
            </a:r>
            <a:r>
              <a:rPr lang="en-US">
                <a:solidFill>
                  <a:srgbClr val="C00000"/>
                </a:solidFill>
              </a:rPr>
              <a:t>Domain m, f and a =</a:t>
            </a:r>
            <a:r>
              <a:rPr lang="en-US"/>
              <a:t> all the men in the world, all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                                         airplane flights, and all airlines 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                                         respectively.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>
                <a:solidFill>
                  <a:srgbClr val="C00000"/>
                </a:solidFill>
              </a:rPr>
              <a:t>Step 4: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∃m∃f∀a (P(m, f) </a:t>
            </a:r>
            <a:r>
              <a:rPr b="1" lang="en-US"/>
              <a:t>∧ </a:t>
            </a:r>
            <a:r>
              <a:rPr lang="en-US"/>
              <a:t>Q(f, a))</a:t>
            </a:r>
            <a:endParaRPr/>
          </a:p>
          <a:p>
            <a:pPr indent="-158254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-158254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0070C0"/>
                </a:solidFill>
              </a:rPr>
              <a:t>NEGATING NESTED QUANTIFIERS</a:t>
            </a:r>
            <a:endParaRPr/>
          </a:p>
        </p:txBody>
      </p:sp>
      <p:sp>
        <p:nvSpPr>
          <p:cNvPr id="447" name="Google Shape;447;p4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8" name="Google Shape;448;p4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EXAMPLE:</a:t>
            </a:r>
            <a:r>
              <a:rPr lang="en-US"/>
              <a:t> Express the negation of the statement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 ∀x∃y (xy = 1).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b="1" lang="en-US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≡</a:t>
            </a:r>
            <a:r>
              <a:rPr lang="en-US" sz="2400">
                <a:solidFill>
                  <a:srgbClr val="C00000"/>
                </a:solidFill>
              </a:rPr>
              <a:t> ¬</a:t>
            </a:r>
            <a:r>
              <a:rPr lang="en-US">
                <a:solidFill>
                  <a:srgbClr val="C00000"/>
                </a:solidFill>
              </a:rPr>
              <a:t>∀x∃y (xy = 1)		</a:t>
            </a:r>
            <a:r>
              <a:rPr lang="en-US"/>
              <a:t>Given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≡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∃x</a:t>
            </a:r>
            <a:r>
              <a:rPr lang="en-US" sz="2800">
                <a:solidFill>
                  <a:srgbClr val="C00000"/>
                </a:solidFill>
              </a:rPr>
              <a:t>¬</a:t>
            </a:r>
            <a:r>
              <a:rPr lang="en-US">
                <a:solidFill>
                  <a:srgbClr val="C00000"/>
                </a:solidFill>
              </a:rPr>
              <a:t>∃y (xy = 1)	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≡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∃x∀y </a:t>
            </a:r>
            <a:r>
              <a:rPr lang="en-US" sz="2400">
                <a:solidFill>
                  <a:srgbClr val="C00000"/>
                </a:solidFill>
              </a:rPr>
              <a:t>¬</a:t>
            </a:r>
            <a:r>
              <a:rPr lang="en-US">
                <a:solidFill>
                  <a:srgbClr val="C00000"/>
                </a:solidFill>
              </a:rPr>
              <a:t>(xy = 1)	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/>
              <a:t>≡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∃x∀y (xy ≠ 1)	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UNDERSTANDING NESTED QUANTIFIER</a:t>
            </a:r>
            <a:endParaRPr/>
          </a:p>
        </p:txBody>
      </p:sp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5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Consider the statement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∀x ∃y (x + y = 0)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Says that for </a:t>
            </a:r>
            <a:r>
              <a:rPr b="1" lang="en-US">
                <a:solidFill>
                  <a:srgbClr val="C00000"/>
                </a:solidFill>
              </a:rPr>
              <a:t>every </a:t>
            </a:r>
            <a:r>
              <a:rPr lang="en-US"/>
              <a:t>real number x, </a:t>
            </a:r>
            <a:r>
              <a:rPr b="1" lang="en-US">
                <a:solidFill>
                  <a:srgbClr val="C00000"/>
                </a:solidFill>
              </a:rPr>
              <a:t>there is a</a:t>
            </a:r>
            <a:r>
              <a:rPr lang="en-US"/>
              <a:t> real number y such that</a:t>
            </a:r>
            <a:r>
              <a:rPr lang="en-US">
                <a:solidFill>
                  <a:srgbClr val="C00000"/>
                </a:solidFill>
              </a:rPr>
              <a:t> x + y = 0. 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454" name="Google Shape;454;p5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5" name="Google Shape;455;p50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Use Quantifiers to express the negation of the statement that: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 “</a:t>
            </a:r>
            <a:r>
              <a:rPr lang="en-US">
                <a:solidFill>
                  <a:srgbClr val="C00000"/>
                </a:solidFill>
              </a:rPr>
              <a:t>There does not exist a man who has taken a flight on every airline in the world.</a:t>
            </a:r>
            <a:r>
              <a:rPr lang="en-US"/>
              <a:t>”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b="1" lang="en-US">
                <a:solidFill>
                  <a:srgbClr val="0070C0"/>
                </a:solidFill>
              </a:rPr>
              <a:t>Solution: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The statement is negation of the statement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C00000"/>
                </a:solidFill>
              </a:rPr>
              <a:t>There is a man who has taken a flight on every airline in  the world.</a:t>
            </a:r>
            <a:r>
              <a:rPr lang="en-US"/>
              <a:t>”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solidFill>
                  <a:srgbClr val="C00000"/>
                </a:solidFill>
              </a:rPr>
              <a:t>	</a:t>
            </a:r>
            <a:r>
              <a:rPr lang="en-US" sz="2800"/>
              <a:t>¬</a:t>
            </a:r>
            <a:r>
              <a:rPr lang="en-US"/>
              <a:t>∃w∀a∃f (P(w, f) </a:t>
            </a:r>
            <a:r>
              <a:rPr b="1" lang="en-US"/>
              <a:t>∧ </a:t>
            </a:r>
            <a:r>
              <a:rPr lang="en-US"/>
              <a:t>Q(f, a))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1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461" name="Google Shape;461;p5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2" name="Google Shape;462;p51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128"/>
              <a:buNone/>
            </a:pPr>
            <a:r>
              <a:rPr lang="en-US" sz="2800">
                <a:solidFill>
                  <a:srgbClr val="C00000"/>
                </a:solidFill>
              </a:rPr>
              <a:t>	</a:t>
            </a:r>
            <a:r>
              <a:rPr lang="en-US" sz="2800"/>
              <a:t> </a:t>
            </a:r>
            <a:r>
              <a:rPr lang="en-US"/>
              <a:t>≡</a:t>
            </a:r>
            <a:r>
              <a:rPr lang="en-US" sz="2800"/>
              <a:t> </a:t>
            </a:r>
            <a:r>
              <a:rPr lang="en-US" sz="2800">
                <a:solidFill>
                  <a:srgbClr val="C00000"/>
                </a:solidFill>
              </a:rPr>
              <a:t>¬</a:t>
            </a:r>
            <a:r>
              <a:rPr lang="en-US">
                <a:solidFill>
                  <a:srgbClr val="C00000"/>
                </a:solidFill>
              </a:rPr>
              <a:t>∃w∀a∃f (P(w, f)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Q(f, a)) 	</a:t>
            </a:r>
            <a:r>
              <a:rPr lang="en-US"/>
              <a:t>Given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 ≡ </a:t>
            </a:r>
            <a:r>
              <a:rPr lang="en-US">
                <a:solidFill>
                  <a:srgbClr val="C00000"/>
                </a:solidFill>
              </a:rPr>
              <a:t>∀w</a:t>
            </a:r>
            <a:r>
              <a:rPr lang="en-US" sz="2400">
                <a:solidFill>
                  <a:srgbClr val="C00000"/>
                </a:solidFill>
              </a:rPr>
              <a:t>¬</a:t>
            </a:r>
            <a:r>
              <a:rPr lang="en-US">
                <a:solidFill>
                  <a:srgbClr val="C00000"/>
                </a:solidFill>
              </a:rPr>
              <a:t>∀a∃f (P(w, f)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Q(f, a))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 ≡ </a:t>
            </a:r>
            <a:r>
              <a:rPr lang="en-US">
                <a:solidFill>
                  <a:srgbClr val="C00000"/>
                </a:solidFill>
              </a:rPr>
              <a:t>∀w∃a</a:t>
            </a:r>
            <a:r>
              <a:rPr lang="en-US" sz="2800">
                <a:solidFill>
                  <a:srgbClr val="C00000"/>
                </a:solidFill>
              </a:rPr>
              <a:t>¬</a:t>
            </a:r>
            <a:r>
              <a:rPr lang="en-US">
                <a:solidFill>
                  <a:srgbClr val="C00000"/>
                </a:solidFill>
              </a:rPr>
              <a:t>∃f (P(w, f)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Q(f, a))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 ≡ </a:t>
            </a:r>
            <a:r>
              <a:rPr lang="en-US">
                <a:solidFill>
                  <a:srgbClr val="C00000"/>
                </a:solidFill>
              </a:rPr>
              <a:t>∀w∃a∀f</a:t>
            </a:r>
            <a:r>
              <a:rPr lang="en-US" sz="2400">
                <a:solidFill>
                  <a:srgbClr val="C00000"/>
                </a:solidFill>
              </a:rPr>
              <a:t> ¬</a:t>
            </a:r>
            <a:r>
              <a:rPr lang="en-US">
                <a:solidFill>
                  <a:srgbClr val="C00000"/>
                </a:solidFill>
              </a:rPr>
              <a:t>(P(w, f)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Q(f, a))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 ≡ </a:t>
            </a:r>
            <a:r>
              <a:rPr lang="en-US">
                <a:solidFill>
                  <a:srgbClr val="C00000"/>
                </a:solidFill>
              </a:rPr>
              <a:t>∀w∃a∀f (</a:t>
            </a:r>
            <a:r>
              <a:rPr lang="en-US" sz="2800">
                <a:solidFill>
                  <a:srgbClr val="C00000"/>
                </a:solidFill>
              </a:rPr>
              <a:t>¬</a:t>
            </a:r>
            <a:r>
              <a:rPr lang="en-US">
                <a:solidFill>
                  <a:srgbClr val="C00000"/>
                </a:solidFill>
              </a:rPr>
              <a:t>P(w, f)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 sz="2800">
                <a:solidFill>
                  <a:srgbClr val="C00000"/>
                </a:solidFill>
              </a:rPr>
              <a:t>¬</a:t>
            </a:r>
            <a:r>
              <a:rPr lang="en-US">
                <a:solidFill>
                  <a:srgbClr val="C00000"/>
                </a:solidFill>
              </a:rPr>
              <a:t>Q(f, a))	</a:t>
            </a:r>
            <a:r>
              <a:rPr lang="en-US"/>
              <a:t>De-Morgan’s Law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468" name="Google Shape;468;p5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9" name="Google Shape;469;p52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Express the negation of the statement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 </a:t>
            </a:r>
            <a:r>
              <a:rPr lang="en-US">
                <a:solidFill>
                  <a:srgbClr val="C00000"/>
                </a:solidFill>
              </a:rPr>
              <a:t>∀x∃y P(x, y)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>
                <a:solidFill>
                  <a:srgbClr val="C00000"/>
                </a:solidFill>
              </a:rPr>
              <a:t>∀x∃y Q(x, y).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b="1" lang="en-US">
                <a:solidFill>
                  <a:srgbClr val="0070C0"/>
                </a:solidFill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/>
              <a:t>≡</a:t>
            </a:r>
            <a:r>
              <a:rPr lang="en-US" sz="2400">
                <a:solidFill>
                  <a:srgbClr val="C00000"/>
                </a:solidFill>
              </a:rPr>
              <a:t> ¬[∀x∃y P(x, y) </a:t>
            </a:r>
            <a:r>
              <a:rPr b="1" lang="en-US" sz="2400">
                <a:solidFill>
                  <a:srgbClr val="C00000"/>
                </a:solidFill>
              </a:rPr>
              <a:t>∨ </a:t>
            </a:r>
            <a:r>
              <a:rPr lang="en-US" sz="2400">
                <a:solidFill>
                  <a:srgbClr val="C00000"/>
                </a:solidFill>
              </a:rPr>
              <a:t>∀x∃y Q(x, y)]</a:t>
            </a:r>
            <a:r>
              <a:rPr lang="en-US">
                <a:solidFill>
                  <a:srgbClr val="C00000"/>
                </a:solidFill>
              </a:rPr>
              <a:t>		</a:t>
            </a:r>
            <a:r>
              <a:rPr lang="en-US"/>
              <a:t>Given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/>
              <a:t>≡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¬∀x∃y P(x, y)</a:t>
            </a:r>
            <a:r>
              <a:rPr b="1" lang="en-US">
                <a:solidFill>
                  <a:srgbClr val="C00000"/>
                </a:solidFill>
              </a:rPr>
              <a:t> ∧</a:t>
            </a:r>
            <a:r>
              <a:rPr lang="en-US">
                <a:solidFill>
                  <a:srgbClr val="C00000"/>
                </a:solidFill>
              </a:rPr>
              <a:t> ¬∀x∃y Q(x, y)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/>
              <a:t>≡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∃x¬∃y P(x, y)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∃x¬∃y Q(x, y)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/>
              <a:t> ≡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∃x∀y¬P(x, y)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 ∃x∀y¬Q(x, y)	</a:t>
            </a:r>
            <a:r>
              <a:rPr lang="en-US"/>
              <a:t>De-Morgan’s Law </a:t>
            </a: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6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475" name="Google Shape;475;p5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6" name="Google Shape;476;p53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 sz="2800"/>
              <a:t>Express the negation of the statement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800"/>
              <a:t>	 		</a:t>
            </a:r>
            <a:r>
              <a:rPr lang="en-US" sz="2800">
                <a:solidFill>
                  <a:srgbClr val="C00000"/>
                </a:solidFill>
              </a:rPr>
              <a:t>∀x∃y (Q(x, y) </a:t>
            </a:r>
            <a:r>
              <a:rPr b="1" lang="en-US" sz="2800">
                <a:solidFill>
                  <a:srgbClr val="C00000"/>
                </a:solidFill>
              </a:rPr>
              <a:t>↔ </a:t>
            </a:r>
            <a:r>
              <a:rPr lang="en-US" sz="2800">
                <a:solidFill>
                  <a:srgbClr val="C00000"/>
                </a:solidFill>
              </a:rPr>
              <a:t>Q(y, x)).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b="1" lang="en-US" sz="2800">
                <a:solidFill>
                  <a:srgbClr val="0070C0"/>
                </a:solidFill>
              </a:rPr>
              <a:t>Solution: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 sz="2800"/>
              <a:t> ≡</a:t>
            </a:r>
            <a:r>
              <a:rPr lang="en-US" sz="2800">
                <a:solidFill>
                  <a:srgbClr val="C00000"/>
                </a:solidFill>
              </a:rPr>
              <a:t> ¬[∀x∃y (Q(x, y) </a:t>
            </a:r>
            <a:r>
              <a:rPr b="1" lang="en-US" sz="2800">
                <a:solidFill>
                  <a:srgbClr val="C00000"/>
                </a:solidFill>
              </a:rPr>
              <a:t>↔ </a:t>
            </a:r>
            <a:r>
              <a:rPr lang="en-US" sz="2800">
                <a:solidFill>
                  <a:srgbClr val="C00000"/>
                </a:solidFill>
              </a:rPr>
              <a:t>Q(y, x))]		</a:t>
            </a:r>
            <a:r>
              <a:rPr lang="en-US" sz="2800"/>
              <a:t>Given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800">
                <a:solidFill>
                  <a:srgbClr val="C00000"/>
                </a:solidFill>
              </a:rPr>
              <a:t>	 </a:t>
            </a:r>
            <a:r>
              <a:rPr lang="en-US" sz="2800"/>
              <a:t>≡</a:t>
            </a:r>
            <a:r>
              <a:rPr lang="en-US" sz="2800">
                <a:solidFill>
                  <a:srgbClr val="C00000"/>
                </a:solidFill>
              </a:rPr>
              <a:t>  ∃x¬∃y (Q(x, y) </a:t>
            </a:r>
            <a:r>
              <a:rPr b="1" lang="en-US" sz="2800">
                <a:solidFill>
                  <a:srgbClr val="C00000"/>
                </a:solidFill>
              </a:rPr>
              <a:t>↔ </a:t>
            </a:r>
            <a:r>
              <a:rPr lang="en-US" sz="2800">
                <a:solidFill>
                  <a:srgbClr val="C00000"/>
                </a:solidFill>
              </a:rPr>
              <a:t>Q(y, x))		</a:t>
            </a:r>
            <a:r>
              <a:rPr lang="en-US" sz="2800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800">
                <a:solidFill>
                  <a:srgbClr val="C00000"/>
                </a:solidFill>
              </a:rPr>
              <a:t>	 </a:t>
            </a:r>
            <a:r>
              <a:rPr lang="en-US" sz="2800"/>
              <a:t>≡</a:t>
            </a:r>
            <a:r>
              <a:rPr lang="en-US" sz="2800">
                <a:solidFill>
                  <a:srgbClr val="C00000"/>
                </a:solidFill>
              </a:rPr>
              <a:t>  ∃x∀y¬(Q(x, y) </a:t>
            </a:r>
            <a:r>
              <a:rPr b="1" lang="en-US" sz="2800">
                <a:solidFill>
                  <a:srgbClr val="C00000"/>
                </a:solidFill>
              </a:rPr>
              <a:t>↔ </a:t>
            </a:r>
            <a:r>
              <a:rPr lang="en-US" sz="2800">
                <a:solidFill>
                  <a:srgbClr val="C00000"/>
                </a:solidFill>
              </a:rPr>
              <a:t>Q(y, x))		</a:t>
            </a:r>
            <a:r>
              <a:rPr lang="en-US" sz="2800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 sz="2800">
                <a:solidFill>
                  <a:srgbClr val="C00000"/>
                </a:solidFill>
              </a:rPr>
              <a:t>	 </a:t>
            </a:r>
            <a:r>
              <a:rPr lang="en-US" sz="2800"/>
              <a:t>≡</a:t>
            </a:r>
            <a:r>
              <a:rPr lang="en-US" sz="2800">
                <a:solidFill>
                  <a:srgbClr val="C00000"/>
                </a:solidFill>
              </a:rPr>
              <a:t>  ∃x∀y¬[(Q(x, y) </a:t>
            </a:r>
            <a:r>
              <a:rPr lang="en-US" sz="2800"/>
              <a:t>→</a:t>
            </a:r>
            <a:r>
              <a:rPr b="1" lang="en-US" sz="2800">
                <a:solidFill>
                  <a:srgbClr val="C00000"/>
                </a:solidFill>
              </a:rPr>
              <a:t> </a:t>
            </a:r>
            <a:r>
              <a:rPr lang="en-US" sz="2800">
                <a:solidFill>
                  <a:srgbClr val="C00000"/>
                </a:solidFill>
              </a:rPr>
              <a:t>Q(y, x)) </a:t>
            </a:r>
            <a:r>
              <a:rPr b="1" lang="en-US" sz="2800">
                <a:solidFill>
                  <a:srgbClr val="C00000"/>
                </a:solidFill>
              </a:rPr>
              <a:t>∧ </a:t>
            </a:r>
            <a:r>
              <a:rPr lang="en-US" sz="2800">
                <a:solidFill>
                  <a:srgbClr val="C00000"/>
                </a:solidFill>
              </a:rPr>
              <a:t>(Q(y, x) </a:t>
            </a:r>
            <a:r>
              <a:rPr lang="en-US" sz="2800"/>
              <a:t>→</a:t>
            </a:r>
            <a:r>
              <a:rPr b="1" lang="en-US" sz="2800">
                <a:solidFill>
                  <a:srgbClr val="C00000"/>
                </a:solidFill>
              </a:rPr>
              <a:t> </a:t>
            </a:r>
            <a:r>
              <a:rPr lang="en-US" sz="2800">
                <a:solidFill>
                  <a:srgbClr val="C00000"/>
                </a:solidFill>
              </a:rPr>
              <a:t>Q(x, y))]		</a:t>
            </a:r>
            <a:r>
              <a:rPr lang="en-US" sz="2800"/>
              <a:t>As we know that p ↔ q ≡ (p →q) ∧ (q →p)</a:t>
            </a:r>
            <a:r>
              <a:rPr lang="en-US" sz="2800">
                <a:solidFill>
                  <a:srgbClr val="C00000"/>
                </a:solidFill>
              </a:rPr>
              <a:t>	</a:t>
            </a:r>
            <a:endParaRPr sz="2800"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7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482" name="Google Shape;482;p5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3" name="Google Shape;483;p54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≡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∃x∀y ¬(Q(x, y) →</a:t>
            </a:r>
            <a:r>
              <a:rPr b="1" lang="en-US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Q(y, x))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>
                <a:solidFill>
                  <a:srgbClr val="C00000"/>
                </a:solidFill>
              </a:rPr>
              <a:t>¬(Q(y, x) →</a:t>
            </a:r>
            <a:r>
              <a:rPr b="1" lang="en-US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Q(x, y))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	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≡ </a:t>
            </a:r>
            <a:r>
              <a:rPr lang="en-US">
                <a:solidFill>
                  <a:srgbClr val="C00000"/>
                </a:solidFill>
              </a:rPr>
              <a:t>∃x∀y ¬[¬(Q(x, y)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¬Q(y, x))]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>
                <a:solidFill>
                  <a:srgbClr val="C00000"/>
                </a:solidFill>
              </a:rPr>
              <a:t>¬[¬(Q(y, x) </a:t>
            </a:r>
            <a:r>
              <a:rPr b="1" lang="en-US" sz="2400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¬Q(x, y))]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	 	</a:t>
            </a:r>
            <a:r>
              <a:rPr lang="en-US"/>
              <a:t>As we know that p →q ≡ ¬(p ∧ ¬q) 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≡</a:t>
            </a:r>
            <a:r>
              <a:rPr lang="en-US" sz="2800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∃x∀y ¬[¬Q(x, y)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>
                <a:solidFill>
                  <a:srgbClr val="C00000"/>
                </a:solidFill>
              </a:rPr>
              <a:t>¬Q(y, x)]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>
                <a:solidFill>
                  <a:srgbClr val="C00000"/>
                </a:solidFill>
              </a:rPr>
              <a:t>¬[¬Q(y, x)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>
                <a:solidFill>
                  <a:srgbClr val="C00000"/>
                </a:solidFill>
              </a:rPr>
              <a:t>¬Q(x, y)]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	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Font typeface="Noto Sans Symbols"/>
              <a:buChar char="≡"/>
            </a:pPr>
            <a:r>
              <a:rPr lang="en-US">
                <a:solidFill>
                  <a:srgbClr val="C00000"/>
                </a:solidFill>
              </a:rPr>
              <a:t>∃x∀y [¬¬Q(x, y) </a:t>
            </a:r>
            <a:r>
              <a:rPr b="1" lang="en-US" sz="2400">
                <a:solidFill>
                  <a:srgbClr val="C00000"/>
                </a:solidFill>
              </a:rPr>
              <a:t>∧</a:t>
            </a:r>
            <a:r>
              <a:rPr b="1" lang="en-US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¬¬Q(y, x)]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>
                <a:solidFill>
                  <a:srgbClr val="C00000"/>
                </a:solidFill>
              </a:rPr>
              <a:t>[¬¬Q(y, x) </a:t>
            </a:r>
            <a:r>
              <a:rPr b="1" lang="en-US">
                <a:solidFill>
                  <a:srgbClr val="C00000"/>
                </a:solidFill>
              </a:rPr>
              <a:t>∧ </a:t>
            </a:r>
            <a:r>
              <a:rPr lang="en-US">
                <a:solidFill>
                  <a:srgbClr val="C00000"/>
                </a:solidFill>
              </a:rPr>
              <a:t>¬¬Q(x, y)]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			</a:t>
            </a:r>
            <a:r>
              <a:rPr lang="en-US"/>
              <a:t>De-Morgan’s Law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>
                <a:solidFill>
                  <a:srgbClr val="C00000"/>
                </a:solidFill>
              </a:rPr>
              <a:t>∃x∀y [Q(x, y) </a:t>
            </a:r>
            <a:r>
              <a:rPr b="1" lang="en-US" sz="2400">
                <a:solidFill>
                  <a:srgbClr val="C00000"/>
                </a:solidFill>
              </a:rPr>
              <a:t>∧</a:t>
            </a:r>
            <a:r>
              <a:rPr b="1" lang="en-US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Q(y, x)] </a:t>
            </a:r>
            <a:r>
              <a:rPr b="1" lang="en-US">
                <a:solidFill>
                  <a:srgbClr val="C00000"/>
                </a:solidFill>
              </a:rPr>
              <a:t>∨ </a:t>
            </a:r>
            <a:r>
              <a:rPr lang="en-US">
                <a:solidFill>
                  <a:srgbClr val="C00000"/>
                </a:solidFill>
              </a:rPr>
              <a:t>[Q(y, x) </a:t>
            </a:r>
            <a:r>
              <a:rPr b="1" lang="en-US" sz="2800">
                <a:solidFill>
                  <a:srgbClr val="C00000"/>
                </a:solidFill>
              </a:rPr>
              <a:t>∧</a:t>
            </a:r>
            <a:r>
              <a:rPr b="1" lang="en-US">
                <a:solidFill>
                  <a:srgbClr val="C00000"/>
                </a:solidFill>
              </a:rPr>
              <a:t> </a:t>
            </a:r>
            <a:r>
              <a:rPr lang="en-US">
                <a:solidFill>
                  <a:srgbClr val="C00000"/>
                </a:solidFill>
              </a:rPr>
              <a:t>Q(x, y)]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			Double Negation Law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Consider the statement: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∀x ∀y ∀z (x + (y + z) = (x + y) + z)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Says that </a:t>
            </a:r>
            <a:r>
              <a:rPr b="1" lang="en-US">
                <a:solidFill>
                  <a:srgbClr val="C00000"/>
                </a:solidFill>
              </a:rPr>
              <a:t>every</a:t>
            </a:r>
            <a:r>
              <a:rPr lang="en-US">
                <a:solidFill>
                  <a:srgbClr val="C00000"/>
                </a:solidFill>
              </a:rPr>
              <a:t> </a:t>
            </a:r>
            <a:r>
              <a:rPr lang="en-US"/>
              <a:t>real number has an</a:t>
            </a:r>
            <a:r>
              <a:rPr lang="en-US">
                <a:solidFill>
                  <a:srgbClr val="C00000"/>
                </a:solidFill>
              </a:rPr>
              <a:t> additive inverse.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TRANSLATE INTO ENGLISH</a:t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Translate into English the statement:</a:t>
            </a:r>
            <a:endParaRPr/>
          </a:p>
          <a:p>
            <a:pPr indent="-158254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∀x ∀ y ((x &gt; 0) ∧ (y &lt; 0) → (xy &lt; 0))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Where the </a:t>
            </a:r>
            <a:r>
              <a:rPr lang="en-US">
                <a:solidFill>
                  <a:srgbClr val="C00000"/>
                </a:solidFill>
              </a:rPr>
              <a:t>domain</a:t>
            </a:r>
            <a:r>
              <a:rPr lang="en-US"/>
              <a:t> for both variables consists of all </a:t>
            </a:r>
            <a:r>
              <a:rPr lang="en-US">
                <a:solidFill>
                  <a:srgbClr val="C00000"/>
                </a:solidFill>
              </a:rPr>
              <a:t>real nos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For all real number </a:t>
            </a:r>
            <a:r>
              <a:rPr lang="en-US">
                <a:solidFill>
                  <a:srgbClr val="C00000"/>
                </a:solidFill>
              </a:rPr>
              <a:t>x</a:t>
            </a:r>
            <a:r>
              <a:rPr lang="en-US"/>
              <a:t> and for all real number </a:t>
            </a:r>
            <a:r>
              <a:rPr lang="en-US">
                <a:solidFill>
                  <a:srgbClr val="C00000"/>
                </a:solidFill>
              </a:rPr>
              <a:t>y</a:t>
            </a:r>
            <a:r>
              <a:rPr lang="en-US"/>
              <a:t>. If </a:t>
            </a:r>
            <a:r>
              <a:rPr lang="en-US">
                <a:solidFill>
                  <a:srgbClr val="C00000"/>
                </a:solidFill>
              </a:rPr>
              <a:t>x &gt; 0 </a:t>
            </a:r>
            <a:r>
              <a:rPr lang="en-US"/>
              <a:t>and</a:t>
            </a:r>
            <a:r>
              <a:rPr lang="en-US">
                <a:solidFill>
                  <a:srgbClr val="C00000"/>
                </a:solidFill>
              </a:rPr>
              <a:t> y &lt; 0</a:t>
            </a:r>
            <a:r>
              <a:rPr lang="en-US"/>
              <a:t>, then</a:t>
            </a:r>
            <a:r>
              <a:rPr lang="en-US">
                <a:solidFill>
                  <a:srgbClr val="C00000"/>
                </a:solidFill>
              </a:rPr>
              <a:t> xy &lt; 0.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002060"/>
                </a:solidFill>
              </a:rPr>
              <a:t>OR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00B050"/>
                </a:solidFill>
              </a:rPr>
              <a:t>For all real number x and y. If x is positive real no. and y is negative real no, then xy is a negative.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002060"/>
                </a:solidFill>
              </a:rPr>
              <a:t>OR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00B050"/>
                </a:solidFill>
              </a:rPr>
              <a:t>The product of a positive real no. and a negative real no is always a negative real number.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8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Translate into English the statement:</a:t>
            </a:r>
            <a:endParaRPr/>
          </a:p>
          <a:p>
            <a:pPr indent="-158254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∀x ∀y ((x ≥ 0) ∧ (y ≥ 0) </a:t>
            </a:r>
            <a:r>
              <a:rPr b="1" lang="en-US">
                <a:solidFill>
                  <a:srgbClr val="C00000"/>
                </a:solidFill>
              </a:rPr>
              <a:t>→ </a:t>
            </a:r>
            <a:r>
              <a:rPr lang="en-US">
                <a:solidFill>
                  <a:srgbClr val="C00000"/>
                </a:solidFill>
              </a:rPr>
              <a:t>(xy ≥ 0))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Char char="🞂"/>
            </a:pPr>
            <a:r>
              <a:rPr lang="en-US"/>
              <a:t>Where the </a:t>
            </a:r>
            <a:r>
              <a:rPr lang="en-US">
                <a:solidFill>
                  <a:srgbClr val="C00000"/>
                </a:solidFill>
              </a:rPr>
              <a:t>domain</a:t>
            </a:r>
            <a:r>
              <a:rPr lang="en-US"/>
              <a:t> for both variables consists of all </a:t>
            </a:r>
            <a:r>
              <a:rPr lang="en-US">
                <a:solidFill>
                  <a:srgbClr val="C00000"/>
                </a:solidFill>
              </a:rPr>
              <a:t>real nos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/>
              <a:t>	For all real number </a:t>
            </a:r>
            <a:r>
              <a:rPr lang="en-US">
                <a:solidFill>
                  <a:srgbClr val="C00000"/>
                </a:solidFill>
              </a:rPr>
              <a:t>x</a:t>
            </a:r>
            <a:r>
              <a:rPr lang="en-US"/>
              <a:t> and for all real number </a:t>
            </a:r>
            <a:r>
              <a:rPr lang="en-US">
                <a:solidFill>
                  <a:srgbClr val="C00000"/>
                </a:solidFill>
              </a:rPr>
              <a:t>y</a:t>
            </a:r>
            <a:r>
              <a:rPr lang="en-US"/>
              <a:t>. If </a:t>
            </a:r>
            <a:r>
              <a:rPr lang="en-US">
                <a:solidFill>
                  <a:srgbClr val="C00000"/>
                </a:solidFill>
              </a:rPr>
              <a:t>x ≥ 0 </a:t>
            </a:r>
            <a:r>
              <a:rPr lang="en-US"/>
              <a:t>and</a:t>
            </a:r>
            <a:r>
              <a:rPr lang="en-US">
                <a:solidFill>
                  <a:srgbClr val="C00000"/>
                </a:solidFill>
              </a:rPr>
              <a:t> y ≥ 0</a:t>
            </a:r>
            <a:r>
              <a:rPr lang="en-US"/>
              <a:t>, then</a:t>
            </a:r>
            <a:r>
              <a:rPr lang="en-US">
                <a:solidFill>
                  <a:srgbClr val="C00000"/>
                </a:solidFill>
              </a:rPr>
              <a:t> xy ≥ 0.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002060"/>
                </a:solidFill>
              </a:rPr>
              <a:t>OR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00B050"/>
                </a:solidFill>
              </a:rPr>
              <a:t>For all real number x and y. If x is positive real no. and y is positive real no, then xy is a positive real number.</a:t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002060"/>
                </a:solidFill>
              </a:rPr>
              <a:t>OR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r>
              <a:rPr lang="en-US">
                <a:solidFill>
                  <a:srgbClr val="00B050"/>
                </a:solidFill>
              </a:rPr>
              <a:t>The product of a positive real no. and a negative real no is always a positive real number.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Bookman Old Style"/>
              <a:buNone/>
            </a:pPr>
            <a:r>
              <a:rPr b="1" lang="en-US" u="sng">
                <a:solidFill>
                  <a:srgbClr val="0070C0"/>
                </a:solidFill>
              </a:rPr>
              <a:t>EXAMPLE</a:t>
            </a:r>
            <a:endParaRPr/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457200" y="1219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Translate into English the statement</a:t>
            </a:r>
            <a:endParaRPr/>
          </a:p>
          <a:p>
            <a:pPr indent="-148844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t/>
            </a:r>
            <a:endParaRPr/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 ∃x∀y (xy = y)</a:t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824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Char char="🞂"/>
            </a:pPr>
            <a:r>
              <a:rPr lang="en-US"/>
              <a:t>Where the </a:t>
            </a:r>
            <a:r>
              <a:rPr lang="en-US">
                <a:solidFill>
                  <a:srgbClr val="C00000"/>
                </a:solidFill>
              </a:rPr>
              <a:t>domain</a:t>
            </a:r>
            <a:r>
              <a:rPr lang="en-US"/>
              <a:t> for </a:t>
            </a:r>
            <a:r>
              <a:rPr lang="en-US">
                <a:solidFill>
                  <a:srgbClr val="C00000"/>
                </a:solidFill>
              </a:rPr>
              <a:t>both variables</a:t>
            </a:r>
            <a:r>
              <a:rPr lang="en-US"/>
              <a:t> consists of </a:t>
            </a:r>
            <a:r>
              <a:rPr lang="en-US">
                <a:solidFill>
                  <a:srgbClr val="C00000"/>
                </a:solidFill>
              </a:rPr>
              <a:t>all real nos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</a:t>
            </a:r>
            <a:endParaRPr/>
          </a:p>
          <a:p>
            <a:pPr indent="-274320" lvl="0" marL="274320" rtl="0" algn="l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/>
              <a:t>	“</a:t>
            </a:r>
            <a:r>
              <a:rPr lang="en-US">
                <a:solidFill>
                  <a:srgbClr val="00B050"/>
                </a:solidFill>
              </a:rPr>
              <a:t>There exist a real number x for all real number y such that xy = y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endParaRPr>
              <a:solidFill>
                <a:srgbClr val="C00000"/>
              </a:solidFill>
            </a:endParaRPr>
          </a:p>
          <a:p>
            <a:pPr indent="-274320" lvl="0" marL="274320" rtl="0" algn="ctr">
              <a:spcBef>
                <a:spcPts val="600"/>
              </a:spcBef>
              <a:spcAft>
                <a:spcPts val="0"/>
              </a:spcAft>
              <a:buSzPts val="1976"/>
              <a:buNone/>
            </a:pPr>
            <a:r>
              <a:rPr lang="en-US">
                <a:solidFill>
                  <a:srgbClr val="C00000"/>
                </a:solidFill>
              </a:rPr>
              <a:t>	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igin">
  <a:themeElements>
    <a:clrScheme name="Origin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2004-09-16T16:06:30Z</dcterms:created>
  <dc:creator>Department of Computer Science</dc:creator>
</cp:coreProperties>
</file>