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7" r:id="rId3"/>
    <p:sldId id="258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65" r:id="rId16"/>
    <p:sldId id="331" r:id="rId17"/>
    <p:sldId id="36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56" r:id="rId38"/>
    <p:sldId id="357" r:id="rId39"/>
    <p:sldId id="358" r:id="rId40"/>
    <p:sldId id="359" r:id="rId41"/>
    <p:sldId id="360" r:id="rId42"/>
    <p:sldId id="361" r:id="rId43"/>
    <p:sldId id="362" r:id="rId44"/>
    <p:sldId id="363" r:id="rId45"/>
    <p:sldId id="364" r:id="rId46"/>
  </p:sldIdLst>
  <p:sldSz cx="9144000" cy="6858000" type="screen4x3"/>
  <p:notesSz cx="6858000" cy="9144000"/>
  <p:custDataLst>
    <p:tags r:id="rId4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9C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8" autoAdjust="0"/>
    <p:restoredTop sz="94660"/>
  </p:normalViewPr>
  <p:slideViewPr>
    <p:cSldViewPr>
      <p:cViewPr varScale="1">
        <p:scale>
          <a:sx n="57" d="100"/>
          <a:sy n="57" d="100"/>
        </p:scale>
        <p:origin x="148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86"/>
    </p:cViewPr>
  </p:sorterViewPr>
  <p:notesViewPr>
    <p:cSldViewPr>
      <p:cViewPr varScale="1">
        <p:scale>
          <a:sx n="83" d="100"/>
          <a:sy n="83" d="100"/>
        </p:scale>
        <p:origin x="-142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5959C94-BE30-4F86-B0FD-A3A1B0C478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E971F3D-4CCB-414F-9454-B7A9A7C50F2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5046609-F674-44B6-8FCB-CC08E7B10C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1697B-FB9C-4DE7-84A0-1309B4BE14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47E7-2302-4993-835F-A2750329BE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6843562-6A8D-4508-B433-375FE97B4E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74772-4651-4709-B5B8-851202ACB60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A212F-0F62-46B2-BBCF-A4267B9585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AF5EE-3D59-4A2D-B384-C9549A05CA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0E3FE-F966-4958-A76A-B25FC80995A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392CC-0ABD-4EAD-8464-CAFE0E96F69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E1282-669A-4C75-B4DC-B452198C5A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2D1B8C6-6188-4C48-BCDE-6213A1D72AE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4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3886200"/>
            <a:ext cx="68580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b="1" dirty="0">
                <a:solidFill>
                  <a:srgbClr val="C00000"/>
                </a:solidFill>
              </a:rPr>
              <a:t>INTRODUCTION TO PROOFS</a:t>
            </a:r>
            <a:br>
              <a:rPr lang="en-US" sz="3100" b="1" u="sng">
                <a:solidFill>
                  <a:srgbClr val="C00000"/>
                </a:solidFill>
              </a:rPr>
            </a:br>
            <a:r>
              <a:rPr lang="en-US" sz="2800" b="1" u="sng">
                <a:solidFill>
                  <a:srgbClr val="0070C0"/>
                </a:solidFill>
              </a:rPr>
              <a:t>1.7 1.8</a:t>
            </a:r>
            <a:br>
              <a:rPr lang="en-US" sz="2800" dirty="0"/>
            </a:br>
            <a:br>
              <a:rPr lang="en-US" sz="2800" dirty="0"/>
            </a:br>
            <a:endParaRPr lang="en-US" sz="2900" b="1" u="sng" dirty="0">
              <a:solidFill>
                <a:srgbClr val="C0000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A3B3F-4222-45C1-91A8-A367DD2FCE91}" type="slidenum">
              <a:rPr lang="en-US"/>
              <a:pPr/>
              <a:t>1</a:t>
            </a:fld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	= </a:t>
            </a:r>
            <a:r>
              <a:rPr lang="en-US" dirty="0">
                <a:solidFill>
                  <a:srgbClr val="C00000"/>
                </a:solidFill>
              </a:rPr>
              <a:t>2</a:t>
            </a:r>
            <a:r>
              <a:rPr lang="en-US" i="1" dirty="0">
                <a:solidFill>
                  <a:srgbClr val="C00000"/>
                </a:solidFill>
              </a:rPr>
              <a:t>k</a:t>
            </a:r>
            <a:r>
              <a:rPr lang="en-US" dirty="0">
                <a:solidFill>
                  <a:srgbClr val="C00000"/>
                </a:solidFill>
              </a:rPr>
              <a:t> + 2</a:t>
            </a:r>
            <a:r>
              <a:rPr lang="en-US" i="1" dirty="0">
                <a:solidFill>
                  <a:srgbClr val="C00000"/>
                </a:solidFill>
              </a:rPr>
              <a:t>l</a:t>
            </a:r>
            <a:r>
              <a:rPr lang="en-US" dirty="0">
                <a:solidFill>
                  <a:srgbClr val="C00000"/>
                </a:solidFill>
              </a:rPr>
              <a:t> + 2</a:t>
            </a:r>
          </a:p>
          <a:p>
            <a:pPr>
              <a:buNone/>
            </a:pPr>
            <a:r>
              <a:rPr lang="en-US" dirty="0"/>
              <a:t>		= </a:t>
            </a:r>
            <a:r>
              <a:rPr lang="en-US" dirty="0">
                <a:solidFill>
                  <a:srgbClr val="C00000"/>
                </a:solidFill>
              </a:rPr>
              <a:t>2 (</a:t>
            </a:r>
            <a:r>
              <a:rPr lang="en-US" i="1" dirty="0">
                <a:solidFill>
                  <a:srgbClr val="C00000"/>
                </a:solidFill>
              </a:rPr>
              <a:t>k</a:t>
            </a:r>
            <a:r>
              <a:rPr lang="en-US" dirty="0">
                <a:solidFill>
                  <a:srgbClr val="C00000"/>
                </a:solidFill>
              </a:rPr>
              <a:t> + </a:t>
            </a:r>
            <a:r>
              <a:rPr lang="en-US" i="1" dirty="0">
                <a:solidFill>
                  <a:srgbClr val="C00000"/>
                </a:solidFill>
              </a:rPr>
              <a:t>l</a:t>
            </a:r>
            <a:r>
              <a:rPr lang="en-US" dirty="0">
                <a:solidFill>
                  <a:srgbClr val="C00000"/>
                </a:solidFill>
              </a:rPr>
              <a:t> + 1)</a:t>
            </a:r>
          </a:p>
          <a:p>
            <a:pPr>
              <a:buNone/>
            </a:pPr>
            <a:r>
              <a:rPr lang="en-US" dirty="0"/>
              <a:t>		= </a:t>
            </a:r>
            <a:r>
              <a:rPr lang="en-US" dirty="0">
                <a:solidFill>
                  <a:srgbClr val="C00000"/>
                </a:solidFill>
              </a:rPr>
              <a:t>2r</a:t>
            </a:r>
            <a:r>
              <a:rPr lang="en-US" dirty="0"/>
              <a:t>		</a:t>
            </a:r>
          </a:p>
          <a:p>
            <a:pPr>
              <a:buNone/>
            </a:pPr>
            <a:r>
              <a:rPr lang="en-US" dirty="0"/>
              <a:t>		where,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C00000"/>
                </a:solidFill>
              </a:rPr>
              <a:t> r = (</a:t>
            </a:r>
            <a:r>
              <a:rPr lang="en-US" i="1" dirty="0">
                <a:solidFill>
                  <a:srgbClr val="C00000"/>
                </a:solidFill>
              </a:rPr>
              <a:t>k</a:t>
            </a:r>
            <a:r>
              <a:rPr lang="en-US" dirty="0">
                <a:solidFill>
                  <a:srgbClr val="C00000"/>
                </a:solidFill>
              </a:rPr>
              <a:t> + </a:t>
            </a:r>
            <a:r>
              <a:rPr lang="en-US" i="1" dirty="0">
                <a:solidFill>
                  <a:srgbClr val="C00000"/>
                </a:solidFill>
              </a:rPr>
              <a:t>l</a:t>
            </a:r>
            <a:r>
              <a:rPr lang="en-US" dirty="0">
                <a:solidFill>
                  <a:srgbClr val="C00000"/>
                </a:solidFill>
              </a:rPr>
              <a:t> + 1)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 </a:t>
            </a:r>
            <a:r>
              <a:rPr lang="en-US" dirty="0"/>
              <a:t>Z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Hence </a:t>
            </a:r>
            <a:r>
              <a:rPr lang="en-US" dirty="0">
                <a:solidFill>
                  <a:srgbClr val="C00000"/>
                </a:solidFill>
              </a:rPr>
              <a:t>m + n is even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EXERCISE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Prove that if n is any even integer, then (-1)</a:t>
            </a:r>
            <a:r>
              <a:rPr lang="en-US" baseline="30000" dirty="0"/>
              <a:t>n</a:t>
            </a:r>
            <a:r>
              <a:rPr lang="en-US" dirty="0"/>
              <a:t> = 1</a:t>
            </a:r>
          </a:p>
          <a:p>
            <a:endParaRPr lang="en-US" dirty="0"/>
          </a:p>
          <a:p>
            <a:r>
              <a:rPr lang="en-US" b="1" u="sng" dirty="0">
                <a:solidFill>
                  <a:srgbClr val="0070C0"/>
                </a:solidFill>
              </a:rPr>
              <a:t>PROOF:</a:t>
            </a:r>
          </a:p>
          <a:p>
            <a:pPr>
              <a:buNone/>
            </a:pPr>
            <a:r>
              <a:rPr lang="en-US" dirty="0"/>
              <a:t>	Suppose 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/>
              <a:t> is an </a:t>
            </a:r>
            <a:r>
              <a:rPr lang="en-US" dirty="0">
                <a:solidFill>
                  <a:srgbClr val="C00000"/>
                </a:solidFill>
              </a:rPr>
              <a:t>even integer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dirty="0"/>
              <a:t>	Then </a:t>
            </a:r>
            <a:r>
              <a:rPr lang="en-US" dirty="0">
                <a:solidFill>
                  <a:srgbClr val="C00000"/>
                </a:solidFill>
              </a:rPr>
              <a:t>n = 2k</a:t>
            </a:r>
            <a:r>
              <a:rPr lang="en-US" dirty="0"/>
              <a:t> for some integer k.</a:t>
            </a:r>
          </a:p>
          <a:p>
            <a:pPr>
              <a:buNone/>
            </a:pPr>
            <a:r>
              <a:rPr lang="en-US" dirty="0"/>
              <a:t>	Now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C00000"/>
                </a:solidFill>
              </a:rPr>
              <a:t>(-1)</a:t>
            </a:r>
            <a:r>
              <a:rPr lang="en-US" baseline="30000" dirty="0">
                <a:solidFill>
                  <a:srgbClr val="C00000"/>
                </a:solidFill>
              </a:rPr>
              <a:t> n </a:t>
            </a:r>
            <a:r>
              <a:rPr lang="en-US" dirty="0">
                <a:solidFill>
                  <a:srgbClr val="C00000"/>
                </a:solidFill>
              </a:rPr>
              <a:t>= (-1)</a:t>
            </a:r>
            <a:r>
              <a:rPr lang="en-US" baseline="30000" dirty="0">
                <a:solidFill>
                  <a:srgbClr val="C00000"/>
                </a:solidFill>
              </a:rPr>
              <a:t>2k</a:t>
            </a:r>
            <a:endParaRPr lang="en-US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/>
              <a:t>			        = </a:t>
            </a:r>
            <a:r>
              <a:rPr lang="en-US" dirty="0">
                <a:solidFill>
                  <a:srgbClr val="C00000"/>
                </a:solidFill>
              </a:rPr>
              <a:t>[(-1)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]</a:t>
            </a:r>
            <a:r>
              <a:rPr lang="en-US" baseline="30000" dirty="0">
                <a:solidFill>
                  <a:srgbClr val="C00000"/>
                </a:solidFill>
              </a:rPr>
              <a:t>k</a:t>
            </a:r>
            <a:endParaRPr lang="en-US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/>
              <a:t>			        = </a:t>
            </a:r>
            <a:r>
              <a:rPr lang="en-US" dirty="0">
                <a:solidFill>
                  <a:srgbClr val="C00000"/>
                </a:solidFill>
              </a:rPr>
              <a:t>(1)</a:t>
            </a:r>
            <a:r>
              <a:rPr lang="en-US" baseline="30000" dirty="0">
                <a:solidFill>
                  <a:srgbClr val="C00000"/>
                </a:solidFill>
              </a:rPr>
              <a:t>k</a:t>
            </a:r>
            <a:endParaRPr lang="en-US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/>
              <a:t>			        = 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		(proved)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EXERCISE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Prove that the product of an even integer and an odd integer is even.</a:t>
            </a:r>
          </a:p>
          <a:p>
            <a:endParaRPr lang="en-US" dirty="0"/>
          </a:p>
          <a:p>
            <a:r>
              <a:rPr lang="en-US" b="1" u="sng" dirty="0">
                <a:solidFill>
                  <a:srgbClr val="0070C0"/>
                </a:solidFill>
              </a:rPr>
              <a:t>PROOF:</a:t>
            </a:r>
          </a:p>
          <a:p>
            <a:pPr>
              <a:buNone/>
            </a:pPr>
            <a:r>
              <a:rPr lang="en-US" dirty="0"/>
              <a:t>	Suppose </a:t>
            </a:r>
            <a:r>
              <a:rPr lang="en-US" dirty="0">
                <a:solidFill>
                  <a:srgbClr val="C00000"/>
                </a:solidFill>
              </a:rPr>
              <a:t>m</a:t>
            </a:r>
            <a:r>
              <a:rPr lang="en-US" dirty="0"/>
              <a:t> is an </a:t>
            </a:r>
            <a:r>
              <a:rPr lang="en-US" dirty="0">
                <a:solidFill>
                  <a:srgbClr val="C00000"/>
                </a:solidFill>
              </a:rPr>
              <a:t>even integer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/>
              <a:t> is an </a:t>
            </a:r>
            <a:r>
              <a:rPr lang="en-US" dirty="0">
                <a:solidFill>
                  <a:srgbClr val="C00000"/>
                </a:solidFill>
              </a:rPr>
              <a:t>odd integer</a:t>
            </a:r>
            <a:r>
              <a:rPr lang="en-US" dirty="0"/>
              <a:t>.  Then,</a:t>
            </a:r>
          </a:p>
          <a:p>
            <a:pPr>
              <a:buNone/>
            </a:pPr>
            <a:r>
              <a:rPr lang="en-US" dirty="0"/>
              <a:t>		     </a:t>
            </a:r>
            <a:r>
              <a:rPr lang="en-US" dirty="0">
                <a:solidFill>
                  <a:srgbClr val="C00000"/>
                </a:solidFill>
              </a:rPr>
              <a:t>m = 2</a:t>
            </a:r>
            <a:r>
              <a:rPr lang="en-US" i="1" dirty="0">
                <a:solidFill>
                  <a:srgbClr val="C00000"/>
                </a:solidFill>
              </a:rPr>
              <a:t>k</a:t>
            </a:r>
            <a:r>
              <a:rPr lang="en-US" dirty="0"/>
              <a:t>		for some integer </a:t>
            </a:r>
            <a:r>
              <a:rPr lang="en-US" i="1" dirty="0"/>
              <a:t>k</a:t>
            </a:r>
          </a:p>
          <a:p>
            <a:pPr>
              <a:buNone/>
            </a:pPr>
            <a:r>
              <a:rPr lang="en-US" dirty="0"/>
              <a:t>	 and      </a:t>
            </a:r>
            <a:r>
              <a:rPr lang="en-US" dirty="0">
                <a:solidFill>
                  <a:srgbClr val="C00000"/>
                </a:solidFill>
              </a:rPr>
              <a:t>n = 2</a:t>
            </a:r>
            <a:r>
              <a:rPr lang="en-US" i="1" dirty="0">
                <a:solidFill>
                  <a:srgbClr val="C00000"/>
                </a:solidFill>
              </a:rPr>
              <a:t>l</a:t>
            </a:r>
            <a:r>
              <a:rPr lang="en-US" dirty="0">
                <a:solidFill>
                  <a:srgbClr val="C00000"/>
                </a:solidFill>
              </a:rPr>
              <a:t> + 1</a:t>
            </a:r>
            <a:r>
              <a:rPr lang="en-US" dirty="0"/>
              <a:t>		for some integer </a:t>
            </a:r>
            <a:r>
              <a:rPr lang="en-US" i="1" dirty="0"/>
              <a:t>l</a:t>
            </a:r>
          </a:p>
          <a:p>
            <a:pPr>
              <a:buNone/>
            </a:pPr>
            <a:r>
              <a:rPr lang="en-US" dirty="0"/>
              <a:t>	Now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C00000"/>
                </a:solidFill>
              </a:rPr>
              <a:t>m.n</a:t>
            </a:r>
            <a:r>
              <a:rPr lang="en-US" dirty="0">
                <a:solidFill>
                  <a:srgbClr val="C00000"/>
                </a:solidFill>
              </a:rPr>
              <a:t> = 2</a:t>
            </a:r>
            <a:r>
              <a:rPr lang="en-US" i="1" dirty="0">
                <a:solidFill>
                  <a:srgbClr val="C00000"/>
                </a:solidFill>
              </a:rPr>
              <a:t>k</a:t>
            </a:r>
            <a:r>
              <a:rPr lang="en-US" dirty="0">
                <a:solidFill>
                  <a:srgbClr val="C00000"/>
                </a:solidFill>
              </a:rPr>
              <a:t> . (2</a:t>
            </a:r>
            <a:r>
              <a:rPr lang="en-US" i="1" dirty="0">
                <a:solidFill>
                  <a:srgbClr val="C00000"/>
                </a:solidFill>
              </a:rPr>
              <a:t>l</a:t>
            </a:r>
            <a:r>
              <a:rPr lang="en-US" dirty="0">
                <a:solidFill>
                  <a:srgbClr val="C00000"/>
                </a:solidFill>
              </a:rPr>
              <a:t> + 1)</a:t>
            </a:r>
          </a:p>
          <a:p>
            <a:pPr>
              <a:buNone/>
            </a:pPr>
            <a:r>
              <a:rPr lang="en-US" dirty="0"/>
              <a:t>		      = </a:t>
            </a:r>
            <a:r>
              <a:rPr lang="en-US" dirty="0">
                <a:solidFill>
                  <a:srgbClr val="C00000"/>
                </a:solidFill>
              </a:rPr>
              <a:t>2.</a:t>
            </a:r>
            <a:r>
              <a:rPr lang="en-US" i="1" dirty="0">
                <a:solidFill>
                  <a:srgbClr val="C00000"/>
                </a:solidFill>
              </a:rPr>
              <a:t>k</a:t>
            </a:r>
            <a:r>
              <a:rPr lang="en-US" dirty="0">
                <a:solidFill>
                  <a:srgbClr val="C00000"/>
                </a:solidFill>
              </a:rPr>
              <a:t> (2</a:t>
            </a:r>
            <a:r>
              <a:rPr lang="en-US" i="1" dirty="0">
                <a:solidFill>
                  <a:srgbClr val="C00000"/>
                </a:solidFill>
              </a:rPr>
              <a:t>l</a:t>
            </a:r>
            <a:r>
              <a:rPr lang="en-US" dirty="0">
                <a:solidFill>
                  <a:srgbClr val="C00000"/>
                </a:solidFill>
              </a:rPr>
              <a:t> + 1)</a:t>
            </a:r>
          </a:p>
          <a:p>
            <a:pPr>
              <a:buNone/>
            </a:pPr>
            <a:r>
              <a:rPr lang="en-US" dirty="0"/>
              <a:t>		      = </a:t>
            </a:r>
            <a:r>
              <a:rPr lang="en-US" dirty="0">
                <a:solidFill>
                  <a:srgbClr val="C00000"/>
                </a:solidFill>
              </a:rPr>
              <a:t>2.r</a:t>
            </a:r>
            <a:r>
              <a:rPr lang="en-US" dirty="0"/>
              <a:t>	where r = </a:t>
            </a:r>
            <a:r>
              <a:rPr lang="en-US" i="1" dirty="0"/>
              <a:t>k</a:t>
            </a:r>
            <a:r>
              <a:rPr lang="en-US" dirty="0"/>
              <a:t>(2</a:t>
            </a:r>
            <a:r>
              <a:rPr lang="en-US" i="1" dirty="0"/>
              <a:t>l</a:t>
            </a:r>
            <a:r>
              <a:rPr lang="en-US" dirty="0"/>
              <a:t> + 1) is an integer</a:t>
            </a:r>
          </a:p>
          <a:p>
            <a:pPr>
              <a:buNone/>
            </a:pPr>
            <a:r>
              <a:rPr lang="en-US" dirty="0"/>
              <a:t>	Hence </a:t>
            </a:r>
            <a:r>
              <a:rPr lang="en-US" dirty="0" err="1">
                <a:solidFill>
                  <a:srgbClr val="C00000"/>
                </a:solidFill>
              </a:rPr>
              <a:t>m.n</a:t>
            </a:r>
            <a:r>
              <a:rPr lang="en-US" dirty="0">
                <a:solidFill>
                  <a:srgbClr val="C00000"/>
                </a:solidFill>
              </a:rPr>
              <a:t> is even</a:t>
            </a:r>
            <a:r>
              <a:rPr lang="en-US" dirty="0"/>
              <a:t>.		(Proved)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EXERCISE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Prove that the square of an even integer is even.</a:t>
            </a:r>
          </a:p>
          <a:p>
            <a:endParaRPr lang="en-US" dirty="0"/>
          </a:p>
          <a:p>
            <a:r>
              <a:rPr lang="en-US" b="1" u="sng" dirty="0">
                <a:solidFill>
                  <a:srgbClr val="0070C0"/>
                </a:solidFill>
              </a:rPr>
              <a:t>PROOF:</a:t>
            </a: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/>
              <a:t>	Suppose 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/>
              <a:t> is an </a:t>
            </a:r>
            <a:r>
              <a:rPr lang="en-US" dirty="0">
                <a:solidFill>
                  <a:srgbClr val="C00000"/>
                </a:solidFill>
              </a:rPr>
              <a:t>even integer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dirty="0"/>
              <a:t>	Then </a:t>
            </a:r>
            <a:r>
              <a:rPr lang="en-US" dirty="0">
                <a:solidFill>
                  <a:srgbClr val="C00000"/>
                </a:solidFill>
              </a:rPr>
              <a:t>n = 2k</a:t>
            </a:r>
          </a:p>
          <a:p>
            <a:pPr>
              <a:buNone/>
            </a:pPr>
            <a:r>
              <a:rPr lang="en-US" dirty="0"/>
              <a:t>	Now, </a:t>
            </a:r>
          </a:p>
          <a:p>
            <a:pPr>
              <a:buNone/>
            </a:pPr>
            <a:r>
              <a:rPr lang="en-US" dirty="0"/>
              <a:t>		 square of n = 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= (2.k)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</a:p>
          <a:p>
            <a:pPr>
              <a:buNone/>
            </a:pPr>
            <a:r>
              <a:rPr lang="en-US" baseline="30000" dirty="0"/>
              <a:t>	      </a:t>
            </a:r>
            <a:r>
              <a:rPr lang="en-US" dirty="0"/>
              <a:t>                           = </a:t>
            </a:r>
            <a:r>
              <a:rPr lang="en-US" dirty="0">
                <a:solidFill>
                  <a:srgbClr val="C00000"/>
                </a:solidFill>
              </a:rPr>
              <a:t>4k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endParaRPr lang="en-US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/>
              <a:t>				    = </a:t>
            </a:r>
            <a:r>
              <a:rPr lang="en-US" dirty="0">
                <a:solidFill>
                  <a:srgbClr val="C00000"/>
                </a:solidFill>
              </a:rPr>
              <a:t>2.(2k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dirty="0"/>
              <a:t>				    = </a:t>
            </a:r>
            <a:r>
              <a:rPr lang="en-US" dirty="0">
                <a:solidFill>
                  <a:srgbClr val="C00000"/>
                </a:solidFill>
              </a:rPr>
              <a:t>2.p</a:t>
            </a:r>
            <a:r>
              <a:rPr lang="en-US" dirty="0"/>
              <a:t> 	where, p = 2k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 </a:t>
            </a:r>
            <a:r>
              <a:rPr lang="en-US" dirty="0"/>
              <a:t>Z</a:t>
            </a:r>
          </a:p>
          <a:p>
            <a:pPr>
              <a:buNone/>
            </a:pPr>
            <a:r>
              <a:rPr lang="en-US" dirty="0"/>
              <a:t>		Hence, 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is even</a:t>
            </a:r>
            <a:r>
              <a:rPr lang="en-US" dirty="0"/>
              <a:t>.                   (proved)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EXERCISE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Prove that if n is an odd integer, then n</a:t>
            </a:r>
            <a:r>
              <a:rPr lang="en-US" baseline="30000" dirty="0"/>
              <a:t>3</a:t>
            </a:r>
            <a:r>
              <a:rPr lang="en-US" dirty="0"/>
              <a:t> + n is even.</a:t>
            </a:r>
          </a:p>
          <a:p>
            <a:endParaRPr lang="en-US" dirty="0"/>
          </a:p>
          <a:p>
            <a:r>
              <a:rPr lang="en-US" b="1" u="sng" dirty="0">
                <a:solidFill>
                  <a:srgbClr val="0070C0"/>
                </a:solidFill>
              </a:rPr>
              <a:t>PROOF: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dirty="0"/>
              <a:t>Let 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/>
              <a:t> be an </a:t>
            </a:r>
            <a:r>
              <a:rPr lang="en-US" dirty="0">
                <a:solidFill>
                  <a:srgbClr val="C00000"/>
                </a:solidFill>
              </a:rPr>
              <a:t>odd integer</a:t>
            </a:r>
            <a:r>
              <a:rPr lang="en-US" dirty="0"/>
              <a:t>, </a:t>
            </a:r>
          </a:p>
          <a:p>
            <a:pPr>
              <a:buNone/>
            </a:pPr>
            <a:r>
              <a:rPr lang="en-US" dirty="0"/>
              <a:t>	then 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C00000"/>
                </a:solidFill>
              </a:rPr>
              <a:t>n = 2k + 1</a:t>
            </a:r>
            <a:r>
              <a:rPr lang="en-US" dirty="0"/>
              <a:t> for some k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Z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pt-BR" dirty="0"/>
              <a:t>Now,</a:t>
            </a:r>
          </a:p>
          <a:p>
            <a:pPr>
              <a:buNone/>
            </a:pPr>
            <a:r>
              <a:rPr lang="pt-BR" dirty="0"/>
              <a:t>		 	  </a:t>
            </a:r>
            <a:r>
              <a:rPr lang="pt-BR" dirty="0">
                <a:solidFill>
                  <a:srgbClr val="C00000"/>
                </a:solidFill>
              </a:rPr>
              <a:t>n</a:t>
            </a:r>
            <a:r>
              <a:rPr lang="pt-BR" baseline="30000" dirty="0">
                <a:solidFill>
                  <a:srgbClr val="C00000"/>
                </a:solidFill>
              </a:rPr>
              <a:t>3</a:t>
            </a:r>
            <a:r>
              <a:rPr lang="pt-BR" dirty="0">
                <a:solidFill>
                  <a:srgbClr val="C00000"/>
                </a:solidFill>
              </a:rPr>
              <a:t> + n = n (n</a:t>
            </a:r>
            <a:r>
              <a:rPr lang="pt-BR" baseline="30000" dirty="0">
                <a:solidFill>
                  <a:srgbClr val="C00000"/>
                </a:solidFill>
              </a:rPr>
              <a:t>2</a:t>
            </a:r>
            <a:r>
              <a:rPr lang="pt-BR" dirty="0">
                <a:solidFill>
                  <a:srgbClr val="C00000"/>
                </a:solidFill>
              </a:rPr>
              <a:t> + 1)</a:t>
            </a:r>
          </a:p>
          <a:p>
            <a:pPr>
              <a:buNone/>
            </a:pPr>
            <a:r>
              <a:rPr lang="pt-BR" dirty="0"/>
              <a:t>	       		  = </a:t>
            </a:r>
            <a:r>
              <a:rPr lang="pt-BR" dirty="0">
                <a:solidFill>
                  <a:srgbClr val="C00000"/>
                </a:solidFill>
              </a:rPr>
              <a:t>(2k + 1) ((2k+1)</a:t>
            </a:r>
            <a:r>
              <a:rPr lang="pt-BR" baseline="30000" dirty="0">
                <a:solidFill>
                  <a:srgbClr val="C00000"/>
                </a:solidFill>
              </a:rPr>
              <a:t>2</a:t>
            </a:r>
            <a:r>
              <a:rPr lang="pt-BR" dirty="0">
                <a:solidFill>
                  <a:srgbClr val="C00000"/>
                </a:solidFill>
              </a:rPr>
              <a:t> + 1)</a:t>
            </a:r>
            <a:endParaRPr lang="en-US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pt-BR" dirty="0"/>
              <a:t>          	    	  = </a:t>
            </a:r>
            <a:r>
              <a:rPr lang="pt-BR" dirty="0">
                <a:solidFill>
                  <a:srgbClr val="C00000"/>
                </a:solidFill>
              </a:rPr>
              <a:t>(2k + 1) (4k</a:t>
            </a:r>
            <a:r>
              <a:rPr lang="pt-BR" baseline="30000" dirty="0">
                <a:solidFill>
                  <a:srgbClr val="C00000"/>
                </a:solidFill>
              </a:rPr>
              <a:t>2</a:t>
            </a:r>
            <a:r>
              <a:rPr lang="pt-BR" dirty="0">
                <a:solidFill>
                  <a:srgbClr val="C00000"/>
                </a:solidFill>
              </a:rPr>
              <a:t> + 4k + 1 + 1)</a:t>
            </a:r>
            <a:endParaRPr lang="en-US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pt-BR" dirty="0"/>
              <a:t>			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			= </a:t>
            </a:r>
            <a:r>
              <a:rPr lang="en-US" dirty="0">
                <a:solidFill>
                  <a:srgbClr val="C00000"/>
                </a:solidFill>
              </a:rPr>
              <a:t>(2k + 1) (4k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+ 4k + 2)</a:t>
            </a:r>
          </a:p>
          <a:p>
            <a:pPr>
              <a:buNone/>
            </a:pPr>
            <a:r>
              <a:rPr lang="en-US" dirty="0"/>
              <a:t>			          = </a:t>
            </a:r>
            <a:r>
              <a:rPr lang="en-US" dirty="0">
                <a:solidFill>
                  <a:srgbClr val="C00000"/>
                </a:solidFill>
              </a:rPr>
              <a:t>(2k + 1) 2.(2k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+ 2k + 1)</a:t>
            </a:r>
          </a:p>
          <a:p>
            <a:pPr>
              <a:buNone/>
            </a:pPr>
            <a:r>
              <a:rPr lang="en-US" dirty="0"/>
              <a:t>				= </a:t>
            </a:r>
            <a:r>
              <a:rPr lang="en-US" dirty="0">
                <a:solidFill>
                  <a:srgbClr val="C00000"/>
                </a:solidFill>
              </a:rPr>
              <a:t>2.(2k + 1) (2k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+ 2k + 1)</a:t>
            </a:r>
            <a:r>
              <a:rPr lang="en-US" dirty="0"/>
              <a:t>	 k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Z</a:t>
            </a:r>
          </a:p>
          <a:p>
            <a:pPr>
              <a:buNone/>
            </a:pPr>
            <a:r>
              <a:rPr lang="en-US" dirty="0"/>
              <a:t>				= </a:t>
            </a:r>
            <a:r>
              <a:rPr lang="en-US" dirty="0">
                <a:solidFill>
                  <a:srgbClr val="C00000"/>
                </a:solidFill>
              </a:rPr>
              <a:t>an even integer</a:t>
            </a:r>
            <a:r>
              <a:rPr lang="en-US" dirty="0"/>
              <a:t>			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EXERCISE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Prove that, if the sum of any two integers is even, then so is their difference.</a:t>
            </a:r>
          </a:p>
          <a:p>
            <a:endParaRPr lang="en-US" dirty="0"/>
          </a:p>
          <a:p>
            <a:r>
              <a:rPr lang="en-US" b="1" u="sng" dirty="0">
                <a:solidFill>
                  <a:srgbClr val="0070C0"/>
                </a:solidFill>
              </a:rPr>
              <a:t>PROOF:</a:t>
            </a:r>
          </a:p>
          <a:p>
            <a:pPr>
              <a:buNone/>
            </a:pPr>
            <a:r>
              <a:rPr lang="en-US" dirty="0"/>
              <a:t>	Suppose </a:t>
            </a:r>
            <a:r>
              <a:rPr lang="en-US" dirty="0">
                <a:solidFill>
                  <a:srgbClr val="C00000"/>
                </a:solidFill>
              </a:rPr>
              <a:t>m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/>
              <a:t> are </a:t>
            </a:r>
            <a:r>
              <a:rPr lang="en-US" dirty="0">
                <a:solidFill>
                  <a:srgbClr val="C00000"/>
                </a:solidFill>
              </a:rPr>
              <a:t>integers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/>
              <a:t>So that </a:t>
            </a:r>
            <a:r>
              <a:rPr lang="en-US" dirty="0">
                <a:solidFill>
                  <a:srgbClr val="C00000"/>
                </a:solidFill>
              </a:rPr>
              <a:t>m + n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even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dirty="0"/>
              <a:t>	Then by definition of even numbers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C00000"/>
                </a:solidFill>
              </a:rPr>
              <a:t>m + n = 2k</a:t>
            </a:r>
            <a:r>
              <a:rPr lang="en-US" dirty="0"/>
              <a:t> 		for some integer k</a:t>
            </a:r>
          </a:p>
          <a:p>
            <a:pPr>
              <a:buNone/>
            </a:pPr>
            <a:r>
              <a:rPr lang="en-US" dirty="0"/>
              <a:t>   	        </a:t>
            </a:r>
            <a:r>
              <a:rPr lang="en-US" dirty="0">
                <a:sym typeface="Symbol"/>
              </a:rPr>
              <a:t></a:t>
            </a:r>
            <a:r>
              <a:rPr lang="pt-BR" dirty="0"/>
              <a:t>    </a:t>
            </a:r>
            <a:r>
              <a:rPr lang="pt-BR" dirty="0">
                <a:solidFill>
                  <a:srgbClr val="C00000"/>
                </a:solidFill>
              </a:rPr>
              <a:t>m = 2k - n</a:t>
            </a:r>
            <a:r>
              <a:rPr lang="pt-BR" dirty="0"/>
              <a:t>  ……………….(1)</a:t>
            </a:r>
          </a:p>
          <a:p>
            <a:pPr>
              <a:buNone/>
            </a:pPr>
            <a:r>
              <a:rPr lang="pt-BR" dirty="0"/>
              <a:t>	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BR" dirty="0"/>
              <a:t>	 Now, </a:t>
            </a:r>
          </a:p>
          <a:p>
            <a:pPr>
              <a:buNone/>
            </a:pPr>
            <a:r>
              <a:rPr lang="pt-BR" dirty="0"/>
              <a:t>			</a:t>
            </a:r>
            <a:r>
              <a:rPr lang="pt-BR" dirty="0">
                <a:solidFill>
                  <a:srgbClr val="C00000"/>
                </a:solidFill>
              </a:rPr>
              <a:t>m - n	= (2k - n) - n</a:t>
            </a:r>
            <a:r>
              <a:rPr lang="pt-BR" dirty="0"/>
              <a:t>	      using (1)</a:t>
            </a:r>
          </a:p>
          <a:p>
            <a:pPr>
              <a:buNone/>
            </a:pPr>
            <a:r>
              <a:rPr lang="pt-BR" dirty="0"/>
              <a:t>				</a:t>
            </a:r>
            <a:r>
              <a:rPr lang="en-US" dirty="0"/>
              <a:t>= </a:t>
            </a:r>
            <a:r>
              <a:rPr lang="en-US" dirty="0">
                <a:solidFill>
                  <a:srgbClr val="C00000"/>
                </a:solidFill>
              </a:rPr>
              <a:t>2k - 2n</a:t>
            </a:r>
          </a:p>
          <a:p>
            <a:pPr>
              <a:buNone/>
            </a:pPr>
            <a:r>
              <a:rPr lang="en-US" dirty="0"/>
              <a:t>				= </a:t>
            </a:r>
            <a:r>
              <a:rPr lang="en-US" dirty="0">
                <a:solidFill>
                  <a:srgbClr val="C00000"/>
                </a:solidFill>
              </a:rPr>
              <a:t>2(k - n)</a:t>
            </a:r>
            <a:r>
              <a:rPr lang="en-US" dirty="0"/>
              <a:t> = </a:t>
            </a:r>
            <a:r>
              <a:rPr lang="en-US" dirty="0">
                <a:solidFill>
                  <a:srgbClr val="C00000"/>
                </a:solidFill>
              </a:rPr>
              <a:t>2r</a:t>
            </a:r>
            <a:r>
              <a:rPr lang="en-US" dirty="0"/>
              <a:t>      </a:t>
            </a:r>
          </a:p>
          <a:p>
            <a:pPr>
              <a:buNone/>
            </a:pPr>
            <a:r>
              <a:rPr lang="en-US" dirty="0"/>
              <a:t>	where, </a:t>
            </a:r>
          </a:p>
          <a:p>
            <a:pPr>
              <a:buNone/>
            </a:pPr>
            <a:r>
              <a:rPr lang="en-US" dirty="0"/>
              <a:t>			r = k - n is an integer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Hence </a:t>
            </a:r>
            <a:r>
              <a:rPr lang="en-US" dirty="0">
                <a:solidFill>
                  <a:srgbClr val="C00000"/>
                </a:solidFill>
              </a:rPr>
              <a:t>m - n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even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EXERCISE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Prove that for all integers a, b and c, if </a:t>
            </a:r>
            <a:r>
              <a:rPr lang="en-US" dirty="0" err="1"/>
              <a:t>a|b</a:t>
            </a:r>
            <a:r>
              <a:rPr lang="en-US" dirty="0"/>
              <a:t> and </a:t>
            </a:r>
            <a:r>
              <a:rPr lang="en-US" dirty="0" err="1"/>
              <a:t>b|c</a:t>
            </a:r>
            <a:r>
              <a:rPr lang="en-US" dirty="0"/>
              <a:t> then </a:t>
            </a:r>
            <a:r>
              <a:rPr lang="en-US" dirty="0" err="1"/>
              <a:t>a|c</a:t>
            </a:r>
            <a:r>
              <a:rPr lang="en-US" dirty="0"/>
              <a:t>.</a:t>
            </a:r>
          </a:p>
          <a:p>
            <a:endParaRPr lang="en-US" dirty="0"/>
          </a:p>
          <a:p>
            <a:pPr>
              <a:buNone/>
            </a:pPr>
            <a:r>
              <a:rPr lang="en-US" b="1" dirty="0"/>
              <a:t>	</a:t>
            </a:r>
            <a:r>
              <a:rPr lang="en-US" b="1" u="sng" dirty="0">
                <a:solidFill>
                  <a:srgbClr val="0070C0"/>
                </a:solidFill>
              </a:rPr>
              <a:t>PROOF: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dirty="0"/>
              <a:t>Suppose </a:t>
            </a:r>
            <a:r>
              <a:rPr lang="en-US" dirty="0" err="1">
                <a:solidFill>
                  <a:srgbClr val="C00000"/>
                </a:solidFill>
              </a:rPr>
              <a:t>a|b</a:t>
            </a:r>
            <a:r>
              <a:rPr lang="en-US" dirty="0"/>
              <a:t> and </a:t>
            </a:r>
            <a:r>
              <a:rPr lang="en-US" dirty="0" err="1">
                <a:solidFill>
                  <a:srgbClr val="C00000"/>
                </a:solidFill>
              </a:rPr>
              <a:t>b|c</a:t>
            </a:r>
            <a:endParaRPr lang="en-US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/>
              <a:t>	where a, b, c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Z.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Then by </a:t>
            </a:r>
            <a:r>
              <a:rPr lang="en-US" dirty="0">
                <a:solidFill>
                  <a:srgbClr val="C00000"/>
                </a:solidFill>
              </a:rPr>
              <a:t>definition of divisibility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 </a:t>
            </a:r>
            <a:r>
              <a:rPr lang="en-US" dirty="0">
                <a:solidFill>
                  <a:srgbClr val="C00000"/>
                </a:solidFill>
              </a:rPr>
              <a:t>b=</a:t>
            </a:r>
            <a:r>
              <a:rPr lang="en-US" dirty="0" err="1">
                <a:solidFill>
                  <a:srgbClr val="C00000"/>
                </a:solidFill>
              </a:rPr>
              <a:t>a.r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c=</a:t>
            </a:r>
            <a:r>
              <a:rPr lang="en-US" dirty="0" err="1">
                <a:solidFill>
                  <a:srgbClr val="C00000"/>
                </a:solidFill>
              </a:rPr>
              <a:t>b.s</a:t>
            </a:r>
            <a:r>
              <a:rPr lang="en-US" dirty="0"/>
              <a:t> for some integers </a:t>
            </a:r>
            <a:r>
              <a:rPr lang="en-US" dirty="0">
                <a:solidFill>
                  <a:srgbClr val="C00000"/>
                </a:solidFill>
              </a:rPr>
              <a:t>r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Now,       </a:t>
            </a:r>
            <a:r>
              <a:rPr lang="en-US" dirty="0">
                <a:solidFill>
                  <a:srgbClr val="C00000"/>
                </a:solidFill>
              </a:rPr>
              <a:t>c = </a:t>
            </a:r>
            <a:r>
              <a:rPr lang="en-US" dirty="0" err="1">
                <a:solidFill>
                  <a:srgbClr val="C00000"/>
                </a:solidFill>
              </a:rPr>
              <a:t>b.s</a:t>
            </a:r>
            <a:endParaRPr lang="en-US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/>
              <a:t>			= 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a.r</a:t>
            </a:r>
            <a:r>
              <a:rPr lang="en-US" dirty="0">
                <a:solidFill>
                  <a:srgbClr val="C00000"/>
                </a:solidFill>
              </a:rPr>
              <a:t>).s</a:t>
            </a:r>
            <a:r>
              <a:rPr lang="en-US" dirty="0"/>
              <a:t>		(substituting value of b)</a:t>
            </a:r>
          </a:p>
          <a:p>
            <a:pPr>
              <a:buNone/>
            </a:pPr>
            <a:r>
              <a:rPr lang="en-US" dirty="0"/>
              <a:t>	                 = a.(</a:t>
            </a:r>
            <a:r>
              <a:rPr lang="en-US" dirty="0" err="1"/>
              <a:t>r.s</a:t>
            </a:r>
            <a:r>
              <a:rPr lang="en-US" dirty="0"/>
              <a:t>)		(associative law)</a:t>
            </a:r>
          </a:p>
          <a:p>
            <a:pPr>
              <a:buNone/>
            </a:pPr>
            <a:r>
              <a:rPr lang="en-US" dirty="0"/>
              <a:t>	                 = </a:t>
            </a:r>
            <a:r>
              <a:rPr lang="en-US" dirty="0" err="1">
                <a:solidFill>
                  <a:srgbClr val="C00000"/>
                </a:solidFill>
              </a:rPr>
              <a:t>a.k</a:t>
            </a:r>
            <a:r>
              <a:rPr lang="en-US" dirty="0"/>
              <a:t>		</a:t>
            </a:r>
          </a:p>
          <a:p>
            <a:pPr>
              <a:buNone/>
            </a:pPr>
            <a:r>
              <a:rPr lang="en-US" dirty="0"/>
              <a:t>	where,</a:t>
            </a:r>
          </a:p>
          <a:p>
            <a:pPr>
              <a:buNone/>
            </a:pPr>
            <a:r>
              <a:rPr lang="en-US" dirty="0"/>
              <a:t>			 </a:t>
            </a:r>
            <a:r>
              <a:rPr lang="en-US" dirty="0">
                <a:solidFill>
                  <a:srgbClr val="C00000"/>
                </a:solidFill>
              </a:rPr>
              <a:t>k = </a:t>
            </a:r>
            <a:r>
              <a:rPr lang="en-US" dirty="0" err="1">
                <a:solidFill>
                  <a:srgbClr val="C00000"/>
                </a:solidFill>
              </a:rPr>
              <a:t>r.s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Z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ym typeface="Symbol"/>
              </a:rPr>
              <a:t>         </a:t>
            </a:r>
            <a:r>
              <a:rPr lang="en-US" dirty="0"/>
              <a:t>       </a:t>
            </a:r>
            <a:r>
              <a:rPr lang="en-US" dirty="0" err="1">
                <a:solidFill>
                  <a:srgbClr val="C00000"/>
                </a:solidFill>
              </a:rPr>
              <a:t>a|c</a:t>
            </a:r>
            <a:r>
              <a:rPr lang="en-US" dirty="0"/>
              <a:t>		by definition of divisibility		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5044-D182-4BAE-9152-421F005E817B}" type="slidenum">
              <a:rPr lang="en-US"/>
              <a:pPr/>
              <a:t>2</a:t>
            </a:fld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proof</a:t>
            </a:r>
            <a:r>
              <a:rPr lang="en-US" dirty="0"/>
              <a:t> is a </a:t>
            </a:r>
            <a:r>
              <a:rPr lang="en-US" dirty="0">
                <a:solidFill>
                  <a:srgbClr val="C00000"/>
                </a:solidFill>
              </a:rPr>
              <a:t>valid argument</a:t>
            </a:r>
            <a:r>
              <a:rPr lang="en-US" dirty="0"/>
              <a:t> that establishes the </a:t>
            </a:r>
            <a:r>
              <a:rPr lang="en-US" dirty="0">
                <a:solidFill>
                  <a:srgbClr val="C00000"/>
                </a:solidFill>
              </a:rPr>
              <a:t>truth</a:t>
            </a:r>
            <a:r>
              <a:rPr lang="en-US" dirty="0"/>
              <a:t> of a </a:t>
            </a:r>
            <a:r>
              <a:rPr lang="en-US" dirty="0">
                <a:solidFill>
                  <a:srgbClr val="C00000"/>
                </a:solidFill>
              </a:rPr>
              <a:t>mathematical statement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methods we will study for building proofs are also used throughout computer science.</a:t>
            </a:r>
          </a:p>
          <a:p>
            <a:endParaRPr lang="en-US" dirty="0"/>
          </a:p>
          <a:p>
            <a:r>
              <a:rPr lang="en-US" dirty="0"/>
              <a:t>Many </a:t>
            </a:r>
            <a:r>
              <a:rPr lang="en-US" dirty="0">
                <a:solidFill>
                  <a:srgbClr val="C00000"/>
                </a:solidFill>
              </a:rPr>
              <a:t>theorems</a:t>
            </a:r>
            <a:r>
              <a:rPr lang="en-US" dirty="0"/>
              <a:t> in </a:t>
            </a:r>
            <a:r>
              <a:rPr lang="en-US" dirty="0">
                <a:solidFill>
                  <a:srgbClr val="C00000"/>
                </a:solidFill>
              </a:rPr>
              <a:t>mathematics</a:t>
            </a:r>
            <a:r>
              <a:rPr lang="en-US" dirty="0"/>
              <a:t> are </a:t>
            </a:r>
            <a:r>
              <a:rPr lang="en-US" dirty="0">
                <a:solidFill>
                  <a:srgbClr val="C00000"/>
                </a:solidFill>
              </a:rPr>
              <a:t>implications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p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 </a:t>
            </a:r>
            <a:r>
              <a:rPr lang="en-US" dirty="0">
                <a:solidFill>
                  <a:srgbClr val="C00000"/>
                </a:solidFill>
              </a:rPr>
              <a:t>q</a:t>
            </a:r>
            <a:r>
              <a:rPr lang="en-US" dirty="0"/>
              <a:t>. The techniques of proving implications give rise to different methods of proofs.</a:t>
            </a: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EXERCISE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Prove that for all integers a, b and c if </a:t>
            </a:r>
            <a:r>
              <a:rPr lang="en-US" dirty="0" err="1"/>
              <a:t>a|b</a:t>
            </a:r>
            <a:r>
              <a:rPr lang="en-US" dirty="0"/>
              <a:t> and </a:t>
            </a:r>
            <a:r>
              <a:rPr lang="en-US" dirty="0" err="1"/>
              <a:t>a|c</a:t>
            </a:r>
            <a:r>
              <a:rPr lang="en-US" dirty="0"/>
              <a:t> then a|(</a:t>
            </a:r>
            <a:r>
              <a:rPr lang="en-US" dirty="0" err="1"/>
              <a:t>b+c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b="1" u="sng" dirty="0">
                <a:solidFill>
                  <a:srgbClr val="0070C0"/>
                </a:solidFill>
              </a:rPr>
              <a:t>PROOF:</a:t>
            </a: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/>
              <a:t>	Suppose </a:t>
            </a:r>
            <a:r>
              <a:rPr lang="en-US" dirty="0" err="1">
                <a:solidFill>
                  <a:srgbClr val="C00000"/>
                </a:solidFill>
              </a:rPr>
              <a:t>a|b</a:t>
            </a:r>
            <a:r>
              <a:rPr lang="en-US" dirty="0"/>
              <a:t> and </a:t>
            </a:r>
            <a:r>
              <a:rPr lang="en-US" dirty="0" err="1">
                <a:solidFill>
                  <a:srgbClr val="C00000"/>
                </a:solidFill>
              </a:rPr>
              <a:t>a|c</a:t>
            </a:r>
            <a:r>
              <a:rPr lang="en-US" dirty="0"/>
              <a:t> where a, b, c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Z</a:t>
            </a:r>
          </a:p>
          <a:p>
            <a:pPr>
              <a:buNone/>
            </a:pPr>
            <a:r>
              <a:rPr lang="en-US" dirty="0"/>
              <a:t>	By definition of divides</a:t>
            </a:r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>
                <a:solidFill>
                  <a:srgbClr val="C00000"/>
                </a:solidFill>
              </a:rPr>
              <a:t>b = </a:t>
            </a:r>
            <a:r>
              <a:rPr lang="en-US" dirty="0" err="1">
                <a:solidFill>
                  <a:srgbClr val="C00000"/>
                </a:solidFill>
              </a:rPr>
              <a:t>a.r</a:t>
            </a:r>
            <a:r>
              <a:rPr lang="en-US" dirty="0"/>
              <a:t>  and  </a:t>
            </a:r>
            <a:r>
              <a:rPr lang="en-US" dirty="0">
                <a:solidFill>
                  <a:srgbClr val="C00000"/>
                </a:solidFill>
              </a:rPr>
              <a:t>c = </a:t>
            </a:r>
            <a:r>
              <a:rPr lang="en-US" dirty="0" err="1">
                <a:solidFill>
                  <a:srgbClr val="C00000"/>
                </a:solidFill>
              </a:rPr>
              <a:t>a.s</a:t>
            </a:r>
            <a:r>
              <a:rPr lang="en-US" dirty="0"/>
              <a:t>  for some r, s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Z</a:t>
            </a:r>
          </a:p>
          <a:p>
            <a:pPr>
              <a:buNone/>
            </a:pPr>
            <a:r>
              <a:rPr lang="en-US" dirty="0"/>
              <a:t>	Now</a:t>
            </a:r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>
                <a:solidFill>
                  <a:srgbClr val="C00000"/>
                </a:solidFill>
              </a:rPr>
              <a:t>b + c = </a:t>
            </a:r>
            <a:r>
              <a:rPr lang="en-US" dirty="0" err="1">
                <a:solidFill>
                  <a:srgbClr val="C00000"/>
                </a:solidFill>
              </a:rPr>
              <a:t>a.r</a:t>
            </a:r>
            <a:r>
              <a:rPr lang="en-US" dirty="0">
                <a:solidFill>
                  <a:srgbClr val="C00000"/>
                </a:solidFill>
              </a:rPr>
              <a:t> + </a:t>
            </a:r>
            <a:r>
              <a:rPr lang="en-US" dirty="0" err="1">
                <a:solidFill>
                  <a:srgbClr val="C00000"/>
                </a:solidFill>
              </a:rPr>
              <a:t>a.s</a:t>
            </a:r>
            <a:r>
              <a:rPr lang="en-US" dirty="0"/>
              <a:t>		(substituting values)</a:t>
            </a:r>
          </a:p>
          <a:p>
            <a:pPr>
              <a:buNone/>
            </a:pPr>
            <a:r>
              <a:rPr lang="en-US" dirty="0"/>
              <a:t>                        = </a:t>
            </a:r>
            <a:r>
              <a:rPr lang="en-US" dirty="0">
                <a:solidFill>
                  <a:srgbClr val="C00000"/>
                </a:solidFill>
              </a:rPr>
              <a:t>a.(</a:t>
            </a:r>
            <a:r>
              <a:rPr lang="en-US" dirty="0" err="1">
                <a:solidFill>
                  <a:srgbClr val="C00000"/>
                </a:solidFill>
              </a:rPr>
              <a:t>r+s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/>
              <a:t>		(by distributive law)</a:t>
            </a:r>
          </a:p>
          <a:p>
            <a:pPr>
              <a:buNone/>
            </a:pPr>
            <a:r>
              <a:rPr lang="en-US" dirty="0"/>
              <a:t>                        = </a:t>
            </a:r>
            <a:r>
              <a:rPr lang="en-US" dirty="0" err="1">
                <a:solidFill>
                  <a:srgbClr val="C00000"/>
                </a:solidFill>
              </a:rPr>
              <a:t>a.k</a:t>
            </a:r>
            <a:r>
              <a:rPr lang="en-US" dirty="0"/>
              <a:t>		</a:t>
            </a:r>
          </a:p>
          <a:p>
            <a:pPr>
              <a:buNone/>
            </a:pPr>
            <a:r>
              <a:rPr lang="en-US" dirty="0"/>
              <a:t>	where 	k = (r + s)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Z</a:t>
            </a:r>
          </a:p>
          <a:p>
            <a:pPr>
              <a:buNone/>
            </a:pPr>
            <a:r>
              <a:rPr lang="en-US" dirty="0"/>
              <a:t>	Hence     </a:t>
            </a:r>
            <a:r>
              <a:rPr lang="en-US" dirty="0">
                <a:solidFill>
                  <a:srgbClr val="C00000"/>
                </a:solidFill>
              </a:rPr>
              <a:t>a|(b + c)</a:t>
            </a:r>
            <a:r>
              <a:rPr lang="en-US" dirty="0"/>
              <a:t>			by definition of divides.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EXERCISE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Prove that the sum of any three consecutive integers is divisible by 3.</a:t>
            </a:r>
          </a:p>
          <a:p>
            <a:endParaRPr lang="en-US" dirty="0"/>
          </a:p>
          <a:p>
            <a:pPr>
              <a:buNone/>
            </a:pPr>
            <a:r>
              <a:rPr lang="en-US" b="1" dirty="0"/>
              <a:t>	</a:t>
            </a:r>
            <a:r>
              <a:rPr lang="en-US" b="1" u="sng" dirty="0">
                <a:solidFill>
                  <a:srgbClr val="0070C0"/>
                </a:solidFill>
              </a:rPr>
              <a:t>PROOF:</a:t>
            </a: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/>
              <a:t>	Let 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n + 1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n + 2</a:t>
            </a:r>
            <a:r>
              <a:rPr lang="en-US" dirty="0"/>
              <a:t> be three consecutive integers.</a:t>
            </a:r>
          </a:p>
          <a:p>
            <a:pPr>
              <a:buNone/>
            </a:pPr>
            <a:r>
              <a:rPr lang="pt-BR" dirty="0"/>
              <a:t>	Now</a:t>
            </a:r>
            <a:endParaRPr lang="en-US" dirty="0"/>
          </a:p>
          <a:p>
            <a:pPr>
              <a:buNone/>
            </a:pPr>
            <a:r>
              <a:rPr lang="pt-BR" dirty="0"/>
              <a:t>	             </a:t>
            </a:r>
            <a:r>
              <a:rPr lang="pt-BR" dirty="0">
                <a:solidFill>
                  <a:srgbClr val="C00000"/>
                </a:solidFill>
              </a:rPr>
              <a:t> n + (n + 1) + (n + 2) </a:t>
            </a:r>
            <a:r>
              <a:rPr lang="pt-BR" dirty="0"/>
              <a:t>= </a:t>
            </a:r>
            <a:r>
              <a:rPr lang="pt-BR" dirty="0">
                <a:solidFill>
                  <a:srgbClr val="C00000"/>
                </a:solidFill>
              </a:rPr>
              <a:t>3n + 3</a:t>
            </a:r>
            <a:endParaRPr lang="en-US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pt-BR" dirty="0"/>
              <a:t>                                                = </a:t>
            </a:r>
            <a:r>
              <a:rPr lang="pt-BR" dirty="0">
                <a:solidFill>
                  <a:srgbClr val="C00000"/>
                </a:solidFill>
              </a:rPr>
              <a:t>3(n + 1)</a:t>
            </a:r>
            <a:endParaRPr lang="en-US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pt-BR" dirty="0"/>
              <a:t>	                                             = 3k</a:t>
            </a:r>
          </a:p>
          <a:p>
            <a:pPr>
              <a:buNone/>
            </a:pPr>
            <a:r>
              <a:rPr lang="pt-BR" dirty="0"/>
              <a:t>	where k=(n+1)</a:t>
            </a:r>
            <a:r>
              <a:rPr lang="en-US" dirty="0">
                <a:sym typeface="Symbol"/>
              </a:rPr>
              <a:t></a:t>
            </a:r>
            <a:r>
              <a:rPr lang="pt-BR" dirty="0"/>
              <a:t>Z</a:t>
            </a:r>
            <a:endParaRPr lang="en-US" dirty="0"/>
          </a:p>
          <a:p>
            <a:pPr>
              <a:buNone/>
            </a:pPr>
            <a:r>
              <a:rPr lang="en-US" dirty="0"/>
              <a:t>	Hence, the </a:t>
            </a:r>
            <a:r>
              <a:rPr lang="en-US" dirty="0">
                <a:solidFill>
                  <a:srgbClr val="C00000"/>
                </a:solidFill>
              </a:rPr>
              <a:t>sum</a:t>
            </a:r>
            <a:r>
              <a:rPr lang="en-US" dirty="0"/>
              <a:t> of </a:t>
            </a:r>
            <a:r>
              <a:rPr lang="en-US" dirty="0">
                <a:solidFill>
                  <a:srgbClr val="C00000"/>
                </a:solidFill>
              </a:rPr>
              <a:t>three consecutive integers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divisible by 3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PROOF BY CONTRADICTION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proof</a:t>
            </a:r>
            <a:r>
              <a:rPr lang="en-US" dirty="0"/>
              <a:t> by </a:t>
            </a:r>
            <a:r>
              <a:rPr lang="en-US" dirty="0">
                <a:solidFill>
                  <a:srgbClr val="C00000"/>
                </a:solidFill>
              </a:rPr>
              <a:t>contradiction</a:t>
            </a:r>
            <a:r>
              <a:rPr lang="en-US" dirty="0"/>
              <a:t> is based on the fact that either a statement is </a:t>
            </a:r>
            <a:r>
              <a:rPr lang="en-US" dirty="0">
                <a:solidFill>
                  <a:srgbClr val="C00000"/>
                </a:solidFill>
              </a:rPr>
              <a:t>true</a:t>
            </a:r>
            <a:r>
              <a:rPr lang="en-US" dirty="0"/>
              <a:t> or it is </a:t>
            </a:r>
            <a:r>
              <a:rPr lang="en-US" dirty="0">
                <a:solidFill>
                  <a:srgbClr val="C00000"/>
                </a:solidFill>
              </a:rPr>
              <a:t>false</a:t>
            </a:r>
            <a:r>
              <a:rPr lang="en-US" dirty="0"/>
              <a:t> but not both.</a:t>
            </a:r>
          </a:p>
          <a:p>
            <a:endParaRPr lang="en-US" dirty="0"/>
          </a:p>
          <a:p>
            <a:r>
              <a:rPr lang="en-US" dirty="0"/>
              <a:t>Hence the </a:t>
            </a:r>
            <a:r>
              <a:rPr lang="en-US" dirty="0">
                <a:solidFill>
                  <a:srgbClr val="C00000"/>
                </a:solidFill>
              </a:rPr>
              <a:t>supposition</a:t>
            </a:r>
            <a:r>
              <a:rPr lang="en-US" dirty="0"/>
              <a:t>, that the </a:t>
            </a:r>
            <a:r>
              <a:rPr lang="en-US" dirty="0">
                <a:solidFill>
                  <a:srgbClr val="C00000"/>
                </a:solidFill>
              </a:rPr>
              <a:t>statement</a:t>
            </a:r>
            <a:r>
              <a:rPr lang="en-US" dirty="0"/>
              <a:t> to be </a:t>
            </a:r>
            <a:r>
              <a:rPr lang="en-US" dirty="0">
                <a:solidFill>
                  <a:srgbClr val="C00000"/>
                </a:solidFill>
              </a:rPr>
              <a:t>proved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false</a:t>
            </a:r>
            <a:r>
              <a:rPr lang="en-US" dirty="0"/>
              <a:t>, leads logically to a </a:t>
            </a:r>
            <a:r>
              <a:rPr lang="en-US" dirty="0">
                <a:solidFill>
                  <a:srgbClr val="C00000"/>
                </a:solidFill>
              </a:rPr>
              <a:t>contradiction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impossibility</a:t>
            </a:r>
            <a:r>
              <a:rPr lang="en-US" dirty="0"/>
              <a:t> or </a:t>
            </a:r>
            <a:r>
              <a:rPr lang="en-US" dirty="0">
                <a:solidFill>
                  <a:srgbClr val="C00000"/>
                </a:solidFill>
              </a:rPr>
              <a:t>absurdity</a:t>
            </a:r>
            <a:r>
              <a:rPr lang="en-US" dirty="0"/>
              <a:t>, then the </a:t>
            </a:r>
            <a:r>
              <a:rPr lang="en-US" dirty="0">
                <a:solidFill>
                  <a:srgbClr val="C00000"/>
                </a:solidFill>
              </a:rPr>
              <a:t>supposition</a:t>
            </a:r>
            <a:r>
              <a:rPr lang="en-US" dirty="0"/>
              <a:t> must be </a:t>
            </a:r>
            <a:r>
              <a:rPr lang="en-US" dirty="0">
                <a:solidFill>
                  <a:srgbClr val="C00000"/>
                </a:solidFill>
              </a:rPr>
              <a:t>false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Accordingly, the given statement must be </a:t>
            </a:r>
            <a:r>
              <a:rPr lang="en-US" dirty="0">
                <a:solidFill>
                  <a:srgbClr val="C00000"/>
                </a:solidFill>
              </a:rPr>
              <a:t>true</a:t>
            </a:r>
            <a:r>
              <a:rPr lang="en-US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Thus to </a:t>
            </a:r>
            <a:r>
              <a:rPr lang="en-US" dirty="0">
                <a:solidFill>
                  <a:srgbClr val="C00000"/>
                </a:solidFill>
              </a:rPr>
              <a:t>prove</a:t>
            </a:r>
            <a:r>
              <a:rPr lang="en-US" dirty="0"/>
              <a:t> an</a:t>
            </a:r>
            <a:r>
              <a:rPr lang="en-US" dirty="0">
                <a:solidFill>
                  <a:srgbClr val="C00000"/>
                </a:solidFill>
              </a:rPr>
              <a:t> implication p → q</a:t>
            </a:r>
            <a:r>
              <a:rPr lang="en-US" dirty="0"/>
              <a:t> by </a:t>
            </a:r>
            <a:r>
              <a:rPr lang="en-US" dirty="0">
                <a:solidFill>
                  <a:srgbClr val="C00000"/>
                </a:solidFill>
              </a:rPr>
              <a:t>contradiction method</a:t>
            </a:r>
            <a:r>
              <a:rPr lang="en-US" dirty="0"/>
              <a:t> we suppose that the condition </a:t>
            </a:r>
            <a:r>
              <a:rPr lang="en-US" dirty="0">
                <a:solidFill>
                  <a:srgbClr val="C00000"/>
                </a:solidFill>
              </a:rPr>
              <a:t>p</a:t>
            </a:r>
            <a:r>
              <a:rPr lang="en-US" dirty="0"/>
              <a:t> and the </a:t>
            </a:r>
            <a:r>
              <a:rPr lang="en-US" dirty="0">
                <a:solidFill>
                  <a:srgbClr val="C00000"/>
                </a:solidFill>
              </a:rPr>
              <a:t>negation</a:t>
            </a:r>
            <a:r>
              <a:rPr lang="en-US" dirty="0"/>
              <a:t> of the conclusion </a:t>
            </a:r>
            <a:r>
              <a:rPr lang="en-US" dirty="0">
                <a:solidFill>
                  <a:srgbClr val="C00000"/>
                </a:solidFill>
              </a:rPr>
              <a:t>q</a:t>
            </a:r>
            <a:r>
              <a:rPr lang="en-US" dirty="0"/>
              <a:t>, i.e., </a:t>
            </a:r>
            <a:r>
              <a:rPr lang="en-US" dirty="0">
                <a:solidFill>
                  <a:srgbClr val="C00000"/>
                </a:solidFill>
              </a:rPr>
              <a:t>(p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</a:t>
            </a:r>
            <a:r>
              <a:rPr lang="en-US" dirty="0">
                <a:solidFill>
                  <a:srgbClr val="C00000"/>
                </a:solidFill>
              </a:rPr>
              <a:t> ~q)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true</a:t>
            </a:r>
            <a:r>
              <a:rPr lang="en-US" dirty="0"/>
              <a:t> and ultimately arrive at a </a:t>
            </a:r>
            <a:r>
              <a:rPr lang="en-US" dirty="0">
                <a:solidFill>
                  <a:srgbClr val="C00000"/>
                </a:solidFill>
              </a:rPr>
              <a:t>contradiction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method of </a:t>
            </a:r>
            <a:r>
              <a:rPr lang="en-US" dirty="0">
                <a:solidFill>
                  <a:srgbClr val="C00000"/>
                </a:solidFill>
              </a:rPr>
              <a:t>proof by contradiction</a:t>
            </a:r>
            <a:r>
              <a:rPr lang="en-US" dirty="0"/>
              <a:t>, may be summarized as follows: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Suppose</a:t>
            </a:r>
            <a:r>
              <a:rPr lang="en-US" sz="2400" dirty="0"/>
              <a:t> the </a:t>
            </a:r>
            <a:r>
              <a:rPr lang="en-US" sz="2400" dirty="0">
                <a:solidFill>
                  <a:srgbClr val="C00000"/>
                </a:solidFill>
              </a:rPr>
              <a:t>statement</a:t>
            </a:r>
            <a:r>
              <a:rPr lang="en-US" sz="2400" dirty="0"/>
              <a:t> to be </a:t>
            </a:r>
            <a:r>
              <a:rPr lang="en-US" sz="2400" dirty="0">
                <a:solidFill>
                  <a:srgbClr val="C00000"/>
                </a:solidFill>
              </a:rPr>
              <a:t>proved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C00000"/>
                </a:solidFill>
              </a:rPr>
              <a:t>false</a:t>
            </a:r>
            <a:r>
              <a:rPr lang="en-US" sz="2400" dirty="0"/>
              <a:t>.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Show</a:t>
            </a:r>
            <a:r>
              <a:rPr lang="en-US" sz="2400" dirty="0"/>
              <a:t> that this </a:t>
            </a:r>
            <a:r>
              <a:rPr lang="en-US" sz="2400" dirty="0">
                <a:solidFill>
                  <a:srgbClr val="C00000"/>
                </a:solidFill>
              </a:rPr>
              <a:t>supposition</a:t>
            </a:r>
            <a:r>
              <a:rPr lang="en-US" sz="2400" dirty="0"/>
              <a:t> leads logically to a </a:t>
            </a:r>
            <a:r>
              <a:rPr lang="en-US" sz="2400" dirty="0">
                <a:solidFill>
                  <a:srgbClr val="C00000"/>
                </a:solidFill>
              </a:rPr>
              <a:t>contradiction</a:t>
            </a:r>
            <a:r>
              <a:rPr lang="en-US" sz="2400" dirty="0"/>
              <a:t>.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Conclude</a:t>
            </a:r>
            <a:r>
              <a:rPr lang="en-US" sz="2400" dirty="0"/>
              <a:t> that the </a:t>
            </a:r>
            <a:r>
              <a:rPr lang="en-US" sz="2400" dirty="0">
                <a:solidFill>
                  <a:srgbClr val="C00000"/>
                </a:solidFill>
              </a:rPr>
              <a:t>statement</a:t>
            </a:r>
            <a:r>
              <a:rPr lang="en-US" sz="2400" dirty="0"/>
              <a:t> to be proved is </a:t>
            </a:r>
            <a:r>
              <a:rPr lang="en-US" sz="2400" dirty="0">
                <a:solidFill>
                  <a:srgbClr val="C00000"/>
                </a:solidFill>
              </a:rPr>
              <a:t>true</a:t>
            </a:r>
            <a:r>
              <a:rPr lang="en-US" sz="2400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THEOREM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Give a proof by contradiction for the statement:</a:t>
            </a:r>
          </a:p>
          <a:p>
            <a:pPr>
              <a:buNone/>
            </a:pPr>
            <a:r>
              <a:rPr lang="en-US" dirty="0"/>
              <a:t>	“If n</a:t>
            </a:r>
            <a:r>
              <a:rPr lang="en-US" baseline="30000" dirty="0"/>
              <a:t>2</a:t>
            </a:r>
            <a:r>
              <a:rPr lang="en-US" dirty="0"/>
              <a:t> is an even integer then n is an even integer.”</a:t>
            </a:r>
          </a:p>
          <a:p>
            <a:pPr>
              <a:buNone/>
            </a:pPr>
            <a:endParaRPr lang="en-US" dirty="0"/>
          </a:p>
          <a:p>
            <a:r>
              <a:rPr lang="en-US" b="1" u="sng" dirty="0">
                <a:solidFill>
                  <a:srgbClr val="0070C0"/>
                </a:solidFill>
              </a:rPr>
              <a:t>PROOF:</a:t>
            </a: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/>
              <a:t>   Suppose 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/>
              <a:t> is an </a:t>
            </a:r>
            <a:r>
              <a:rPr lang="en-US" dirty="0">
                <a:solidFill>
                  <a:srgbClr val="C00000"/>
                </a:solidFill>
              </a:rPr>
              <a:t>even integer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not even</a:t>
            </a:r>
            <a:r>
              <a:rPr lang="en-US" dirty="0"/>
              <a:t>, so that 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odd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	Hence	</a:t>
            </a:r>
          </a:p>
          <a:p>
            <a:pPr>
              <a:buNone/>
            </a:pPr>
            <a:r>
              <a:rPr lang="en-US" dirty="0"/>
              <a:t>				</a:t>
            </a:r>
            <a:r>
              <a:rPr lang="en-US" dirty="0">
                <a:solidFill>
                  <a:srgbClr val="C00000"/>
                </a:solidFill>
              </a:rPr>
              <a:t>n = 2k + 1</a:t>
            </a:r>
            <a:r>
              <a:rPr lang="en-US" dirty="0"/>
              <a:t> for some integer k.</a:t>
            </a:r>
          </a:p>
          <a:p>
            <a:pPr>
              <a:buNone/>
            </a:pPr>
            <a:r>
              <a:rPr lang="en-US" dirty="0"/>
              <a:t>	Now</a:t>
            </a:r>
          </a:p>
          <a:p>
            <a:pPr>
              <a:buNone/>
            </a:pPr>
            <a:r>
              <a:rPr lang="en-US" dirty="0"/>
              <a:t>				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= (2k + 1)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endParaRPr lang="en-US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/>
              <a:t>		 		    = </a:t>
            </a:r>
            <a:r>
              <a:rPr lang="en-US" dirty="0">
                <a:solidFill>
                  <a:srgbClr val="C00000"/>
                </a:solidFill>
              </a:rPr>
              <a:t>4k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+ 4k + 1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		= </a:t>
            </a:r>
            <a:r>
              <a:rPr lang="en-US" dirty="0">
                <a:solidFill>
                  <a:srgbClr val="C00000"/>
                </a:solidFill>
              </a:rPr>
              <a:t>2.(2k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+ 2k) + 1</a:t>
            </a:r>
          </a:p>
          <a:p>
            <a:pPr>
              <a:buNone/>
            </a:pPr>
            <a:r>
              <a:rPr lang="en-US" dirty="0"/>
              <a:t>			= </a:t>
            </a:r>
            <a:r>
              <a:rPr lang="en-US" dirty="0">
                <a:solidFill>
                  <a:srgbClr val="C00000"/>
                </a:solidFill>
              </a:rPr>
              <a:t>2r + 1</a:t>
            </a: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where</a:t>
            </a:r>
          </a:p>
          <a:p>
            <a:pPr>
              <a:buNone/>
            </a:pPr>
            <a:r>
              <a:rPr lang="en-US" dirty="0"/>
              <a:t>		 	</a:t>
            </a:r>
            <a:r>
              <a:rPr lang="en-US" dirty="0">
                <a:solidFill>
                  <a:srgbClr val="C00000"/>
                </a:solidFill>
              </a:rPr>
              <a:t>r = (2k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+ 2k)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 </a:t>
            </a:r>
            <a:r>
              <a:rPr lang="en-US" dirty="0"/>
              <a:t>Z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This shows that 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odd</a:t>
            </a:r>
            <a:r>
              <a:rPr lang="en-US" dirty="0"/>
              <a:t>, which is a </a:t>
            </a:r>
            <a:r>
              <a:rPr lang="en-US" dirty="0">
                <a:solidFill>
                  <a:srgbClr val="C00000"/>
                </a:solidFill>
              </a:rPr>
              <a:t>contradiction</a:t>
            </a:r>
            <a:r>
              <a:rPr lang="en-US" dirty="0"/>
              <a:t> to our </a:t>
            </a:r>
            <a:r>
              <a:rPr lang="en-US" dirty="0">
                <a:solidFill>
                  <a:srgbClr val="C00000"/>
                </a:solidFill>
              </a:rPr>
              <a:t>supposition</a:t>
            </a:r>
            <a:r>
              <a:rPr lang="en-US" dirty="0"/>
              <a:t> that 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even</a:t>
            </a:r>
            <a:r>
              <a:rPr lang="en-US" dirty="0"/>
              <a:t>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Hence the </a:t>
            </a:r>
            <a:r>
              <a:rPr lang="en-US" dirty="0">
                <a:solidFill>
                  <a:srgbClr val="C00000"/>
                </a:solidFill>
              </a:rPr>
              <a:t>given statement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true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EXERCISE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Prove that if n is an integer and n</a:t>
            </a:r>
            <a:r>
              <a:rPr lang="en-US" baseline="30000" dirty="0"/>
              <a:t>3</a:t>
            </a:r>
            <a:r>
              <a:rPr lang="en-US" dirty="0"/>
              <a:t> + 5 is odd, then n is even using contradiction method.</a:t>
            </a:r>
          </a:p>
          <a:p>
            <a:r>
              <a:rPr lang="en-US" b="1" u="sng" dirty="0">
                <a:solidFill>
                  <a:srgbClr val="0070C0"/>
                </a:solidFill>
              </a:rPr>
              <a:t>PROOF:</a:t>
            </a:r>
          </a:p>
          <a:p>
            <a:r>
              <a:rPr lang="en-US" dirty="0"/>
              <a:t>Suppose that 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baseline="30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 + 5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odd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/>
              <a:t> is not even (</a:t>
            </a:r>
            <a:r>
              <a:rPr lang="en-US" dirty="0">
                <a:solidFill>
                  <a:srgbClr val="C00000"/>
                </a:solidFill>
              </a:rPr>
              <a:t>odd</a:t>
            </a:r>
            <a:r>
              <a:rPr lang="en-US" dirty="0"/>
              <a:t>). </a:t>
            </a:r>
          </a:p>
          <a:p>
            <a:r>
              <a:rPr lang="en-US" dirty="0"/>
              <a:t>Since 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odd</a:t>
            </a:r>
            <a:r>
              <a:rPr lang="en-US" dirty="0"/>
              <a:t> and the </a:t>
            </a:r>
            <a:r>
              <a:rPr lang="en-US" dirty="0">
                <a:solidFill>
                  <a:srgbClr val="C00000"/>
                </a:solidFill>
              </a:rPr>
              <a:t>product</a:t>
            </a:r>
            <a:r>
              <a:rPr lang="en-US" dirty="0"/>
              <a:t> of </a:t>
            </a:r>
            <a:r>
              <a:rPr lang="en-US" dirty="0">
                <a:solidFill>
                  <a:srgbClr val="C00000"/>
                </a:solidFill>
              </a:rPr>
              <a:t>two odd numbers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odd</a:t>
            </a:r>
            <a:r>
              <a:rPr lang="en-US" dirty="0"/>
              <a:t>, it follows that 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odd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baseline="30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 = 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. n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odd</a:t>
            </a:r>
            <a:r>
              <a:rPr lang="en-US" dirty="0"/>
              <a:t>. </a:t>
            </a:r>
          </a:p>
          <a:p>
            <a:r>
              <a:rPr lang="en-US" dirty="0"/>
              <a:t>Further, since the </a:t>
            </a:r>
            <a:r>
              <a:rPr lang="en-US" dirty="0">
                <a:solidFill>
                  <a:srgbClr val="C00000"/>
                </a:solidFill>
              </a:rPr>
              <a:t>difference</a:t>
            </a:r>
            <a:r>
              <a:rPr lang="en-US" dirty="0"/>
              <a:t> of </a:t>
            </a:r>
            <a:r>
              <a:rPr lang="en-US" dirty="0">
                <a:solidFill>
                  <a:srgbClr val="C00000"/>
                </a:solidFill>
              </a:rPr>
              <a:t>two odd number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even</a:t>
            </a:r>
            <a:r>
              <a:rPr lang="en-US" dirty="0"/>
              <a:t>, it follows that </a:t>
            </a:r>
          </a:p>
          <a:p>
            <a:pPr>
              <a:buNone/>
            </a:pPr>
            <a:r>
              <a:rPr lang="en-US" dirty="0"/>
              <a:t>				 = </a:t>
            </a:r>
            <a:r>
              <a:rPr lang="en-US" dirty="0">
                <a:solidFill>
                  <a:srgbClr val="C00000"/>
                </a:solidFill>
              </a:rPr>
              <a:t>(n</a:t>
            </a:r>
            <a:r>
              <a:rPr lang="en-US" baseline="30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 + 5) - n</a:t>
            </a:r>
            <a:r>
              <a:rPr lang="en-US" baseline="30000" dirty="0">
                <a:solidFill>
                  <a:srgbClr val="C00000"/>
                </a:solidFill>
              </a:rPr>
              <a:t>3</a:t>
            </a:r>
            <a:r>
              <a:rPr lang="en-US" dirty="0"/>
              <a:t>  </a:t>
            </a:r>
          </a:p>
          <a:p>
            <a:pPr>
              <a:buNone/>
            </a:pPr>
            <a:r>
              <a:rPr lang="en-US" dirty="0"/>
              <a:t>				 = </a:t>
            </a:r>
            <a:r>
              <a:rPr lang="en-US" dirty="0">
                <a:solidFill>
                  <a:srgbClr val="C00000"/>
                </a:solidFill>
              </a:rPr>
              <a:t>5</a:t>
            </a:r>
            <a:r>
              <a:rPr lang="en-US" dirty="0"/>
              <a:t>		 is even. </a:t>
            </a:r>
          </a:p>
          <a:p>
            <a:r>
              <a:rPr lang="en-US" dirty="0"/>
              <a:t>But this is a</a:t>
            </a:r>
            <a:r>
              <a:rPr lang="en-US" dirty="0">
                <a:solidFill>
                  <a:srgbClr val="C00000"/>
                </a:solidFill>
              </a:rPr>
              <a:t> contradiction</a:t>
            </a:r>
            <a:r>
              <a:rPr lang="en-US" dirty="0"/>
              <a:t>. </a:t>
            </a:r>
          </a:p>
          <a:p>
            <a:r>
              <a:rPr lang="en-US" dirty="0"/>
              <a:t>Therefore, the </a:t>
            </a:r>
            <a:r>
              <a:rPr lang="en-US" dirty="0">
                <a:solidFill>
                  <a:srgbClr val="C00000"/>
                </a:solidFill>
              </a:rPr>
              <a:t>supposition</a:t>
            </a:r>
            <a:r>
              <a:rPr lang="en-US" dirty="0"/>
              <a:t> that 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baseline="30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 + 5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/>
              <a:t> are both </a:t>
            </a:r>
            <a:r>
              <a:rPr lang="en-US" dirty="0">
                <a:solidFill>
                  <a:srgbClr val="C00000"/>
                </a:solidFill>
              </a:rPr>
              <a:t>odd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wrong</a:t>
            </a:r>
            <a:r>
              <a:rPr lang="en-US" dirty="0"/>
              <a:t> and so the </a:t>
            </a:r>
            <a:r>
              <a:rPr lang="en-US" dirty="0">
                <a:solidFill>
                  <a:srgbClr val="C00000"/>
                </a:solidFill>
              </a:rPr>
              <a:t>given statement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true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EXERCISE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Prove by contradiction method, the statement:  If n and m are odd integers, then n + m is an even integer.</a:t>
            </a:r>
          </a:p>
          <a:p>
            <a:endParaRPr lang="en-US" dirty="0"/>
          </a:p>
          <a:p>
            <a:r>
              <a:rPr lang="en-US" b="1" u="sng" dirty="0">
                <a:solidFill>
                  <a:srgbClr val="0070C0"/>
                </a:solidFill>
              </a:rPr>
              <a:t>PROOF:</a:t>
            </a: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/>
              <a:t>   Suppose 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m</a:t>
            </a:r>
            <a:r>
              <a:rPr lang="en-US" dirty="0"/>
              <a:t> are </a:t>
            </a:r>
            <a:r>
              <a:rPr lang="en-US" dirty="0">
                <a:solidFill>
                  <a:srgbClr val="C00000"/>
                </a:solidFill>
              </a:rPr>
              <a:t>odd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n + m</a:t>
            </a:r>
            <a:r>
              <a:rPr lang="en-US" dirty="0"/>
              <a:t> is not even (</a:t>
            </a:r>
            <a:r>
              <a:rPr lang="en-US" dirty="0">
                <a:solidFill>
                  <a:srgbClr val="C00000"/>
                </a:solidFill>
              </a:rPr>
              <a:t>odd</a:t>
            </a:r>
            <a:r>
              <a:rPr lang="en-US" dirty="0"/>
              <a:t> </a:t>
            </a:r>
            <a:r>
              <a:rPr lang="en-US" dirty="0" err="1"/>
              <a:t>i.e</a:t>
            </a:r>
            <a:r>
              <a:rPr lang="en-US" dirty="0"/>
              <a:t> by taking contradiction).</a:t>
            </a:r>
          </a:p>
          <a:p>
            <a:pPr>
              <a:buNone/>
            </a:pPr>
            <a:r>
              <a:rPr lang="en-US" dirty="0"/>
              <a:t>	Now 	</a:t>
            </a:r>
          </a:p>
          <a:p>
            <a:pPr>
              <a:buNone/>
            </a:pPr>
            <a:r>
              <a:rPr lang="en-US" dirty="0"/>
              <a:t>			 </a:t>
            </a:r>
            <a:r>
              <a:rPr lang="en-US" dirty="0">
                <a:solidFill>
                  <a:srgbClr val="C00000"/>
                </a:solidFill>
              </a:rPr>
              <a:t>n = 2p + 1</a:t>
            </a:r>
            <a:r>
              <a:rPr lang="en-US" dirty="0"/>
              <a:t>		for some integer p</a:t>
            </a:r>
          </a:p>
          <a:p>
            <a:pPr>
              <a:buNone/>
            </a:pPr>
            <a:r>
              <a:rPr lang="en-US" dirty="0"/>
              <a:t>		and      </a:t>
            </a:r>
          </a:p>
          <a:p>
            <a:pPr>
              <a:buNone/>
            </a:pPr>
            <a:r>
              <a:rPr lang="en-US" dirty="0"/>
              <a:t>			 </a:t>
            </a:r>
            <a:r>
              <a:rPr lang="en-US" dirty="0">
                <a:solidFill>
                  <a:srgbClr val="C00000"/>
                </a:solidFill>
              </a:rPr>
              <a:t>m = 2q + 1</a:t>
            </a:r>
            <a:r>
              <a:rPr lang="en-US" dirty="0"/>
              <a:t>		for some integer q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pt-BR" dirty="0"/>
              <a:t>	Hence</a:t>
            </a:r>
          </a:p>
          <a:p>
            <a:pPr>
              <a:buNone/>
            </a:pPr>
            <a:r>
              <a:rPr lang="pt-BR" dirty="0"/>
              <a:t>		            </a:t>
            </a:r>
            <a:r>
              <a:rPr lang="pt-BR" dirty="0">
                <a:solidFill>
                  <a:srgbClr val="C00000"/>
                </a:solidFill>
              </a:rPr>
              <a:t>n + m = (2p + 1) + (2q + 1)</a:t>
            </a:r>
            <a:endParaRPr lang="en-US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pt-BR" dirty="0"/>
              <a:t>		                      = </a:t>
            </a:r>
            <a:r>
              <a:rPr lang="pt-BR" dirty="0">
                <a:solidFill>
                  <a:srgbClr val="C00000"/>
                </a:solidFill>
              </a:rPr>
              <a:t>2p + 2q + 2 = 2· (p + q + 1)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  <a:p>
            <a:pPr>
              <a:buNone/>
            </a:pPr>
            <a:r>
              <a:rPr lang="en-US" dirty="0"/>
              <a:t>	which is </a:t>
            </a:r>
            <a:r>
              <a:rPr lang="en-US" dirty="0">
                <a:solidFill>
                  <a:srgbClr val="C00000"/>
                </a:solidFill>
              </a:rPr>
              <a:t>even</a:t>
            </a:r>
            <a:r>
              <a:rPr lang="en-US" dirty="0"/>
              <a:t>, contradicting the assumption that </a:t>
            </a:r>
            <a:r>
              <a:rPr lang="en-US" dirty="0">
                <a:solidFill>
                  <a:srgbClr val="C00000"/>
                </a:solidFill>
              </a:rPr>
              <a:t>n + m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odd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EXERCISE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 dirty="0"/>
              <a:t> Prove that     is irrational.</a:t>
            </a:r>
          </a:p>
          <a:p>
            <a:endParaRPr lang="en-US" dirty="0"/>
          </a:p>
          <a:p>
            <a:r>
              <a:rPr lang="en-US" b="1" u="sng" dirty="0">
                <a:solidFill>
                  <a:srgbClr val="0070C0"/>
                </a:solidFill>
              </a:rPr>
              <a:t>PROOF:</a:t>
            </a: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/>
              <a:t>   Suppose      </a:t>
            </a:r>
          </a:p>
          <a:p>
            <a:pPr>
              <a:buNone/>
            </a:pPr>
            <a:r>
              <a:rPr lang="en-US" dirty="0"/>
              <a:t>				is rational. </a:t>
            </a:r>
          </a:p>
          <a:p>
            <a:pPr>
              <a:buNone/>
            </a:pPr>
            <a:r>
              <a:rPr lang="en-US" dirty="0"/>
              <a:t>	Then there are integers </a:t>
            </a:r>
            <a:r>
              <a:rPr lang="en-US" dirty="0">
                <a:solidFill>
                  <a:srgbClr val="C00000"/>
                </a:solidFill>
              </a:rPr>
              <a:t>m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no common factors</a:t>
            </a:r>
            <a:r>
              <a:rPr lang="en-US" dirty="0"/>
              <a:t> so that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Squaring both sides gives</a:t>
            </a:r>
          </a:p>
          <a:p>
            <a:endParaRPr lang="en-US" dirty="0"/>
          </a:p>
        </p:txBody>
      </p:sp>
      <p:sp>
        <p:nvSpPr>
          <p:cNvPr id="1720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72033" name="Object 1"/>
          <p:cNvGraphicFramePr>
            <a:graphicFrameLocks noChangeAspect="1"/>
          </p:cNvGraphicFramePr>
          <p:nvPr/>
        </p:nvGraphicFramePr>
        <p:xfrm>
          <a:off x="2310471" y="1301260"/>
          <a:ext cx="390525" cy="359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091" imgH="215713" progId="Equation.3">
                  <p:embed/>
                </p:oleObj>
              </mc:Choice>
              <mc:Fallback>
                <p:oleObj name="Equation" r:id="rId2" imgW="241091" imgH="215713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0471" y="1301260"/>
                        <a:ext cx="390525" cy="3592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5" name="Object 3"/>
          <p:cNvGraphicFramePr>
            <a:graphicFrameLocks noChangeAspect="1"/>
          </p:cNvGraphicFramePr>
          <p:nvPr/>
        </p:nvGraphicFramePr>
        <p:xfrm>
          <a:off x="2829803" y="3172264"/>
          <a:ext cx="39052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1091" imgH="215713" progId="Equation.3">
                  <p:embed/>
                </p:oleObj>
              </mc:Choice>
              <mc:Fallback>
                <p:oleObj name="Equation" r:id="rId4" imgW="241091" imgH="215713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9803" y="3172264"/>
                        <a:ext cx="390525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6" name="Object 4"/>
          <p:cNvGraphicFramePr>
            <a:graphicFrameLocks noChangeAspect="1"/>
          </p:cNvGraphicFramePr>
          <p:nvPr/>
        </p:nvGraphicFramePr>
        <p:xfrm>
          <a:off x="2971800" y="4267200"/>
          <a:ext cx="914400" cy="674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33160" imgH="393480" progId="Equation.3">
                  <p:embed/>
                </p:oleObj>
              </mc:Choice>
              <mc:Fallback>
                <p:oleObj name="Equation" r:id="rId6" imgW="53316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267200"/>
                        <a:ext cx="914400" cy="6749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7" name="Object 5"/>
          <p:cNvGraphicFramePr>
            <a:graphicFrameLocks noChangeAspect="1"/>
          </p:cNvGraphicFramePr>
          <p:nvPr/>
        </p:nvGraphicFramePr>
        <p:xfrm>
          <a:off x="3076136" y="5337511"/>
          <a:ext cx="829992" cy="720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82400" imgH="419040" progId="Equation.3">
                  <p:embed/>
                </p:oleObj>
              </mc:Choice>
              <mc:Fallback>
                <p:oleObj name="Equation" r:id="rId8" imgW="482400" imgH="419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136" y="5337511"/>
                        <a:ext cx="829992" cy="7207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2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SOME TERMINOLOGY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F35CA-D4F4-41A4-954A-F0C2B8818BFD}" type="slidenum">
              <a:rPr lang="en-US"/>
              <a:pPr/>
              <a:t>3</a:t>
            </a:fld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theorem</a:t>
            </a:r>
            <a:r>
              <a:rPr lang="en-US" dirty="0"/>
              <a:t> is a statement that can be shown as </a:t>
            </a:r>
            <a:r>
              <a:rPr lang="en-US" dirty="0">
                <a:solidFill>
                  <a:srgbClr val="C00000"/>
                </a:solidFill>
              </a:rPr>
              <a:t>true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Less important theorems sometimes are called </a:t>
            </a:r>
            <a:r>
              <a:rPr lang="en-US" dirty="0">
                <a:solidFill>
                  <a:srgbClr val="C00000"/>
                </a:solidFill>
              </a:rPr>
              <a:t>propositions</a:t>
            </a:r>
            <a:r>
              <a:rPr lang="en-US" dirty="0"/>
              <a:t> (facts or results).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A theorem may be </a:t>
            </a:r>
            <a:r>
              <a:rPr lang="en-US" dirty="0">
                <a:solidFill>
                  <a:srgbClr val="C00000"/>
                </a:solidFill>
              </a:rPr>
              <a:t>universal quantification</a:t>
            </a:r>
            <a:r>
              <a:rPr lang="en-US" dirty="0"/>
              <a:t> of a </a:t>
            </a:r>
            <a:r>
              <a:rPr lang="en-US" dirty="0">
                <a:solidFill>
                  <a:srgbClr val="C00000"/>
                </a:solidFill>
              </a:rPr>
              <a:t>conditional statement</a:t>
            </a:r>
            <a:r>
              <a:rPr lang="en-US" dirty="0"/>
              <a:t> with one or more </a:t>
            </a:r>
            <a:r>
              <a:rPr lang="en-US" dirty="0">
                <a:solidFill>
                  <a:srgbClr val="C00000"/>
                </a:solidFill>
              </a:rPr>
              <a:t>premises</a:t>
            </a:r>
            <a:r>
              <a:rPr lang="en-US" dirty="0"/>
              <a:t> and a </a:t>
            </a:r>
            <a:r>
              <a:rPr lang="en-US" dirty="0">
                <a:solidFill>
                  <a:srgbClr val="C00000"/>
                </a:solidFill>
              </a:rPr>
              <a:t>conclusion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proof</a:t>
            </a:r>
            <a:r>
              <a:rPr lang="en-US" dirty="0"/>
              <a:t> is a valid argument that establishes the truth of a theorem.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or		   </a:t>
            </a:r>
            <a:r>
              <a:rPr lang="en-US" dirty="0">
                <a:solidFill>
                  <a:srgbClr val="C00000"/>
                </a:solidFill>
              </a:rPr>
              <a:t>m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= 2n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/>
              <a:t>	………………………(1)</a:t>
            </a:r>
          </a:p>
          <a:p>
            <a:pPr>
              <a:buNone/>
            </a:pPr>
            <a:r>
              <a:rPr lang="en-US" dirty="0"/>
              <a:t>	This implies that </a:t>
            </a:r>
            <a:r>
              <a:rPr lang="en-US" dirty="0">
                <a:solidFill>
                  <a:srgbClr val="C00000"/>
                </a:solidFill>
              </a:rPr>
              <a:t>m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even</a:t>
            </a:r>
            <a:r>
              <a:rPr lang="en-US" dirty="0"/>
              <a:t> (by definition of even). </a:t>
            </a:r>
          </a:p>
          <a:p>
            <a:pPr>
              <a:buNone/>
            </a:pPr>
            <a:r>
              <a:rPr lang="en-US" dirty="0"/>
              <a:t>	It follows that </a:t>
            </a:r>
            <a:r>
              <a:rPr lang="en-US" dirty="0">
                <a:solidFill>
                  <a:srgbClr val="C00000"/>
                </a:solidFill>
              </a:rPr>
              <a:t>m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even</a:t>
            </a:r>
            <a:r>
              <a:rPr lang="en-US" dirty="0"/>
              <a:t>. Hence</a:t>
            </a:r>
          </a:p>
          <a:p>
            <a:pPr>
              <a:buNone/>
            </a:pPr>
            <a:r>
              <a:rPr lang="en-US" dirty="0"/>
              <a:t>			   </a:t>
            </a:r>
            <a:r>
              <a:rPr lang="en-US" dirty="0">
                <a:solidFill>
                  <a:srgbClr val="C00000"/>
                </a:solidFill>
              </a:rPr>
              <a:t>m = 2 k</a:t>
            </a:r>
            <a:r>
              <a:rPr lang="en-US" dirty="0"/>
              <a:t> 	for some integer k…..(2)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	Substituting (2) in (1), we get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C00000"/>
                </a:solidFill>
              </a:rPr>
              <a:t>(2k)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= 2n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endParaRPr lang="en-US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/>
              <a:t>		 	 </a:t>
            </a:r>
            <a:r>
              <a:rPr lang="en-US" dirty="0">
                <a:solidFill>
                  <a:srgbClr val="C00000"/>
                </a:solidFill>
              </a:rPr>
              <a:t>4k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 = 2n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endParaRPr lang="en-US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/>
              <a:t>		 	    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= 2k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853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5347" name="Object 3"/>
          <p:cNvGraphicFramePr>
            <a:graphicFrameLocks noChangeAspect="1"/>
          </p:cNvGraphicFramePr>
          <p:nvPr/>
        </p:nvGraphicFramePr>
        <p:xfrm>
          <a:off x="1704536" y="5091332"/>
          <a:ext cx="457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90417" imgH="152334" progId="">
                  <p:embed/>
                </p:oleObj>
              </mc:Choice>
              <mc:Fallback>
                <p:oleObj r:id="rId2" imgW="190417" imgH="152334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536" y="5091332"/>
                        <a:ext cx="4572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49" name="Object 5"/>
          <p:cNvGraphicFramePr>
            <a:graphicFrameLocks noChangeAspect="1"/>
          </p:cNvGraphicFramePr>
          <p:nvPr/>
        </p:nvGraphicFramePr>
        <p:xfrm>
          <a:off x="1716695" y="5576668"/>
          <a:ext cx="457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90417" imgH="152334" progId="">
                  <p:embed/>
                </p:oleObj>
              </mc:Choice>
              <mc:Fallback>
                <p:oleObj r:id="rId4" imgW="190417" imgH="152334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695" y="5576668"/>
                        <a:ext cx="4572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implies that 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even</a:t>
            </a:r>
            <a:r>
              <a:rPr lang="en-US" dirty="0"/>
              <a:t>, and so 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even</a:t>
            </a:r>
            <a:r>
              <a:rPr lang="en-US" dirty="0"/>
              <a:t>. But we also know that m is even. </a:t>
            </a:r>
          </a:p>
          <a:p>
            <a:endParaRPr lang="en-US" dirty="0"/>
          </a:p>
          <a:p>
            <a:r>
              <a:rPr lang="en-US" dirty="0"/>
              <a:t>Hence both </a:t>
            </a:r>
            <a:r>
              <a:rPr lang="en-US" dirty="0">
                <a:solidFill>
                  <a:srgbClr val="C00000"/>
                </a:solidFill>
              </a:rPr>
              <a:t>m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/>
              <a:t> have a </a:t>
            </a:r>
            <a:r>
              <a:rPr lang="en-US" dirty="0">
                <a:solidFill>
                  <a:srgbClr val="C00000"/>
                </a:solidFill>
              </a:rPr>
              <a:t>common factor 2</a:t>
            </a:r>
            <a:r>
              <a:rPr lang="en-US" dirty="0"/>
              <a:t>. But this </a:t>
            </a:r>
            <a:r>
              <a:rPr lang="en-US" dirty="0">
                <a:solidFill>
                  <a:srgbClr val="C00000"/>
                </a:solidFill>
              </a:rPr>
              <a:t>contradicts</a:t>
            </a:r>
            <a:r>
              <a:rPr lang="en-US" dirty="0"/>
              <a:t> the </a:t>
            </a:r>
            <a:r>
              <a:rPr lang="en-US" dirty="0">
                <a:solidFill>
                  <a:srgbClr val="C00000"/>
                </a:solidFill>
              </a:rPr>
              <a:t>supposition</a:t>
            </a:r>
            <a:r>
              <a:rPr lang="en-US" dirty="0"/>
              <a:t> that </a:t>
            </a:r>
            <a:r>
              <a:rPr lang="en-US" dirty="0">
                <a:solidFill>
                  <a:srgbClr val="C00000"/>
                </a:solidFill>
              </a:rPr>
              <a:t>m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/>
              <a:t> have </a:t>
            </a:r>
            <a:r>
              <a:rPr lang="en-US" dirty="0">
                <a:solidFill>
                  <a:srgbClr val="C00000"/>
                </a:solidFill>
              </a:rPr>
              <a:t>no common factors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Hence our </a:t>
            </a:r>
            <a:r>
              <a:rPr lang="en-US" dirty="0">
                <a:solidFill>
                  <a:srgbClr val="C00000"/>
                </a:solidFill>
              </a:rPr>
              <a:t>supposition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false</a:t>
            </a:r>
            <a:r>
              <a:rPr lang="en-US" dirty="0"/>
              <a:t> and so the </a:t>
            </a:r>
            <a:r>
              <a:rPr lang="en-US" dirty="0">
                <a:solidFill>
                  <a:srgbClr val="C00000"/>
                </a:solidFill>
              </a:rPr>
              <a:t>theorem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true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EXERCISE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Prove by contradiction that             is irrational.</a:t>
            </a:r>
          </a:p>
          <a:p>
            <a:endParaRPr lang="en-US" dirty="0"/>
          </a:p>
          <a:p>
            <a:r>
              <a:rPr lang="en-US" b="1" u="sng" dirty="0">
                <a:solidFill>
                  <a:srgbClr val="0070C0"/>
                </a:solidFill>
              </a:rPr>
              <a:t>PROOF:</a:t>
            </a: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Suppose                 is </a:t>
            </a:r>
            <a:r>
              <a:rPr lang="en-US" dirty="0">
                <a:solidFill>
                  <a:srgbClr val="C00000"/>
                </a:solidFill>
              </a:rPr>
              <a:t>rational</a:t>
            </a:r>
            <a:r>
              <a:rPr lang="en-US" dirty="0"/>
              <a:t>.</a:t>
            </a:r>
          </a:p>
          <a:p>
            <a:pPr>
              <a:buNone/>
            </a:pPr>
            <a:br>
              <a:rPr lang="en-US" dirty="0"/>
            </a:br>
            <a:r>
              <a:rPr lang="en-US" dirty="0"/>
              <a:t>Then by </a:t>
            </a:r>
            <a:r>
              <a:rPr lang="en-US" dirty="0">
                <a:solidFill>
                  <a:srgbClr val="C00000"/>
                </a:solidFill>
              </a:rPr>
              <a:t>definition</a:t>
            </a:r>
            <a:r>
              <a:rPr lang="en-US" dirty="0"/>
              <a:t> of </a:t>
            </a:r>
            <a:r>
              <a:rPr lang="en-US" dirty="0">
                <a:solidFill>
                  <a:srgbClr val="C00000"/>
                </a:solidFill>
              </a:rPr>
              <a:t>rational</a:t>
            </a:r>
            <a:r>
              <a:rPr lang="en-US" dirty="0"/>
              <a:t>,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for some integers a and b with  b≠0.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  <p:sp>
        <p:nvSpPr>
          <p:cNvPr id="1863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6369" name="Object 1"/>
          <p:cNvGraphicFramePr>
            <a:graphicFrameLocks noChangeAspect="1"/>
          </p:cNvGraphicFramePr>
          <p:nvPr/>
        </p:nvGraphicFramePr>
        <p:xfrm>
          <a:off x="4554229" y="1301928"/>
          <a:ext cx="1057275" cy="282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20474" imgH="215806" progId="">
                  <p:embed/>
                </p:oleObj>
              </mc:Choice>
              <mc:Fallback>
                <p:oleObj r:id="rId2" imgW="520474" imgH="215806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4229" y="1301928"/>
                        <a:ext cx="1057275" cy="2828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1" name="Object 3"/>
          <p:cNvGraphicFramePr>
            <a:graphicFrameLocks noChangeAspect="1"/>
          </p:cNvGraphicFramePr>
          <p:nvPr/>
        </p:nvGraphicFramePr>
        <p:xfrm>
          <a:off x="2084104" y="2983760"/>
          <a:ext cx="1267264" cy="361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20474" imgH="215806" progId="">
                  <p:embed/>
                </p:oleObj>
              </mc:Choice>
              <mc:Fallback>
                <p:oleObj r:id="rId4" imgW="520474" imgH="215806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104" y="2983760"/>
                        <a:ext cx="1267264" cy="361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2" name="Object 4"/>
          <p:cNvGraphicFramePr>
            <a:graphicFrameLocks noChangeAspect="1"/>
          </p:cNvGraphicFramePr>
          <p:nvPr/>
        </p:nvGraphicFramePr>
        <p:xfrm>
          <a:off x="2157464" y="4267200"/>
          <a:ext cx="1752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87320" imgH="393480" progId="Equation.3">
                  <p:embed/>
                </p:oleObj>
              </mc:Choice>
              <mc:Fallback>
                <p:oleObj name="Equation" r:id="rId6" imgW="78732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464" y="4267200"/>
                        <a:ext cx="17526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6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Now consider,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	Since </a:t>
            </a:r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b</a:t>
            </a:r>
            <a:r>
              <a:rPr lang="en-US" dirty="0"/>
              <a:t> are integers, so are </a:t>
            </a:r>
            <a:r>
              <a:rPr lang="en-US" dirty="0">
                <a:solidFill>
                  <a:srgbClr val="C00000"/>
                </a:solidFill>
              </a:rPr>
              <a:t>6b-a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7b</a:t>
            </a:r>
            <a:r>
              <a:rPr lang="en-US" dirty="0"/>
              <a:t> and 7b≠0;</a:t>
            </a:r>
          </a:p>
          <a:p>
            <a:pPr>
              <a:buNone/>
            </a:pPr>
            <a:r>
              <a:rPr lang="en-US" dirty="0"/>
              <a:t>	Hence  is a </a:t>
            </a:r>
            <a:r>
              <a:rPr lang="en-US" dirty="0">
                <a:solidFill>
                  <a:srgbClr val="C00000"/>
                </a:solidFill>
              </a:rPr>
              <a:t>quotient</a:t>
            </a:r>
            <a:r>
              <a:rPr lang="en-US" dirty="0"/>
              <a:t> of the two integers </a:t>
            </a:r>
            <a:r>
              <a:rPr lang="en-US" dirty="0">
                <a:solidFill>
                  <a:srgbClr val="C00000"/>
                </a:solidFill>
              </a:rPr>
              <a:t>6b-a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7b</a:t>
            </a:r>
            <a:r>
              <a:rPr lang="en-US" dirty="0"/>
              <a:t> with 7b≠0.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 Accordingly,     is </a:t>
            </a:r>
            <a:r>
              <a:rPr lang="en-US" dirty="0">
                <a:solidFill>
                  <a:srgbClr val="C00000"/>
                </a:solidFill>
              </a:rPr>
              <a:t>rational</a:t>
            </a:r>
            <a:r>
              <a:rPr lang="en-US" dirty="0"/>
              <a:t> (by definition of rational).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188418" name="Object 2"/>
          <p:cNvGraphicFramePr>
            <a:graphicFrameLocks noChangeAspect="1"/>
          </p:cNvGraphicFramePr>
          <p:nvPr/>
        </p:nvGraphicFramePr>
        <p:xfrm>
          <a:off x="2781300" y="1526177"/>
          <a:ext cx="2476500" cy="2055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33440" imgH="1218960" progId="">
                  <p:embed/>
                </p:oleObj>
              </mc:Choice>
              <mc:Fallback>
                <p:oleObj r:id="rId2" imgW="1333440" imgH="1218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1526177"/>
                        <a:ext cx="2476500" cy="20552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8419" name="Object 3"/>
          <p:cNvGraphicFramePr>
            <a:graphicFrameLocks noChangeAspect="1"/>
          </p:cNvGraphicFramePr>
          <p:nvPr/>
        </p:nvGraphicFramePr>
        <p:xfrm>
          <a:off x="2505075" y="5464277"/>
          <a:ext cx="390525" cy="335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41091" imgH="215713" progId="">
                  <p:embed/>
                </p:oleObj>
              </mc:Choice>
              <mc:Fallback>
                <p:oleObj r:id="rId4" imgW="241091" imgH="215713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5464277"/>
                        <a:ext cx="390525" cy="3351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dirty="0">
                <a:solidFill>
                  <a:srgbClr val="C00000"/>
                </a:solidFill>
              </a:rPr>
              <a:t>contradicts</a:t>
            </a:r>
            <a:r>
              <a:rPr lang="en-US" dirty="0"/>
              <a:t> the fact because     is </a:t>
            </a:r>
            <a:r>
              <a:rPr lang="en-US" dirty="0">
                <a:solidFill>
                  <a:srgbClr val="C00000"/>
                </a:solidFill>
              </a:rPr>
              <a:t>irrational</a:t>
            </a:r>
            <a:r>
              <a:rPr lang="en-US" dirty="0"/>
              <a:t>.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Hence our </a:t>
            </a:r>
            <a:r>
              <a:rPr lang="en-US" dirty="0">
                <a:solidFill>
                  <a:srgbClr val="C00000"/>
                </a:solidFill>
              </a:rPr>
              <a:t>supposition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false</a:t>
            </a:r>
            <a:r>
              <a:rPr lang="en-US" dirty="0"/>
              <a:t> and so               is </a:t>
            </a:r>
            <a:r>
              <a:rPr lang="en-US" dirty="0">
                <a:solidFill>
                  <a:srgbClr val="C00000"/>
                </a:solidFill>
              </a:rPr>
              <a:t>irrational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graphicFrame>
        <p:nvGraphicFramePr>
          <p:cNvPr id="189442" name="Object 2"/>
          <p:cNvGraphicFramePr>
            <a:graphicFrameLocks noChangeAspect="1"/>
          </p:cNvGraphicFramePr>
          <p:nvPr/>
        </p:nvGraphicFramePr>
        <p:xfrm>
          <a:off x="5228347" y="1293373"/>
          <a:ext cx="390525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41091" imgH="215713" progId="">
                  <p:embed/>
                </p:oleObj>
              </mc:Choice>
              <mc:Fallback>
                <p:oleObj r:id="rId2" imgW="241091" imgH="215713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8347" y="1293373"/>
                        <a:ext cx="390525" cy="33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3" name="Object 3"/>
          <p:cNvGraphicFramePr>
            <a:graphicFrameLocks noChangeAspect="1"/>
          </p:cNvGraphicFramePr>
          <p:nvPr/>
        </p:nvGraphicFramePr>
        <p:xfrm>
          <a:off x="5888528" y="2229728"/>
          <a:ext cx="1268412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20474" imgH="215806" progId="">
                  <p:embed/>
                </p:oleObj>
              </mc:Choice>
              <mc:Fallback>
                <p:oleObj r:id="rId4" imgW="520474" imgH="215806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8528" y="2229728"/>
                        <a:ext cx="1268412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PROOF BY CONTRAPOSITION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proof</a:t>
            </a:r>
            <a:r>
              <a:rPr lang="en-US" dirty="0"/>
              <a:t> by </a:t>
            </a:r>
            <a:r>
              <a:rPr lang="en-US" dirty="0">
                <a:solidFill>
                  <a:srgbClr val="C00000"/>
                </a:solidFill>
              </a:rPr>
              <a:t>contraposition</a:t>
            </a:r>
            <a:r>
              <a:rPr lang="en-US" dirty="0"/>
              <a:t> is based on the </a:t>
            </a:r>
            <a:r>
              <a:rPr lang="en-US" dirty="0">
                <a:solidFill>
                  <a:srgbClr val="C00000"/>
                </a:solidFill>
              </a:rPr>
              <a:t>logical equivalence</a:t>
            </a:r>
            <a:r>
              <a:rPr lang="en-US" dirty="0"/>
              <a:t> between a </a:t>
            </a:r>
            <a:r>
              <a:rPr lang="en-US" dirty="0">
                <a:solidFill>
                  <a:srgbClr val="C00000"/>
                </a:solidFill>
              </a:rPr>
              <a:t>statement</a:t>
            </a:r>
            <a:r>
              <a:rPr lang="en-US" dirty="0"/>
              <a:t> and its </a:t>
            </a:r>
            <a:r>
              <a:rPr lang="en-US" dirty="0" err="1">
                <a:solidFill>
                  <a:srgbClr val="C00000"/>
                </a:solidFill>
              </a:rPr>
              <a:t>contrapositive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Therefore, the implication </a:t>
            </a:r>
            <a:r>
              <a:rPr lang="en-US" dirty="0">
                <a:solidFill>
                  <a:srgbClr val="C00000"/>
                </a:solidFill>
              </a:rPr>
              <a:t>p→ q</a:t>
            </a:r>
            <a:r>
              <a:rPr lang="en-US" dirty="0"/>
              <a:t> can be proved by showing that its </a:t>
            </a:r>
            <a:r>
              <a:rPr lang="en-US" dirty="0" err="1">
                <a:solidFill>
                  <a:srgbClr val="C00000"/>
                </a:solidFill>
              </a:rPr>
              <a:t>contrapositive</a:t>
            </a:r>
            <a:r>
              <a:rPr lang="en-US" dirty="0">
                <a:solidFill>
                  <a:srgbClr val="C00000"/>
                </a:solidFill>
              </a:rPr>
              <a:t> ~ q → ~ p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true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>
                <a:solidFill>
                  <a:srgbClr val="C00000"/>
                </a:solidFill>
              </a:rPr>
              <a:t>contrapositive</a:t>
            </a:r>
            <a:r>
              <a:rPr lang="en-US" dirty="0"/>
              <a:t> is usually proved </a:t>
            </a:r>
            <a:r>
              <a:rPr lang="en-US" dirty="0">
                <a:solidFill>
                  <a:srgbClr val="C00000"/>
                </a:solidFill>
              </a:rPr>
              <a:t>directly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method</a:t>
            </a:r>
            <a:r>
              <a:rPr lang="en-US" dirty="0"/>
              <a:t> of </a:t>
            </a:r>
            <a:r>
              <a:rPr lang="en-US" dirty="0">
                <a:solidFill>
                  <a:srgbClr val="C00000"/>
                </a:solidFill>
              </a:rPr>
              <a:t>proof</a:t>
            </a:r>
            <a:r>
              <a:rPr lang="en-US" dirty="0"/>
              <a:t> by </a:t>
            </a:r>
            <a:r>
              <a:rPr lang="en-US" dirty="0" err="1">
                <a:solidFill>
                  <a:srgbClr val="C00000"/>
                </a:solidFill>
              </a:rPr>
              <a:t>contrapositive</a:t>
            </a:r>
            <a:r>
              <a:rPr lang="en-US" dirty="0"/>
              <a:t> may be summarized as:</a:t>
            </a:r>
          </a:p>
          <a:p>
            <a:pPr lvl="1"/>
            <a:r>
              <a:rPr lang="en-US" sz="2400" dirty="0"/>
              <a:t>Express the statement </a:t>
            </a:r>
            <a:r>
              <a:rPr lang="en-US" sz="2400" dirty="0">
                <a:solidFill>
                  <a:srgbClr val="C00000"/>
                </a:solidFill>
              </a:rPr>
              <a:t>in the form if p then q</a:t>
            </a:r>
            <a:r>
              <a:rPr lang="en-US" sz="2400" dirty="0"/>
              <a:t>.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Rewrite</a:t>
            </a:r>
            <a:r>
              <a:rPr lang="en-US" sz="2400" dirty="0"/>
              <a:t> this statement in the </a:t>
            </a:r>
            <a:r>
              <a:rPr lang="en-US" sz="2400" dirty="0" err="1">
                <a:solidFill>
                  <a:srgbClr val="C00000"/>
                </a:solidFill>
              </a:rPr>
              <a:t>contrapositive</a:t>
            </a:r>
            <a:r>
              <a:rPr lang="en-US" sz="2400" dirty="0"/>
              <a:t> form </a:t>
            </a:r>
          </a:p>
          <a:p>
            <a:pPr lvl="1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C00000"/>
                </a:solidFill>
              </a:rPr>
              <a:t>if not q then not p</a:t>
            </a:r>
            <a:r>
              <a:rPr lang="en-US" sz="2400" dirty="0"/>
              <a:t>.</a:t>
            </a:r>
          </a:p>
          <a:p>
            <a:pPr lvl="1"/>
            <a:r>
              <a:rPr lang="en-US" sz="2400" dirty="0">
                <a:solidFill>
                  <a:srgbClr val="C00000"/>
                </a:solidFill>
              </a:rPr>
              <a:t>Prove</a:t>
            </a:r>
            <a:r>
              <a:rPr lang="en-US" sz="2400" dirty="0"/>
              <a:t> the </a:t>
            </a:r>
            <a:r>
              <a:rPr lang="en-US" sz="2400" dirty="0" err="1">
                <a:solidFill>
                  <a:srgbClr val="C00000"/>
                </a:solidFill>
              </a:rPr>
              <a:t>contrapositive</a:t>
            </a:r>
            <a:r>
              <a:rPr lang="en-US" sz="2400" dirty="0"/>
              <a:t> by a </a:t>
            </a:r>
            <a:r>
              <a:rPr lang="en-US" sz="2400" dirty="0">
                <a:solidFill>
                  <a:srgbClr val="C00000"/>
                </a:solidFill>
              </a:rPr>
              <a:t>direct proof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EXERCISE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Prove that for all integers n, if n</a:t>
            </a:r>
            <a:r>
              <a:rPr lang="en-US" baseline="30000" dirty="0"/>
              <a:t>2</a:t>
            </a:r>
            <a:r>
              <a:rPr lang="en-US" dirty="0"/>
              <a:t> is even then n is even.</a:t>
            </a:r>
          </a:p>
          <a:p>
            <a:endParaRPr lang="en-US" dirty="0"/>
          </a:p>
          <a:p>
            <a:r>
              <a:rPr lang="en-US" b="1" u="sng" dirty="0">
                <a:solidFill>
                  <a:srgbClr val="0070C0"/>
                </a:solidFill>
              </a:rPr>
              <a:t>PROOF:</a:t>
            </a: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/>
              <a:t>	The </a:t>
            </a:r>
            <a:r>
              <a:rPr lang="en-US" dirty="0" err="1">
                <a:solidFill>
                  <a:srgbClr val="C00000"/>
                </a:solidFill>
              </a:rPr>
              <a:t>contrapositive</a:t>
            </a:r>
            <a:r>
              <a:rPr lang="en-US" dirty="0"/>
              <a:t> of the given statement is:</a:t>
            </a:r>
          </a:p>
          <a:p>
            <a:pPr>
              <a:buNone/>
            </a:pPr>
            <a:r>
              <a:rPr lang="en-US" dirty="0"/>
              <a:t>		“</a:t>
            </a:r>
            <a:r>
              <a:rPr lang="en-US" dirty="0">
                <a:solidFill>
                  <a:srgbClr val="C00000"/>
                </a:solidFill>
              </a:rPr>
              <a:t>if n is not even (odd) then 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is not even (odd)</a:t>
            </a:r>
            <a:r>
              <a:rPr lang="en-US" dirty="0"/>
              <a:t>”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 We prove this </a:t>
            </a:r>
            <a:r>
              <a:rPr lang="en-US" dirty="0" err="1"/>
              <a:t>contrapositive</a:t>
            </a:r>
            <a:r>
              <a:rPr lang="en-US" dirty="0"/>
              <a:t> statement directly.</a:t>
            </a:r>
          </a:p>
          <a:p>
            <a:pPr>
              <a:buNone/>
            </a:pPr>
            <a:r>
              <a:rPr lang="en-US" dirty="0"/>
              <a:t>	 Suppose 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odd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dirty="0"/>
              <a:t>	 Then</a:t>
            </a:r>
          </a:p>
          <a:p>
            <a:pPr>
              <a:buNone/>
            </a:pPr>
            <a:r>
              <a:rPr lang="en-US" dirty="0"/>
              <a:t>			 </a:t>
            </a:r>
            <a:r>
              <a:rPr lang="en-US" dirty="0">
                <a:solidFill>
                  <a:srgbClr val="C00000"/>
                </a:solidFill>
              </a:rPr>
              <a:t>n = 2k + 1</a:t>
            </a:r>
            <a:r>
              <a:rPr lang="en-US" dirty="0"/>
              <a:t> for some k </a:t>
            </a:r>
            <a:r>
              <a:rPr lang="en-US" dirty="0">
                <a:sym typeface="Symbol"/>
              </a:rPr>
              <a:t> </a:t>
            </a:r>
            <a:r>
              <a:rPr lang="en-US" dirty="0"/>
              <a:t>Z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Now	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= (2k+1)</a:t>
            </a:r>
            <a:r>
              <a:rPr lang="en-US" baseline="30000" dirty="0">
                <a:solidFill>
                  <a:srgbClr val="C00000"/>
                </a:solidFill>
              </a:rPr>
              <a:t>2 </a:t>
            </a:r>
            <a:r>
              <a:rPr lang="en-US" dirty="0">
                <a:solidFill>
                  <a:srgbClr val="C00000"/>
                </a:solidFill>
              </a:rPr>
              <a:t>= 4k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+ 4k + 1</a:t>
            </a:r>
          </a:p>
          <a:p>
            <a:pPr>
              <a:buNone/>
            </a:pPr>
            <a:r>
              <a:rPr lang="en-US" dirty="0"/>
              <a:t>				         </a:t>
            </a:r>
            <a:r>
              <a:rPr lang="en-US" dirty="0">
                <a:solidFill>
                  <a:srgbClr val="C00000"/>
                </a:solidFill>
              </a:rPr>
              <a:t>= 2.(2k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+ 2k) + 1</a:t>
            </a:r>
          </a:p>
          <a:p>
            <a:pPr>
              <a:buNone/>
            </a:pPr>
            <a:r>
              <a:rPr lang="en-US" dirty="0"/>
              <a:t>		 		         </a:t>
            </a:r>
            <a:r>
              <a:rPr lang="en-US" dirty="0">
                <a:solidFill>
                  <a:srgbClr val="C00000"/>
                </a:solidFill>
              </a:rPr>
              <a:t>= 2.r + 1</a:t>
            </a: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where,</a:t>
            </a:r>
          </a:p>
          <a:p>
            <a:pPr>
              <a:buNone/>
            </a:pPr>
            <a:r>
              <a:rPr lang="en-US" dirty="0"/>
              <a:t>			r = 2k</a:t>
            </a:r>
            <a:r>
              <a:rPr lang="en-US" baseline="30000" dirty="0"/>
              <a:t>2</a:t>
            </a:r>
            <a:r>
              <a:rPr lang="en-US" dirty="0"/>
              <a:t> + 2k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Z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Hence 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odd</a:t>
            </a:r>
            <a:r>
              <a:rPr lang="en-US" dirty="0"/>
              <a:t>. Thus the </a:t>
            </a:r>
            <a:r>
              <a:rPr lang="en-US" dirty="0" err="1">
                <a:solidFill>
                  <a:srgbClr val="C00000"/>
                </a:solidFill>
              </a:rPr>
              <a:t>contrapositive</a:t>
            </a:r>
            <a:r>
              <a:rPr lang="en-US" dirty="0"/>
              <a:t> statement is  </a:t>
            </a:r>
            <a:r>
              <a:rPr lang="en-US" dirty="0">
                <a:solidFill>
                  <a:srgbClr val="C00000"/>
                </a:solidFill>
              </a:rPr>
              <a:t>true</a:t>
            </a:r>
            <a:r>
              <a:rPr lang="en-US" dirty="0"/>
              <a:t> and so the given statement is </a:t>
            </a:r>
            <a:r>
              <a:rPr lang="en-US" dirty="0">
                <a:solidFill>
                  <a:srgbClr val="C00000"/>
                </a:solidFill>
              </a:rPr>
              <a:t>true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EXERCISE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Prove that if 3n + 2 is odd, then n is odd.</a:t>
            </a:r>
          </a:p>
          <a:p>
            <a:endParaRPr lang="en-US" dirty="0"/>
          </a:p>
          <a:p>
            <a:r>
              <a:rPr lang="en-US" b="1" u="sng" dirty="0">
                <a:solidFill>
                  <a:srgbClr val="0070C0"/>
                </a:solidFill>
              </a:rPr>
              <a:t>PROOF:</a:t>
            </a: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/>
              <a:t>    The </a:t>
            </a:r>
            <a:r>
              <a:rPr lang="en-US" dirty="0" err="1">
                <a:solidFill>
                  <a:srgbClr val="C00000"/>
                </a:solidFill>
              </a:rPr>
              <a:t>contrapositive</a:t>
            </a:r>
            <a:r>
              <a:rPr lang="en-US" dirty="0"/>
              <a:t> of the given conditional statement is</a:t>
            </a:r>
          </a:p>
          <a:p>
            <a:pPr>
              <a:buNone/>
            </a:pPr>
            <a:r>
              <a:rPr lang="en-US" dirty="0"/>
              <a:t>			“ </a:t>
            </a:r>
            <a:r>
              <a:rPr lang="en-US" dirty="0">
                <a:solidFill>
                  <a:srgbClr val="C00000"/>
                </a:solidFill>
              </a:rPr>
              <a:t>if n is even then 3n + 2 is even</a:t>
            </a:r>
            <a:r>
              <a:rPr lang="en-US" dirty="0"/>
              <a:t>”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 Suppose 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even</a:t>
            </a:r>
            <a:r>
              <a:rPr lang="en-US" dirty="0"/>
              <a:t>, then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C00000"/>
                </a:solidFill>
              </a:rPr>
              <a:t>n = 2k</a:t>
            </a:r>
            <a:r>
              <a:rPr lang="en-US" dirty="0"/>
              <a:t>		for some k</a:t>
            </a:r>
            <a:r>
              <a:rPr lang="en-US" dirty="0">
                <a:sym typeface="Symbol"/>
              </a:rPr>
              <a:t> </a:t>
            </a:r>
            <a:r>
              <a:rPr lang="en-US" dirty="0"/>
              <a:t> Z</a:t>
            </a:r>
          </a:p>
          <a:p>
            <a:pPr>
              <a:buNone/>
            </a:pPr>
            <a:r>
              <a:rPr lang="en-US" dirty="0"/>
              <a:t>	Now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C00000"/>
                </a:solidFill>
              </a:rPr>
              <a:t>3n + 2	= 3 (2k) + 2</a:t>
            </a:r>
          </a:p>
          <a:p>
            <a:pPr>
              <a:buNone/>
            </a:pPr>
            <a:r>
              <a:rPr lang="en-US" dirty="0"/>
              <a:t>				= </a:t>
            </a:r>
            <a:r>
              <a:rPr lang="en-US" dirty="0">
                <a:solidFill>
                  <a:srgbClr val="C00000"/>
                </a:solidFill>
              </a:rPr>
              <a:t>2.(3k + 1)</a:t>
            </a:r>
          </a:p>
          <a:p>
            <a:pPr>
              <a:buNone/>
            </a:pPr>
            <a:r>
              <a:rPr lang="en-US" dirty="0"/>
              <a:t>				= </a:t>
            </a:r>
            <a:r>
              <a:rPr lang="en-US" dirty="0">
                <a:solidFill>
                  <a:srgbClr val="C00000"/>
                </a:solidFill>
              </a:rPr>
              <a:t>2.r</a:t>
            </a:r>
            <a:r>
              <a:rPr lang="en-US" dirty="0"/>
              <a:t>		where	r = (3k + 1)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Z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en-US" b="1" u="sng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statement</a:t>
            </a:r>
            <a:r>
              <a:rPr lang="en-US" dirty="0"/>
              <a:t>s used in proof can include </a:t>
            </a:r>
            <a:r>
              <a:rPr lang="en-US" dirty="0">
                <a:solidFill>
                  <a:srgbClr val="C00000"/>
                </a:solidFill>
              </a:rPr>
              <a:t>axioms</a:t>
            </a:r>
            <a:r>
              <a:rPr lang="en-US" dirty="0"/>
              <a:t> (or postulates)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A less important theorem that is helpful in the proof of other results is called a </a:t>
            </a:r>
            <a:r>
              <a:rPr lang="en-US" dirty="0">
                <a:solidFill>
                  <a:srgbClr val="C00000"/>
                </a:solidFill>
              </a:rPr>
              <a:t>lemma</a:t>
            </a:r>
            <a:r>
              <a:rPr lang="en-US" dirty="0"/>
              <a:t> </a:t>
            </a:r>
          </a:p>
          <a:p>
            <a:pPr>
              <a:buNone/>
            </a:pPr>
            <a:endParaRPr lang="en-US" dirty="0">
              <a:solidFill>
                <a:srgbClr val="C00000"/>
              </a:solidFill>
              <a:sym typeface="Symbol" charset="2"/>
            </a:endParaRPr>
          </a:p>
          <a:p>
            <a:r>
              <a:rPr lang="en-US" dirty="0">
                <a:sym typeface="Symbol" charset="2"/>
              </a:rPr>
              <a:t>A</a:t>
            </a:r>
            <a:r>
              <a:rPr lang="en-US" dirty="0">
                <a:solidFill>
                  <a:srgbClr val="C00000"/>
                </a:solidFill>
                <a:sym typeface="Symbol" charset="2"/>
              </a:rPr>
              <a:t> corollary </a:t>
            </a:r>
            <a:r>
              <a:rPr lang="en-US" dirty="0">
                <a:sym typeface="Symbol" charset="2"/>
              </a:rPr>
              <a:t>is a theorem that can be established directly from a theorem that has been proved.</a:t>
            </a:r>
          </a:p>
          <a:p>
            <a:endParaRPr lang="en-US" dirty="0">
              <a:solidFill>
                <a:srgbClr val="C00000"/>
              </a:solidFill>
              <a:sym typeface="Symbol" charset="2"/>
            </a:endParaRPr>
          </a:p>
          <a:p>
            <a:r>
              <a:rPr lang="en-US" dirty="0">
                <a:sym typeface="Symbol" charset="2"/>
              </a:rPr>
              <a:t>A</a:t>
            </a:r>
            <a:r>
              <a:rPr lang="en-US" dirty="0">
                <a:solidFill>
                  <a:srgbClr val="C00000"/>
                </a:solidFill>
                <a:sym typeface="Symbol" charset="2"/>
              </a:rPr>
              <a:t> conjecture </a:t>
            </a:r>
            <a:r>
              <a:rPr lang="en-US" dirty="0">
                <a:sym typeface="Symbol" charset="2"/>
              </a:rPr>
              <a:t>is a statement that is being proposed to be true statement.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Hence </a:t>
            </a:r>
            <a:r>
              <a:rPr lang="en-US" dirty="0">
                <a:solidFill>
                  <a:srgbClr val="C00000"/>
                </a:solidFill>
              </a:rPr>
              <a:t>3n + 2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even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We</a:t>
            </a:r>
            <a:r>
              <a:rPr lang="en-US" dirty="0">
                <a:solidFill>
                  <a:srgbClr val="C00000"/>
                </a:solidFill>
              </a:rPr>
              <a:t> conclude</a:t>
            </a:r>
            <a:r>
              <a:rPr lang="en-US" dirty="0"/>
              <a:t> that the </a:t>
            </a:r>
            <a:r>
              <a:rPr lang="en-US" dirty="0">
                <a:solidFill>
                  <a:srgbClr val="C00000"/>
                </a:solidFill>
              </a:rPr>
              <a:t>given statement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true</a:t>
            </a:r>
            <a:r>
              <a:rPr lang="en-US" dirty="0"/>
              <a:t> since its </a:t>
            </a:r>
            <a:r>
              <a:rPr lang="en-US" dirty="0" err="1">
                <a:solidFill>
                  <a:srgbClr val="C00000"/>
                </a:solidFill>
              </a:rPr>
              <a:t>contrapositive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true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EXERCISE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Prove that if n</a:t>
            </a:r>
            <a:r>
              <a:rPr lang="en-US" baseline="30000" dirty="0"/>
              <a:t>2</a:t>
            </a:r>
            <a:r>
              <a:rPr lang="en-US" dirty="0"/>
              <a:t> is not divisible by 25, then n is not divisible by 5.</a:t>
            </a:r>
          </a:p>
          <a:p>
            <a:endParaRPr lang="en-US" dirty="0"/>
          </a:p>
          <a:p>
            <a:r>
              <a:rPr lang="en-US" b="1" u="sng" dirty="0">
                <a:solidFill>
                  <a:srgbClr val="0070C0"/>
                </a:solidFill>
              </a:rPr>
              <a:t>PROOF:</a:t>
            </a: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/>
              <a:t>	The </a:t>
            </a:r>
            <a:r>
              <a:rPr lang="en-US" dirty="0">
                <a:solidFill>
                  <a:srgbClr val="C00000"/>
                </a:solidFill>
              </a:rPr>
              <a:t>contra-positive</a:t>
            </a:r>
            <a:r>
              <a:rPr lang="en-US" dirty="0"/>
              <a:t> statement is:</a:t>
            </a:r>
          </a:p>
          <a:p>
            <a:pPr>
              <a:buNone/>
            </a:pPr>
            <a:r>
              <a:rPr lang="en-US" dirty="0"/>
              <a:t>		“</a:t>
            </a:r>
            <a:r>
              <a:rPr lang="en-US" dirty="0">
                <a:solidFill>
                  <a:srgbClr val="C00000"/>
                </a:solidFill>
              </a:rPr>
              <a:t>if n is divisible by 5, then 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 is divisible by 25</a:t>
            </a:r>
            <a:r>
              <a:rPr lang="en-US" dirty="0"/>
              <a:t>”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Suppose 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divisible by 5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dirty="0"/>
              <a:t>	Then by definition of divisibility</a:t>
            </a:r>
          </a:p>
          <a:p>
            <a:pPr>
              <a:buNone/>
            </a:pPr>
            <a:r>
              <a:rPr lang="en-US" dirty="0"/>
              <a:t>				 </a:t>
            </a:r>
            <a:r>
              <a:rPr lang="en-US" dirty="0">
                <a:solidFill>
                  <a:srgbClr val="C00000"/>
                </a:solidFill>
              </a:rPr>
              <a:t>n = 5.k</a:t>
            </a:r>
            <a:r>
              <a:rPr lang="en-US" dirty="0"/>
              <a:t>	for some integer k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Squaring both sides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 = 25.k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/>
              <a:t> 		</a:t>
            </a:r>
          </a:p>
          <a:p>
            <a:pPr>
              <a:buNone/>
            </a:pPr>
            <a:r>
              <a:rPr lang="en-US" dirty="0"/>
              <a:t>	where</a:t>
            </a:r>
          </a:p>
          <a:p>
            <a:pPr>
              <a:buNone/>
            </a:pPr>
            <a:r>
              <a:rPr lang="en-US" dirty="0"/>
              <a:t>			k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Z</a:t>
            </a:r>
          </a:p>
          <a:p>
            <a:pPr>
              <a:buNone/>
            </a:pPr>
            <a:r>
              <a:rPr lang="en-US" dirty="0"/>
              <a:t>	So,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divisible</a:t>
            </a:r>
            <a:r>
              <a:rPr lang="en-US" dirty="0"/>
              <a:t> by </a:t>
            </a:r>
            <a:r>
              <a:rPr lang="en-US" dirty="0">
                <a:solidFill>
                  <a:srgbClr val="C00000"/>
                </a:solidFill>
              </a:rPr>
              <a:t>25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EXERCISE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Prove the statement by contraposition:</a:t>
            </a:r>
          </a:p>
          <a:p>
            <a:pPr>
              <a:buNone/>
            </a:pPr>
            <a:r>
              <a:rPr lang="en-US" dirty="0"/>
              <a:t>	For all integers m and n, if m + n is even then m and n are both even or m and n are both odd.</a:t>
            </a:r>
          </a:p>
          <a:p>
            <a:pPr>
              <a:buNone/>
            </a:pPr>
            <a:endParaRPr lang="en-US" dirty="0"/>
          </a:p>
          <a:p>
            <a:r>
              <a:rPr lang="en-US" b="1" u="sng" dirty="0">
                <a:solidFill>
                  <a:srgbClr val="0070C0"/>
                </a:solidFill>
              </a:rPr>
              <a:t>PROOF:</a:t>
            </a: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/>
              <a:t>    The </a:t>
            </a:r>
            <a:r>
              <a:rPr lang="en-US" dirty="0" err="1">
                <a:solidFill>
                  <a:srgbClr val="C00000"/>
                </a:solidFill>
              </a:rPr>
              <a:t>contrapositive</a:t>
            </a:r>
            <a:r>
              <a:rPr lang="en-US" dirty="0"/>
              <a:t> statement is:</a:t>
            </a:r>
          </a:p>
          <a:p>
            <a:pPr>
              <a:buNone/>
            </a:pPr>
            <a:r>
              <a:rPr lang="en-US" dirty="0"/>
              <a:t>	“</a:t>
            </a:r>
            <a:r>
              <a:rPr lang="en-US" dirty="0">
                <a:solidFill>
                  <a:srgbClr val="C00000"/>
                </a:solidFill>
              </a:rPr>
              <a:t>For all integers m and n, if m and n are not both even and m and n are not both odd, then m + n is not even</a:t>
            </a:r>
            <a:r>
              <a:rPr lang="en-US" dirty="0"/>
              <a:t>.”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		or more simply,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“</a:t>
            </a:r>
            <a:r>
              <a:rPr lang="en-US" dirty="0">
                <a:solidFill>
                  <a:srgbClr val="C00000"/>
                </a:solidFill>
              </a:rPr>
              <a:t>For all integers m and n, if one of m and n is even and the other is odd, then m + n is odd</a:t>
            </a:r>
            <a:r>
              <a:rPr lang="en-US" dirty="0"/>
              <a:t>”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/>
              <a:t>Suppose </a:t>
            </a:r>
            <a:r>
              <a:rPr lang="en-US" sz="3100" dirty="0">
                <a:solidFill>
                  <a:srgbClr val="C00000"/>
                </a:solidFill>
              </a:rPr>
              <a:t>m</a:t>
            </a:r>
            <a:r>
              <a:rPr lang="en-US" sz="3100" dirty="0"/>
              <a:t> is </a:t>
            </a:r>
            <a:r>
              <a:rPr lang="en-US" sz="3100" dirty="0">
                <a:solidFill>
                  <a:srgbClr val="C00000"/>
                </a:solidFill>
              </a:rPr>
              <a:t>even</a:t>
            </a:r>
            <a:r>
              <a:rPr lang="en-US" sz="3100" dirty="0"/>
              <a:t> and </a:t>
            </a:r>
            <a:r>
              <a:rPr lang="en-US" sz="3100" dirty="0">
                <a:solidFill>
                  <a:srgbClr val="C00000"/>
                </a:solidFill>
              </a:rPr>
              <a:t>n</a:t>
            </a:r>
            <a:r>
              <a:rPr lang="en-US" sz="3100" dirty="0"/>
              <a:t> is </a:t>
            </a:r>
            <a:r>
              <a:rPr lang="en-US" sz="3100" dirty="0">
                <a:solidFill>
                  <a:srgbClr val="C00000"/>
                </a:solidFill>
              </a:rPr>
              <a:t>odd</a:t>
            </a:r>
            <a:r>
              <a:rPr lang="en-US" sz="3100" dirty="0"/>
              <a:t>. </a:t>
            </a:r>
          </a:p>
          <a:p>
            <a:pPr>
              <a:buNone/>
            </a:pPr>
            <a:r>
              <a:rPr lang="en-US" sz="3100" dirty="0"/>
              <a:t>	Then,</a:t>
            </a:r>
          </a:p>
          <a:p>
            <a:pPr>
              <a:buNone/>
            </a:pPr>
            <a:r>
              <a:rPr lang="en-US" sz="3100" dirty="0"/>
              <a:t>			 </a:t>
            </a:r>
            <a:r>
              <a:rPr lang="en-US" sz="3100" dirty="0">
                <a:solidFill>
                  <a:srgbClr val="C00000"/>
                </a:solidFill>
              </a:rPr>
              <a:t>m = 2p</a:t>
            </a:r>
            <a:r>
              <a:rPr lang="en-US" sz="3100" dirty="0"/>
              <a:t> 		for some integer p</a:t>
            </a:r>
          </a:p>
          <a:p>
            <a:pPr>
              <a:buNone/>
            </a:pPr>
            <a:r>
              <a:rPr lang="en-US" sz="3100" dirty="0"/>
              <a:t>		and	  </a:t>
            </a:r>
            <a:r>
              <a:rPr lang="en-US" sz="3100" dirty="0">
                <a:solidFill>
                  <a:srgbClr val="C00000"/>
                </a:solidFill>
              </a:rPr>
              <a:t>n = 2q + 1</a:t>
            </a:r>
            <a:r>
              <a:rPr lang="en-US" sz="3100" dirty="0"/>
              <a:t>		for some integer q</a:t>
            </a:r>
          </a:p>
          <a:p>
            <a:pPr>
              <a:buNone/>
            </a:pPr>
            <a:endParaRPr lang="en-US" sz="3100" dirty="0"/>
          </a:p>
          <a:p>
            <a:pPr>
              <a:buNone/>
            </a:pPr>
            <a:r>
              <a:rPr lang="en-US" sz="3100" dirty="0"/>
              <a:t>	Now 	</a:t>
            </a:r>
            <a:r>
              <a:rPr lang="en-US" sz="3100" dirty="0">
                <a:solidFill>
                  <a:srgbClr val="C00000"/>
                </a:solidFill>
              </a:rPr>
              <a:t>m + n	= (2p) + (2q + 1)</a:t>
            </a:r>
          </a:p>
          <a:p>
            <a:pPr>
              <a:buNone/>
            </a:pPr>
            <a:r>
              <a:rPr lang="en-US" sz="3100" dirty="0"/>
              <a:t>				</a:t>
            </a:r>
            <a:r>
              <a:rPr lang="en-US" sz="3100" dirty="0">
                <a:solidFill>
                  <a:srgbClr val="C00000"/>
                </a:solidFill>
              </a:rPr>
              <a:t>= 2.(</a:t>
            </a:r>
            <a:r>
              <a:rPr lang="en-US" sz="3100" dirty="0" err="1">
                <a:solidFill>
                  <a:srgbClr val="C00000"/>
                </a:solidFill>
              </a:rPr>
              <a:t>p+q</a:t>
            </a:r>
            <a:r>
              <a:rPr lang="en-US" sz="3100" dirty="0">
                <a:solidFill>
                  <a:srgbClr val="C00000"/>
                </a:solidFill>
              </a:rPr>
              <a:t>) + 1</a:t>
            </a:r>
          </a:p>
          <a:p>
            <a:pPr>
              <a:buNone/>
            </a:pPr>
            <a:r>
              <a:rPr lang="en-US" sz="3100" dirty="0"/>
              <a:t>				</a:t>
            </a:r>
            <a:r>
              <a:rPr lang="en-US" sz="3100" dirty="0">
                <a:solidFill>
                  <a:srgbClr val="C00000"/>
                </a:solidFill>
              </a:rPr>
              <a:t>= 2.r + 1</a:t>
            </a:r>
          </a:p>
          <a:p>
            <a:pPr>
              <a:buNone/>
            </a:pPr>
            <a:r>
              <a:rPr lang="en-US" sz="3100" dirty="0"/>
              <a:t>	where</a:t>
            </a:r>
          </a:p>
          <a:p>
            <a:pPr>
              <a:buNone/>
            </a:pPr>
            <a:r>
              <a:rPr lang="en-US" sz="3100" dirty="0"/>
              <a:t>			 r = </a:t>
            </a:r>
            <a:r>
              <a:rPr lang="en-US" sz="3100" dirty="0" err="1"/>
              <a:t>p+q</a:t>
            </a:r>
            <a:r>
              <a:rPr lang="en-US" sz="3100" dirty="0"/>
              <a:t> is an integer</a:t>
            </a:r>
          </a:p>
          <a:p>
            <a:pPr>
              <a:buNone/>
            </a:pPr>
            <a:endParaRPr lang="en-US" sz="3100" dirty="0"/>
          </a:p>
          <a:p>
            <a:pPr>
              <a:buNone/>
            </a:pPr>
            <a:r>
              <a:rPr lang="en-US" sz="3100" dirty="0"/>
              <a:t>	Hence </a:t>
            </a:r>
            <a:r>
              <a:rPr lang="en-US" sz="3100" dirty="0">
                <a:solidFill>
                  <a:srgbClr val="C00000"/>
                </a:solidFill>
              </a:rPr>
              <a:t>m + n</a:t>
            </a:r>
            <a:r>
              <a:rPr lang="en-US" sz="3100" dirty="0"/>
              <a:t> is </a:t>
            </a:r>
            <a:r>
              <a:rPr lang="en-US" sz="3100" dirty="0">
                <a:solidFill>
                  <a:srgbClr val="C00000"/>
                </a:solidFill>
              </a:rPr>
              <a:t>odd</a:t>
            </a:r>
            <a:r>
              <a:rPr lang="en-US" sz="3100" dirty="0"/>
              <a:t>.</a:t>
            </a:r>
          </a:p>
          <a:p>
            <a:pPr>
              <a:buNone/>
            </a:pPr>
            <a:r>
              <a:rPr lang="en-US" sz="3100" dirty="0"/>
              <a:t>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Similarly, taking </a:t>
            </a:r>
            <a:r>
              <a:rPr lang="en-US" dirty="0">
                <a:solidFill>
                  <a:srgbClr val="C00000"/>
                </a:solidFill>
              </a:rPr>
              <a:t>m</a:t>
            </a:r>
            <a:r>
              <a:rPr lang="en-US" dirty="0"/>
              <a:t> as </a:t>
            </a:r>
            <a:r>
              <a:rPr lang="en-US" dirty="0">
                <a:solidFill>
                  <a:srgbClr val="C00000"/>
                </a:solidFill>
              </a:rPr>
              <a:t>odd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even</a:t>
            </a:r>
            <a:r>
              <a:rPr lang="en-US" dirty="0"/>
              <a:t>, we again arrive at the result that </a:t>
            </a:r>
            <a:r>
              <a:rPr lang="en-US" dirty="0">
                <a:solidFill>
                  <a:srgbClr val="C00000"/>
                </a:solidFill>
              </a:rPr>
              <a:t>m + n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odd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Thus, the </a:t>
            </a:r>
            <a:r>
              <a:rPr lang="en-US" dirty="0" err="1">
                <a:solidFill>
                  <a:srgbClr val="C00000"/>
                </a:solidFill>
              </a:rPr>
              <a:t>contrapositive</a:t>
            </a:r>
            <a:r>
              <a:rPr lang="en-US" dirty="0"/>
              <a:t> statement is </a:t>
            </a:r>
            <a:r>
              <a:rPr lang="en-US" dirty="0">
                <a:solidFill>
                  <a:srgbClr val="C00000"/>
                </a:solidFill>
              </a:rPr>
              <a:t>true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Since an </a:t>
            </a:r>
            <a:r>
              <a:rPr lang="en-US" dirty="0">
                <a:solidFill>
                  <a:srgbClr val="C00000"/>
                </a:solidFill>
              </a:rPr>
              <a:t>implication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logically equivalent</a:t>
            </a:r>
            <a:r>
              <a:rPr lang="en-US" dirty="0"/>
              <a:t> to its  </a:t>
            </a:r>
            <a:r>
              <a:rPr lang="en-US" dirty="0" err="1">
                <a:solidFill>
                  <a:srgbClr val="C00000"/>
                </a:solidFill>
              </a:rPr>
              <a:t>contrapositive</a:t>
            </a:r>
            <a:r>
              <a:rPr lang="en-US" dirty="0"/>
              <a:t> so the given </a:t>
            </a:r>
            <a:r>
              <a:rPr lang="en-US" dirty="0">
                <a:solidFill>
                  <a:srgbClr val="C00000"/>
                </a:solidFill>
              </a:rPr>
              <a:t>implication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true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32097" name="Group 1"/>
          <p:cNvGrpSpPr>
            <a:grpSpLocks noChangeAspect="1"/>
          </p:cNvGrpSpPr>
          <p:nvPr/>
        </p:nvGrpSpPr>
        <p:grpSpPr bwMode="auto">
          <a:xfrm>
            <a:off x="0" y="0"/>
            <a:ext cx="5641975" cy="3313113"/>
            <a:chOff x="1800" y="5046"/>
            <a:chExt cx="8885" cy="5217"/>
          </a:xfrm>
        </p:grpSpPr>
        <p:sp>
          <p:nvSpPr>
            <p:cNvPr id="132098" name="AutoShape 2"/>
            <p:cNvSpPr>
              <a:spLocks noChangeAspect="1" noChangeArrowheads="1" noTextEdit="1"/>
            </p:cNvSpPr>
            <p:nvPr/>
          </p:nvSpPr>
          <p:spPr bwMode="auto">
            <a:xfrm>
              <a:off x="1800" y="5046"/>
              <a:ext cx="8885" cy="521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32100" name="Group 4"/>
          <p:cNvGrpSpPr>
            <a:grpSpLocks noChangeAspect="1"/>
          </p:cNvGrpSpPr>
          <p:nvPr/>
        </p:nvGrpSpPr>
        <p:grpSpPr bwMode="auto">
          <a:xfrm>
            <a:off x="0" y="0"/>
            <a:ext cx="5641975" cy="3313113"/>
            <a:chOff x="1800" y="5046"/>
            <a:chExt cx="8885" cy="5217"/>
          </a:xfrm>
        </p:grpSpPr>
        <p:sp>
          <p:nvSpPr>
            <p:cNvPr id="132101" name="AutoShape 5"/>
            <p:cNvSpPr>
              <a:spLocks noChangeAspect="1" noChangeArrowheads="1" noTextEdit="1"/>
            </p:cNvSpPr>
            <p:nvPr/>
          </p:nvSpPr>
          <p:spPr bwMode="auto">
            <a:xfrm>
              <a:off x="1800" y="5046"/>
              <a:ext cx="8885" cy="5217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2103" name="Line 7"/>
          <p:cNvSpPr>
            <a:spLocks noChangeShapeType="1"/>
          </p:cNvSpPr>
          <p:nvPr/>
        </p:nvSpPr>
        <p:spPr bwMode="auto">
          <a:xfrm flipV="1">
            <a:off x="2774950" y="1930400"/>
            <a:ext cx="3001963" cy="111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104" name="Line 8"/>
          <p:cNvSpPr>
            <a:spLocks noChangeShapeType="1"/>
          </p:cNvSpPr>
          <p:nvPr/>
        </p:nvSpPr>
        <p:spPr bwMode="auto">
          <a:xfrm>
            <a:off x="2784475" y="1955800"/>
            <a:ext cx="0" cy="368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105" name="Line 9"/>
          <p:cNvSpPr>
            <a:spLocks noChangeShapeType="1"/>
          </p:cNvSpPr>
          <p:nvPr/>
        </p:nvSpPr>
        <p:spPr bwMode="auto">
          <a:xfrm>
            <a:off x="5776913" y="1930400"/>
            <a:ext cx="0" cy="368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106" name="Rectangle 10"/>
          <p:cNvSpPr>
            <a:spLocks noChangeArrowheads="1"/>
          </p:cNvSpPr>
          <p:nvPr/>
        </p:nvSpPr>
        <p:spPr bwMode="auto">
          <a:xfrm>
            <a:off x="4741862" y="2274887"/>
            <a:ext cx="1887537" cy="465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83210" tIns="41605" rIns="83210" bIns="4160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INDIRECT PROOF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2107" name="Rectangle 11"/>
          <p:cNvSpPr>
            <a:spLocks noChangeArrowheads="1"/>
          </p:cNvSpPr>
          <p:nvPr/>
        </p:nvSpPr>
        <p:spPr bwMode="auto">
          <a:xfrm>
            <a:off x="1905000" y="2344737"/>
            <a:ext cx="1711325" cy="855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83210" tIns="41605" rIns="83210" bIns="4160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DIRECT PROOF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</a:rPr>
              <a:t>p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sym typeface="Symbol" pitchFamily="18" charset="2"/>
              </a:rPr>
              <a:t>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</a:rPr>
              <a:t>q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</a:endParaRPr>
          </a:p>
        </p:txBody>
      </p:sp>
      <p:sp>
        <p:nvSpPr>
          <p:cNvPr id="132108" name="Line 12"/>
          <p:cNvSpPr>
            <a:spLocks noChangeShapeType="1"/>
          </p:cNvSpPr>
          <p:nvPr/>
        </p:nvSpPr>
        <p:spPr bwMode="auto">
          <a:xfrm>
            <a:off x="4413250" y="3046412"/>
            <a:ext cx="24844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109" name="Line 13"/>
          <p:cNvSpPr>
            <a:spLocks noChangeShapeType="1"/>
          </p:cNvSpPr>
          <p:nvPr/>
        </p:nvSpPr>
        <p:spPr bwMode="auto">
          <a:xfrm>
            <a:off x="4413250" y="3035300"/>
            <a:ext cx="0" cy="3667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110" name="Line 14"/>
          <p:cNvSpPr>
            <a:spLocks noChangeShapeType="1"/>
          </p:cNvSpPr>
          <p:nvPr/>
        </p:nvSpPr>
        <p:spPr bwMode="auto">
          <a:xfrm>
            <a:off x="6897688" y="3035300"/>
            <a:ext cx="0" cy="3667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111" name="Rectangle 15"/>
          <p:cNvSpPr>
            <a:spLocks noChangeArrowheads="1"/>
          </p:cNvSpPr>
          <p:nvPr/>
        </p:nvSpPr>
        <p:spPr bwMode="auto">
          <a:xfrm>
            <a:off x="3443748" y="3408823"/>
            <a:ext cx="1981200" cy="1254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83210" tIns="41605" rIns="83210" bIns="4160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PROOF BY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CONTRAPOSITION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</a:rPr>
              <a:t>p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sym typeface="Symbol" pitchFamily="18" charset="2"/>
              </a:rPr>
              <a:t>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</a:rPr>
              <a:t>q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sym typeface="Symbol" pitchFamily="18" charset="2"/>
              </a:rPr>
              <a:t>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</a:rPr>
              <a:t>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Gill Sans MT" pitchFamily="34" charset="0"/>
              </a:rPr>
              <a:t>~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</a:rPr>
              <a:t>q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sym typeface="Symbol" pitchFamily="18" charset="2"/>
              </a:rPr>
              <a:t> </a:t>
            </a:r>
            <a:r>
              <a:rPr lang="en-US" b="1" dirty="0">
                <a:solidFill>
                  <a:srgbClr val="C00000"/>
                </a:solidFill>
                <a:latin typeface="Gill Sans MT" pitchFamily="34" charset="0"/>
              </a:rPr>
              <a:t>~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itchFamily="34" charset="0"/>
              </a:rPr>
              <a:t>p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</a:endParaRPr>
          </a:p>
        </p:txBody>
      </p:sp>
      <p:sp>
        <p:nvSpPr>
          <p:cNvPr id="132112" name="Rectangle 16"/>
          <p:cNvSpPr>
            <a:spLocks noChangeArrowheads="1"/>
          </p:cNvSpPr>
          <p:nvPr/>
        </p:nvSpPr>
        <p:spPr bwMode="auto">
          <a:xfrm>
            <a:off x="5914565" y="3408823"/>
            <a:ext cx="2086435" cy="1406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83210" tIns="41605" rIns="83210" bIns="4160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PROOF BY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000000"/>
                </a:solidFill>
                <a:latin typeface="Calibri" pitchFamily="34" charset="0"/>
              </a:rPr>
              <a:t>CONTRADICTION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C00000"/>
                </a:solidFill>
                <a:latin typeface="Calibri" pitchFamily="34" charset="0"/>
              </a:rPr>
              <a:t>p </a:t>
            </a:r>
            <a:r>
              <a:rPr lang="en-US" b="1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</a:t>
            </a:r>
            <a:r>
              <a:rPr lang="en-US" b="1" dirty="0">
                <a:solidFill>
                  <a:srgbClr val="C00000"/>
                </a:solidFill>
                <a:latin typeface="Calibri" pitchFamily="34" charset="0"/>
              </a:rPr>
              <a:t>q </a:t>
            </a:r>
            <a:r>
              <a:rPr lang="en-US" b="1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 </a:t>
            </a:r>
            <a:r>
              <a:rPr lang="en-US" b="1" dirty="0">
                <a:solidFill>
                  <a:srgbClr val="C00000"/>
                </a:solidFill>
                <a:latin typeface="Calibri" pitchFamily="34" charset="0"/>
              </a:rPr>
              <a:t>(p</a:t>
            </a:r>
            <a:r>
              <a:rPr lang="en-US" b="1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</a:t>
            </a:r>
            <a:r>
              <a:rPr lang="en-US" b="1" dirty="0">
                <a:solidFill>
                  <a:srgbClr val="C00000"/>
                </a:solidFill>
                <a:latin typeface="Gill Sans MT" pitchFamily="34" charset="0"/>
              </a:rPr>
              <a:t>~</a:t>
            </a:r>
            <a:r>
              <a:rPr lang="en-US" b="1" dirty="0">
                <a:solidFill>
                  <a:srgbClr val="C00000"/>
                </a:solidFill>
                <a:latin typeface="Calibri" pitchFamily="34" charset="0"/>
              </a:rPr>
              <a:t>q) </a:t>
            </a:r>
            <a:r>
              <a:rPr lang="en-US" b="1" dirty="0">
                <a:solidFill>
                  <a:srgbClr val="C00000"/>
                </a:solidFill>
                <a:latin typeface="Calibri" pitchFamily="34" charset="0"/>
                <a:sym typeface="Symbol" pitchFamily="18" charset="2"/>
              </a:rPr>
              <a:t> </a:t>
            </a:r>
            <a:r>
              <a:rPr lang="en-US" b="1" dirty="0">
                <a:solidFill>
                  <a:srgbClr val="C00000"/>
                </a:solidFill>
                <a:latin typeface="Calibri" pitchFamily="34" charset="0"/>
              </a:rPr>
              <a:t>c</a:t>
            </a:r>
          </a:p>
        </p:txBody>
      </p:sp>
      <p:sp>
        <p:nvSpPr>
          <p:cNvPr id="132113" name="Line 17"/>
          <p:cNvSpPr>
            <a:spLocks noChangeShapeType="1"/>
          </p:cNvSpPr>
          <p:nvPr/>
        </p:nvSpPr>
        <p:spPr bwMode="auto">
          <a:xfrm>
            <a:off x="4397375" y="1600200"/>
            <a:ext cx="0" cy="3444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114" name="Line 18"/>
          <p:cNvSpPr>
            <a:spLocks noChangeShapeType="1"/>
          </p:cNvSpPr>
          <p:nvPr/>
        </p:nvSpPr>
        <p:spPr bwMode="auto">
          <a:xfrm>
            <a:off x="5776913" y="2759075"/>
            <a:ext cx="0" cy="276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2819400" y="1125792"/>
            <a:ext cx="30480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210" tIns="41605" rIns="83210" bIns="41605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en-US" sz="2400" b="1" u="sng" dirty="0">
                <a:solidFill>
                  <a:srgbClr val="FF0000"/>
                </a:solidFill>
                <a:latin typeface="Calibri" pitchFamily="34" charset="0"/>
              </a:rPr>
              <a:t>METHODS OF </a:t>
            </a:r>
            <a:r>
              <a:rPr kumimoji="0" lang="en-US" sz="2400" b="1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</a:rPr>
              <a:t> PROOF</a:t>
            </a:r>
            <a:endParaRPr kumimoji="0" lang="en-US" sz="2400" b="1" i="0" u="sng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DIRECT PROOF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implication p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 </a:t>
            </a:r>
            <a:r>
              <a:rPr lang="en-US" dirty="0">
                <a:solidFill>
                  <a:srgbClr val="C00000"/>
                </a:solidFill>
              </a:rPr>
              <a:t>q</a:t>
            </a:r>
            <a:r>
              <a:rPr lang="en-US" dirty="0"/>
              <a:t> can be proved by showing that if </a:t>
            </a:r>
            <a:r>
              <a:rPr lang="en-US" dirty="0">
                <a:solidFill>
                  <a:srgbClr val="C00000"/>
                </a:solidFill>
              </a:rPr>
              <a:t>p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true</a:t>
            </a:r>
            <a:r>
              <a:rPr lang="en-US" dirty="0"/>
              <a:t>, the </a:t>
            </a:r>
            <a:r>
              <a:rPr lang="en-US" dirty="0">
                <a:solidFill>
                  <a:srgbClr val="C00000"/>
                </a:solidFill>
              </a:rPr>
              <a:t>q</a:t>
            </a:r>
            <a:r>
              <a:rPr lang="en-US" dirty="0"/>
              <a:t> must also be </a:t>
            </a:r>
            <a:r>
              <a:rPr lang="en-US" dirty="0">
                <a:solidFill>
                  <a:srgbClr val="C00000"/>
                </a:solidFill>
              </a:rPr>
              <a:t>true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This shows that the combination </a:t>
            </a:r>
            <a:r>
              <a:rPr lang="en-US" dirty="0">
                <a:solidFill>
                  <a:srgbClr val="C00000"/>
                </a:solidFill>
              </a:rPr>
              <a:t>p true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q false</a:t>
            </a:r>
            <a:r>
              <a:rPr lang="en-US" dirty="0"/>
              <a:t> never </a:t>
            </a:r>
            <a:r>
              <a:rPr lang="en-US" dirty="0">
                <a:solidFill>
                  <a:srgbClr val="C00000"/>
                </a:solidFill>
              </a:rPr>
              <a:t>occurs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proof of this kind is called a </a:t>
            </a:r>
            <a:r>
              <a:rPr lang="en-US" dirty="0">
                <a:solidFill>
                  <a:srgbClr val="C00000"/>
                </a:solidFill>
              </a:rPr>
              <a:t>direct proof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SOME BASICS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dirty="0">
                <a:solidFill>
                  <a:srgbClr val="C00000"/>
                </a:solidFill>
              </a:rPr>
              <a:t>integer n </a:t>
            </a:r>
            <a:r>
              <a:rPr lang="en-US" dirty="0"/>
              <a:t>is</a:t>
            </a:r>
            <a:r>
              <a:rPr lang="en-US" dirty="0">
                <a:solidFill>
                  <a:srgbClr val="C00000"/>
                </a:solidFill>
              </a:rPr>
              <a:t> even</a:t>
            </a:r>
            <a:r>
              <a:rPr lang="en-US" dirty="0"/>
              <a:t> if, and only if, </a:t>
            </a:r>
            <a:r>
              <a:rPr lang="en-US" dirty="0">
                <a:solidFill>
                  <a:srgbClr val="C00000"/>
                </a:solidFill>
              </a:rPr>
              <a:t>n = 2k</a:t>
            </a:r>
            <a:r>
              <a:rPr lang="en-US" dirty="0"/>
              <a:t> for some integer k.</a:t>
            </a:r>
          </a:p>
          <a:p>
            <a:endParaRPr lang="en-US" dirty="0"/>
          </a:p>
          <a:p>
            <a:r>
              <a:rPr lang="en-US" dirty="0"/>
              <a:t> An </a:t>
            </a:r>
            <a:r>
              <a:rPr lang="en-US" dirty="0">
                <a:solidFill>
                  <a:srgbClr val="C00000"/>
                </a:solidFill>
              </a:rPr>
              <a:t>integer n </a:t>
            </a:r>
            <a:r>
              <a:rPr lang="en-US" dirty="0"/>
              <a:t>is</a:t>
            </a:r>
            <a:r>
              <a:rPr lang="en-US" dirty="0">
                <a:solidFill>
                  <a:srgbClr val="C00000"/>
                </a:solidFill>
              </a:rPr>
              <a:t> odd</a:t>
            </a:r>
            <a:r>
              <a:rPr lang="en-US" dirty="0"/>
              <a:t> if, and only if, </a:t>
            </a:r>
            <a:r>
              <a:rPr lang="en-US" dirty="0">
                <a:solidFill>
                  <a:srgbClr val="C00000"/>
                </a:solidFill>
              </a:rPr>
              <a:t>n = 2k + 1</a:t>
            </a:r>
            <a:r>
              <a:rPr lang="en-US" dirty="0"/>
              <a:t> for some integer k.</a:t>
            </a:r>
          </a:p>
          <a:p>
            <a:endParaRPr lang="en-US" dirty="0"/>
          </a:p>
          <a:p>
            <a:r>
              <a:rPr lang="en-US" dirty="0"/>
              <a:t> An </a:t>
            </a:r>
            <a:r>
              <a:rPr lang="en-US" dirty="0">
                <a:solidFill>
                  <a:srgbClr val="C00000"/>
                </a:solidFill>
              </a:rPr>
              <a:t>integer n </a:t>
            </a:r>
            <a:r>
              <a:rPr lang="en-US" dirty="0"/>
              <a:t>is</a:t>
            </a:r>
            <a:r>
              <a:rPr lang="en-US" dirty="0">
                <a:solidFill>
                  <a:srgbClr val="C00000"/>
                </a:solidFill>
              </a:rPr>
              <a:t> prime</a:t>
            </a:r>
            <a:r>
              <a:rPr lang="en-US" dirty="0"/>
              <a:t> if, and only if, n &gt; 1 and for </a:t>
            </a:r>
            <a:r>
              <a:rPr lang="en-US" dirty="0">
                <a:solidFill>
                  <a:srgbClr val="C00000"/>
                </a:solidFill>
              </a:rPr>
              <a:t>all</a:t>
            </a:r>
            <a:r>
              <a:rPr lang="en-US" dirty="0"/>
              <a:t> positive </a:t>
            </a:r>
            <a:r>
              <a:rPr lang="en-US" dirty="0">
                <a:solidFill>
                  <a:srgbClr val="C00000"/>
                </a:solidFill>
              </a:rPr>
              <a:t>integers r </a:t>
            </a:r>
            <a:r>
              <a:rPr lang="en-US" dirty="0"/>
              <a:t>and</a:t>
            </a:r>
            <a:r>
              <a:rPr lang="en-US" dirty="0">
                <a:solidFill>
                  <a:srgbClr val="C00000"/>
                </a:solidFill>
              </a:rPr>
              <a:t> s</a:t>
            </a:r>
            <a:r>
              <a:rPr lang="en-US" dirty="0"/>
              <a:t>, if </a:t>
            </a:r>
            <a:r>
              <a:rPr lang="en-US" dirty="0">
                <a:solidFill>
                  <a:srgbClr val="C00000"/>
                </a:solidFill>
              </a:rPr>
              <a:t>n = </a:t>
            </a:r>
            <a:r>
              <a:rPr lang="en-US" dirty="0" err="1">
                <a:solidFill>
                  <a:srgbClr val="C00000"/>
                </a:solidFill>
              </a:rPr>
              <a:t>r.s</a:t>
            </a:r>
            <a:r>
              <a:rPr lang="en-US" dirty="0"/>
              <a:t>, then r = 1 or s = 1.</a:t>
            </a:r>
          </a:p>
          <a:p>
            <a:endParaRPr lang="en-US" dirty="0"/>
          </a:p>
          <a:p>
            <a:r>
              <a:rPr lang="en-US" dirty="0"/>
              <a:t>An integer </a:t>
            </a:r>
            <a:r>
              <a:rPr lang="en-US" dirty="0">
                <a:solidFill>
                  <a:srgbClr val="C00000"/>
                </a:solidFill>
              </a:rPr>
              <a:t>n &gt; 1 </a:t>
            </a:r>
            <a:r>
              <a:rPr lang="en-US" dirty="0"/>
              <a:t>is</a:t>
            </a:r>
            <a:r>
              <a:rPr lang="en-US" dirty="0">
                <a:solidFill>
                  <a:srgbClr val="C00000"/>
                </a:solidFill>
              </a:rPr>
              <a:t> composite</a:t>
            </a:r>
            <a:r>
              <a:rPr lang="en-US" dirty="0"/>
              <a:t> if, and only if, </a:t>
            </a:r>
            <a:r>
              <a:rPr lang="en-US" dirty="0">
                <a:solidFill>
                  <a:srgbClr val="C00000"/>
                </a:solidFill>
              </a:rPr>
              <a:t>n = </a:t>
            </a:r>
            <a:r>
              <a:rPr lang="en-US" dirty="0" err="1">
                <a:solidFill>
                  <a:srgbClr val="C00000"/>
                </a:solidFill>
              </a:rPr>
              <a:t>r.s</a:t>
            </a:r>
            <a:r>
              <a:rPr lang="en-US" dirty="0"/>
              <a:t> for </a:t>
            </a:r>
            <a:r>
              <a:rPr lang="en-US" dirty="0">
                <a:solidFill>
                  <a:srgbClr val="C00000"/>
                </a:solidFill>
              </a:rPr>
              <a:t>some</a:t>
            </a:r>
            <a:r>
              <a:rPr lang="en-US" dirty="0"/>
              <a:t> positive </a:t>
            </a:r>
            <a:r>
              <a:rPr lang="en-US" dirty="0">
                <a:solidFill>
                  <a:srgbClr val="C00000"/>
                </a:solidFill>
              </a:rPr>
              <a:t>integers r </a:t>
            </a:r>
            <a:r>
              <a:rPr lang="en-US" dirty="0"/>
              <a:t>and</a:t>
            </a:r>
            <a:r>
              <a:rPr lang="en-US" dirty="0">
                <a:solidFill>
                  <a:srgbClr val="C00000"/>
                </a:solidFill>
              </a:rPr>
              <a:t> s</a:t>
            </a:r>
            <a:r>
              <a:rPr lang="en-US" dirty="0"/>
              <a:t> with r </a:t>
            </a:r>
            <a:r>
              <a:rPr lang="en-US" dirty="0">
                <a:sym typeface="Symbol"/>
              </a:rPr>
              <a:t></a:t>
            </a:r>
            <a:r>
              <a:rPr lang="en-US" dirty="0"/>
              <a:t> 1 and s </a:t>
            </a:r>
            <a:r>
              <a:rPr lang="en-US" dirty="0">
                <a:sym typeface="Symbol"/>
              </a:rPr>
              <a:t></a:t>
            </a:r>
            <a:r>
              <a:rPr lang="en-US" dirty="0"/>
              <a:t> 1.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real number r is rational</a:t>
            </a:r>
            <a:r>
              <a:rPr lang="en-US" dirty="0"/>
              <a:t> if, and only if, </a:t>
            </a:r>
            <a:r>
              <a:rPr lang="en-US" dirty="0">
                <a:solidFill>
                  <a:srgbClr val="C00000"/>
                </a:solidFill>
              </a:rPr>
              <a:t>r =</a:t>
            </a:r>
            <a:r>
              <a:rPr lang="en-US" dirty="0"/>
              <a:t>     for </a:t>
            </a:r>
            <a:r>
              <a:rPr lang="en-US" dirty="0">
                <a:solidFill>
                  <a:srgbClr val="C00000"/>
                </a:solidFill>
              </a:rPr>
              <a:t>some</a:t>
            </a:r>
            <a:r>
              <a:rPr lang="en-US" dirty="0"/>
              <a:t> integers a and b with b </a:t>
            </a:r>
            <a:r>
              <a:rPr lang="en-US" dirty="0">
                <a:sym typeface="Symbol"/>
              </a:rPr>
              <a:t> </a:t>
            </a:r>
            <a:r>
              <a:rPr lang="en-US" dirty="0"/>
              <a:t>0.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dirty="0"/>
              <a:t> are </a:t>
            </a:r>
            <a:r>
              <a:rPr lang="en-US" dirty="0">
                <a:solidFill>
                  <a:srgbClr val="C00000"/>
                </a:solidFill>
              </a:rPr>
              <a:t>integers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d </a:t>
            </a:r>
            <a:r>
              <a:rPr lang="en-US" dirty="0">
                <a:solidFill>
                  <a:srgbClr val="C00000"/>
                </a:solidFill>
                <a:sym typeface="Symbol"/>
              </a:rPr>
              <a:t> 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/>
              <a:t>, then </a:t>
            </a:r>
            <a:r>
              <a:rPr lang="en-US" dirty="0">
                <a:solidFill>
                  <a:srgbClr val="C00000"/>
                </a:solidFill>
              </a:rPr>
              <a:t>d divides n</a:t>
            </a:r>
            <a:r>
              <a:rPr lang="en-US" dirty="0"/>
              <a:t>, written </a:t>
            </a:r>
            <a:r>
              <a:rPr lang="en-US" dirty="0" err="1">
                <a:solidFill>
                  <a:srgbClr val="C00000"/>
                </a:solidFill>
              </a:rPr>
              <a:t>d|n</a:t>
            </a:r>
            <a:r>
              <a:rPr lang="en-US" dirty="0"/>
              <a:t> if, and only if, </a:t>
            </a:r>
            <a:r>
              <a:rPr lang="en-US" dirty="0">
                <a:solidFill>
                  <a:srgbClr val="C00000"/>
                </a:solidFill>
              </a:rPr>
              <a:t>n = </a:t>
            </a:r>
            <a:r>
              <a:rPr lang="en-US" dirty="0" err="1">
                <a:solidFill>
                  <a:srgbClr val="C00000"/>
                </a:solidFill>
              </a:rPr>
              <a:t>d.k</a:t>
            </a:r>
            <a:r>
              <a:rPr lang="en-US" dirty="0"/>
              <a:t> for some integers k.</a:t>
            </a:r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dirty="0">
                <a:solidFill>
                  <a:srgbClr val="C00000"/>
                </a:solidFill>
              </a:rPr>
              <a:t>integer n</a:t>
            </a:r>
            <a:r>
              <a:rPr lang="en-US" dirty="0"/>
              <a:t> is called a </a:t>
            </a:r>
            <a:r>
              <a:rPr lang="en-US" dirty="0">
                <a:solidFill>
                  <a:srgbClr val="C00000"/>
                </a:solidFill>
              </a:rPr>
              <a:t>perfect square</a:t>
            </a:r>
            <a:r>
              <a:rPr lang="en-US" dirty="0"/>
              <a:t>, if and only if, </a:t>
            </a:r>
            <a:r>
              <a:rPr lang="en-US" dirty="0">
                <a:solidFill>
                  <a:srgbClr val="C00000"/>
                </a:solidFill>
              </a:rPr>
              <a:t>n = k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/>
              <a:t> for some integer k.</a:t>
            </a:r>
          </a:p>
          <a:p>
            <a:endParaRPr lang="en-US" dirty="0"/>
          </a:p>
        </p:txBody>
      </p:sp>
      <p:sp>
        <p:nvSpPr>
          <p:cNvPr id="146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6433" name="Object 1"/>
          <p:cNvGraphicFramePr>
            <a:graphicFrameLocks noChangeAspect="1"/>
          </p:cNvGraphicFramePr>
          <p:nvPr/>
        </p:nvGraphicFramePr>
        <p:xfrm>
          <a:off x="6725528" y="1066799"/>
          <a:ext cx="323087" cy="807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52334" imgH="393529" progId="">
                  <p:embed/>
                </p:oleObj>
              </mc:Choice>
              <mc:Fallback>
                <p:oleObj r:id="rId2" imgW="152334" imgH="393529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5528" y="1066799"/>
                        <a:ext cx="323087" cy="8077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6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EXERCISE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19944-04AC-4CD8-BA69-63C2A678C21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Prove that the sum of two odd integers is even.</a:t>
            </a:r>
          </a:p>
          <a:p>
            <a:endParaRPr lang="en-US" dirty="0"/>
          </a:p>
          <a:p>
            <a:r>
              <a:rPr lang="en-US" b="1" u="sng" dirty="0">
                <a:solidFill>
                  <a:srgbClr val="0070C0"/>
                </a:solidFill>
              </a:rPr>
              <a:t>PROOF:</a:t>
            </a:r>
          </a:p>
          <a:p>
            <a:pPr>
              <a:buNone/>
            </a:pPr>
            <a:r>
              <a:rPr lang="en-US" dirty="0"/>
              <a:t>	Let </a:t>
            </a:r>
            <a:r>
              <a:rPr lang="en-US" dirty="0">
                <a:solidFill>
                  <a:srgbClr val="C00000"/>
                </a:solidFill>
              </a:rPr>
              <a:t>m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n</a:t>
            </a:r>
            <a:r>
              <a:rPr lang="en-US" dirty="0"/>
              <a:t> be </a:t>
            </a:r>
            <a:r>
              <a:rPr lang="en-US" dirty="0">
                <a:solidFill>
                  <a:srgbClr val="C00000"/>
                </a:solidFill>
              </a:rPr>
              <a:t>two odd integers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dirty="0"/>
              <a:t>	Then by definition of </a:t>
            </a:r>
            <a:r>
              <a:rPr lang="en-US" dirty="0">
                <a:solidFill>
                  <a:srgbClr val="C00000"/>
                </a:solidFill>
              </a:rPr>
              <a:t>odd numbers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C00000"/>
                </a:solidFill>
              </a:rPr>
              <a:t>m = 2</a:t>
            </a:r>
            <a:r>
              <a:rPr lang="en-US" i="1" dirty="0">
                <a:solidFill>
                  <a:srgbClr val="C00000"/>
                </a:solidFill>
              </a:rPr>
              <a:t>k</a:t>
            </a:r>
            <a:r>
              <a:rPr lang="en-US" dirty="0">
                <a:solidFill>
                  <a:srgbClr val="C00000"/>
                </a:solidFill>
              </a:rPr>
              <a:t> + 1</a:t>
            </a:r>
            <a:r>
              <a:rPr lang="en-US" dirty="0"/>
              <a:t>	for some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Z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C00000"/>
                </a:solidFill>
              </a:rPr>
              <a:t>n = 2</a:t>
            </a:r>
            <a:r>
              <a:rPr lang="en-US" i="1" dirty="0">
                <a:solidFill>
                  <a:srgbClr val="C00000"/>
                </a:solidFill>
              </a:rPr>
              <a:t>l </a:t>
            </a:r>
            <a:r>
              <a:rPr lang="en-US" dirty="0">
                <a:solidFill>
                  <a:srgbClr val="C00000"/>
                </a:solidFill>
              </a:rPr>
              <a:t>+ 1</a:t>
            </a:r>
            <a:r>
              <a:rPr lang="en-US" dirty="0"/>
              <a:t>	for some </a:t>
            </a:r>
            <a:r>
              <a:rPr lang="en-US" i="1" dirty="0"/>
              <a:t>l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Z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Now,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C00000"/>
                </a:solidFill>
              </a:rPr>
              <a:t>m + n 	= (2</a:t>
            </a:r>
            <a:r>
              <a:rPr lang="en-US" i="1" dirty="0">
                <a:solidFill>
                  <a:srgbClr val="C00000"/>
                </a:solidFill>
              </a:rPr>
              <a:t>k</a:t>
            </a:r>
            <a:r>
              <a:rPr lang="en-US" dirty="0">
                <a:solidFill>
                  <a:srgbClr val="C00000"/>
                </a:solidFill>
              </a:rPr>
              <a:t> + 1) + (2</a:t>
            </a:r>
            <a:r>
              <a:rPr lang="en-US" i="1" dirty="0">
                <a:solidFill>
                  <a:srgbClr val="C00000"/>
                </a:solidFill>
              </a:rPr>
              <a:t>l</a:t>
            </a:r>
            <a:r>
              <a:rPr lang="en-US" dirty="0">
                <a:solidFill>
                  <a:srgbClr val="C00000"/>
                </a:solidFill>
              </a:rPr>
              <a:t> + 1)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SECONDARYMONITOR" val="True"/>
  <p:tag name="BULLETTYPE" val="3"/>
  <p:tag name="RESPCOUNTERSTYLE" val="-1"/>
  <p:tag name="INPUTSOURCE" val="1"/>
  <p:tag name="BACKUPSESSIONS" val="True"/>
  <p:tag name="REVIEWONLY" val="False"/>
  <p:tag name="PARTICIPANTSINLEADERBOARD" val="5"/>
  <p:tag name="BUBBLESIZEVISIBLE" val="True"/>
  <p:tag name="CUSTOMGRIDBACKCOLOR" val="-2830136"/>
  <p:tag name="CUSTOMCELLBACKCOLOR3" val="-268652"/>
  <p:tag name="DISPLAYDEVICENUMBER" val="True"/>
  <p:tag name="AUTOSIZEGRID" val="True"/>
  <p:tag name="CHARTCOLORS" val="0"/>
  <p:tag name="MULTIRESPDIVISOR" val="1"/>
  <p:tag name="CORRECTPOINTVALUE" val="100"/>
  <p:tag name="ZEROBASED" val="False"/>
  <p:tag name="SHOWBARVISIBLE" val="True"/>
  <p:tag name="REQUIREPASSWORD" val="False"/>
  <p:tag name="RESPCOUNTERFORMAT" val="0"/>
  <p:tag name="NUMRESPONSES" val="1"/>
  <p:tag name="AUTOADVANCE" val="False"/>
  <p:tag name="TEAMSINLEADERBOARD" val="5"/>
  <p:tag name="BUBBLEGROUPING" val="3"/>
  <p:tag name="CUSTOMCELLBACKCOLOR2" val="-13395457"/>
  <p:tag name="DISPLAYDEVICEID" val="True"/>
  <p:tag name="GRIDPOSITION" val="1"/>
  <p:tag name="INCLUDENONRESPONDERS" val="False"/>
  <p:tag name="INCORRECTPOINTVALUE" val="0"/>
  <p:tag name="CHARTSCALE" val="True"/>
  <p:tag name="DEFAULTPORT" val="1001"/>
  <p:tag name="RESPTABLESTYLE" val="-1"/>
  <p:tag name="BACKUPMAINTENANCE" val="7"/>
  <p:tag name="STDCHART" val="1"/>
  <p:tag name="DEFAULTNUMTEAMS" val="5"/>
  <p:tag name="USESCHEMECOLORS" val="True"/>
  <p:tag name="GRIDSIZE" val="{Width=800, Height=600}"/>
  <p:tag name="PARTLISTDEFAULT" val="0"/>
  <p:tag name="ADDINALWAYSLOADED" val="False"/>
  <p:tag name="ENABLEPRESENTERVPAD" val="False"/>
  <p:tag name="COUNTDOWNSECONDS" val="10"/>
  <p:tag name="ROTATIONINTERVAL" val="2"/>
  <p:tag name="BUBBLEVALUEFORMAT" val="0.0"/>
  <p:tag name="DISPLAYNAME" val="True"/>
  <p:tag name="CHARTLABELS" val="0"/>
  <p:tag name="REALTIMEBACKUP" val="False"/>
  <p:tag name="ANSWERNOWSTYLE" val="-1"/>
  <p:tag name="ALLOWDUPLICATES" val="False"/>
  <p:tag name="BUBBLENAMEVISIBLE" val="True"/>
  <p:tag name="GRIDOPACITY" val="90"/>
  <p:tag name="INCLUDEPPT" val="True"/>
  <p:tag name="EXPANDSHOWBAR" val="True"/>
  <p:tag name="CHARTVALUEFORMAT" val="0%"/>
  <p:tag name="CUSTOMCELLBACKCOLOR1" val="-657956"/>
  <p:tag name="RESETCHARTS" val="True"/>
  <p:tag name="ANSWERNOWTEXT" val="Answer Now"/>
  <p:tag name="MAXRESPONDERS" val="5"/>
  <p:tag name="POLLINGCYCLE" val="2"/>
  <p:tag name="COUNTDOWNSTYLE" val="-1"/>
  <p:tag name="CUSTOMCELLBACKCOLOR4" val="-8355712"/>
  <p:tag name="TPVERSION" val="2006"/>
  <p:tag name="GRIDROTATIONINTERVAL" val="2"/>
  <p:tag name="AUTOUPDATEALIASES" val="True"/>
  <p:tag name="USEENTERPRISEMANAGER" val="False"/>
  <p:tag name="CUSTOMCELLFORECOLOR" val="-16777216"/>
  <p:tag name="AUTOADJUSTPARTRANGE" val="True"/>
  <p:tag name="ALLOWUSERFEEDBACK" val="Tru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4459</TotalTime>
  <Words>3252</Words>
  <Application>Microsoft Office PowerPoint</Application>
  <PresentationFormat>On-screen Show (4:3)</PresentationFormat>
  <Paragraphs>429</Paragraphs>
  <Slides>45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Bookman Old Style</vt:lpstr>
      <vt:lpstr>Calibri</vt:lpstr>
      <vt:lpstr>Gill Sans MT</vt:lpstr>
      <vt:lpstr>Times New Roman</vt:lpstr>
      <vt:lpstr>Wingdings</vt:lpstr>
      <vt:lpstr>Wingdings 3</vt:lpstr>
      <vt:lpstr>Origin</vt:lpstr>
      <vt:lpstr>Equation</vt:lpstr>
      <vt:lpstr>INTRODUCTION TO PROOFS 1.7 1.8  </vt:lpstr>
      <vt:lpstr>INTRODUCTION</vt:lpstr>
      <vt:lpstr>SOME TERMINOLOGY</vt:lpstr>
      <vt:lpstr>PowerPoint Presentation</vt:lpstr>
      <vt:lpstr>PowerPoint Presentation</vt:lpstr>
      <vt:lpstr>DIRECT PROOF</vt:lpstr>
      <vt:lpstr>SOME BASICS</vt:lpstr>
      <vt:lpstr>PowerPoint Presentation</vt:lpstr>
      <vt:lpstr>EXERCISE</vt:lpstr>
      <vt:lpstr>PowerPoint Presentation</vt:lpstr>
      <vt:lpstr>EXERCISE</vt:lpstr>
      <vt:lpstr>EXERCISE</vt:lpstr>
      <vt:lpstr>EXERCISE</vt:lpstr>
      <vt:lpstr>EXERCISE</vt:lpstr>
      <vt:lpstr>PowerPoint Presentation</vt:lpstr>
      <vt:lpstr>EXERCISE</vt:lpstr>
      <vt:lpstr>PowerPoint Presentation</vt:lpstr>
      <vt:lpstr>EXERCISE</vt:lpstr>
      <vt:lpstr>PowerPoint Presentation</vt:lpstr>
      <vt:lpstr>EXERCISE</vt:lpstr>
      <vt:lpstr>EXERCISE</vt:lpstr>
      <vt:lpstr>PROOF BY CONTRADICTION</vt:lpstr>
      <vt:lpstr>PowerPoint Presentation</vt:lpstr>
      <vt:lpstr>THEOREM</vt:lpstr>
      <vt:lpstr>PowerPoint Presentation</vt:lpstr>
      <vt:lpstr>EXERCISE</vt:lpstr>
      <vt:lpstr>EXERCISE</vt:lpstr>
      <vt:lpstr>PowerPoint Presentation</vt:lpstr>
      <vt:lpstr>EXERCISE</vt:lpstr>
      <vt:lpstr>PowerPoint Presentation</vt:lpstr>
      <vt:lpstr>PowerPoint Presentation</vt:lpstr>
      <vt:lpstr>EXERCISE</vt:lpstr>
      <vt:lpstr>PowerPoint Presentation</vt:lpstr>
      <vt:lpstr>PowerPoint Presentation</vt:lpstr>
      <vt:lpstr>PROOF BY CONTRAPOSITION</vt:lpstr>
      <vt:lpstr>PowerPoint Presentation</vt:lpstr>
      <vt:lpstr>EXERCISE</vt:lpstr>
      <vt:lpstr>PowerPoint Presentation</vt:lpstr>
      <vt:lpstr>EXERCISE</vt:lpstr>
      <vt:lpstr>PowerPoint Presentation</vt:lpstr>
      <vt:lpstr>EXERCISE</vt:lpstr>
      <vt:lpstr>PowerPoint Presentation</vt:lpstr>
      <vt:lpstr>EXERCISE</vt:lpstr>
      <vt:lpstr>PowerPoint Presentation</vt:lpstr>
      <vt:lpstr>PowerPoint Presentation</vt:lpstr>
    </vt:vector>
  </TitlesOfParts>
  <Company>University of Virginia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and Quantifiers</dc:title>
  <dc:creator>Department of Computer Science</dc:creator>
  <cp:lastModifiedBy>Muhammad  Ibtissam</cp:lastModifiedBy>
  <cp:revision>336</cp:revision>
  <dcterms:created xsi:type="dcterms:W3CDTF">2004-09-16T16:06:30Z</dcterms:created>
  <dcterms:modified xsi:type="dcterms:W3CDTF">2023-03-18T07:06:33Z</dcterms:modified>
</cp:coreProperties>
</file>