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3" r:id="rId6"/>
    <p:sldId id="264" r:id="rId7"/>
    <p:sldId id="314" r:id="rId8"/>
    <p:sldId id="316" r:id="rId9"/>
    <p:sldId id="318" r:id="rId10"/>
    <p:sldId id="319" r:id="rId11"/>
    <p:sldId id="339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57" d="100"/>
          <a:sy n="57" d="100"/>
        </p:scale>
        <p:origin x="147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7939-79AF-4A32-AB9F-5BF5911533C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E571A-A855-4B32-A55C-36747286D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sz="2400" b="1" kern="12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E571A-A855-4B32-A55C-36747286D0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SET IDENTITIES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Conversely,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 		{To prove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B}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A</a:t>
            </a:r>
          </a:p>
          <a:p>
            <a:pPr>
              <a:buNone/>
            </a:pPr>
            <a:r>
              <a:rPr lang="en-US" dirty="0">
                <a:sym typeface="Symbol"/>
              </a:rPr>
              <a:t>	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</a:t>
            </a:r>
            <a:r>
              <a:rPr lang="en-US" baseline="30000" dirty="0"/>
              <a:t>c</a:t>
            </a:r>
            <a:r>
              <a:rPr lang="en-US" dirty="0"/>
              <a:t> 		</a:t>
            </a:r>
            <a:r>
              <a:rPr lang="en-US" dirty="0">
                <a:solidFill>
                  <a:srgbClr val="C00000"/>
                </a:solidFill>
              </a:rPr>
              <a:t>(by definition of A</a:t>
            </a:r>
            <a:r>
              <a:rPr lang="en-US" baseline="30000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ym typeface="Symbol"/>
              </a:rPr>
              <a:t>	</a:t>
            </a:r>
            <a:r>
              <a:rPr lang="en-US" dirty="0"/>
              <a:t>	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		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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30000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ym typeface="Symbol"/>
              </a:rPr>
              <a:t>	</a:t>
            </a: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B			 </a:t>
            </a:r>
            <a:r>
              <a:rPr lang="en-US" dirty="0">
                <a:solidFill>
                  <a:srgbClr val="C00000"/>
                </a:solidFill>
              </a:rPr>
              <a:t>(by definition of </a:t>
            </a:r>
            <a:r>
              <a:rPr lang="en-US" dirty="0" err="1">
                <a:solidFill>
                  <a:srgbClr val="C00000"/>
                </a:solidFill>
              </a:rPr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But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arbitrary element </a:t>
            </a:r>
            <a:r>
              <a:rPr lang="en-US" dirty="0"/>
              <a:t>of A.</a:t>
            </a:r>
          </a:p>
          <a:p>
            <a:pPr>
              <a:buNone/>
            </a:pPr>
            <a:r>
              <a:rPr lang="en-US" dirty="0"/>
              <a:t>   			 </a:t>
            </a:r>
            <a:r>
              <a:rPr lang="en-US" dirty="0">
                <a:sym typeface="Symbol"/>
              </a:rPr>
              <a:t>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>
                <a:solidFill>
                  <a:srgbClr val="C00000"/>
                </a:solidFill>
              </a:rPr>
              <a:t> B</a:t>
            </a:r>
            <a:r>
              <a:rPr lang="en-US" dirty="0"/>
              <a:t>			 (proved)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-457200" algn="ctr">
              <a:spcBef>
                <a:spcPts val="600"/>
              </a:spcBef>
              <a:buSzPct val="70000"/>
              <a:buFont typeface="+mj-lt"/>
              <a:buAutoNum type="arabicPeriod"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b="1" dirty="0"/>
              <a:t> B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b="1" dirty="0"/>
              <a:t>	Solution: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b="1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Let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be the </a:t>
            </a:r>
            <a:r>
              <a:rPr lang="en-US" sz="2400" dirty="0">
                <a:solidFill>
                  <a:srgbClr val="C00000"/>
                </a:solidFill>
              </a:rPr>
              <a:t>arbitrary element </a:t>
            </a:r>
            <a:r>
              <a:rPr lang="en-US" sz="2400" dirty="0"/>
              <a:t>of A, that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 A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</a:t>
            </a:r>
            <a:r>
              <a:rPr lang="en-US" sz="2400" dirty="0"/>
              <a:t>	 </a:t>
            </a:r>
            <a:r>
              <a:rPr lang="en-US" sz="2400" dirty="0">
                <a:solidFill>
                  <a:srgbClr val="C00000"/>
                </a:solidFill>
              </a:rPr>
              <a:t>x </a:t>
            </a:r>
            <a:r>
              <a:rPr lang="en-US" sz="2400" dirty="0">
                <a:sym typeface="Symbol"/>
              </a:rPr>
              <a:t> </a:t>
            </a:r>
            <a:r>
              <a:rPr lang="en-US" sz="2400" dirty="0"/>
              <a:t>A or 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 </a:t>
            </a:r>
            <a:r>
              <a:rPr lang="en-US" sz="2400" dirty="0"/>
              <a:t>B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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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/>
              <a:t> B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But x is an arbitrary element of A.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</a:t>
            </a:r>
            <a:r>
              <a:rPr lang="en-US" sz="2400" dirty="0"/>
              <a:t>	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/>
              <a:t> B		(proved) </a:t>
            </a:r>
          </a:p>
          <a:p>
            <a:pPr marL="457200" indent="-45720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&amp;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be </a:t>
            </a:r>
            <a:r>
              <a:rPr lang="en-US" b="1" dirty="0">
                <a:solidFill>
                  <a:srgbClr val="C00000"/>
                </a:solidFill>
              </a:rPr>
              <a:t>subsets</a:t>
            </a:r>
            <a:r>
              <a:rPr lang="en-US" dirty="0"/>
              <a:t> of a universal set 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Prove that:</a:t>
            </a:r>
          </a:p>
          <a:p>
            <a:pPr>
              <a:buNone/>
            </a:pPr>
            <a:r>
              <a:rPr lang="en-US" dirty="0"/>
              <a:t>				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 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endParaRPr lang="en-US" baseline="300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baseline="30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aseline="30000" dirty="0">
                <a:solidFill>
                  <a:srgbClr val="C00000"/>
                </a:solidFill>
              </a:rPr>
              <a:t>	</a:t>
            </a:r>
            <a:r>
              <a:rPr lang="en-US" b="1" u="sng" dirty="0">
                <a:solidFill>
                  <a:srgbClr val="C00000"/>
                </a:solidFill>
              </a:rPr>
              <a:t>EQUAL SETS:</a:t>
            </a:r>
          </a:p>
          <a:p>
            <a:pPr>
              <a:buNone/>
            </a:pPr>
            <a:r>
              <a:rPr lang="en-US" dirty="0"/>
              <a:t>	Two sets are equal if 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subset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second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second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subset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 A – B</a:t>
            </a:r>
          </a:p>
          <a:p>
            <a:pPr>
              <a:buNone/>
            </a:pPr>
            <a:endParaRPr lang="en-US" dirty="0"/>
          </a:p>
          <a:p>
            <a:pPr>
              <a:buFont typeface="Symbol"/>
              <a:buChar char="Þ"/>
            </a:pP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A and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dirty="0"/>
              <a:t> B	</a:t>
            </a:r>
            <a:r>
              <a:rPr lang="en-US" dirty="0">
                <a:solidFill>
                  <a:srgbClr val="C00000"/>
                </a:solidFill>
              </a:rPr>
              <a:t>(definition of set difference)</a:t>
            </a:r>
          </a:p>
          <a:p>
            <a:pPr>
              <a:buFont typeface="Symbol"/>
              <a:buChar char="Þ"/>
            </a:pP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A and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(definition of complement)</a:t>
            </a:r>
          </a:p>
          <a:p>
            <a:pPr>
              <a:buFont typeface="Symbol"/>
              <a:buChar char="Þ"/>
            </a:pPr>
            <a:r>
              <a:rPr lang="en-US" dirty="0"/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r>
              <a:rPr lang="en-US" dirty="0"/>
              <a:t>	 	</a:t>
            </a:r>
            <a:r>
              <a:rPr lang="en-US" dirty="0">
                <a:solidFill>
                  <a:srgbClr val="C00000"/>
                </a:solidFill>
              </a:rPr>
              <a:t>(definition of intersection)</a:t>
            </a:r>
          </a:p>
          <a:p>
            <a:pPr>
              <a:buFont typeface="Symbol"/>
              <a:buChar char="Þ"/>
            </a:pPr>
            <a:endParaRPr lang="en-US" dirty="0"/>
          </a:p>
          <a:p>
            <a:pPr>
              <a:buNone/>
            </a:pPr>
            <a:r>
              <a:rPr lang="en-US" dirty="0"/>
              <a:t>	But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arbitrary element </a:t>
            </a:r>
            <a:r>
              <a:rPr lang="en-US" dirty="0"/>
              <a:t>of A – B </a:t>
            </a:r>
          </a:p>
          <a:p>
            <a:pPr>
              <a:buNone/>
            </a:pPr>
            <a:r>
              <a:rPr lang="en-US" dirty="0"/>
              <a:t>	So we can write: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 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………….(1)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Conversely, 	</a:t>
            </a:r>
          </a:p>
          <a:p>
            <a:pPr>
              <a:buNone/>
            </a:pPr>
            <a:r>
              <a:rPr lang="en-US" dirty="0">
                <a:sym typeface="Symbol"/>
              </a:rPr>
              <a:t>	 </a:t>
            </a:r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endParaRPr lang="en-US" baseline="30000" dirty="0">
              <a:solidFill>
                <a:srgbClr val="C00000"/>
              </a:solidFill>
            </a:endParaRPr>
          </a:p>
          <a:p>
            <a:endParaRPr lang="en-US" baseline="30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 and 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 and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/>
              <a:t> B  </a:t>
            </a:r>
            <a:r>
              <a:rPr lang="en-US" sz="2400" dirty="0">
                <a:solidFill>
                  <a:srgbClr val="C00000"/>
                </a:solidFill>
              </a:rPr>
              <a:t>(definition of complement)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A – B	   </a:t>
            </a:r>
            <a:r>
              <a:rPr lang="en-US" sz="2400" dirty="0">
                <a:solidFill>
                  <a:srgbClr val="C00000"/>
                </a:solidFill>
              </a:rPr>
              <a:t>(definition of set difference)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But </a:t>
            </a:r>
            <a:r>
              <a:rPr lang="en-US" sz="2400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C00000"/>
                </a:solidFill>
              </a:rPr>
              <a:t>arbitrary element </a:t>
            </a:r>
            <a:r>
              <a:rPr lang="en-US" sz="2400" dirty="0"/>
              <a:t>of 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/>
              <a:t>c</a:t>
            </a:r>
            <a:endParaRPr lang="en-US" sz="2400" baseline="30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baseline="30000" dirty="0"/>
              <a:t>	</a:t>
            </a:r>
            <a:r>
              <a:rPr lang="en-US" sz="2400" dirty="0">
                <a:sym typeface="Symbol"/>
              </a:rPr>
              <a:t> 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  <a:r>
              <a:rPr lang="en-US" sz="2400" dirty="0"/>
              <a:t> B………….	(2)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 From (1) and (2) it follows that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		 </a:t>
            </a:r>
            <a:r>
              <a:rPr lang="en-US" sz="2400" dirty="0">
                <a:solidFill>
                  <a:srgbClr val="C00000"/>
                </a:solidFill>
              </a:rPr>
              <a:t>A – B = 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	(as required)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DEMORGAN’S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(A </a:t>
            </a:r>
            <a:r>
              <a:rPr lang="en-US" b="1" dirty="0">
                <a:sym typeface="Symbol"/>
              </a:rPr>
              <a:t></a:t>
            </a:r>
            <a:r>
              <a:rPr lang="en-US" b="1" dirty="0"/>
              <a:t> B)</a:t>
            </a:r>
            <a:r>
              <a:rPr lang="en-US" b="1" baseline="30000" dirty="0"/>
              <a:t>c</a:t>
            </a:r>
            <a:r>
              <a:rPr lang="en-US" b="1" dirty="0"/>
              <a:t> = A</a:t>
            </a:r>
            <a:r>
              <a:rPr lang="en-US" b="1" baseline="30000" dirty="0"/>
              <a:t>c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</a:t>
            </a:r>
            <a:r>
              <a:rPr lang="en-US" b="1" dirty="0"/>
              <a:t> </a:t>
            </a:r>
            <a:r>
              <a:rPr lang="en-US" b="1" dirty="0" err="1"/>
              <a:t>B</a:t>
            </a:r>
            <a:r>
              <a:rPr lang="en-US" b="1" baseline="30000" dirty="0" err="1"/>
              <a:t>c</a:t>
            </a:r>
            <a:r>
              <a:rPr lang="en-US" b="1" baseline="30000" dirty="0"/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u="sng" dirty="0">
                <a:solidFill>
                  <a:srgbClr val="C00000"/>
                </a:solidFill>
              </a:rPr>
              <a:t>EQUAL SETS:</a:t>
            </a:r>
          </a:p>
          <a:p>
            <a:pPr>
              <a:buNone/>
            </a:pPr>
            <a:r>
              <a:rPr lang="en-US" dirty="0"/>
              <a:t>	Two sets are equal if 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subset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second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second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subset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dirty="0"/>
              <a:t>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</a:t>
            </a:r>
            <a:r>
              <a:rPr lang="en-US" baseline="30000" dirty="0"/>
              <a:t>c</a:t>
            </a:r>
            <a:r>
              <a:rPr lang="en-US" dirty="0"/>
              <a:t> </a:t>
            </a:r>
          </a:p>
          <a:p>
            <a:endParaRPr lang="en-US" baseline="30000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we show that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B)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 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(A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B)</a:t>
            </a:r>
            <a:r>
              <a:rPr lang="en-US" baseline="30000" dirty="0"/>
              <a:t> c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/>
              <a:t>	 </a:t>
            </a:r>
            <a:r>
              <a:rPr lang="en-US" sz="2400" dirty="0">
                <a:sym typeface="Symbol"/>
              </a:rPr>
              <a:t> 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x </a:t>
            </a:r>
            <a:r>
              <a:rPr lang="en-US" sz="2400" dirty="0">
                <a:sym typeface="Symbol"/>
              </a:rPr>
              <a:t> AB	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(definition of complement</a:t>
            </a:r>
            <a:r>
              <a:rPr lang="en-US" sz="2400" dirty="0">
                <a:sym typeface="Symbol"/>
              </a:rPr>
              <a:t>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  </a:t>
            </a:r>
            <a:r>
              <a:rPr lang="en-US" sz="2400" dirty="0"/>
              <a:t>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/>
              <a:t>A and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/>
              <a:t> B      (</a:t>
            </a:r>
            <a:r>
              <a:rPr lang="en-US" sz="2400" dirty="0" err="1"/>
              <a:t>DeMorgan’s</a:t>
            </a:r>
            <a:r>
              <a:rPr lang="en-US" sz="2400" dirty="0"/>
              <a:t> Law of Logic)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/>
              <a:t>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</a:t>
            </a:r>
            <a:r>
              <a:rPr lang="en-US" sz="2400" baseline="30000" dirty="0"/>
              <a:t>c</a:t>
            </a:r>
            <a:r>
              <a:rPr lang="en-US" sz="2400" dirty="0"/>
              <a:t> and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/>
              <a:t>c</a:t>
            </a:r>
            <a:r>
              <a:rPr lang="en-US" sz="2400" dirty="0"/>
              <a:t>     (definition of complement)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/>
              <a:t>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</a:t>
            </a:r>
            <a:r>
              <a:rPr lang="en-US" sz="2400" baseline="30000" dirty="0"/>
              <a:t>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/>
              <a:t>c</a:t>
            </a:r>
            <a:r>
              <a:rPr lang="en-US" sz="2400" dirty="0"/>
              <a:t>	        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But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C00000"/>
                </a:solidFill>
              </a:rPr>
              <a:t>arbitrary element </a:t>
            </a:r>
            <a:r>
              <a:rPr lang="en-US" sz="2400" dirty="0"/>
              <a:t>of (A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B)</a:t>
            </a:r>
            <a:r>
              <a:rPr lang="en-US" sz="2400" baseline="30000" dirty="0"/>
              <a:t>c</a:t>
            </a:r>
            <a:r>
              <a:rPr lang="en-US" sz="2400" dirty="0"/>
              <a:t> so we have proved that:</a:t>
            </a:r>
          </a:p>
          <a:p>
            <a:pPr marL="274320" lvl="2" indent="-274320" algn="ctr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 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(A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>
                <a:solidFill>
                  <a:srgbClr val="C00000"/>
                </a:solidFill>
              </a:rPr>
              <a:t> B)</a:t>
            </a:r>
            <a:r>
              <a:rPr lang="en-US" sz="2400" baseline="30000" dirty="0">
                <a:solidFill>
                  <a:srgbClr val="C00000"/>
                </a:solidFill>
              </a:rPr>
              <a:t> 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>
                <a:solidFill>
                  <a:srgbClr val="C00000"/>
                </a:solidFill>
              </a:rPr>
              <a:t> A</a:t>
            </a:r>
            <a:r>
              <a:rPr lang="en-US" sz="2400" baseline="30000" dirty="0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………(1)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Conversely, 	</a:t>
            </a:r>
          </a:p>
          <a:p>
            <a:pPr>
              <a:buNone/>
            </a:pPr>
            <a:r>
              <a:rPr lang="en-US" dirty="0">
                <a:sym typeface="Symbol"/>
              </a:rPr>
              <a:t>	 </a:t>
            </a:r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/>
              <a:t> A</a:t>
            </a:r>
            <a:r>
              <a:rPr lang="en-US" baseline="30000" dirty="0">
                <a:solidFill>
                  <a:srgbClr val="C00000"/>
                </a:solidFill>
              </a:rPr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c</a:t>
            </a:r>
            <a:endParaRPr lang="en-US" baseline="30000" dirty="0">
              <a:solidFill>
                <a:srgbClr val="C00000"/>
              </a:solidFill>
            </a:endParaRPr>
          </a:p>
          <a:p>
            <a:endParaRPr lang="en-US" baseline="30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</a:t>
            </a:r>
            <a:r>
              <a:rPr lang="en-US" sz="2400" baseline="300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and 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 </a:t>
            </a:r>
            <a:r>
              <a:rPr lang="en-US" sz="2400" dirty="0"/>
              <a:t>A and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/>
              <a:t> B    </a:t>
            </a:r>
            <a:r>
              <a:rPr lang="en-US" sz="2400" dirty="0">
                <a:solidFill>
                  <a:srgbClr val="C00000"/>
                </a:solidFill>
              </a:rPr>
              <a:t>(definition of complement)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/>
              <a:t> B	   </a:t>
            </a:r>
            <a:r>
              <a:rPr lang="en-US" sz="2400" dirty="0">
                <a:solidFill>
                  <a:srgbClr val="C00000"/>
                </a:solidFill>
              </a:rPr>
              <a:t>(definition of set difference)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(A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/>
              <a:t> B)</a:t>
            </a:r>
            <a:r>
              <a:rPr lang="en-US" sz="2400" baseline="30000" dirty="0"/>
              <a:t> c</a:t>
            </a:r>
            <a:r>
              <a:rPr lang="en-US" sz="2400" dirty="0"/>
              <a:t>	   </a:t>
            </a:r>
            <a:r>
              <a:rPr lang="en-US" sz="2400" dirty="0">
                <a:solidFill>
                  <a:srgbClr val="C00000"/>
                </a:solidFill>
              </a:rPr>
              <a:t>(definition of complement)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But </a:t>
            </a:r>
            <a:r>
              <a:rPr lang="en-US" sz="2400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C00000"/>
                </a:solidFill>
              </a:rPr>
              <a:t>arbitrary element </a:t>
            </a:r>
            <a:r>
              <a:rPr lang="en-US" sz="2400" dirty="0"/>
              <a:t>of A</a:t>
            </a:r>
            <a:r>
              <a:rPr lang="en-US" sz="2400" baseline="30000" dirty="0"/>
              <a:t>c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/>
              <a:t>c</a:t>
            </a:r>
            <a:endParaRPr lang="en-US" sz="2400" baseline="30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baseline="30000" dirty="0"/>
              <a:t>	</a:t>
            </a:r>
            <a:r>
              <a:rPr lang="en-US" sz="2400" dirty="0">
                <a:sym typeface="Symbol"/>
              </a:rPr>
              <a:t> 	</a:t>
            </a:r>
            <a:r>
              <a:rPr lang="en-US" sz="2400" dirty="0"/>
              <a:t> A</a:t>
            </a:r>
            <a:r>
              <a:rPr lang="en-US" sz="2400" baseline="30000" dirty="0"/>
              <a:t>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/>
              <a:t> B………….	(2)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 From (1) and (2) it follows that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		 </a:t>
            </a:r>
            <a:r>
              <a:rPr lang="en-US" sz="2400" b="1" dirty="0">
                <a:solidFill>
                  <a:srgbClr val="C00000"/>
                </a:solidFill>
              </a:rPr>
              <a:t>(A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b="1" dirty="0">
                <a:solidFill>
                  <a:srgbClr val="C00000"/>
                </a:solidFill>
              </a:rPr>
              <a:t> B)</a:t>
            </a:r>
            <a:r>
              <a:rPr lang="en-US" sz="2400" b="1" baseline="30000" dirty="0">
                <a:solidFill>
                  <a:srgbClr val="C00000"/>
                </a:solidFill>
              </a:rPr>
              <a:t> c</a:t>
            </a:r>
            <a:r>
              <a:rPr lang="en-US" sz="2400" b="1" dirty="0">
                <a:solidFill>
                  <a:srgbClr val="C00000"/>
                </a:solidFill>
              </a:rPr>
              <a:t> =  A</a:t>
            </a:r>
            <a:r>
              <a:rPr lang="en-US" sz="2400" b="1" baseline="30000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	  (</a:t>
            </a:r>
            <a:r>
              <a:rPr lang="en-US" sz="2400" dirty="0" err="1"/>
              <a:t>Demorgans</a:t>
            </a:r>
            <a:r>
              <a:rPr lang="en-US" sz="2400" dirty="0"/>
              <a:t> Law)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ASSOCIATIVE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(B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C) = (A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B)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C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2200" b="1" u="sng" dirty="0">
                <a:solidFill>
                  <a:srgbClr val="C00000"/>
                </a:solidFill>
              </a:rPr>
              <a:t>PROOF:</a:t>
            </a:r>
          </a:p>
          <a:p>
            <a:pPr>
              <a:buNone/>
            </a:pPr>
            <a:r>
              <a:rPr lang="en-US" sz="2200" dirty="0"/>
              <a:t>	First we show that A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(B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C) </a:t>
            </a:r>
            <a:r>
              <a:rPr lang="en-US" sz="2200" dirty="0">
                <a:sym typeface="Symbol"/>
              </a:rPr>
              <a:t> </a:t>
            </a:r>
            <a:r>
              <a:rPr lang="en-US" sz="2200" dirty="0"/>
              <a:t>(A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B)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C</a:t>
            </a:r>
          </a:p>
          <a:p>
            <a:pPr>
              <a:buNone/>
            </a:pPr>
            <a:r>
              <a:rPr lang="en-US" sz="2200" dirty="0"/>
              <a:t>	Consider </a:t>
            </a:r>
            <a:r>
              <a:rPr lang="en-US" sz="2200" dirty="0">
                <a:solidFill>
                  <a:srgbClr val="C00000"/>
                </a:solidFill>
              </a:rPr>
              <a:t>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/>
              <a:t>A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(B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C)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000" dirty="0">
                <a:sym typeface="Symbol"/>
              </a:rPr>
              <a:t>  </a:t>
            </a:r>
            <a:r>
              <a:rPr lang="en-US" sz="2200" dirty="0">
                <a:solidFill>
                  <a:srgbClr val="C00000"/>
                </a:solidFill>
              </a:rPr>
              <a:t>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>
                <a:sym typeface="Symbol"/>
              </a:rPr>
              <a:t> </a:t>
            </a:r>
            <a:r>
              <a:rPr lang="en-US" sz="2200" dirty="0"/>
              <a:t>A and </a:t>
            </a:r>
            <a:r>
              <a:rPr lang="en-US" sz="2200" dirty="0">
                <a:solidFill>
                  <a:srgbClr val="C00000"/>
                </a:solidFill>
              </a:rPr>
              <a:t>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/>
              <a:t> B </a:t>
            </a:r>
            <a:r>
              <a:rPr lang="en-US" sz="2200" dirty="0">
                <a:sym typeface="Symbol"/>
              </a:rPr>
              <a:t></a:t>
            </a:r>
            <a:r>
              <a:rPr lang="en-US" sz="2200" dirty="0"/>
              <a:t> C  	 </a:t>
            </a:r>
            <a:r>
              <a:rPr lang="en-US" sz="22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000" dirty="0">
                <a:sym typeface="Symbol"/>
              </a:rPr>
              <a:t> </a:t>
            </a:r>
            <a:r>
              <a:rPr lang="en-US" sz="2200" dirty="0">
                <a:solidFill>
                  <a:srgbClr val="C00000"/>
                </a:solidFill>
              </a:rPr>
              <a:t>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>
                <a:sym typeface="Symbol"/>
              </a:rPr>
              <a:t> </a:t>
            </a:r>
            <a:r>
              <a:rPr lang="en-US" sz="2200" dirty="0"/>
              <a:t>A and 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/>
              <a:t>B and 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/>
              <a:t> C </a:t>
            </a:r>
            <a:r>
              <a:rPr lang="en-US" sz="22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000" dirty="0">
                <a:sym typeface="Symbol"/>
              </a:rPr>
              <a:t> </a:t>
            </a:r>
            <a:r>
              <a:rPr lang="en-US" sz="2200" dirty="0"/>
              <a:t>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>
                <a:sym typeface="Symbol"/>
              </a:rPr>
              <a:t> </a:t>
            </a:r>
            <a:r>
              <a:rPr lang="en-US" sz="2200" dirty="0"/>
              <a:t>A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200" dirty="0"/>
              <a:t> B and 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/>
              <a:t>C 	</a:t>
            </a:r>
            <a:r>
              <a:rPr lang="en-US" sz="2200" dirty="0">
                <a:solidFill>
                  <a:srgbClr val="C00000"/>
                </a:solidFill>
              </a:rPr>
              <a:t> 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000" dirty="0">
                <a:sym typeface="Symbol"/>
              </a:rPr>
              <a:t> </a:t>
            </a:r>
            <a:r>
              <a:rPr lang="en-US" sz="2200" dirty="0"/>
              <a:t>x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200" dirty="0">
                <a:sym typeface="Symbol"/>
              </a:rPr>
              <a:t> </a:t>
            </a:r>
            <a:r>
              <a:rPr lang="en-US" sz="2200" dirty="0"/>
              <a:t>(A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200" dirty="0"/>
              <a:t> B) </a:t>
            </a:r>
            <a:r>
              <a:rPr lang="en-US" sz="22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200" dirty="0"/>
              <a:t> C		 </a:t>
            </a:r>
            <a:r>
              <a:rPr lang="en-US" sz="22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400" dirty="0"/>
          </a:p>
          <a:p>
            <a:pPr>
              <a:buNone/>
            </a:pPr>
            <a:r>
              <a:rPr lang="en-US" dirty="0"/>
              <a:t>	But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arbitrary element </a:t>
            </a:r>
            <a:r>
              <a:rPr lang="en-US" dirty="0"/>
              <a:t>of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C)</a:t>
            </a:r>
          </a:p>
          <a:p>
            <a:pPr>
              <a:buNone/>
            </a:pPr>
            <a:r>
              <a:rPr lang="en-US" dirty="0">
                <a:sym typeface="Symbol"/>
              </a:rPr>
              <a:t>		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C)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C……(1)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 fontScale="92500"/>
          </a:bodyPr>
          <a:lstStyle/>
          <a:p>
            <a:r>
              <a:rPr lang="en-US" dirty="0"/>
              <a:t>Conversely, 	</a:t>
            </a:r>
          </a:p>
          <a:p>
            <a:pPr>
              <a:buNone/>
            </a:pPr>
            <a:r>
              <a:rPr lang="en-US" dirty="0">
                <a:sym typeface="Symbol"/>
              </a:rPr>
              <a:t>	 </a:t>
            </a:r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C</a:t>
            </a:r>
            <a:endParaRPr lang="en-US" baseline="30000" dirty="0">
              <a:solidFill>
                <a:srgbClr val="C00000"/>
              </a:solidFill>
            </a:endParaRPr>
          </a:p>
          <a:p>
            <a:endParaRPr lang="en-US" baseline="30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/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B and 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C	</a:t>
            </a:r>
            <a:r>
              <a:rPr lang="en-US" sz="24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/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A and 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B and 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C </a:t>
            </a:r>
            <a:r>
              <a:rPr lang="en-US" sz="24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</a:t>
            </a:r>
            <a:r>
              <a:rPr lang="en-US" sz="2400" dirty="0"/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A and 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 B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C	</a:t>
            </a:r>
            <a:r>
              <a:rPr lang="en-US" sz="24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>
                <a:sym typeface="Symbol"/>
              </a:rPr>
              <a:t>	  </a:t>
            </a:r>
            <a:r>
              <a:rPr lang="en-US" sz="2400" dirty="0"/>
              <a:t>y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(B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C)		</a:t>
            </a:r>
            <a:r>
              <a:rPr lang="en-US" sz="2400" dirty="0">
                <a:solidFill>
                  <a:srgbClr val="C00000"/>
                </a:solidFill>
              </a:rPr>
              <a:t>(definition of intersection)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en-US" sz="24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 But </a:t>
            </a:r>
            <a:r>
              <a:rPr lang="en-US" sz="2400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C00000"/>
                </a:solidFill>
              </a:rPr>
              <a:t>arbitrary element </a:t>
            </a:r>
            <a:r>
              <a:rPr lang="en-US" sz="2400" dirty="0"/>
              <a:t>of (A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B)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C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 </a:t>
            </a:r>
            <a:r>
              <a:rPr lang="en-US" sz="2400" dirty="0"/>
              <a:t> (A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B)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C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(B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C)……..(2)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 From (1) &amp; (2), we conclude that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400" dirty="0"/>
              <a:t>		 </a:t>
            </a:r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(B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C) = (A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B)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C</a:t>
            </a:r>
            <a:r>
              <a:rPr lang="en-US" sz="2400" dirty="0"/>
              <a:t>		(proved)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be </a:t>
            </a:r>
            <a:r>
              <a:rPr lang="en-US" b="1" dirty="0">
                <a:solidFill>
                  <a:srgbClr val="C00000"/>
                </a:solidFill>
              </a:rPr>
              <a:t>subsets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universal</a:t>
            </a:r>
            <a:r>
              <a:rPr lang="en-US" dirty="0"/>
              <a:t> set </a:t>
            </a:r>
            <a:r>
              <a:rPr lang="en-US" dirty="0">
                <a:solidFill>
                  <a:srgbClr val="C00000"/>
                </a:solidFill>
              </a:rPr>
              <a:t>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Idempotent Laws</a:t>
            </a:r>
          </a:p>
          <a:p>
            <a:pPr>
              <a:buNone/>
            </a:pPr>
            <a:r>
              <a:rPr lang="en-US" dirty="0"/>
              <a:t>	a.	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 = A		b.	A </a:t>
            </a:r>
            <a:r>
              <a:rPr lang="en-US" dirty="0">
                <a:sym typeface="Symbol"/>
              </a:rPr>
              <a:t> </a:t>
            </a:r>
            <a:r>
              <a:rPr lang="en-US" dirty="0"/>
              <a:t>A = A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Commutative Laws</a:t>
            </a:r>
          </a:p>
          <a:p>
            <a:pPr>
              <a:buNone/>
            </a:pPr>
            <a:r>
              <a:rPr lang="en-US" dirty="0"/>
              <a:t>	a.	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 = 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	b.	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B = B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A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Associative Laws</a:t>
            </a:r>
          </a:p>
          <a:p>
            <a:pPr>
              <a:buNone/>
            </a:pPr>
            <a:r>
              <a:rPr lang="en-US" dirty="0"/>
              <a:t>		a.	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C) =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</a:t>
            </a:r>
          </a:p>
          <a:p>
            <a:pPr>
              <a:buNone/>
            </a:pPr>
            <a:r>
              <a:rPr lang="en-US" dirty="0"/>
              <a:t>		b.	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(B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C) = (A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SETS IDENTITIES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USING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all subsets A and B of a universal set U, prove that          (A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A</a:t>
            </a:r>
          </a:p>
          <a:p>
            <a:r>
              <a:rPr lang="en-US" b="1" u="sng" dirty="0"/>
              <a:t>PROOF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	LHS: 	= (A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 </a:t>
            </a:r>
          </a:p>
          <a:p>
            <a:pPr>
              <a:buNone/>
            </a:pPr>
            <a:r>
              <a:rPr lang="en-US" dirty="0"/>
              <a:t>			=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	</a:t>
            </a:r>
          </a:p>
          <a:p>
            <a:pPr algn="r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(Alternative representation for set difference)</a:t>
            </a:r>
          </a:p>
          <a:p>
            <a:pPr>
              <a:buNone/>
            </a:pPr>
            <a:r>
              <a:rPr lang="en-US" dirty="0"/>
              <a:t>		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B)	</a:t>
            </a:r>
            <a:r>
              <a:rPr lang="en-US" dirty="0">
                <a:solidFill>
                  <a:srgbClr val="C00000"/>
                </a:solidFill>
              </a:rPr>
              <a:t>Distributive Law</a:t>
            </a:r>
          </a:p>
          <a:p>
            <a:pPr>
              <a:buNone/>
            </a:pPr>
            <a:r>
              <a:rPr lang="en-US" dirty="0"/>
              <a:t>		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U		</a:t>
            </a:r>
            <a:r>
              <a:rPr lang="en-US" dirty="0">
                <a:solidFill>
                  <a:srgbClr val="C00000"/>
                </a:solidFill>
              </a:rPr>
              <a:t>Complement Law</a:t>
            </a:r>
          </a:p>
          <a:p>
            <a:pPr>
              <a:buNone/>
            </a:pPr>
            <a:r>
              <a:rPr lang="en-US" dirty="0"/>
              <a:t>			= A			</a:t>
            </a:r>
            <a:r>
              <a:rPr lang="en-US" dirty="0">
                <a:solidFill>
                  <a:srgbClr val="C00000"/>
                </a:solidFill>
              </a:rPr>
              <a:t>Identity Law</a:t>
            </a:r>
          </a:p>
          <a:p>
            <a:pPr>
              <a:buNone/>
            </a:pPr>
            <a:r>
              <a:rPr lang="en-US" dirty="0"/>
              <a:t>			= RHS 		</a:t>
            </a:r>
            <a:r>
              <a:rPr lang="en-US" dirty="0">
                <a:solidFill>
                  <a:srgbClr val="C00000"/>
                </a:solidFill>
              </a:rPr>
              <a:t>(proved)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result can also be proved through Venn diagram.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743200"/>
            <a:ext cx="5943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31700" y="3077496"/>
            <a:ext cx="1676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424" y="3092244"/>
            <a:ext cx="1676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07080" y="4434840"/>
            <a:ext cx="762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50080" y="4434840"/>
            <a:ext cx="762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34" name="Picture 33" descr="2.GIF"/>
          <p:cNvPicPr>
            <a:picLocks noChangeAspect="1"/>
          </p:cNvPicPr>
          <p:nvPr/>
        </p:nvPicPr>
        <p:blipFill>
          <a:blip r:embed="rId2"/>
          <a:srcRect r="3296" b="-2128"/>
          <a:stretch>
            <a:fillRect/>
          </a:stretch>
        </p:blipFill>
        <p:spPr>
          <a:xfrm>
            <a:off x="2819400" y="3048000"/>
            <a:ext cx="1676400" cy="137160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35" name="Rectangle 34"/>
          <p:cNvSpPr/>
          <p:nvPr/>
        </p:nvSpPr>
        <p:spPr>
          <a:xfrm>
            <a:off x="3352800" y="50292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 - B</a:t>
            </a:r>
          </a:p>
        </p:txBody>
      </p:sp>
      <p:sp>
        <p:nvSpPr>
          <p:cNvPr id="36" name="Oval 35"/>
          <p:cNvSpPr/>
          <p:nvPr/>
        </p:nvSpPr>
        <p:spPr>
          <a:xfrm>
            <a:off x="4114800" y="3200400"/>
            <a:ext cx="457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81200" y="5029200"/>
            <a:ext cx="464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2819400" y="3048000"/>
            <a:ext cx="1676400" cy="129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02280" y="5059680"/>
            <a:ext cx="4312920" cy="449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30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 – B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 </a:t>
            </a:r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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35" grpId="0"/>
      <p:bldP spid="35" grpId="1"/>
      <p:bldP spid="36" grpId="0" animBg="1"/>
      <p:bldP spid="36" grpId="1" animBg="1"/>
      <p:bldP spid="38" grpId="0"/>
      <p:bldP spid="38" grpId="1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</a:rPr>
              <a:t>A – (A – B) = 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PROOF: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LHS</a:t>
            </a:r>
            <a:r>
              <a:rPr lang="en-US" dirty="0"/>
              <a:t> =  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	= 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    </a:t>
            </a:r>
            <a:r>
              <a:rPr lang="en-US" dirty="0">
                <a:solidFill>
                  <a:srgbClr val="C00000"/>
                </a:solidFill>
              </a:rPr>
              <a:t>Alternative representation for set difference</a:t>
            </a:r>
          </a:p>
          <a:p>
            <a:pPr>
              <a:buNone/>
            </a:pPr>
            <a:r>
              <a:rPr lang="en-US" dirty="0"/>
              <a:t>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Alternative representation for set difference</a:t>
            </a:r>
          </a:p>
          <a:p>
            <a:pPr>
              <a:buNone/>
            </a:pPr>
            <a:r>
              <a:rPr lang="en-US" dirty="0"/>
              <a:t>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((A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)    	</a:t>
            </a:r>
            <a:r>
              <a:rPr lang="en-US" dirty="0" err="1">
                <a:solidFill>
                  <a:srgbClr val="C00000"/>
                </a:solidFill>
              </a:rPr>
              <a:t>DeMorgan’s</a:t>
            </a:r>
            <a:r>
              <a:rPr lang="en-US" dirty="0">
                <a:solidFill>
                  <a:srgbClr val="C00000"/>
                </a:solidFill>
              </a:rPr>
              <a:t> Law</a:t>
            </a:r>
          </a:p>
          <a:p>
            <a:pPr>
              <a:buNone/>
            </a:pPr>
            <a:r>
              <a:rPr lang="en-US" dirty="0"/>
              <a:t>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B)	       	</a:t>
            </a:r>
            <a:r>
              <a:rPr lang="en-US" dirty="0">
                <a:solidFill>
                  <a:srgbClr val="C00000"/>
                </a:solidFill>
              </a:rPr>
              <a:t>Double Complement Law</a:t>
            </a:r>
          </a:p>
          <a:p>
            <a:pPr>
              <a:buNone/>
            </a:pPr>
            <a:r>
              <a:rPr lang="en-US" dirty="0"/>
              <a:t>	=</a:t>
            </a:r>
            <a:r>
              <a:rPr lang="en-US" b="1" dirty="0"/>
              <a:t> </a:t>
            </a:r>
            <a:r>
              <a:rPr lang="en-US" dirty="0"/>
              <a:t>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	</a:t>
            </a:r>
            <a:r>
              <a:rPr lang="en-US" dirty="0">
                <a:solidFill>
                  <a:srgbClr val="C00000"/>
                </a:solidFill>
              </a:rPr>
              <a:t>Distributive Law</a:t>
            </a:r>
          </a:p>
          <a:p>
            <a:pPr>
              <a:buNone/>
            </a:pPr>
            <a:r>
              <a:rPr lang="en-US" dirty="0"/>
              <a:t>	= 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B)		</a:t>
            </a:r>
            <a:r>
              <a:rPr lang="en-US" dirty="0">
                <a:solidFill>
                  <a:srgbClr val="C00000"/>
                </a:solidFill>
              </a:rPr>
              <a:t>Complement Law</a:t>
            </a:r>
          </a:p>
          <a:p>
            <a:pPr>
              <a:buNone/>
            </a:pPr>
            <a:r>
              <a:rPr lang="en-US" dirty="0"/>
              <a:t>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B			</a:t>
            </a:r>
            <a:r>
              <a:rPr lang="en-US" dirty="0">
                <a:solidFill>
                  <a:srgbClr val="C00000"/>
                </a:solidFill>
              </a:rPr>
              <a:t>Identity Law</a:t>
            </a:r>
          </a:p>
          <a:p>
            <a:pPr>
              <a:buNone/>
            </a:pPr>
            <a:r>
              <a:rPr lang="en-US" dirty="0"/>
              <a:t>	= </a:t>
            </a:r>
            <a:r>
              <a:rPr lang="en-US" b="1" dirty="0"/>
              <a:t>RHS</a:t>
            </a:r>
            <a:r>
              <a:rPr lang="en-US" dirty="0"/>
              <a:t>			(proved)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</a:rPr>
              <a:t>(A – B) – C = (A – C) – B </a:t>
            </a: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PROOF:</a:t>
            </a:r>
          </a:p>
          <a:p>
            <a:pPr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LHS</a:t>
            </a:r>
            <a:r>
              <a:rPr lang="en-US" dirty="0"/>
              <a:t> = (A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C</a:t>
            </a:r>
          </a:p>
          <a:p>
            <a:pPr>
              <a:buNone/>
            </a:pPr>
            <a:r>
              <a:rPr lang="en-US" dirty="0"/>
              <a:t>	 =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C        </a:t>
            </a:r>
            <a:r>
              <a:rPr lang="en-US" dirty="0">
                <a:solidFill>
                  <a:srgbClr val="C00000"/>
                </a:solidFill>
              </a:rPr>
              <a:t>Alternative representation for set difference</a:t>
            </a:r>
          </a:p>
          <a:p>
            <a:pPr>
              <a:buNone/>
            </a:pPr>
            <a:r>
              <a:rPr lang="en-US" dirty="0"/>
              <a:t>	 = 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>
                <a:sym typeface="Symbol"/>
              </a:rPr>
              <a:t> C</a:t>
            </a:r>
            <a:r>
              <a:rPr lang="en-US" baseline="30000" dirty="0"/>
              <a:t>c</a:t>
            </a:r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Alternative representation for set difference</a:t>
            </a:r>
          </a:p>
          <a:p>
            <a:pPr>
              <a:buNone/>
            </a:pPr>
            <a:r>
              <a:rPr lang="en-US" dirty="0"/>
              <a:t>	 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C</a:t>
            </a:r>
            <a:r>
              <a:rPr lang="en-US" baseline="30000" dirty="0"/>
              <a:t>c</a:t>
            </a:r>
            <a:r>
              <a:rPr lang="en-US" dirty="0"/>
              <a:t>)	     	</a:t>
            </a:r>
            <a:r>
              <a:rPr lang="en-US" dirty="0">
                <a:solidFill>
                  <a:srgbClr val="C00000"/>
                </a:solidFill>
              </a:rPr>
              <a:t>Associative Law</a:t>
            </a:r>
          </a:p>
          <a:p>
            <a:pPr>
              <a:buNone/>
            </a:pPr>
            <a:r>
              <a:rPr lang="en-US" dirty="0"/>
              <a:t>	=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(C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	       	</a:t>
            </a:r>
            <a:r>
              <a:rPr lang="en-US" dirty="0">
                <a:solidFill>
                  <a:srgbClr val="C00000"/>
                </a:solidFill>
              </a:rPr>
              <a:t>Commutative Law</a:t>
            </a:r>
          </a:p>
          <a:p>
            <a:pPr>
              <a:buNone/>
            </a:pPr>
            <a:r>
              <a:rPr lang="en-US" dirty="0"/>
              <a:t>	=</a:t>
            </a:r>
            <a:r>
              <a:rPr lang="en-US" b="1" dirty="0"/>
              <a:t> </a:t>
            </a:r>
            <a:r>
              <a:rPr lang="en-US" dirty="0"/>
              <a:t>(A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C</a:t>
            </a:r>
            <a:r>
              <a:rPr lang="en-US" baseline="30000" dirty="0"/>
              <a:t>c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	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Associative Law</a:t>
            </a:r>
          </a:p>
          <a:p>
            <a:pPr>
              <a:buNone/>
            </a:pPr>
            <a:r>
              <a:rPr lang="en-US" dirty="0"/>
              <a:t>	= (A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C)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 	</a:t>
            </a:r>
            <a:r>
              <a:rPr lang="en-US" dirty="0">
                <a:solidFill>
                  <a:srgbClr val="C00000"/>
                </a:solidFill>
              </a:rPr>
              <a:t>Alternative representation of set difference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= (A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C)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B 	</a:t>
            </a:r>
            <a:r>
              <a:rPr lang="en-US" dirty="0">
                <a:solidFill>
                  <a:srgbClr val="C00000"/>
                </a:solidFill>
              </a:rPr>
              <a:t>Alternative representation of set difference </a:t>
            </a:r>
          </a:p>
          <a:p>
            <a:pPr>
              <a:buNone/>
            </a:pPr>
            <a:r>
              <a:rPr lang="en-US" dirty="0"/>
              <a:t>	= </a:t>
            </a:r>
            <a:r>
              <a:rPr lang="en-US" b="1" dirty="0"/>
              <a:t>RHS</a:t>
            </a:r>
            <a:r>
              <a:rPr lang="en-US" dirty="0"/>
              <a:t>			(proved)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Simplify 	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– A))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C00000"/>
                </a:solidFill>
              </a:rPr>
              <a:t>Solution: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r>
              <a:rPr lang="en-US" dirty="0"/>
              <a:t> A))</a:t>
            </a:r>
            <a:r>
              <a:rPr lang="en-US" baseline="30000" dirty="0"/>
              <a:t>c</a:t>
            </a:r>
            <a:r>
              <a:rPr lang="en-US" dirty="0"/>
              <a:t> =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))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Alternative representation  for set difference</a:t>
            </a:r>
          </a:p>
          <a:p>
            <a:pPr>
              <a:buNone/>
            </a:pPr>
            <a:r>
              <a:rPr lang="en-US" dirty="0"/>
              <a:t>	=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baseline="30000" dirty="0"/>
              <a:t>c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         </a:t>
            </a:r>
            <a:r>
              <a:rPr lang="en-US" dirty="0" err="1">
                <a:solidFill>
                  <a:srgbClr val="C00000"/>
                </a:solidFill>
              </a:rPr>
              <a:t>DeMorgan’s</a:t>
            </a:r>
            <a:r>
              <a:rPr lang="en-US" dirty="0">
                <a:solidFill>
                  <a:srgbClr val="C00000"/>
                </a:solidFill>
              </a:rPr>
              <a:t> Law</a:t>
            </a:r>
            <a:endParaRPr lang="en-US" baseline="30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= 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Double Complement Law</a:t>
            </a:r>
          </a:p>
          <a:p>
            <a:pPr>
              <a:buNone/>
            </a:pPr>
            <a:r>
              <a:rPr lang="en-US" dirty="0"/>
              <a:t>	= 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(A</a:t>
            </a:r>
            <a:r>
              <a:rPr lang="en-US" baseline="30000" dirty="0"/>
              <a:t>c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)        </a:t>
            </a:r>
            <a:r>
              <a:rPr lang="en-US" dirty="0" err="1">
                <a:solidFill>
                  <a:srgbClr val="C00000"/>
                </a:solidFill>
              </a:rPr>
              <a:t>DeMorgan’s</a:t>
            </a:r>
            <a:r>
              <a:rPr lang="en-US" dirty="0">
                <a:solidFill>
                  <a:srgbClr val="C00000"/>
                </a:solidFill>
              </a:rPr>
              <a:t> Law</a:t>
            </a:r>
          </a:p>
          <a:p>
            <a:pPr>
              <a:buNone/>
            </a:pPr>
            <a:r>
              <a:rPr lang="en-US" dirty="0"/>
              <a:t>	= 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dirty="0"/>
              <a:t> (B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dirty="0"/>
              <a:t> A)	      	</a:t>
            </a:r>
            <a:r>
              <a:rPr lang="en-US" dirty="0">
                <a:solidFill>
                  <a:srgbClr val="C00000"/>
                </a:solidFill>
              </a:rPr>
              <a:t>Double Complement Law</a:t>
            </a:r>
          </a:p>
          <a:p>
            <a:pPr>
              <a:buNone/>
            </a:pPr>
            <a:r>
              <a:rPr lang="en-US" dirty="0"/>
              <a:t>	= B		         		</a:t>
            </a:r>
            <a:r>
              <a:rPr lang="en-US" dirty="0">
                <a:solidFill>
                  <a:srgbClr val="C00000"/>
                </a:solidFill>
              </a:rPr>
              <a:t>Absorption Law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PROVING SET IDENTITIES BY MEMBERSHIP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the following using </a:t>
            </a:r>
            <a:r>
              <a:rPr lang="en-US" b="1" dirty="0">
                <a:solidFill>
                  <a:srgbClr val="C00000"/>
                </a:solidFill>
              </a:rPr>
              <a:t>Membership Table</a:t>
            </a:r>
            <a:r>
              <a:rPr lang="en-US" dirty="0"/>
              <a:t>:</a:t>
            </a:r>
          </a:p>
          <a:p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>
                <a:solidFill>
                  <a:srgbClr val="C00000"/>
                </a:solidFill>
              </a:rPr>
              <a:t> – </a:t>
            </a: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–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</a:p>
          <a:p>
            <a:pPr marL="822960" lvl="1" indent="-457200">
              <a:buFont typeface="+mj-lt"/>
              <a:buAutoNum type="arabicPeriod"/>
            </a:pPr>
            <a:endParaRPr lang="en-US" sz="2400" dirty="0"/>
          </a:p>
          <a:p>
            <a:pPr marL="822960" lvl="1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= </a:t>
            </a:r>
            <a:r>
              <a:rPr lang="en-US" sz="2400" b="1" dirty="0"/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dirty="0"/>
              <a:t> </a:t>
            </a:r>
            <a:r>
              <a:rPr lang="en-US" sz="2400" b="1" dirty="0" err="1"/>
              <a:t>B</a:t>
            </a:r>
            <a:r>
              <a:rPr lang="en-US" sz="2400" b="1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 </a:t>
            </a:r>
          </a:p>
          <a:p>
            <a:pPr marL="822960" lvl="1" indent="-457200">
              <a:buFont typeface="+mj-lt"/>
              <a:buAutoNum type="arabicPeriod"/>
            </a:pPr>
            <a:endParaRPr lang="en-US" sz="2400" dirty="0"/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–</a:t>
            </a:r>
            <a:r>
              <a:rPr lang="en-US" sz="2400" dirty="0"/>
              <a:t> </a:t>
            </a:r>
            <a:r>
              <a:rPr lang="en-US" sz="2400" b="1" dirty="0"/>
              <a:t>B</a:t>
            </a:r>
            <a:r>
              <a:rPr lang="en-US" sz="2400" dirty="0"/>
              <a:t> =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b="1" dirty="0" err="1"/>
              <a:t>B</a:t>
            </a:r>
            <a:r>
              <a:rPr lang="en-US" sz="2400" b="1" baseline="30000" dirty="0" err="1">
                <a:solidFill>
                  <a:srgbClr val="C00000"/>
                </a:solidFill>
              </a:rPr>
              <a:t>c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algn="ctr">
              <a:spcBef>
                <a:spcPts val="600"/>
              </a:spcBef>
              <a:buSzPct val="70000"/>
              <a:buNone/>
            </a:pPr>
            <a:r>
              <a:rPr lang="en-US" sz="2400" b="1" dirty="0">
                <a:solidFill>
                  <a:srgbClr val="C00000"/>
                </a:solidFill>
              </a:rPr>
              <a:t>A – (A – B) = 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B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399" y="2438400"/>
          <a:ext cx="4191001" cy="1920240"/>
        </p:xfrm>
        <a:graphic>
          <a:graphicData uri="http://schemas.openxmlformats.org/drawingml/2006/table">
            <a:tbl>
              <a:tblPr/>
              <a:tblGrid>
                <a:gridCol w="44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 - 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 - (A - B)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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</a:rPr>
              <a:t>(A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B)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= A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290920"/>
          <a:ext cx="6553200" cy="1920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78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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(A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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B)</a:t>
                      </a:r>
                      <a:r>
                        <a:rPr lang="en-US" sz="2400" b="1" baseline="30000" dirty="0"/>
                        <a:t>c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sz="2400" b="1" baseline="30000" dirty="0"/>
                        <a:t>c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ell MT" pitchFamily="18" charset="0"/>
                        <a:ea typeface="+mn-ea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lang="en-US" sz="2400" b="1" baseline="30000" dirty="0" err="1"/>
                        <a:t>c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ell MT" pitchFamily="18" charset="0"/>
                        <a:ea typeface="+mn-ea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sz="2400" b="1" baseline="30000" dirty="0"/>
                        <a:t>c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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lang="en-US" sz="2400" b="1" baseline="30000" dirty="0" err="1"/>
                        <a:t>c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ell MT" pitchFamily="18" charset="0"/>
                        <a:ea typeface="+mn-ea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algn="ctr">
              <a:spcBef>
                <a:spcPts val="600"/>
              </a:spcBef>
              <a:buSzPct val="70000"/>
              <a:buNone/>
            </a:pPr>
            <a:r>
              <a:rPr lang="en-US" sz="2400" b="1" dirty="0">
                <a:solidFill>
                  <a:srgbClr val="C00000"/>
                </a:solidFill>
              </a:rPr>
              <a:t>A – B = 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209800"/>
          <a:ext cx="4152901" cy="2212976"/>
        </p:xfrm>
        <a:graphic>
          <a:graphicData uri="http://schemas.openxmlformats.org/drawingml/2006/table">
            <a:tbl>
              <a:tblPr/>
              <a:tblGrid>
                <a:gridCol w="51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 – B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lang="en-US" sz="2400" baseline="30000" dirty="0" err="1"/>
                        <a:t>c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ell MT" pitchFamily="18" charset="0"/>
                        <a:ea typeface="+mn-ea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 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</a:t>
                      </a: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lang="en-US" sz="2400" baseline="30000" dirty="0" err="1"/>
                        <a:t>c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ell MT" pitchFamily="18" charset="0"/>
                        <a:ea typeface="+mn-ea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Distributive Laws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pt-BR" dirty="0"/>
              <a:t>a.	A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(B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C) = (A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B)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 (A </a:t>
            </a:r>
            <a:r>
              <a:rPr lang="en-US" dirty="0">
                <a:sym typeface="Symbol"/>
              </a:rPr>
              <a:t></a:t>
            </a:r>
            <a:r>
              <a:rPr lang="pt-BR"/>
              <a:t> C)</a:t>
            </a:r>
            <a:endParaRPr lang="en-US" dirty="0"/>
          </a:p>
          <a:p>
            <a:pPr>
              <a:buNone/>
            </a:pPr>
            <a:r>
              <a:rPr lang="pt-BR" dirty="0"/>
              <a:t>		b.	A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(B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C) = (A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B)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(A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C)</a:t>
            </a:r>
          </a:p>
          <a:p>
            <a:pPr>
              <a:buNone/>
            </a:pPr>
            <a:endParaRPr lang="pt-BR" dirty="0"/>
          </a:p>
          <a:p>
            <a:r>
              <a:rPr lang="en-US" b="1" dirty="0">
                <a:solidFill>
                  <a:srgbClr val="C00000"/>
                </a:solidFill>
              </a:rPr>
              <a:t>Identity Laws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s-ES" dirty="0"/>
              <a:t>a.	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</a:t>
            </a:r>
            <a:r>
              <a:rPr lang="es-ES" dirty="0"/>
              <a:t> = A		b.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</a:t>
            </a:r>
            <a:r>
              <a:rPr lang="es-ES" dirty="0"/>
              <a:t> = </a:t>
            </a:r>
            <a:r>
              <a:rPr lang="en-US" dirty="0">
                <a:sym typeface="Symbol"/>
              </a:rPr>
              <a:t></a:t>
            </a:r>
            <a:endParaRPr lang="en-US" dirty="0"/>
          </a:p>
          <a:p>
            <a:pPr>
              <a:buNone/>
            </a:pPr>
            <a:r>
              <a:rPr lang="es-ES" dirty="0"/>
              <a:t>		c.	A </a:t>
            </a:r>
            <a:r>
              <a:rPr lang="en-US" dirty="0">
                <a:sym typeface="Symbol"/>
              </a:rPr>
              <a:t></a:t>
            </a:r>
            <a:r>
              <a:rPr lang="es-ES" dirty="0"/>
              <a:t> U = U		d. A </a:t>
            </a:r>
            <a:r>
              <a:rPr lang="en-US" dirty="0">
                <a:sym typeface="Symbol"/>
              </a:rPr>
              <a:t></a:t>
            </a:r>
            <a:r>
              <a:rPr lang="es-ES" dirty="0"/>
              <a:t> U = A</a:t>
            </a:r>
          </a:p>
          <a:p>
            <a:pPr>
              <a:buNone/>
            </a:pPr>
            <a:endParaRPr lang="es-ES" dirty="0"/>
          </a:p>
          <a:p>
            <a:r>
              <a:rPr lang="en-US" b="1" dirty="0">
                <a:solidFill>
                  <a:srgbClr val="C00000"/>
                </a:solidFill>
              </a:rPr>
              <a:t>Complement Laws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pt-BR" dirty="0"/>
              <a:t>a.	A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A</a:t>
            </a:r>
            <a:r>
              <a:rPr lang="pt-BR" baseline="30000" dirty="0"/>
              <a:t>c</a:t>
            </a:r>
            <a:r>
              <a:rPr lang="pt-BR" dirty="0"/>
              <a:t> = U		b. A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A</a:t>
            </a:r>
            <a:r>
              <a:rPr lang="pt-BR" baseline="30000" dirty="0"/>
              <a:t>c</a:t>
            </a:r>
            <a:r>
              <a:rPr lang="pt-BR" dirty="0"/>
              <a:t> = </a:t>
            </a:r>
            <a:r>
              <a:rPr lang="en-US" dirty="0">
                <a:sym typeface="Symbol"/>
              </a:rPr>
              <a:t></a:t>
            </a:r>
            <a:endParaRPr lang="en-US" dirty="0"/>
          </a:p>
          <a:p>
            <a:pPr>
              <a:buNone/>
            </a:pPr>
            <a:r>
              <a:rPr lang="pt-BR" dirty="0"/>
              <a:t>		c.	U</a:t>
            </a:r>
            <a:r>
              <a:rPr lang="pt-BR" baseline="30000" dirty="0"/>
              <a:t>c</a:t>
            </a:r>
            <a:r>
              <a:rPr lang="pt-BR" dirty="0"/>
              <a:t> = </a:t>
            </a:r>
            <a:r>
              <a:rPr lang="en-US" dirty="0">
                <a:sym typeface="Symbol"/>
              </a:rPr>
              <a:t></a:t>
            </a:r>
            <a:r>
              <a:rPr lang="pt-BR" dirty="0"/>
              <a:t> 		d.  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 </a:t>
            </a:r>
            <a:r>
              <a:rPr lang="en-US" baseline="30000" dirty="0"/>
              <a:t>c</a:t>
            </a:r>
            <a:r>
              <a:rPr lang="en-US" dirty="0"/>
              <a:t> = U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Double Complement Law</a:t>
            </a:r>
          </a:p>
          <a:p>
            <a:pPr>
              <a:buNone/>
            </a:pPr>
            <a:r>
              <a:rPr lang="en-US" dirty="0"/>
              <a:t>				(A</a:t>
            </a:r>
            <a:r>
              <a:rPr lang="en-US" baseline="30000" dirty="0"/>
              <a:t>c</a:t>
            </a:r>
            <a:r>
              <a:rPr lang="en-US" dirty="0"/>
              <a:t>)</a:t>
            </a:r>
            <a:r>
              <a:rPr lang="en-US" baseline="30000" dirty="0"/>
              <a:t> c</a:t>
            </a:r>
            <a:r>
              <a:rPr lang="en-US" dirty="0"/>
              <a:t> = A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De-Morgan’s Laws</a:t>
            </a:r>
          </a:p>
          <a:p>
            <a:pPr>
              <a:buNone/>
            </a:pPr>
            <a:r>
              <a:rPr lang="en-US" dirty="0"/>
              <a:t>			a. 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</a:t>
            </a:r>
            <a:r>
              <a:rPr lang="en-US" baseline="30000" dirty="0"/>
              <a:t>c</a:t>
            </a:r>
            <a:r>
              <a:rPr lang="en-US" dirty="0"/>
              <a:t> = 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>
              <a:buNone/>
            </a:pPr>
            <a:r>
              <a:rPr lang="en-US" baseline="30000" dirty="0"/>
              <a:t>	</a:t>
            </a:r>
            <a:r>
              <a:rPr lang="en-US" dirty="0"/>
              <a:t>		b. (A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B)</a:t>
            </a:r>
            <a:r>
              <a:rPr lang="en-US" baseline="30000" dirty="0"/>
              <a:t>c</a:t>
            </a:r>
            <a:r>
              <a:rPr lang="en-US" dirty="0"/>
              <a:t> = A</a:t>
            </a:r>
            <a:r>
              <a:rPr lang="en-US" baseline="30000" dirty="0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>
              <a:buNone/>
            </a:pPr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Alternative Representation for Set Difference</a:t>
            </a:r>
          </a:p>
          <a:p>
            <a:pPr>
              <a:buNone/>
            </a:pPr>
            <a:r>
              <a:rPr lang="en-US" dirty="0"/>
              <a:t>				A – B =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Subset Laws</a:t>
            </a:r>
          </a:p>
          <a:p>
            <a:pPr>
              <a:buNone/>
            </a:pPr>
            <a:r>
              <a:rPr lang="en-US" dirty="0"/>
              <a:t>		a.	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C </a:t>
            </a:r>
            <a:r>
              <a:rPr lang="en-US" i="1" dirty="0" err="1"/>
              <a:t>iff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C and B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C</a:t>
            </a:r>
          </a:p>
          <a:p>
            <a:pPr>
              <a:buNone/>
            </a:pPr>
            <a:r>
              <a:rPr lang="en-US" dirty="0"/>
              <a:t>		b.	C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B </a:t>
            </a:r>
            <a:r>
              <a:rPr lang="en-US" i="1" dirty="0" err="1"/>
              <a:t>iff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A and C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B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Absorption Laws</a:t>
            </a:r>
          </a:p>
          <a:p>
            <a:pPr>
              <a:buNone/>
            </a:pPr>
            <a:r>
              <a:rPr lang="pt-BR" dirty="0"/>
              <a:t>		a. A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(A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B) = A</a:t>
            </a:r>
          </a:p>
          <a:p>
            <a:pPr>
              <a:buNone/>
            </a:pPr>
            <a:r>
              <a:rPr lang="pt-BR" dirty="0"/>
              <a:t>		b. A </a:t>
            </a:r>
            <a:r>
              <a:rPr lang="en-US" dirty="0">
                <a:sym typeface="Symbol"/>
              </a:rPr>
              <a:t></a:t>
            </a:r>
            <a:r>
              <a:rPr lang="pt-BR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pt-BR" dirty="0"/>
              <a:t> B) = A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&amp;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be </a:t>
            </a:r>
            <a:r>
              <a:rPr lang="en-US" b="1" dirty="0">
                <a:solidFill>
                  <a:srgbClr val="C00000"/>
                </a:solidFill>
              </a:rPr>
              <a:t>subsets</a:t>
            </a:r>
            <a:r>
              <a:rPr lang="en-US" dirty="0"/>
              <a:t> of a universal set 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that:</a:t>
            </a:r>
          </a:p>
          <a:p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400" b="1" dirty="0"/>
              <a:t> 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– </a:t>
            </a:r>
            <a:r>
              <a:rPr lang="en-US" sz="2400" b="1" dirty="0"/>
              <a:t>B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A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If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B </a:t>
            </a:r>
            <a:r>
              <a:rPr lang="en-US" sz="2400" b="1" dirty="0">
                <a:solidFill>
                  <a:srgbClr val="C00000"/>
                </a:solidFill>
              </a:rPr>
              <a:t>and</a:t>
            </a:r>
            <a:r>
              <a:rPr lang="en-US" sz="2400" b="1" dirty="0"/>
              <a:t> B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C </a:t>
            </a:r>
            <a:r>
              <a:rPr lang="en-US" sz="2400" b="1" dirty="0">
                <a:solidFill>
                  <a:srgbClr val="C00000"/>
                </a:solidFill>
              </a:rPr>
              <a:t>then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C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B </a:t>
            </a:r>
            <a:r>
              <a:rPr lang="en-US" sz="2400" b="1" dirty="0">
                <a:solidFill>
                  <a:srgbClr val="C00000"/>
                </a:solidFill>
              </a:rPr>
              <a:t>if, and only if</a:t>
            </a:r>
            <a:r>
              <a:rPr lang="en-US" sz="2400" b="1" dirty="0"/>
              <a:t>, </a:t>
            </a:r>
            <a:r>
              <a:rPr lang="en-US" sz="2400" b="1" dirty="0" err="1"/>
              <a:t>B</a:t>
            </a:r>
            <a:r>
              <a:rPr lang="en-US" sz="2400" b="1" baseline="30000" dirty="0" err="1">
                <a:solidFill>
                  <a:srgbClr val="C00000"/>
                </a:solidFill>
              </a:rPr>
              <a:t>c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/>
              <a:t> A</a:t>
            </a:r>
            <a:r>
              <a:rPr lang="en-US" sz="2400" b="1" baseline="30000" dirty="0">
                <a:solidFill>
                  <a:srgbClr val="C00000"/>
                </a:solidFill>
              </a:rPr>
              <a:t>c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-457200" algn="ctr">
              <a:spcBef>
                <a:spcPts val="600"/>
              </a:spcBef>
              <a:buSzPct val="70000"/>
              <a:buFont typeface="+mj-lt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A – B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>
                <a:solidFill>
                  <a:srgbClr val="C00000"/>
                </a:solidFill>
              </a:rPr>
              <a:t> A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b="1" dirty="0"/>
              <a:t>	Solution: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b="1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Let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– </a:t>
            </a:r>
            <a:r>
              <a:rPr lang="en-US" sz="2400" dirty="0"/>
              <a:t>B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</a:t>
            </a:r>
            <a:r>
              <a:rPr lang="en-US" sz="2400" dirty="0"/>
              <a:t>	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 and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2400" dirty="0"/>
              <a:t>B	</a:t>
            </a:r>
            <a:r>
              <a:rPr lang="en-US" sz="2400" dirty="0">
                <a:solidFill>
                  <a:srgbClr val="C00000"/>
                </a:solidFill>
              </a:rPr>
              <a:t>(by definition of A – B) 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</a:t>
            </a:r>
            <a:r>
              <a:rPr lang="en-US" sz="2400" dirty="0"/>
              <a:t>	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A			</a:t>
            </a:r>
            <a:r>
              <a:rPr lang="en-US" sz="2400" dirty="0">
                <a:solidFill>
                  <a:srgbClr val="C00000"/>
                </a:solidFill>
              </a:rPr>
              <a:t>(in particular)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 But x is an arbitrary element of A – B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dirty="0">
                <a:sym typeface="Symbol"/>
              </a:rPr>
              <a:t>	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 – B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/>
              <a:t>		(proved)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If </a:t>
            </a:r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>
                <a:solidFill>
                  <a:srgbClr val="C00000"/>
                </a:solidFill>
              </a:rPr>
              <a:t> B and B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>
                <a:solidFill>
                  <a:srgbClr val="C00000"/>
                </a:solidFill>
              </a:rPr>
              <a:t> C</a:t>
            </a:r>
            <a:r>
              <a:rPr lang="en-US" sz="2400" b="1" dirty="0"/>
              <a:t>, then </a:t>
            </a:r>
            <a:r>
              <a:rPr lang="en-US" sz="2400" b="1" dirty="0">
                <a:solidFill>
                  <a:srgbClr val="C00000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b="1" dirty="0">
                <a:solidFill>
                  <a:srgbClr val="C00000"/>
                </a:solidFill>
              </a:rPr>
              <a:t> C</a:t>
            </a:r>
            <a:endParaRPr lang="en-US" sz="2400" dirty="0">
              <a:solidFill>
                <a:srgbClr val="C00000"/>
              </a:solidFill>
            </a:endParaRPr>
          </a:p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eriod" startAt="2"/>
            </a:pPr>
            <a:endParaRPr lang="en-US" sz="2400" b="1" dirty="0">
              <a:solidFill>
                <a:srgbClr val="C00000"/>
              </a:solidFill>
            </a:endParaRP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b="1" dirty="0"/>
              <a:t>	Solution: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b="1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 Suppose that 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/>
              <a:t> B and B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/>
              <a:t> C</a:t>
            </a:r>
            <a:endParaRPr lang="en-US" sz="2400" dirty="0">
              <a:solidFill>
                <a:srgbClr val="C00000"/>
              </a:solidFill>
              <a:sym typeface="Symbol"/>
            </a:endParaRP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</a:t>
            </a:r>
            <a:r>
              <a:rPr lang="pt-BR" sz="2400" dirty="0"/>
              <a:t> Consider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pt-BR" sz="2400" dirty="0"/>
              <a:t>A </a:t>
            </a:r>
            <a:endParaRPr lang="en-US" sz="2400" dirty="0">
              <a:solidFill>
                <a:srgbClr val="C00000"/>
              </a:solidFill>
            </a:endParaRP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>
                <a:sym typeface="Symbol"/>
              </a:rPr>
              <a:t>	 </a:t>
            </a:r>
            <a:r>
              <a:rPr lang="pt-BR" sz="2400" dirty="0"/>
              <a:t>	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pt-BR" sz="2400" dirty="0"/>
              <a:t>B			(as A </a:t>
            </a:r>
            <a:r>
              <a:rPr lang="en-US" sz="2400" dirty="0">
                <a:sym typeface="Symbol"/>
              </a:rPr>
              <a:t></a:t>
            </a:r>
            <a:r>
              <a:rPr lang="pt-BR" sz="2400" dirty="0"/>
              <a:t> B)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pt-BR" sz="2400" dirty="0"/>
              <a:t>	</a:t>
            </a:r>
            <a:r>
              <a:rPr lang="en-US" sz="2400" dirty="0">
                <a:sym typeface="Symbol"/>
              </a:rPr>
              <a:t> </a:t>
            </a:r>
            <a:r>
              <a:rPr lang="en-US" sz="2400" dirty="0"/>
              <a:t>	 x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2400" dirty="0"/>
              <a:t>C			 (as B </a:t>
            </a:r>
            <a:r>
              <a:rPr lang="en-US" sz="2400" dirty="0">
                <a:sym typeface="Symbol"/>
              </a:rPr>
              <a:t></a:t>
            </a:r>
            <a:r>
              <a:rPr lang="en-US" sz="2400" dirty="0"/>
              <a:t> C)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 But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 is an </a:t>
            </a:r>
            <a:r>
              <a:rPr lang="en-US" sz="2400" dirty="0">
                <a:solidFill>
                  <a:srgbClr val="C00000"/>
                </a:solidFill>
              </a:rPr>
              <a:t>arbitrary element </a:t>
            </a:r>
            <a:r>
              <a:rPr lang="en-US" sz="2400" dirty="0"/>
              <a:t>of A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 </a:t>
            </a:r>
            <a:r>
              <a:rPr lang="en-US" sz="2400" dirty="0"/>
              <a:t>	 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2400" dirty="0">
                <a:solidFill>
                  <a:srgbClr val="C00000"/>
                </a:solidFill>
              </a:rPr>
              <a:t> C	</a:t>
            </a:r>
            <a:r>
              <a:rPr lang="en-US" sz="2400" dirty="0"/>
              <a:t>		(proved)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3300" b="1" dirty="0"/>
              <a:t>Prove that </a:t>
            </a:r>
            <a:r>
              <a:rPr lang="en-US" sz="3300" b="1" dirty="0">
                <a:solidFill>
                  <a:srgbClr val="C00000"/>
                </a:solidFill>
              </a:rPr>
              <a:t>A </a:t>
            </a:r>
            <a:r>
              <a:rPr lang="en-US" sz="33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3300" b="1" dirty="0">
                <a:solidFill>
                  <a:srgbClr val="C00000"/>
                </a:solidFill>
              </a:rPr>
              <a:t> B </a:t>
            </a:r>
            <a:r>
              <a:rPr lang="en-US" sz="3300" b="1" dirty="0" err="1">
                <a:solidFill>
                  <a:srgbClr val="C00000"/>
                </a:solidFill>
              </a:rPr>
              <a:t>iff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 err="1">
                <a:solidFill>
                  <a:srgbClr val="C00000"/>
                </a:solidFill>
              </a:rPr>
              <a:t>B</a:t>
            </a:r>
            <a:r>
              <a:rPr lang="en-US" sz="3300" baseline="30000" dirty="0" err="1">
                <a:solidFill>
                  <a:srgbClr val="C00000"/>
                </a:solidFill>
              </a:rPr>
              <a:t>c</a:t>
            </a:r>
            <a:r>
              <a:rPr lang="en-US" sz="3300" b="1" dirty="0">
                <a:solidFill>
                  <a:srgbClr val="C00000"/>
                </a:solidFill>
              </a:rPr>
              <a:t> </a:t>
            </a:r>
            <a:r>
              <a:rPr lang="en-US" sz="3300" b="1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3300" b="1" dirty="0">
                <a:solidFill>
                  <a:srgbClr val="C00000"/>
                </a:solidFill>
              </a:rPr>
              <a:t> A</a:t>
            </a:r>
            <a:r>
              <a:rPr lang="en-US" sz="3300" baseline="30000" dirty="0">
                <a:solidFill>
                  <a:srgbClr val="C00000"/>
                </a:solidFill>
              </a:rPr>
              <a:t>c</a:t>
            </a:r>
          </a:p>
          <a:p>
            <a:pPr marL="457200" indent="-457200">
              <a:buNone/>
            </a:pPr>
            <a:endParaRPr lang="en-US" sz="3300" b="1" dirty="0">
              <a:solidFill>
                <a:srgbClr val="C00000"/>
              </a:solidFill>
            </a:endParaRP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3300" b="1" dirty="0"/>
              <a:t>	Solution: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3300" b="1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3300" dirty="0"/>
              <a:t>	 Suppose A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3300" dirty="0"/>
              <a:t> B		{To prove </a:t>
            </a:r>
            <a:r>
              <a:rPr lang="en-US" sz="3300" dirty="0" err="1"/>
              <a:t>B</a:t>
            </a:r>
            <a:r>
              <a:rPr lang="en-US" sz="3300" baseline="30000" dirty="0" err="1"/>
              <a:t>c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3300" dirty="0"/>
              <a:t> A</a:t>
            </a:r>
            <a:r>
              <a:rPr lang="en-US" sz="3300" baseline="30000" dirty="0"/>
              <a:t>c</a:t>
            </a:r>
            <a:r>
              <a:rPr lang="en-US" sz="3300" dirty="0"/>
              <a:t>}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3300" dirty="0">
                <a:sym typeface="Symbol"/>
              </a:rPr>
              <a:t>	</a:t>
            </a:r>
            <a:r>
              <a:rPr lang="pt-BR" sz="3300" dirty="0"/>
              <a:t> </a:t>
            </a:r>
            <a:r>
              <a:rPr lang="en-US" sz="3300" dirty="0"/>
              <a:t>Let </a:t>
            </a:r>
            <a:r>
              <a:rPr lang="en-US" sz="3300" dirty="0">
                <a:solidFill>
                  <a:srgbClr val="C00000"/>
                </a:solidFill>
              </a:rPr>
              <a:t>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sz="3300" dirty="0" err="1"/>
              <a:t>B</a:t>
            </a:r>
            <a:r>
              <a:rPr lang="en-US" sz="3300" baseline="30000" dirty="0" err="1"/>
              <a:t>c</a:t>
            </a:r>
            <a:endParaRPr lang="en-US" sz="3300" dirty="0">
              <a:solidFill>
                <a:srgbClr val="C00000"/>
              </a:solidFill>
            </a:endParaRP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3300" dirty="0">
                <a:sym typeface="Symbol"/>
              </a:rPr>
              <a:t>	 </a:t>
            </a:r>
            <a:r>
              <a:rPr lang="en-US" sz="3300" dirty="0"/>
              <a:t>	 </a:t>
            </a:r>
            <a:r>
              <a:rPr lang="en-US" sz="3300" dirty="0">
                <a:solidFill>
                  <a:srgbClr val="C00000"/>
                </a:solidFill>
              </a:rPr>
              <a:t>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3300" dirty="0"/>
              <a:t>B		(by definition of </a:t>
            </a:r>
            <a:r>
              <a:rPr lang="en-US" sz="3300" dirty="0" err="1"/>
              <a:t>B</a:t>
            </a:r>
            <a:r>
              <a:rPr lang="en-US" sz="3300" baseline="30000" dirty="0" err="1"/>
              <a:t>c</a:t>
            </a:r>
            <a:r>
              <a:rPr lang="en-US" sz="3300" dirty="0"/>
              <a:t>)</a:t>
            </a:r>
            <a:endParaRPr lang="pt-BR" sz="3300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pt-BR" sz="3300" dirty="0"/>
              <a:t>	</a:t>
            </a:r>
            <a:r>
              <a:rPr lang="en-US" sz="3300" dirty="0">
                <a:sym typeface="Symbol"/>
              </a:rPr>
              <a:t> </a:t>
            </a:r>
            <a:r>
              <a:rPr lang="en-US" sz="3300" dirty="0"/>
              <a:t>	 </a:t>
            </a:r>
            <a:r>
              <a:rPr lang="en-US" sz="3300" dirty="0">
                <a:solidFill>
                  <a:srgbClr val="C00000"/>
                </a:solidFill>
              </a:rPr>
              <a:t>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3300" dirty="0"/>
              <a:t>A		</a:t>
            </a:r>
            <a:r>
              <a:rPr lang="en-US" sz="3300" dirty="0">
                <a:solidFill>
                  <a:srgbClr val="C00000"/>
                </a:solidFill>
              </a:rPr>
              <a:t>(A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</a:t>
            </a:r>
            <a:r>
              <a:rPr lang="en-US" sz="3300" dirty="0">
                <a:solidFill>
                  <a:srgbClr val="C00000"/>
                </a:solidFill>
              </a:rPr>
              <a:t> B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</a:t>
            </a:r>
            <a:r>
              <a:rPr lang="en-US" sz="3300" dirty="0">
                <a:solidFill>
                  <a:srgbClr val="C00000"/>
                </a:solidFill>
              </a:rPr>
              <a:t> if 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sz="3300" dirty="0">
                <a:solidFill>
                  <a:srgbClr val="C00000"/>
                </a:solidFill>
              </a:rPr>
              <a:t>A then 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sz="3300" dirty="0">
                <a:solidFill>
                  <a:srgbClr val="C00000"/>
                </a:solidFill>
              </a:rPr>
              <a:t>B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 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3300" dirty="0">
                <a:solidFill>
                  <a:srgbClr val="C00000"/>
                </a:solidFill>
                <a:sym typeface="Symbol"/>
              </a:rPr>
              <a:t>				</a:t>
            </a:r>
            <a:r>
              <a:rPr lang="en-US" sz="3300" dirty="0" err="1">
                <a:solidFill>
                  <a:srgbClr val="C00000"/>
                </a:solidFill>
                <a:sym typeface="Symbol"/>
              </a:rPr>
              <a:t>contrapositive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: if </a:t>
            </a:r>
            <a:r>
              <a:rPr lang="en-US" sz="3300" dirty="0">
                <a:solidFill>
                  <a:srgbClr val="C00000"/>
                </a:solidFill>
              </a:rPr>
              <a:t>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3300" dirty="0">
                <a:solidFill>
                  <a:srgbClr val="C00000"/>
                </a:solidFill>
              </a:rPr>
              <a:t>B then 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3300" dirty="0">
                <a:solidFill>
                  <a:srgbClr val="C00000"/>
                </a:solidFill>
              </a:rPr>
              <a:t>A)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r>
              <a:rPr lang="en-US" sz="3300" dirty="0"/>
              <a:t>	</a:t>
            </a:r>
            <a:r>
              <a:rPr lang="en-US" sz="3300" dirty="0">
                <a:sym typeface="Symbol"/>
              </a:rPr>
              <a:t> </a:t>
            </a:r>
            <a:r>
              <a:rPr lang="en-US" sz="3300" dirty="0"/>
              <a:t> 	x </a:t>
            </a:r>
            <a:r>
              <a:rPr lang="en-US" sz="3300" dirty="0">
                <a:sym typeface="Symbol"/>
              </a:rPr>
              <a:t></a:t>
            </a:r>
            <a:r>
              <a:rPr lang="en-US" sz="3300" dirty="0"/>
              <a:t>A</a:t>
            </a:r>
            <a:r>
              <a:rPr lang="en-US" sz="3300" baseline="30000" dirty="0"/>
              <a:t>c</a:t>
            </a:r>
            <a:r>
              <a:rPr lang="en-US" sz="3300" dirty="0"/>
              <a:t>		 (by definition of A</a:t>
            </a:r>
            <a:r>
              <a:rPr lang="en-US" sz="3300" baseline="30000" dirty="0"/>
              <a:t>c</a:t>
            </a:r>
            <a:r>
              <a:rPr lang="en-US" sz="3300" dirty="0"/>
              <a:t>)</a:t>
            </a:r>
          </a:p>
          <a:p>
            <a:pPr>
              <a:buNone/>
            </a:pPr>
            <a:r>
              <a:rPr lang="en-US" sz="3300" dirty="0"/>
              <a:t>	 </a:t>
            </a:r>
          </a:p>
          <a:p>
            <a:pPr>
              <a:buNone/>
            </a:pPr>
            <a:r>
              <a:rPr lang="en-US" sz="3300" dirty="0"/>
              <a:t>	Thus if we show for any two sets A and B, if </a:t>
            </a:r>
            <a:r>
              <a:rPr lang="en-US" sz="3300" dirty="0">
                <a:solidFill>
                  <a:srgbClr val="C00000"/>
                </a:solidFill>
              </a:rPr>
              <a:t>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3300" dirty="0">
                <a:solidFill>
                  <a:srgbClr val="C00000"/>
                </a:solidFill>
              </a:rPr>
              <a:t>B</a:t>
            </a:r>
            <a:r>
              <a:rPr lang="en-US" sz="3300" dirty="0"/>
              <a:t> then </a:t>
            </a:r>
            <a:r>
              <a:rPr lang="en-US" sz="3300" dirty="0">
                <a:solidFill>
                  <a:srgbClr val="C00000"/>
                </a:solidFill>
              </a:rPr>
              <a:t>x </a:t>
            </a:r>
            <a:r>
              <a:rPr lang="en-US" sz="3300" dirty="0">
                <a:solidFill>
                  <a:srgbClr val="C00000"/>
                </a:solidFill>
                <a:sym typeface="Symbol"/>
              </a:rPr>
              <a:t></a:t>
            </a:r>
            <a:r>
              <a:rPr lang="en-US" sz="3300" dirty="0">
                <a:solidFill>
                  <a:srgbClr val="C00000"/>
                </a:solidFill>
              </a:rPr>
              <a:t>A</a:t>
            </a:r>
            <a:r>
              <a:rPr lang="en-US" sz="3300" b="1" dirty="0"/>
              <a:t>.</a:t>
            </a:r>
          </a:p>
          <a:p>
            <a:pPr>
              <a:buNone/>
            </a:pPr>
            <a:endParaRPr lang="en-US" sz="3300" b="1" dirty="0"/>
          </a:p>
          <a:p>
            <a:pPr>
              <a:buNone/>
            </a:pPr>
            <a:r>
              <a:rPr lang="en-US" sz="3300" b="1" dirty="0"/>
              <a:t>	</a:t>
            </a:r>
            <a:r>
              <a:rPr lang="en-US" sz="3300" dirty="0"/>
              <a:t>But </a:t>
            </a:r>
            <a:r>
              <a:rPr lang="en-US" sz="3300" dirty="0">
                <a:solidFill>
                  <a:srgbClr val="C00000"/>
                </a:solidFill>
              </a:rPr>
              <a:t>x</a:t>
            </a:r>
            <a:r>
              <a:rPr lang="en-US" sz="3300" dirty="0"/>
              <a:t> is an </a:t>
            </a:r>
            <a:r>
              <a:rPr lang="en-US" sz="3300" dirty="0">
                <a:solidFill>
                  <a:srgbClr val="C00000"/>
                </a:solidFill>
              </a:rPr>
              <a:t>arbitrary element </a:t>
            </a:r>
            <a:r>
              <a:rPr lang="en-US" sz="3300" dirty="0"/>
              <a:t>of </a:t>
            </a:r>
            <a:r>
              <a:rPr lang="en-US" sz="3300" dirty="0" err="1"/>
              <a:t>B</a:t>
            </a:r>
            <a:r>
              <a:rPr lang="en-US" sz="3300" baseline="30000" dirty="0" err="1"/>
              <a:t>c</a:t>
            </a:r>
            <a:endParaRPr lang="en-US" sz="3300" dirty="0"/>
          </a:p>
          <a:p>
            <a:endParaRPr lang="en-US" sz="3300" dirty="0"/>
          </a:p>
          <a:p>
            <a:pPr>
              <a:buNone/>
            </a:pPr>
            <a:r>
              <a:rPr lang="en-US" sz="3300" dirty="0"/>
              <a:t>		 			</a:t>
            </a:r>
            <a:r>
              <a:rPr lang="en-US" sz="3300" dirty="0">
                <a:sym typeface="Symbol"/>
              </a:rPr>
              <a:t></a:t>
            </a:r>
            <a:r>
              <a:rPr lang="en-US" sz="3300" dirty="0"/>
              <a:t> </a:t>
            </a:r>
            <a:r>
              <a:rPr lang="en-US" sz="3300" dirty="0" err="1"/>
              <a:t>B</a:t>
            </a:r>
            <a:r>
              <a:rPr lang="en-US" sz="3300" baseline="30000" dirty="0" err="1"/>
              <a:t>c</a:t>
            </a:r>
            <a:r>
              <a:rPr lang="en-US" sz="3300" dirty="0"/>
              <a:t> </a:t>
            </a:r>
            <a:r>
              <a:rPr lang="en-US" sz="3300" dirty="0">
                <a:sym typeface="Symbol"/>
              </a:rPr>
              <a:t></a:t>
            </a:r>
            <a:r>
              <a:rPr lang="en-US" sz="3300" dirty="0"/>
              <a:t> A</a:t>
            </a:r>
            <a:r>
              <a:rPr lang="en-US" sz="3300" baseline="30000" dirty="0"/>
              <a:t>c</a:t>
            </a:r>
            <a:r>
              <a:rPr lang="en-US" sz="3300" dirty="0"/>
              <a:t>	</a:t>
            </a:r>
            <a:r>
              <a:rPr lang="en-US" dirty="0"/>
              <a:t>	</a:t>
            </a:r>
            <a:endParaRPr lang="en-US" sz="2400" dirty="0"/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1238</TotalTime>
  <Words>2475</Words>
  <Application>Microsoft Office PowerPoint</Application>
  <PresentationFormat>On-screen Show (4:3)</PresentationFormat>
  <Paragraphs>356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Bell MT</vt:lpstr>
      <vt:lpstr>Calibri</vt:lpstr>
      <vt:lpstr>Century Schoolbook</vt:lpstr>
      <vt:lpstr>Symbol</vt:lpstr>
      <vt:lpstr>Wingdings</vt:lpstr>
      <vt:lpstr>Wingdings 2</vt:lpstr>
      <vt:lpstr>Oriel</vt:lpstr>
      <vt:lpstr>SET IDENTITIES</vt:lpstr>
      <vt:lpstr>SETS IDENTITIES</vt:lpstr>
      <vt:lpstr>PowerPoint Presentation</vt:lpstr>
      <vt:lpstr>PowerPoint Presentation</vt:lpstr>
      <vt:lpstr>PowerPoint Presentation</vt:lpstr>
      <vt:lpstr>EXERCISE</vt:lpstr>
      <vt:lpstr>SOLUTION</vt:lpstr>
      <vt:lpstr>SOLUTION</vt:lpstr>
      <vt:lpstr>SOLUTION</vt:lpstr>
      <vt:lpstr>Cont…</vt:lpstr>
      <vt:lpstr>SOLUTION</vt:lpstr>
      <vt:lpstr>EXERCISE</vt:lpstr>
      <vt:lpstr>SOLUTION</vt:lpstr>
      <vt:lpstr>Cont…</vt:lpstr>
      <vt:lpstr>DEMORGAN’S LAW</vt:lpstr>
      <vt:lpstr>PROOF</vt:lpstr>
      <vt:lpstr>Cont…</vt:lpstr>
      <vt:lpstr>ASSOCIATIVE LAW</vt:lpstr>
      <vt:lpstr>Cont…</vt:lpstr>
      <vt:lpstr>USING SET IDENTITIES</vt:lpstr>
      <vt:lpstr>PowerPoint Presentation</vt:lpstr>
      <vt:lpstr>EXERCISE</vt:lpstr>
      <vt:lpstr>EXERCISE</vt:lpstr>
      <vt:lpstr>EXERCISE</vt:lpstr>
      <vt:lpstr>PROVING SET IDENTITIES BY MEMBERSHIP TABLE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C &amp; M</dc:creator>
  <cp:lastModifiedBy>Muhammad  Ibtissam</cp:lastModifiedBy>
  <cp:revision>189</cp:revision>
  <dcterms:created xsi:type="dcterms:W3CDTF">2013-03-28T16:10:02Z</dcterms:created>
  <dcterms:modified xsi:type="dcterms:W3CDTF">2023-03-01T08:21:59Z</dcterms:modified>
</cp:coreProperties>
</file>