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379" r:id="rId3"/>
    <p:sldId id="380" r:id="rId4"/>
    <p:sldId id="257" r:id="rId5"/>
    <p:sldId id="258" r:id="rId6"/>
    <p:sldId id="320" r:id="rId7"/>
    <p:sldId id="322" r:id="rId8"/>
    <p:sldId id="323" r:id="rId9"/>
    <p:sldId id="324" r:id="rId10"/>
    <p:sldId id="325" r:id="rId11"/>
    <p:sldId id="326" r:id="rId12"/>
    <p:sldId id="367" r:id="rId13"/>
    <p:sldId id="327" r:id="rId14"/>
    <p:sldId id="368" r:id="rId15"/>
    <p:sldId id="369" r:id="rId16"/>
    <p:sldId id="328" r:id="rId17"/>
    <p:sldId id="370" r:id="rId18"/>
    <p:sldId id="371" r:id="rId19"/>
    <p:sldId id="372" r:id="rId20"/>
    <p:sldId id="329" r:id="rId21"/>
    <p:sldId id="373" r:id="rId22"/>
    <p:sldId id="374" r:id="rId23"/>
    <p:sldId id="375" r:id="rId24"/>
    <p:sldId id="330" r:id="rId25"/>
    <p:sldId id="365" r:id="rId26"/>
    <p:sldId id="376" r:id="rId27"/>
    <p:sldId id="331" r:id="rId28"/>
    <p:sldId id="366" r:id="rId29"/>
    <p:sldId id="377" r:id="rId30"/>
    <p:sldId id="332" r:id="rId31"/>
    <p:sldId id="333" r:id="rId32"/>
    <p:sldId id="378" r:id="rId33"/>
    <p:sldId id="385" r:id="rId34"/>
    <p:sldId id="381" r:id="rId35"/>
    <p:sldId id="382" r:id="rId36"/>
    <p:sldId id="383" r:id="rId37"/>
    <p:sldId id="384" r:id="rId38"/>
    <p:sldId id="386" r:id="rId39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/>
  </p:normalViewPr>
  <p:slideViewPr>
    <p:cSldViewPr>
      <p:cViewPr varScale="1">
        <p:scale>
          <a:sx n="57" d="100"/>
          <a:sy n="57" d="100"/>
        </p:scale>
        <p:origin x="14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6"/>
    </p:cViewPr>
  </p:sorterViewPr>
  <p:notesViewPr>
    <p:cSldViewPr>
      <p:cViewPr varScale="1">
        <p:scale>
          <a:sx n="83" d="100"/>
          <a:sy n="83" d="100"/>
        </p:scale>
        <p:origin x="-142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959C94-BE30-4F86-B0FD-A3A1B0C478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971F3D-4CCB-414F-9454-B7A9A7C50F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5046609-F674-44B6-8FCB-CC08E7B10C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697B-FB9C-4DE7-84A0-1309B4BE1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47E7-2302-4993-835F-A2750329B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6843562-6A8D-4508-B433-375FE97B4E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4772-4651-4709-B5B8-851202ACB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212F-0F62-46B2-BBCF-A4267B9585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F5EE-3D59-4A2D-B384-C9549A05CA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E3FE-F966-4958-A76A-B25FC80995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92CC-0ABD-4EAD-8464-CAFE0E96F6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1282-669A-4C75-B4DC-B452198C5A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D1B8C6-6188-4C48-BCDE-6213A1D72A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858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C00000"/>
                </a:solidFill>
              </a:rPr>
              <a:t>MATHEMATICAL INDUCTION</a:t>
            </a:r>
            <a:br>
              <a:rPr lang="en-US" sz="3100" b="1" u="sng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0070C0"/>
                </a:solidFill>
              </a:rPr>
              <a:t>Lecture </a:t>
            </a:r>
            <a:r>
              <a:rPr lang="en-US" sz="2800" b="1">
                <a:solidFill>
                  <a:srgbClr val="0070C0"/>
                </a:solidFill>
              </a:rPr>
              <a:t># 17</a:t>
            </a:r>
            <a:br>
              <a:rPr lang="en-US" sz="2800" dirty="0"/>
            </a:br>
            <a:br>
              <a:rPr lang="en-US" sz="2800" dirty="0"/>
            </a:br>
            <a:endParaRPr lang="en-US" sz="2900" b="1" u="sng" dirty="0">
              <a:solidFill>
                <a:srgbClr val="C0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B3F-4222-45C1-91A8-A367DD2FCE91}" type="slidenum">
              <a:rPr lang="en-US"/>
              <a:pPr/>
              <a:t>1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mathematical induction to prove that</a:t>
            </a:r>
          </a:p>
          <a:p>
            <a:pPr>
              <a:buNone/>
            </a:pPr>
            <a:r>
              <a:rPr lang="en-US" dirty="0"/>
              <a:t>         1+3+5+…+(2n -1) = n</a:t>
            </a:r>
            <a:r>
              <a:rPr lang="en-US" baseline="30000" dirty="0"/>
              <a:t>2</a:t>
            </a:r>
            <a:r>
              <a:rPr lang="en-US" dirty="0"/>
              <a:t> for all integers n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1.</a:t>
            </a:r>
          </a:p>
          <a:p>
            <a:pPr>
              <a:buNone/>
            </a:pPr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SOLUTION: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	Let </a:t>
            </a:r>
            <a:r>
              <a:rPr lang="en-US" dirty="0">
                <a:solidFill>
                  <a:srgbClr val="C00000"/>
                </a:solidFill>
              </a:rPr>
              <a:t>P(n)</a:t>
            </a:r>
            <a:r>
              <a:rPr lang="en-US" dirty="0"/>
              <a:t> be the equation 1+3+5+…+(2n -1) = n</a:t>
            </a:r>
            <a:r>
              <a:rPr lang="en-US" baseline="30000" dirty="0"/>
              <a:t>2</a:t>
            </a:r>
            <a:endParaRPr lang="en-US" dirty="0"/>
          </a:p>
          <a:p>
            <a:pPr lvl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Basis Step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	  </a:t>
            </a:r>
          </a:p>
          <a:p>
            <a:pPr>
              <a:buNone/>
            </a:pPr>
            <a:r>
              <a:rPr lang="en-US" dirty="0"/>
              <a:t>                   P(1) is true</a:t>
            </a:r>
          </a:p>
          <a:p>
            <a:pPr>
              <a:buNone/>
            </a:pPr>
            <a:r>
              <a:rPr lang="en-US" dirty="0"/>
              <a:t>                   For n = 1, L.H.S of P(1) = 1and </a:t>
            </a:r>
          </a:p>
          <a:p>
            <a:pPr>
              <a:buNone/>
            </a:pPr>
            <a:r>
              <a:rPr lang="en-US" dirty="0"/>
              <a:t>                    R.H.S =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1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pPr>
              <a:buNone/>
            </a:pPr>
            <a:r>
              <a:rPr lang="en-US" dirty="0"/>
              <a:t>                               Hence the equation is true for n = 1</a:t>
            </a:r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Inductive Step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 Suppose </a:t>
            </a:r>
            <a:r>
              <a:rPr lang="en-US" dirty="0">
                <a:solidFill>
                  <a:srgbClr val="C00000"/>
                </a:solidFill>
              </a:rPr>
              <a:t>P(k)</a:t>
            </a:r>
            <a:r>
              <a:rPr lang="en-US" dirty="0"/>
              <a:t> is true for some integer k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1. That is,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1 + 3 + 5 + … + (2k - 1) = k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/>
              <a:t> …………………(1)</a:t>
            </a:r>
          </a:p>
          <a:p>
            <a:pPr>
              <a:buNone/>
            </a:pPr>
            <a:r>
              <a:rPr lang="en-US" dirty="0"/>
              <a:t>	  </a:t>
            </a:r>
          </a:p>
          <a:p>
            <a:pPr>
              <a:buNone/>
            </a:pPr>
            <a:r>
              <a:rPr lang="en-US" dirty="0"/>
              <a:t>	  To prove </a:t>
            </a:r>
            <a:r>
              <a:rPr lang="en-US" dirty="0">
                <a:solidFill>
                  <a:srgbClr val="C00000"/>
                </a:solidFill>
              </a:rPr>
              <a:t>P(k+1)</a:t>
            </a:r>
            <a:r>
              <a:rPr lang="en-US" dirty="0"/>
              <a:t> is true; i.e.,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1 + 3 + 5 + … +[2(k+1)-1] = (k+1)</a:t>
            </a:r>
            <a:r>
              <a:rPr lang="en-US" baseline="30000" dirty="0">
                <a:solidFill>
                  <a:srgbClr val="C00000"/>
                </a:solidFill>
              </a:rPr>
              <a:t> 2</a:t>
            </a:r>
            <a:r>
              <a:rPr lang="en-US" dirty="0"/>
              <a:t>    …….…(2)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dirty="0">
                <a:solidFill>
                  <a:srgbClr val="C00000"/>
                </a:solidFill>
              </a:rPr>
              <a:t>L.H.S. of (2)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Thus </a:t>
            </a:r>
            <a:r>
              <a:rPr lang="en-US" dirty="0">
                <a:solidFill>
                  <a:srgbClr val="C00000"/>
                </a:solidFill>
              </a:rPr>
              <a:t>P(k+1)</a:t>
            </a:r>
            <a:r>
              <a:rPr lang="en-US" dirty="0"/>
              <a:t> is also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. Hence by </a:t>
            </a:r>
            <a:r>
              <a:rPr lang="en-US" dirty="0">
                <a:solidFill>
                  <a:srgbClr val="C00000"/>
                </a:solidFill>
              </a:rPr>
              <a:t>mathematical induction</a:t>
            </a:r>
            <a:r>
              <a:rPr lang="en-US" dirty="0"/>
              <a:t>, the given equation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for all integers n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1.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93538" name="Object 2"/>
          <p:cNvGraphicFramePr>
            <a:graphicFrameLocks noChangeAspect="1"/>
          </p:cNvGraphicFramePr>
          <p:nvPr/>
        </p:nvGraphicFramePr>
        <p:xfrm>
          <a:off x="829094" y="2022144"/>
          <a:ext cx="7652493" cy="2321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38" r:id="rId2" imgW="3809880" imgH="1155600" progId="">
                  <p:embed/>
                </p:oleObj>
              </mc:Choice>
              <mc:Fallback>
                <p:oleObj r:id="rId2" imgW="3809880" imgH="1155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94" y="2022144"/>
                        <a:ext cx="7652493" cy="2321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mathematical induction</a:t>
            </a:r>
            <a:r>
              <a:rPr lang="en-US" dirty="0"/>
              <a:t> to prove that </a:t>
            </a:r>
          </a:p>
          <a:p>
            <a:pPr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C00000"/>
                </a:solidFill>
              </a:rPr>
              <a:t>1+2+2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… + 2</a:t>
            </a:r>
            <a:r>
              <a:rPr lang="en-US" baseline="30000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2</a:t>
            </a:r>
            <a:r>
              <a:rPr lang="en-US" baseline="30000" dirty="0">
                <a:solidFill>
                  <a:srgbClr val="C00000"/>
                </a:solidFill>
              </a:rPr>
              <a:t>n+1</a:t>
            </a:r>
            <a:r>
              <a:rPr lang="en-US" dirty="0">
                <a:solidFill>
                  <a:srgbClr val="C00000"/>
                </a:solidFill>
              </a:rPr>
              <a:t> - 1</a:t>
            </a:r>
            <a:r>
              <a:rPr lang="en-US" dirty="0"/>
              <a:t>	for all integers n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SOLUTION:</a:t>
            </a:r>
          </a:p>
          <a:p>
            <a:pPr>
              <a:buNone/>
            </a:pPr>
            <a:r>
              <a:rPr lang="en-US" dirty="0"/>
              <a:t>	Let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P(n): 1 + 2 + 2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… + 2</a:t>
            </a:r>
            <a:r>
              <a:rPr lang="en-US" baseline="30000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2</a:t>
            </a:r>
            <a:r>
              <a:rPr lang="en-US" baseline="30000" dirty="0">
                <a:solidFill>
                  <a:srgbClr val="C00000"/>
                </a:solidFill>
              </a:rPr>
              <a:t>n+1</a:t>
            </a:r>
            <a:r>
              <a:rPr lang="en-US" dirty="0">
                <a:solidFill>
                  <a:srgbClr val="C00000"/>
                </a:solidFill>
              </a:rPr>
              <a:t> – 1</a:t>
            </a:r>
          </a:p>
          <a:p>
            <a:pPr>
              <a:buNone/>
            </a:pPr>
            <a:endParaRPr lang="en-US" dirty="0"/>
          </a:p>
          <a:p>
            <a:pPr lvl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Basis Step:</a:t>
            </a:r>
            <a:r>
              <a:rPr lang="en-US" b="1" dirty="0"/>
              <a:t>  </a:t>
            </a:r>
          </a:p>
          <a:p>
            <a:pPr lvl="0">
              <a:buNone/>
            </a:pPr>
            <a:r>
              <a:rPr lang="en-US" b="1" dirty="0"/>
              <a:t>           </a:t>
            </a:r>
            <a:r>
              <a:rPr lang="en-US" dirty="0"/>
              <a:t>P(0) is true.</a:t>
            </a:r>
          </a:p>
          <a:p>
            <a:pPr>
              <a:buNone/>
            </a:pPr>
            <a:r>
              <a:rPr lang="en-US" dirty="0"/>
              <a:t>           For n = 0</a:t>
            </a:r>
          </a:p>
          <a:p>
            <a:pPr>
              <a:buNone/>
            </a:pPr>
            <a:r>
              <a:rPr lang="en-US" dirty="0"/>
              <a:t>			L.H.S of P(0) = 1</a:t>
            </a:r>
          </a:p>
          <a:p>
            <a:pPr>
              <a:buNone/>
            </a:pPr>
            <a:r>
              <a:rPr lang="en-US" dirty="0"/>
              <a:t>			R.H.S of P(0) = 2</a:t>
            </a:r>
            <a:r>
              <a:rPr lang="en-US" baseline="30000" dirty="0"/>
              <a:t>0+1</a:t>
            </a:r>
            <a:r>
              <a:rPr lang="en-US" dirty="0"/>
              <a:t> - 1 = 2 - 1 = 1</a:t>
            </a:r>
          </a:p>
          <a:p>
            <a:pPr>
              <a:buNone/>
            </a:pPr>
            <a:r>
              <a:rPr lang="en-US" dirty="0"/>
              <a:t>		           Hence P(0) is true.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Inductive Step: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     </a:t>
            </a:r>
            <a:r>
              <a:rPr lang="en-US" dirty="0"/>
              <a:t>Suppose </a:t>
            </a:r>
            <a:r>
              <a:rPr lang="en-US" dirty="0">
                <a:solidFill>
                  <a:srgbClr val="C00000"/>
                </a:solidFill>
              </a:rPr>
              <a:t>P(k)</a:t>
            </a:r>
            <a:r>
              <a:rPr lang="en-US" dirty="0"/>
              <a:t> is true for some integer k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0; i.e.,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1+2+2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+…+2</a:t>
            </a:r>
            <a:r>
              <a:rPr lang="en-US" baseline="30000" dirty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 = 2</a:t>
            </a:r>
            <a:r>
              <a:rPr lang="en-US" baseline="30000" dirty="0">
                <a:solidFill>
                  <a:srgbClr val="C00000"/>
                </a:solidFill>
              </a:rPr>
              <a:t>k+1</a:t>
            </a:r>
            <a:r>
              <a:rPr lang="en-US" dirty="0">
                <a:solidFill>
                  <a:srgbClr val="C00000"/>
                </a:solidFill>
              </a:rPr>
              <a:t> – 1</a:t>
            </a:r>
            <a:r>
              <a:rPr lang="en-US" dirty="0"/>
              <a:t>……………………(1)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      To prove </a:t>
            </a:r>
            <a:r>
              <a:rPr lang="en-US" dirty="0">
                <a:solidFill>
                  <a:srgbClr val="C00000"/>
                </a:solidFill>
              </a:rPr>
              <a:t>P(k+1)</a:t>
            </a:r>
            <a:r>
              <a:rPr lang="en-US" dirty="0"/>
              <a:t> is true, i.e.,</a:t>
            </a:r>
          </a:p>
          <a:p>
            <a:pPr>
              <a:buNone/>
            </a:pPr>
            <a:r>
              <a:rPr lang="en-US" dirty="0"/>
              <a:t>	       </a:t>
            </a:r>
            <a:r>
              <a:rPr lang="en-US" dirty="0">
                <a:solidFill>
                  <a:srgbClr val="C00000"/>
                </a:solidFill>
              </a:rPr>
              <a:t>1+2+2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+…+2</a:t>
            </a:r>
            <a:r>
              <a:rPr lang="en-US" baseline="30000" dirty="0">
                <a:solidFill>
                  <a:srgbClr val="C00000"/>
                </a:solidFill>
              </a:rPr>
              <a:t>k+1</a:t>
            </a:r>
            <a:r>
              <a:rPr lang="en-US" dirty="0">
                <a:solidFill>
                  <a:srgbClr val="C00000"/>
                </a:solidFill>
              </a:rPr>
              <a:t> = 2</a:t>
            </a:r>
            <a:r>
              <a:rPr lang="en-US" baseline="30000" dirty="0">
                <a:solidFill>
                  <a:srgbClr val="C00000"/>
                </a:solidFill>
              </a:rPr>
              <a:t>k+1+1</a:t>
            </a:r>
            <a:r>
              <a:rPr lang="en-US" dirty="0">
                <a:solidFill>
                  <a:srgbClr val="C00000"/>
                </a:solidFill>
              </a:rPr>
              <a:t> – 1</a:t>
            </a:r>
            <a:r>
              <a:rPr lang="en-US" dirty="0"/>
              <a:t>……………..…(2)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>
                <a:solidFill>
                  <a:srgbClr val="C00000"/>
                </a:solidFill>
              </a:rPr>
              <a:t>LHS of equation (2)</a:t>
            </a:r>
          </a:p>
          <a:p>
            <a:pPr>
              <a:buNone/>
            </a:pPr>
            <a:r>
              <a:rPr lang="en-US" dirty="0"/>
              <a:t>			  1+2+2</a:t>
            </a:r>
            <a:r>
              <a:rPr lang="en-US" baseline="30000" dirty="0"/>
              <a:t>2</a:t>
            </a:r>
            <a:r>
              <a:rPr lang="en-US" dirty="0"/>
              <a:t>+…+2</a:t>
            </a:r>
            <a:r>
              <a:rPr lang="en-US" baseline="30000" dirty="0"/>
              <a:t>k+1</a:t>
            </a:r>
            <a:r>
              <a:rPr lang="en-US" dirty="0">
                <a:solidFill>
                  <a:srgbClr val="C00000"/>
                </a:solidFill>
              </a:rPr>
              <a:t>= (1+2+2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+…+2</a:t>
            </a:r>
            <a:r>
              <a:rPr lang="en-US" baseline="30000" dirty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) + 2</a:t>
            </a:r>
            <a:r>
              <a:rPr lang="en-US" baseline="30000" dirty="0">
                <a:solidFill>
                  <a:srgbClr val="C00000"/>
                </a:solidFill>
              </a:rPr>
              <a:t>k+1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        			      = </a:t>
            </a:r>
            <a:r>
              <a:rPr lang="en-US" dirty="0">
                <a:solidFill>
                  <a:srgbClr val="C00000"/>
                </a:solidFill>
              </a:rPr>
              <a:t>(2</a:t>
            </a:r>
            <a:r>
              <a:rPr lang="en-US" baseline="30000" dirty="0">
                <a:solidFill>
                  <a:srgbClr val="C00000"/>
                </a:solidFill>
              </a:rPr>
              <a:t>k+1</a:t>
            </a:r>
            <a:r>
              <a:rPr lang="en-US" dirty="0">
                <a:solidFill>
                  <a:srgbClr val="C00000"/>
                </a:solidFill>
              </a:rPr>
              <a:t> – 1) +2</a:t>
            </a:r>
            <a:r>
              <a:rPr lang="en-US" baseline="30000" dirty="0">
                <a:solidFill>
                  <a:srgbClr val="C00000"/>
                </a:solidFill>
              </a:rPr>
              <a:t>k+1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				      = </a:t>
            </a:r>
            <a:r>
              <a:rPr lang="en-US" dirty="0">
                <a:solidFill>
                  <a:srgbClr val="C00000"/>
                </a:solidFill>
              </a:rPr>
              <a:t>2·2</a:t>
            </a:r>
            <a:r>
              <a:rPr lang="en-US" baseline="30000" dirty="0">
                <a:solidFill>
                  <a:srgbClr val="C00000"/>
                </a:solidFill>
              </a:rPr>
              <a:t>k+1</a:t>
            </a:r>
            <a:r>
              <a:rPr lang="en-US" dirty="0">
                <a:solidFill>
                  <a:srgbClr val="C00000"/>
                </a:solidFill>
              </a:rPr>
              <a:t> – 1</a:t>
            </a:r>
          </a:p>
          <a:p>
            <a:pPr>
              <a:buNone/>
            </a:pPr>
            <a:r>
              <a:rPr lang="en-US" dirty="0"/>
              <a:t>					      =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baseline="30000" dirty="0">
                <a:solidFill>
                  <a:srgbClr val="C00000"/>
                </a:solidFill>
              </a:rPr>
              <a:t>k+1+1</a:t>
            </a:r>
            <a:r>
              <a:rPr lang="en-US" dirty="0">
                <a:solidFill>
                  <a:srgbClr val="C00000"/>
                </a:solidFill>
              </a:rPr>
              <a:t> – 1</a:t>
            </a:r>
          </a:p>
          <a:p>
            <a:pPr>
              <a:buNone/>
            </a:pPr>
            <a:r>
              <a:rPr lang="en-US" dirty="0"/>
              <a:t>					      = </a:t>
            </a:r>
            <a:r>
              <a:rPr lang="en-US" dirty="0">
                <a:solidFill>
                  <a:srgbClr val="C00000"/>
                </a:solidFill>
              </a:rPr>
              <a:t>R.H.S of (2)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Hence </a:t>
            </a:r>
            <a:r>
              <a:rPr lang="en-US" dirty="0">
                <a:solidFill>
                  <a:srgbClr val="C00000"/>
                </a:solidFill>
              </a:rPr>
              <a:t>P(k+1)</a:t>
            </a:r>
            <a:r>
              <a:rPr lang="en-US" dirty="0"/>
              <a:t> is true and consequently by </a:t>
            </a:r>
            <a:r>
              <a:rPr lang="en-US" dirty="0">
                <a:solidFill>
                  <a:srgbClr val="C00000"/>
                </a:solidFill>
              </a:rPr>
              <a:t>mathematical induction</a:t>
            </a:r>
            <a:r>
              <a:rPr lang="en-US" dirty="0"/>
              <a:t> the given propositional function is true for all integers n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0.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Prove by mathematical induction</a:t>
            </a:r>
          </a:p>
          <a:p>
            <a:pPr>
              <a:buNone/>
            </a:pPr>
            <a:r>
              <a:rPr lang="en-US" sz="2900" dirty="0"/>
              <a:t>                                             </a:t>
            </a:r>
          </a:p>
          <a:p>
            <a:pPr>
              <a:buNone/>
            </a:pPr>
            <a:r>
              <a:rPr lang="en-US" sz="2900" dirty="0"/>
              <a:t>               		                        		</a:t>
            </a:r>
          </a:p>
          <a:p>
            <a:r>
              <a:rPr lang="en-US" sz="2900" b="1" u="sng" dirty="0">
                <a:solidFill>
                  <a:srgbClr val="0070C0"/>
                </a:solidFill>
              </a:rPr>
              <a:t>PROOF:</a:t>
            </a:r>
            <a:r>
              <a:rPr lang="en-US" sz="2900" b="1" dirty="0">
                <a:solidFill>
                  <a:srgbClr val="0070C0"/>
                </a:solidFill>
              </a:rPr>
              <a:t>					</a:t>
            </a:r>
            <a:r>
              <a:rPr lang="en-US" sz="2900" dirty="0"/>
              <a:t> for all integers n </a:t>
            </a:r>
            <a:r>
              <a:rPr lang="en-US" sz="2900" dirty="0">
                <a:sym typeface="Symbol"/>
              </a:rPr>
              <a:t></a:t>
            </a:r>
            <a:r>
              <a:rPr lang="en-US" sz="2900" dirty="0"/>
              <a:t>1.</a:t>
            </a:r>
            <a:endParaRPr lang="en-US" sz="29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900" dirty="0"/>
              <a:t>		 Let </a:t>
            </a:r>
            <a:r>
              <a:rPr lang="en-US" sz="2900" dirty="0">
                <a:solidFill>
                  <a:srgbClr val="C00000"/>
                </a:solidFill>
              </a:rPr>
              <a:t>P(n)</a:t>
            </a:r>
            <a:r>
              <a:rPr lang="en-US" sz="2900" dirty="0"/>
              <a:t> denotes the given equation</a:t>
            </a:r>
          </a:p>
          <a:p>
            <a:pPr lvl="0">
              <a:buNone/>
            </a:pPr>
            <a:r>
              <a:rPr lang="en-US" sz="2900" b="1" dirty="0"/>
              <a:t>	</a:t>
            </a:r>
            <a:r>
              <a:rPr lang="en-US" sz="2900" b="1" dirty="0">
                <a:solidFill>
                  <a:srgbClr val="C00000"/>
                </a:solidFill>
              </a:rPr>
              <a:t>Basis step: </a:t>
            </a:r>
            <a:r>
              <a:rPr lang="en-US" sz="2900" b="1" dirty="0"/>
              <a:t> </a:t>
            </a:r>
            <a:endParaRPr lang="en-US" sz="2900" dirty="0"/>
          </a:p>
          <a:p>
            <a:pPr>
              <a:buNone/>
            </a:pPr>
            <a:r>
              <a:rPr lang="en-US" sz="2900" b="1" dirty="0"/>
              <a:t>                       </a:t>
            </a:r>
            <a:r>
              <a:rPr lang="en-US" sz="2900" dirty="0"/>
              <a:t>P(1) is true</a:t>
            </a:r>
          </a:p>
          <a:p>
            <a:pPr>
              <a:buNone/>
            </a:pPr>
            <a:r>
              <a:rPr lang="en-US" sz="2900" dirty="0"/>
              <a:t>                       For n = 1</a:t>
            </a:r>
          </a:p>
          <a:p>
            <a:pPr>
              <a:buNone/>
            </a:pPr>
            <a:r>
              <a:rPr lang="en-US" sz="2900" dirty="0"/>
              <a:t>                              L.H.S of P(1) = 1</a:t>
            </a:r>
            <a:r>
              <a:rPr lang="en-US" sz="2900" baseline="30000" dirty="0"/>
              <a:t>2</a:t>
            </a:r>
            <a:r>
              <a:rPr lang="en-US" sz="2900" dirty="0"/>
              <a:t> = 1</a:t>
            </a:r>
          </a:p>
          <a:p>
            <a:pPr>
              <a:buNone/>
            </a:pPr>
            <a:r>
              <a:rPr lang="en-US" sz="2900" dirty="0"/>
              <a:t> 		</a:t>
            </a:r>
          </a:p>
          <a:p>
            <a:pPr>
              <a:buNone/>
            </a:pPr>
            <a:r>
              <a:rPr lang="en-US" sz="2900" dirty="0"/>
              <a:t>		  R.H.S of P(1)</a:t>
            </a:r>
          </a:p>
          <a:p>
            <a:pPr>
              <a:buNone/>
            </a:pPr>
            <a:endParaRPr lang="en-US" sz="2900" dirty="0"/>
          </a:p>
          <a:p>
            <a:pPr>
              <a:buNone/>
            </a:pPr>
            <a:endParaRPr lang="en-US" sz="2900" dirty="0"/>
          </a:p>
          <a:p>
            <a:pPr>
              <a:buNone/>
            </a:pPr>
            <a:endParaRPr lang="en-US" sz="2900" dirty="0"/>
          </a:p>
          <a:p>
            <a:pPr>
              <a:buNone/>
            </a:pPr>
            <a:r>
              <a:rPr lang="en-US" sz="2900" dirty="0"/>
              <a:t>		So L.H.S = R.H.S of P(1).Hence P(1) is true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87393" name="Object 1"/>
          <p:cNvGraphicFramePr>
            <a:graphicFrameLocks noChangeAspect="1"/>
          </p:cNvGraphicFramePr>
          <p:nvPr/>
        </p:nvGraphicFramePr>
        <p:xfrm>
          <a:off x="2270831" y="1502392"/>
          <a:ext cx="4434769" cy="721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3" r:id="rId2" imgW="2311200" imgH="393480" progId="">
                  <p:embed/>
                </p:oleObj>
              </mc:Choice>
              <mc:Fallback>
                <p:oleObj r:id="rId2" imgW="2311200" imgH="39348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831" y="1502392"/>
                        <a:ext cx="4434769" cy="7213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4" name="Object 2"/>
          <p:cNvGraphicFramePr>
            <a:graphicFrameLocks noChangeAspect="1"/>
          </p:cNvGraphicFramePr>
          <p:nvPr/>
        </p:nvGraphicFramePr>
        <p:xfrm>
          <a:off x="2930856" y="4284133"/>
          <a:ext cx="1905000" cy="1354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4" r:id="rId4" imgW="1143000" imgH="812520" progId="">
                  <p:embed/>
                </p:oleObj>
              </mc:Choice>
              <mc:Fallback>
                <p:oleObj r:id="rId4" imgW="1143000" imgH="8125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856" y="4284133"/>
                        <a:ext cx="1905000" cy="1354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Inductive Step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    Suppose </a:t>
            </a:r>
            <a:r>
              <a:rPr lang="en-US" dirty="0">
                <a:solidFill>
                  <a:srgbClr val="C00000"/>
                </a:solidFill>
              </a:rPr>
              <a:t>P(k)</a:t>
            </a:r>
            <a:r>
              <a:rPr lang="en-US" dirty="0"/>
              <a:t> is true for some integer k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1; </a:t>
            </a:r>
          </a:p>
          <a:p>
            <a:pPr>
              <a:buNone/>
            </a:pPr>
            <a:r>
              <a:rPr lang="en-US" dirty="0"/>
              <a:t>		 					            ………(1)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    To prove </a:t>
            </a:r>
            <a:r>
              <a:rPr lang="en-US" dirty="0">
                <a:solidFill>
                  <a:srgbClr val="C00000"/>
                </a:solidFill>
              </a:rPr>
              <a:t>P(k+1)</a:t>
            </a:r>
            <a:r>
              <a:rPr lang="en-US" dirty="0"/>
              <a:t> is true; i.e.;</a:t>
            </a:r>
          </a:p>
          <a:p>
            <a:pPr>
              <a:buNone/>
            </a:pPr>
            <a:r>
              <a:rPr lang="en-US" dirty="0"/>
              <a:t>							            ………(2)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    Consider </a:t>
            </a:r>
            <a:r>
              <a:rPr lang="en-US" dirty="0">
                <a:solidFill>
                  <a:srgbClr val="C00000"/>
                </a:solidFill>
              </a:rPr>
              <a:t>LHS of above equation (2)</a:t>
            </a:r>
          </a:p>
          <a:p>
            <a:endParaRPr lang="en-US" dirty="0"/>
          </a:p>
        </p:txBody>
      </p:sp>
      <p:graphicFrame>
        <p:nvGraphicFramePr>
          <p:cNvPr id="194562" name="Object 2"/>
          <p:cNvGraphicFramePr>
            <a:graphicFrameLocks noChangeAspect="1"/>
          </p:cNvGraphicFramePr>
          <p:nvPr/>
        </p:nvGraphicFramePr>
        <p:xfrm>
          <a:off x="1845698" y="2133600"/>
          <a:ext cx="404843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2" r:id="rId2" imgW="2323800" imgH="393480" progId="">
                  <p:embed/>
                </p:oleObj>
              </mc:Choice>
              <mc:Fallback>
                <p:oleObj r:id="rId2" imgW="232380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698" y="2133600"/>
                        <a:ext cx="404843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1147916" y="3581400"/>
          <a:ext cx="586248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3" r:id="rId4" imgW="3365280" imgH="393480" progId="">
                  <p:embed/>
                </p:oleObj>
              </mc:Choice>
              <mc:Fallback>
                <p:oleObj r:id="rId4" imgW="3365280" imgH="3934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916" y="3581400"/>
                        <a:ext cx="5862484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4" name="Object 4"/>
          <p:cNvGraphicFramePr>
            <a:graphicFrameLocks noChangeAspect="1"/>
          </p:cNvGraphicFramePr>
          <p:nvPr/>
        </p:nvGraphicFramePr>
        <p:xfrm>
          <a:off x="1143000" y="5029200"/>
          <a:ext cx="6912866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4" r:id="rId6" imgW="3759120" imgH="1066680" progId="">
                  <p:embed/>
                </p:oleObj>
              </mc:Choice>
              <mc:Fallback>
                <p:oleObj r:id="rId6" imgW="3759120" imgH="10666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6912866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5585" name="Object 1"/>
          <p:cNvGraphicFramePr>
            <a:graphicFrameLocks noChangeAspect="1"/>
          </p:cNvGraphicFramePr>
          <p:nvPr/>
        </p:nvGraphicFramePr>
        <p:xfrm>
          <a:off x="3124199" y="1162336"/>
          <a:ext cx="3400704" cy="4933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5" r:id="rId2" imgW="1841500" imgH="2667000" progId="">
                  <p:embed/>
                </p:oleObj>
              </mc:Choice>
              <mc:Fallback>
                <p:oleObj r:id="rId2" imgW="1841500" imgH="26670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9" y="1162336"/>
                        <a:ext cx="3400704" cy="4933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0945" name="Object 1"/>
          <p:cNvGraphicFramePr>
            <a:graphicFrameLocks noChangeAspect="1"/>
          </p:cNvGraphicFramePr>
          <p:nvPr/>
        </p:nvGraphicFramePr>
        <p:xfrm>
          <a:off x="3200399" y="1295400"/>
          <a:ext cx="3648148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45" r:id="rId2" imgW="1841500" imgH="1231900" progId="">
                  <p:embed/>
                </p:oleObj>
              </mc:Choice>
              <mc:Fallback>
                <p:oleObj r:id="rId2" imgW="1841500" imgH="12319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399" y="1295400"/>
                        <a:ext cx="3648148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we have an </a:t>
            </a:r>
            <a:r>
              <a:rPr lang="en-US" dirty="0">
                <a:solidFill>
                  <a:srgbClr val="C00000"/>
                </a:solidFill>
              </a:rPr>
              <a:t>infinite ladder</a:t>
            </a:r>
            <a:r>
              <a:rPr lang="en-US" dirty="0"/>
              <a:t>, and we want to know whether we can reach every step on this </a:t>
            </a:r>
            <a:r>
              <a:rPr lang="en-US" dirty="0">
                <a:solidFill>
                  <a:srgbClr val="C00000"/>
                </a:solidFill>
              </a:rPr>
              <a:t>ladder.</a:t>
            </a:r>
            <a:r>
              <a:rPr lang="en-US" dirty="0"/>
              <a:t> We know two things:</a:t>
            </a:r>
          </a:p>
          <a:p>
            <a:endParaRPr lang="en-US" dirty="0"/>
          </a:p>
          <a:p>
            <a:pPr lvl="1"/>
            <a:r>
              <a:rPr lang="en-US" sz="2500" dirty="0"/>
              <a:t>We can reach</a:t>
            </a:r>
            <a:r>
              <a:rPr lang="en-US" sz="2500" dirty="0">
                <a:solidFill>
                  <a:srgbClr val="C00000"/>
                </a:solidFill>
              </a:rPr>
              <a:t> first rung</a:t>
            </a:r>
            <a:r>
              <a:rPr lang="en-US" sz="2500" dirty="0"/>
              <a:t> of the </a:t>
            </a:r>
            <a:r>
              <a:rPr lang="en-US" sz="2500" dirty="0">
                <a:solidFill>
                  <a:srgbClr val="C00000"/>
                </a:solidFill>
              </a:rPr>
              <a:t>ladder</a:t>
            </a:r>
            <a:r>
              <a:rPr lang="en-US" sz="2500" dirty="0"/>
              <a:t>.</a:t>
            </a:r>
          </a:p>
          <a:p>
            <a:pPr lvl="1"/>
            <a:r>
              <a:rPr lang="en-US" sz="2500" dirty="0"/>
              <a:t>If we can reach a </a:t>
            </a:r>
            <a:r>
              <a:rPr lang="en-US" sz="2500" dirty="0">
                <a:solidFill>
                  <a:srgbClr val="C00000"/>
                </a:solidFill>
              </a:rPr>
              <a:t>particular rung</a:t>
            </a:r>
            <a:r>
              <a:rPr lang="en-US" sz="2500" dirty="0"/>
              <a:t> of the </a:t>
            </a:r>
            <a:r>
              <a:rPr lang="en-US" sz="2500" dirty="0">
                <a:solidFill>
                  <a:srgbClr val="C00000"/>
                </a:solidFill>
              </a:rPr>
              <a:t>ladder</a:t>
            </a:r>
            <a:r>
              <a:rPr lang="en-US" sz="2500" dirty="0"/>
              <a:t>, then we can reach the </a:t>
            </a:r>
            <a:r>
              <a:rPr lang="en-US" sz="2500" dirty="0">
                <a:solidFill>
                  <a:srgbClr val="C00000"/>
                </a:solidFill>
              </a:rPr>
              <a:t>next rung</a:t>
            </a:r>
            <a:r>
              <a:rPr lang="en-US" sz="25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Prove by mathematical induction</a:t>
            </a:r>
          </a:p>
          <a:p>
            <a:pPr>
              <a:buNone/>
            </a:pPr>
            <a:r>
              <a:rPr lang="en-US" dirty="0"/>
              <a:t>							for all integers n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</a:p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P(n)</a:t>
            </a:r>
            <a:r>
              <a:rPr lang="en-US" dirty="0"/>
              <a:t> be the given equation.</a:t>
            </a:r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Basis Step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b="1" dirty="0"/>
              <a:t>	                          </a:t>
            </a:r>
            <a:r>
              <a:rPr lang="en-US" dirty="0"/>
              <a:t>P(1) is true</a:t>
            </a:r>
          </a:p>
          <a:p>
            <a:pPr>
              <a:buNone/>
            </a:pPr>
            <a:r>
              <a:rPr lang="en-US" dirty="0"/>
              <a:t>                              For n = 1</a:t>
            </a:r>
          </a:p>
          <a:p>
            <a:pPr>
              <a:buNone/>
            </a:pPr>
            <a:r>
              <a:rPr lang="en-US" dirty="0"/>
              <a:t>                              	L.H.S of P(1) = 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                         	R.H.S of P(1) =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                        Hence P(1) is true</a:t>
            </a:r>
          </a:p>
        </p:txBody>
      </p:sp>
      <p:graphicFrame>
        <p:nvGraphicFramePr>
          <p:cNvPr id="171009" name="Object 1"/>
          <p:cNvGraphicFramePr>
            <a:graphicFrameLocks noChangeAspect="1"/>
          </p:cNvGraphicFramePr>
          <p:nvPr/>
        </p:nvGraphicFramePr>
        <p:xfrm>
          <a:off x="2321256" y="1491016"/>
          <a:ext cx="3555999" cy="762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09" r:id="rId2" imgW="1955520" imgH="419040" progId="">
                  <p:embed/>
                </p:oleObj>
              </mc:Choice>
              <mc:Fallback>
                <p:oleObj r:id="rId2" imgW="1955520" imgH="41904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256" y="1491016"/>
                        <a:ext cx="3555999" cy="762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5003799" y="4142096"/>
          <a:ext cx="1778001" cy="64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1" r:id="rId4" imgW="939600" imgH="393480" progId="">
                  <p:embed/>
                </p:oleObj>
              </mc:Choice>
              <mc:Fallback>
                <p:oleObj r:id="rId4" imgW="939600" imgH="3934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799" y="4142096"/>
                        <a:ext cx="1778001" cy="643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5064456" y="4857463"/>
          <a:ext cx="914400" cy="644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2" r:id="rId6" imgW="558720" imgH="393480" progId="">
                  <p:embed/>
                </p:oleObj>
              </mc:Choice>
              <mc:Fallback>
                <p:oleObj r:id="rId6" imgW="558720" imgH="3934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456" y="4857463"/>
                        <a:ext cx="914400" cy="6442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Inductive Step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	   Suppose </a:t>
            </a:r>
            <a:r>
              <a:rPr lang="en-US" dirty="0">
                <a:solidFill>
                  <a:srgbClr val="C00000"/>
                </a:solidFill>
              </a:rPr>
              <a:t>P(k)</a:t>
            </a:r>
            <a:r>
              <a:rPr lang="en-US" dirty="0"/>
              <a:t> is true, for some integer k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1.</a:t>
            </a:r>
          </a:p>
          <a:p>
            <a:pPr>
              <a:buNone/>
            </a:pPr>
            <a:r>
              <a:rPr lang="en-US" dirty="0"/>
              <a:t>	   That is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  </a:t>
            </a:r>
          </a:p>
          <a:p>
            <a:pPr>
              <a:buNone/>
            </a:pPr>
            <a:r>
              <a:rPr lang="en-US" dirty="0"/>
              <a:t>	    To prove </a:t>
            </a:r>
            <a:r>
              <a:rPr lang="en-US" dirty="0">
                <a:solidFill>
                  <a:srgbClr val="C00000"/>
                </a:solidFill>
              </a:rPr>
              <a:t>P(k+1)</a:t>
            </a:r>
            <a:r>
              <a:rPr lang="en-US" dirty="0"/>
              <a:t> is true. That is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    Now we will consider the L.H.S of the equation (2)  and will try to get the R.H.S by using equation ( 1) and some simple computation.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211970" name="Object 2"/>
          <p:cNvGraphicFramePr>
            <a:graphicFrameLocks noChangeAspect="1"/>
          </p:cNvGraphicFramePr>
          <p:nvPr/>
        </p:nvGraphicFramePr>
        <p:xfrm>
          <a:off x="2539997" y="2438400"/>
          <a:ext cx="355600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0" r:id="rId2" imgW="1955520" imgH="419040" progId="">
                  <p:embed/>
                </p:oleObj>
              </mc:Choice>
              <mc:Fallback>
                <p:oleObj r:id="rId2" imgW="1955520" imgH="419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997" y="2438400"/>
                        <a:ext cx="355600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1" name="Object 3"/>
          <p:cNvGraphicFramePr>
            <a:graphicFrameLocks noChangeAspect="1"/>
          </p:cNvGraphicFramePr>
          <p:nvPr/>
        </p:nvGraphicFramePr>
        <p:xfrm>
          <a:off x="2544615" y="4191000"/>
          <a:ext cx="469438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1" r:id="rId4" imgW="2717640" imgH="419040" progId="">
                  <p:embed/>
                </p:oleObj>
              </mc:Choice>
              <mc:Fallback>
                <p:oleObj r:id="rId4" imgW="2717640" imgH="419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615" y="4191000"/>
                        <a:ext cx="469438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dirty="0">
                <a:latin typeface="+mn-lt"/>
              </a:rPr>
              <a:t>Consider </a:t>
            </a:r>
            <a:r>
              <a:rPr lang="en-US" sz="2900" dirty="0">
                <a:solidFill>
                  <a:srgbClr val="C00000"/>
                </a:solidFill>
                <a:latin typeface="+mn-lt"/>
              </a:rPr>
              <a:t>LHS of 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212994" name="Object 2"/>
          <p:cNvGraphicFramePr>
            <a:graphicFrameLocks noChangeAspect="1"/>
          </p:cNvGraphicFramePr>
          <p:nvPr/>
        </p:nvGraphicFramePr>
        <p:xfrm>
          <a:off x="2971799" y="849264"/>
          <a:ext cx="4312086" cy="2198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4" r:id="rId2" imgW="2565360" imgH="1307880" progId="">
                  <p:embed/>
                </p:oleObj>
              </mc:Choice>
              <mc:Fallback>
                <p:oleObj r:id="rId2" imgW="2565360" imgH="1307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799" y="849264"/>
                        <a:ext cx="4312086" cy="2198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5" name="Object 3"/>
          <p:cNvGraphicFramePr>
            <a:graphicFrameLocks noChangeAspect="1"/>
          </p:cNvGraphicFramePr>
          <p:nvPr/>
        </p:nvGraphicFramePr>
        <p:xfrm>
          <a:off x="2993407" y="3040039"/>
          <a:ext cx="2046831" cy="3276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5" r:id="rId4" imgW="952200" imgH="2019240" progId="">
                  <p:embed/>
                </p:oleObj>
              </mc:Choice>
              <mc:Fallback>
                <p:oleObj r:id="rId4" imgW="952200" imgH="20192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407" y="3040039"/>
                        <a:ext cx="2046831" cy="32766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Hence </a:t>
            </a:r>
            <a:r>
              <a:rPr lang="en-US" dirty="0">
                <a:solidFill>
                  <a:srgbClr val="C00000"/>
                </a:solidFill>
              </a:rPr>
              <a:t>P(k+1)</a:t>
            </a:r>
            <a:r>
              <a:rPr lang="en-US" dirty="0"/>
              <a:t> is also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and so by </a:t>
            </a:r>
            <a:r>
              <a:rPr lang="en-US" dirty="0">
                <a:solidFill>
                  <a:srgbClr val="C00000"/>
                </a:solidFill>
              </a:rPr>
              <a:t>Mathematical induction</a:t>
            </a:r>
            <a:r>
              <a:rPr lang="en-US" dirty="0"/>
              <a:t> the given equation is true for all integers n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1.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 Use </a:t>
            </a:r>
            <a:r>
              <a:rPr lang="en-US" dirty="0">
                <a:solidFill>
                  <a:srgbClr val="C00000"/>
                </a:solidFill>
              </a:rPr>
              <a:t>mathematical induction</a:t>
            </a:r>
            <a:r>
              <a:rPr lang="en-US" dirty="0"/>
              <a:t> to prove that</a:t>
            </a:r>
          </a:p>
          <a:p>
            <a:endParaRPr lang="en-US" dirty="0"/>
          </a:p>
          <a:p>
            <a:endParaRPr lang="en-US" b="1" u="sng" dirty="0">
              <a:solidFill>
                <a:srgbClr val="0070C0"/>
              </a:solidFill>
            </a:endParaRPr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Basis Step:</a:t>
            </a:r>
            <a:r>
              <a:rPr lang="en-US" b="1" dirty="0"/>
              <a:t>  </a:t>
            </a:r>
            <a:endParaRPr lang="en-US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To prove the formula for n = 0, </a:t>
            </a:r>
          </a:p>
          <a:p>
            <a:pPr>
              <a:buNone/>
            </a:pPr>
            <a:r>
              <a:rPr lang="en-US" dirty="0"/>
              <a:t>	we need to show that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dirty="0"/>
              <a:t>	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	Now, L.H.S =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69985" name="Object 1"/>
          <p:cNvGraphicFramePr>
            <a:graphicFrameLocks noChangeAspect="1"/>
          </p:cNvGraphicFramePr>
          <p:nvPr/>
        </p:nvGraphicFramePr>
        <p:xfrm>
          <a:off x="2133600" y="1747921"/>
          <a:ext cx="5334000" cy="538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5" r:id="rId2" imgW="2895480" imgH="291960" progId="">
                  <p:embed/>
                </p:oleObj>
              </mc:Choice>
              <mc:Fallback>
                <p:oleObj r:id="rId2" imgW="2895480" imgH="2919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47921"/>
                        <a:ext cx="5334000" cy="5380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2590800" y="4651130"/>
          <a:ext cx="2743200" cy="60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6" r:id="rId4" imgW="1320480" imgH="291960" progId="">
                  <p:embed/>
                </p:oleObj>
              </mc:Choice>
              <mc:Fallback>
                <p:oleObj r:id="rId4" imgW="1320480" imgH="291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51130"/>
                        <a:ext cx="2743200" cy="606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7" name="Object 3"/>
          <p:cNvGraphicFramePr>
            <a:graphicFrameLocks noChangeAspect="1"/>
          </p:cNvGraphicFramePr>
          <p:nvPr/>
        </p:nvGraphicFramePr>
        <p:xfrm>
          <a:off x="3276599" y="5359399"/>
          <a:ext cx="2514601" cy="584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7" r:id="rId6" imgW="1257120" imgH="291960" progId="">
                  <p:embed/>
                </p:oleObj>
              </mc:Choice>
              <mc:Fallback>
                <p:oleObj r:id="rId6" imgW="1257120" imgH="2919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599" y="5359399"/>
                        <a:ext cx="2514601" cy="584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dirty="0"/>
              <a:t>		 R.H.S = 0·2</a:t>
            </a:r>
            <a:r>
              <a:rPr lang="en-US" baseline="30000" dirty="0"/>
              <a:t>2</a:t>
            </a:r>
            <a:r>
              <a:rPr lang="en-US" dirty="0"/>
              <a:t> + 2 = 0 + 2 = 2</a:t>
            </a:r>
          </a:p>
          <a:p>
            <a:pPr>
              <a:buNone/>
            </a:pPr>
            <a:r>
              <a:rPr lang="en-US" dirty="0"/>
              <a:t>		Hence the formula is true for n = 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Inductive Step: 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/>
              <a:t>		</a:t>
            </a:r>
            <a:r>
              <a:rPr lang="en-US" dirty="0"/>
              <a:t>Suppose for some integer n=k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0</a:t>
            </a:r>
          </a:p>
          <a:p>
            <a:pPr>
              <a:buNone/>
            </a:pPr>
            <a:r>
              <a:rPr lang="en-US" dirty="0"/>
              <a:t>		                     			………(1)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We must show that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endParaRPr lang="en-US" dirty="0"/>
          </a:p>
        </p:txBody>
      </p:sp>
      <p:graphicFrame>
        <p:nvGraphicFramePr>
          <p:cNvPr id="168961" name="Object 1"/>
          <p:cNvGraphicFramePr>
            <a:graphicFrameLocks noChangeAspect="1"/>
          </p:cNvGraphicFramePr>
          <p:nvPr/>
        </p:nvGraphicFramePr>
        <p:xfrm>
          <a:off x="2806699" y="3594099"/>
          <a:ext cx="2603501" cy="5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1" r:id="rId2" imgW="1384200" imgH="291960" progId="">
                  <p:embed/>
                </p:oleObj>
              </mc:Choice>
              <mc:Fallback>
                <p:oleObj r:id="rId2" imgW="1384200" imgH="2919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699" y="3594099"/>
                        <a:ext cx="2603501" cy="549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2" name="Object 2"/>
          <p:cNvGraphicFramePr>
            <a:graphicFrameLocks noChangeAspect="1"/>
          </p:cNvGraphicFramePr>
          <p:nvPr/>
        </p:nvGraphicFramePr>
        <p:xfrm>
          <a:off x="1752600" y="5029198"/>
          <a:ext cx="6642101" cy="66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2" r:id="rId4" imgW="3288960" imgH="330120" progId="">
                  <p:embed/>
                </p:oleObj>
              </mc:Choice>
              <mc:Fallback>
                <p:oleObj r:id="rId4" imgW="3288960" imgH="3301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29198"/>
                        <a:ext cx="6642101" cy="6667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</a:t>
            </a:r>
            <a:r>
              <a:rPr lang="en-US" dirty="0">
                <a:solidFill>
                  <a:srgbClr val="C00000"/>
                </a:solidFill>
              </a:rPr>
              <a:t>LHS of (2)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Hence the </a:t>
            </a:r>
            <a:r>
              <a:rPr lang="en-US" dirty="0">
                <a:solidFill>
                  <a:srgbClr val="C00000"/>
                </a:solidFill>
              </a:rPr>
              <a:t>inductive step</a:t>
            </a:r>
            <a:r>
              <a:rPr lang="en-US" dirty="0"/>
              <a:t> is proved as well. Accordingly by </a:t>
            </a:r>
            <a:r>
              <a:rPr lang="en-US" dirty="0">
                <a:solidFill>
                  <a:srgbClr val="C00000"/>
                </a:solidFill>
              </a:rPr>
              <a:t>mathematical induction</a:t>
            </a:r>
            <a:r>
              <a:rPr lang="en-US" dirty="0"/>
              <a:t> the given formula is true for all integers n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0.</a:t>
            </a:r>
          </a:p>
        </p:txBody>
      </p:sp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2057399" y="1646832"/>
          <a:ext cx="51339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18" r:id="rId2" imgW="2666880" imgH="1777680" progId="">
                  <p:embed/>
                </p:oleObj>
              </mc:Choice>
              <mc:Fallback>
                <p:oleObj r:id="rId2" imgW="2666880" imgH="17776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1646832"/>
                        <a:ext cx="5133975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mathematical induction</a:t>
            </a:r>
            <a:r>
              <a:rPr lang="en-US" dirty="0"/>
              <a:t> to prove that</a:t>
            </a:r>
          </a:p>
          <a:p>
            <a:pPr>
              <a:buNone/>
            </a:pPr>
            <a:r>
              <a:rPr lang="en-US" dirty="0"/>
              <a:t>						     for all integers n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2</a:t>
            </a:r>
          </a:p>
          <a:p>
            <a:endParaRPr lang="en-US" b="1" u="sng" dirty="0">
              <a:solidFill>
                <a:srgbClr val="0070C0"/>
              </a:solidFill>
            </a:endParaRPr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</a:p>
          <a:p>
            <a:pPr lvl="0"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Basis Step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b="1" dirty="0"/>
              <a:t>		 </a:t>
            </a:r>
            <a:r>
              <a:rPr lang="en-US" dirty="0"/>
              <a:t>For n = 2</a:t>
            </a:r>
          </a:p>
          <a:p>
            <a:pPr>
              <a:buNone/>
            </a:pPr>
            <a:r>
              <a:rPr lang="en-US" dirty="0"/>
              <a:t>		 L.H.S</a:t>
            </a:r>
          </a:p>
          <a:p>
            <a:pPr>
              <a:buNone/>
            </a:pPr>
            <a:r>
              <a:rPr lang="en-US" dirty="0"/>
              <a:t>		</a:t>
            </a:r>
          </a:p>
          <a:p>
            <a:pPr>
              <a:buNone/>
            </a:pPr>
            <a:r>
              <a:rPr lang="en-US" dirty="0"/>
              <a:t>		 R.H.S </a:t>
            </a:r>
          </a:p>
          <a:p>
            <a:pPr>
              <a:buNone/>
            </a:pPr>
            <a:r>
              <a:rPr lang="pt-BR" dirty="0"/>
              <a:t>	</a:t>
            </a:r>
          </a:p>
          <a:p>
            <a:pPr>
              <a:buNone/>
            </a:pPr>
            <a:r>
              <a:rPr lang="en-US" dirty="0"/>
              <a:t>	Hence the given formula is true for n = 2</a:t>
            </a:r>
            <a:endParaRPr lang="pt-BR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67937" name="Object 1"/>
          <p:cNvGraphicFramePr>
            <a:graphicFrameLocks noChangeAspect="1"/>
          </p:cNvGraphicFramePr>
          <p:nvPr/>
        </p:nvGraphicFramePr>
        <p:xfrm>
          <a:off x="992838" y="1676399"/>
          <a:ext cx="4264962" cy="83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37" r:id="rId2" imgW="2197080" imgH="431640" progId="">
                  <p:embed/>
                </p:oleObj>
              </mc:Choice>
              <mc:Fallback>
                <p:oleObj r:id="rId2" imgW="2197080" imgH="43164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838" y="1676399"/>
                        <a:ext cx="4264962" cy="838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2299648" y="3622344"/>
          <a:ext cx="2438400" cy="80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38" r:id="rId4" imgW="1193760" imgH="393480" progId="">
                  <p:embed/>
                </p:oleObj>
              </mc:Choice>
              <mc:Fallback>
                <p:oleObj r:id="rId4" imgW="119376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648" y="3622344"/>
                        <a:ext cx="2438400" cy="804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2356512" y="4521952"/>
          <a:ext cx="1287440" cy="772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39" r:id="rId6" imgW="698400" imgH="419040" progId="">
                  <p:embed/>
                </p:oleObj>
              </mc:Choice>
              <mc:Fallback>
                <p:oleObj r:id="rId6" imgW="698400" imgH="419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6512" y="4521952"/>
                        <a:ext cx="1287440" cy="7724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C00000"/>
                </a:solidFill>
              </a:rPr>
              <a:t>Inductive Step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Suppose for some integer k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2</a:t>
            </a:r>
          </a:p>
          <a:p>
            <a:pPr>
              <a:buNone/>
            </a:pPr>
            <a:r>
              <a:rPr lang="en-US" dirty="0"/>
              <a:t>							………….(1)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We must show that</a:t>
            </a:r>
          </a:p>
          <a:p>
            <a:pPr>
              <a:buNone/>
            </a:pPr>
            <a:r>
              <a:rPr lang="en-US" dirty="0"/>
              <a:t>								…..(2)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Consider </a:t>
            </a:r>
            <a:r>
              <a:rPr lang="en-US" dirty="0">
                <a:solidFill>
                  <a:srgbClr val="C00000"/>
                </a:solidFill>
              </a:rPr>
              <a:t>L.H.S of (2)</a:t>
            </a:r>
          </a:p>
          <a:p>
            <a:endParaRPr lang="en-US" dirty="0"/>
          </a:p>
        </p:txBody>
      </p:sp>
      <p:graphicFrame>
        <p:nvGraphicFramePr>
          <p:cNvPr id="166913" name="Object 1"/>
          <p:cNvGraphicFramePr>
            <a:graphicFrameLocks noChangeAspect="1"/>
          </p:cNvGraphicFramePr>
          <p:nvPr/>
        </p:nvGraphicFramePr>
        <p:xfrm>
          <a:off x="1748112" y="2190463"/>
          <a:ext cx="3966888" cy="762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3" r:id="rId2" imgW="2247840" imgH="431640" progId="">
                  <p:embed/>
                </p:oleObj>
              </mc:Choice>
              <mc:Fallback>
                <p:oleObj r:id="rId2" imgW="2247840" imgH="43164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112" y="2190463"/>
                        <a:ext cx="3966888" cy="762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1790700" y="3548416"/>
          <a:ext cx="4933100" cy="789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4" r:id="rId4" imgW="2857320" imgH="457200" progId="">
                  <p:embed/>
                </p:oleObj>
              </mc:Choice>
              <mc:Fallback>
                <p:oleObj r:id="rId4" imgW="2857320" imgH="45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548416"/>
                        <a:ext cx="4933100" cy="789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215042" name="Object 2"/>
          <p:cNvGraphicFramePr>
            <a:graphicFrameLocks noChangeAspect="1"/>
          </p:cNvGraphicFramePr>
          <p:nvPr/>
        </p:nvGraphicFramePr>
        <p:xfrm>
          <a:off x="1981200" y="349446"/>
          <a:ext cx="4953000" cy="4451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2" r:id="rId2" imgW="2882880" imgH="2590560" progId="">
                  <p:embed/>
                </p:oleObj>
              </mc:Choice>
              <mc:Fallback>
                <p:oleObj r:id="rId2" imgW="2882880" imgH="25905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9446"/>
                        <a:ext cx="4953000" cy="4451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2016456" y="4482151"/>
          <a:ext cx="2743200" cy="147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3" r:id="rId4" imgW="1650960" imgH="888840" progId="">
                  <p:embed/>
                </p:oleObj>
              </mc:Choice>
              <mc:Fallback>
                <p:oleObj r:id="rId4" imgW="1650960" imgH="8888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456" y="4482151"/>
                        <a:ext cx="2743200" cy="1477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6" name="Rectangle 6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219200"/>
            <a:ext cx="8487901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solidFill>
                <a:srgbClr val="000000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solidFill>
                <a:srgbClr val="000000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solidFill>
                <a:srgbClr val="000000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solidFill>
                <a:srgbClr val="000000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solidFill>
                <a:srgbClr val="000000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solidFill>
                <a:srgbClr val="000000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solidFill>
                <a:srgbClr val="000000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solidFill>
                <a:srgbClr val="000000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solidFill>
                <a:srgbClr val="000000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solidFill>
                <a:srgbClr val="000000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solidFill>
                <a:srgbClr val="000000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solidFill>
                <a:srgbClr val="000000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JP" sz="1200" dirty="0">
              <a:solidFill>
                <a:srgbClr val="000000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MS Mincho" pitchFamily="49" charset="-128"/>
                <a:cs typeface="Times New Roman" pitchFamily="18" charset="0"/>
              </a:rPr>
              <a:t> Hence by</a:t>
            </a:r>
            <a:r>
              <a:rPr kumimoji="0" lang="en-US" altLang="ja-JP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MS Mincho" pitchFamily="49" charset="-128"/>
                <a:cs typeface="Times New Roman" pitchFamily="18" charset="0"/>
              </a:rPr>
              <a:t> mathematical induction</a:t>
            </a:r>
            <a:r>
              <a:rPr kumimoji="0" lang="en-US" altLang="ja-JP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MS Mincho" pitchFamily="49" charset="-128"/>
                <a:cs typeface="Times New Roman" pitchFamily="18" charset="0"/>
              </a:rPr>
              <a:t> the given equation is </a:t>
            </a:r>
            <a:r>
              <a:rPr kumimoji="0" lang="en-US" altLang="ja-JP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MS Mincho" pitchFamily="49" charset="-128"/>
                <a:cs typeface="Times New Roman" pitchFamily="18" charset="0"/>
              </a:rPr>
              <a:t>true</a:t>
            </a:r>
            <a:endParaRPr kumimoji="0" lang="en-US" altLang="ja-JP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8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76200"/>
            <a:ext cx="4806604" cy="667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Prove by </a:t>
            </a:r>
            <a:r>
              <a:rPr lang="en-US" dirty="0">
                <a:solidFill>
                  <a:srgbClr val="C00000"/>
                </a:solidFill>
              </a:rPr>
              <a:t>mathematical induction</a:t>
            </a:r>
          </a:p>
          <a:p>
            <a:pPr>
              <a:buNone/>
            </a:pPr>
            <a:r>
              <a:rPr lang="en-US" dirty="0"/>
              <a:t>							for all integers n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1</a:t>
            </a:r>
          </a:p>
          <a:p>
            <a:pPr>
              <a:buNone/>
            </a:pPr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Basis step: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	                For n = 1</a:t>
            </a:r>
          </a:p>
          <a:p>
            <a:pPr>
              <a:buNone/>
            </a:pPr>
            <a:r>
              <a:rPr lang="en-US" dirty="0"/>
              <a:t>			L.H.S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R.H.S = (1+1)! - 1 = 2! - 1</a:t>
            </a:r>
          </a:p>
          <a:p>
            <a:pPr>
              <a:buNone/>
            </a:pPr>
            <a:r>
              <a:rPr lang="en-US" dirty="0"/>
              <a:t>	            	         = 2 -1 = 1</a:t>
            </a:r>
          </a:p>
          <a:p>
            <a:pPr>
              <a:buNone/>
            </a:pPr>
            <a:r>
              <a:rPr lang="en-US" dirty="0"/>
              <a:t>     		Hence</a:t>
            </a:r>
          </a:p>
          <a:p>
            <a:pPr>
              <a:buNone/>
            </a:pPr>
            <a:r>
              <a:rPr lang="en-US" dirty="0"/>
              <a:t>					which proves the basis step.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2679699" y="1524000"/>
          <a:ext cx="2578101" cy="55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5" r:id="rId2" imgW="1358640" imgH="291960" progId="">
                  <p:embed/>
                </p:oleObj>
              </mc:Choice>
              <mc:Fallback>
                <p:oleObj r:id="rId2" imgW="1358640" imgH="2919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699" y="1524000"/>
                        <a:ext cx="2578101" cy="5541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3124200" y="3563620"/>
          <a:ext cx="2755900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6" r:id="rId4" imgW="1460160" imgH="291960" progId="">
                  <p:embed/>
                </p:oleObj>
              </mc:Choice>
              <mc:Fallback>
                <p:oleObj r:id="rId4" imgW="1460160" imgH="2919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63620"/>
                        <a:ext cx="2755900" cy="5511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3428998" y="5181600"/>
          <a:ext cx="2514602" cy="556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7" r:id="rId6" imgW="1320480" imgH="291960" progId="">
                  <p:embed/>
                </p:oleObj>
              </mc:Choice>
              <mc:Fallback>
                <p:oleObj r:id="rId6" imgW="1320480" imgH="2919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8" y="5181600"/>
                        <a:ext cx="2514602" cy="556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Inductive Step</a:t>
            </a:r>
            <a:r>
              <a:rPr lang="en-US" dirty="0">
                <a:solidFill>
                  <a:srgbClr val="C00000"/>
                </a:solidFill>
              </a:rPr>
              <a:t>:  </a:t>
            </a:r>
          </a:p>
          <a:p>
            <a:pPr>
              <a:buNone/>
            </a:pPr>
            <a:r>
              <a:rPr lang="en-US" dirty="0"/>
              <a:t>	Suppose for any integer k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1</a:t>
            </a:r>
          </a:p>
          <a:p>
            <a:pPr>
              <a:buNone/>
            </a:pPr>
            <a:r>
              <a:rPr lang="en-US" dirty="0"/>
              <a:t>							………..(1)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We need to prove that</a:t>
            </a:r>
          </a:p>
          <a:p>
            <a:pPr>
              <a:buNone/>
            </a:pPr>
            <a:r>
              <a:rPr lang="en-US" dirty="0"/>
              <a:t>							..………(2)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Consider </a:t>
            </a:r>
            <a:r>
              <a:rPr lang="en-US" dirty="0">
                <a:solidFill>
                  <a:srgbClr val="C00000"/>
                </a:solidFill>
              </a:rPr>
              <a:t>LHS of (2)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2133600" y="2174544"/>
          <a:ext cx="2743200" cy="58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7" r:id="rId2" imgW="1358640" imgH="291960" progId="">
                  <p:embed/>
                </p:oleObj>
              </mc:Choice>
              <mc:Fallback>
                <p:oleObj r:id="rId2" imgW="1358640" imgH="2919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74544"/>
                        <a:ext cx="2743200" cy="589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2168855" y="3665560"/>
          <a:ext cx="328653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8" r:id="rId4" imgW="1574640" imgH="291960" progId="">
                  <p:embed/>
                </p:oleObj>
              </mc:Choice>
              <mc:Fallback>
                <p:oleObj r:id="rId4" imgW="1574640" imgH="2919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855" y="3665560"/>
                        <a:ext cx="3286539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Hence the </a:t>
            </a:r>
            <a:r>
              <a:rPr lang="en-US" dirty="0">
                <a:solidFill>
                  <a:srgbClr val="C00000"/>
                </a:solidFill>
              </a:rPr>
              <a:t>inductive step</a:t>
            </a:r>
            <a:r>
              <a:rPr lang="en-US" dirty="0"/>
              <a:t> is also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.</a:t>
            </a:r>
          </a:p>
          <a:p>
            <a:r>
              <a:rPr lang="en-US" dirty="0"/>
              <a:t>Accordingly, by </a:t>
            </a:r>
            <a:r>
              <a:rPr lang="en-US" dirty="0">
                <a:solidFill>
                  <a:srgbClr val="C00000"/>
                </a:solidFill>
              </a:rPr>
              <a:t>mathematical induction</a:t>
            </a:r>
            <a:r>
              <a:rPr lang="en-US" dirty="0"/>
              <a:t>, the given formula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for all integers n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1.</a:t>
            </a:r>
          </a:p>
          <a:p>
            <a:endParaRPr lang="en-US" dirty="0"/>
          </a:p>
        </p:txBody>
      </p:sp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2171699" y="1295398"/>
          <a:ext cx="4502200" cy="3276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0" r:id="rId2" imgW="2286000" imgH="1663560" progId="">
                  <p:embed/>
                </p:oleObj>
              </mc:Choice>
              <mc:Fallback>
                <p:oleObj r:id="rId2" imgW="2286000" imgH="16635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699" y="1295398"/>
                        <a:ext cx="4502200" cy="3276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3788C2-4EAB-B55F-37FD-CDBDEB62C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1143000"/>
          </a:xfrm>
        </p:spPr>
        <p:txBody>
          <a:bodyPr>
            <a:no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Examples of Proving Divisibility Statements by Mathematical Induction</a:t>
            </a:r>
            <a:br>
              <a:rPr lang="en-US" sz="28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7E65B3-B44F-4A52-AB80-5181E063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83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3791-C214-1CB5-23EE-635BDFF4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 in Mathematical Induction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F2195-A98C-F7FF-CF61-3F8AD374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34430-B674-654D-69E2-24D4493F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676400"/>
            <a:ext cx="85820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36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FB572E-BFB6-BFFD-C150-B4053B6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39D27-6929-F037-FD43-2809F9F78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23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FFEF14-554C-9E0A-E442-D0A3A98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E3FE-F966-4958-A76A-B25FC80995A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4F3C22-36DC-5806-BF2F-A4A62A22AF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Basis step: show true for 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=1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B4A80-3878-1C9A-995E-581CADA1D335}"/>
              </a:ext>
            </a:extLst>
          </p:cNvPr>
          <p:cNvSpPr txBox="1"/>
          <p:nvPr/>
        </p:nvSpPr>
        <p:spPr>
          <a:xfrm>
            <a:off x="304800" y="304800"/>
            <a:ext cx="868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Example 2: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Use mathematical induction to prove that n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+n is divisible by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for all positive integers 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85AFA1-3091-A586-0AD1-90680BFA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752600"/>
            <a:ext cx="2790825" cy="2352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E2F007-D383-75F5-4FD6-97040EC9F379}"/>
              </a:ext>
            </a:extLst>
          </p:cNvPr>
          <p:cNvSpPr txBox="1"/>
          <p:nvPr/>
        </p:nvSpPr>
        <p:spPr>
          <a:xfrm>
            <a:off x="1981200" y="46386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Yes,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is divisible by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57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E4FABC-57B1-C7C6-FCE3-17AB574A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E3FE-F966-4958-A76A-B25FC80995A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FDAA0-5F89-AC8C-3E56-5C9189B2AE93}"/>
              </a:ext>
            </a:extLst>
          </p:cNvPr>
          <p:cNvSpPr txBox="1"/>
          <p:nvPr/>
        </p:nvSpPr>
        <p:spPr>
          <a:xfrm>
            <a:off x="0" y="113587"/>
            <a:ext cx="9144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</a:rPr>
              <a:t>Inductive Step: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Assume that the statement is true for 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Thus, 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n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KaTeX_Main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+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becomes 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k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KaTeX_Main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+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where 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is a positive integer.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(1)------------- 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k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KaTeX_Main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+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=2x</a:t>
            </a:r>
            <a:r>
              <a:rPr lang="en-US" i="1" dirty="0">
                <a:solidFill>
                  <a:srgbClr val="000000"/>
                </a:solidFill>
                <a:latin typeface="KaTeX_Math"/>
              </a:rPr>
              <a:t>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for some integer 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Solve for </a:t>
            </a:r>
            <a:r>
              <a:rPr lang="en-US" b="0" i="1" dirty="0">
                <a:solidFill>
                  <a:srgbClr val="FF0000"/>
                </a:solidFill>
                <a:effectLst/>
                <a:latin typeface="KaTeX_Math"/>
              </a:rPr>
              <a:t>k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KaTeX_Main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 We will use this for substitution later.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	(1)--------------</a:t>
            </a:r>
            <a:r>
              <a:rPr lang="en-US" b="0" i="1" dirty="0">
                <a:solidFill>
                  <a:srgbClr val="FF0000"/>
                </a:solidFill>
                <a:effectLst/>
                <a:latin typeface="KaTeX_Math"/>
              </a:rPr>
              <a:t>k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KaTeX_Main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=2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−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k</a:t>
            </a: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Prove the statement is true for 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+1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	(2)----------- (k+1)</a:t>
            </a:r>
            <a:r>
              <a:rPr lang="en-US" baseline="30000" dirty="0">
                <a:solidFill>
                  <a:srgbClr val="000000"/>
                </a:solidFill>
                <a:latin typeface="Helvetica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 +(k+1) = 2y	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for some integer </a:t>
            </a:r>
            <a:r>
              <a:rPr lang="en-US" i="1" dirty="0">
                <a:solidFill>
                  <a:srgbClr val="000000"/>
                </a:solidFill>
                <a:latin typeface="KaTeX_Math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Now will take L.H.S of equation 2: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C0CF8B-1AC4-910A-2223-F7486FC82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114690"/>
            <a:ext cx="5743575" cy="3581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6112C5-FD8E-6EBC-7F47-A651A90E66EE}"/>
              </a:ext>
            </a:extLst>
          </p:cNvPr>
          <p:cNvSpPr txBox="1"/>
          <p:nvPr/>
        </p:nvSpPr>
        <p:spPr>
          <a:xfrm>
            <a:off x="5536580" y="5324105"/>
            <a:ext cx="3429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Where 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+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+1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This means that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+1)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KaTeX_Main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+(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+1)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is also divisible by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1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703854-8A73-5591-BC35-2D6C3470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E3FE-F966-4958-A76A-B25FC80995A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E108B-3BAE-6140-9625-E0AE47DC9839}"/>
              </a:ext>
            </a:extLst>
          </p:cNvPr>
          <p:cNvSpPr txBox="1"/>
          <p:nvPr/>
        </p:nvSpPr>
        <p:spPr>
          <a:xfrm>
            <a:off x="76200" y="228600"/>
            <a:ext cx="876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Example 3: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Use mathematical induction to prove that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9</a:t>
            </a:r>
            <a:r>
              <a:rPr lang="en-US" b="0" i="1" baseline="30000" dirty="0">
                <a:solidFill>
                  <a:srgbClr val="000000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+3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is divisible by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for all positive integers 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82E6C-63E6-3B95-D7B5-6F5890120289}"/>
              </a:ext>
            </a:extLst>
          </p:cNvPr>
          <p:cNvSpPr txBox="1"/>
          <p:nvPr/>
        </p:nvSpPr>
        <p:spPr>
          <a:xfrm>
            <a:off x="76200" y="990600"/>
            <a:ext cx="853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Example 4: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Use mathematical induction to prove that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8</a:t>
            </a:r>
            <a:r>
              <a:rPr lang="en-US" b="0" i="1" baseline="30000" dirty="0">
                <a:solidFill>
                  <a:srgbClr val="000000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−3</a:t>
            </a:r>
            <a:r>
              <a:rPr lang="en-US" b="0" i="1" baseline="30000" dirty="0">
                <a:solidFill>
                  <a:srgbClr val="000000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is divisible by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for all positive integers 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46533-3791-D25A-4E7B-95A94E0654B6}"/>
              </a:ext>
            </a:extLst>
          </p:cNvPr>
          <p:cNvSpPr txBox="1"/>
          <p:nvPr/>
        </p:nvSpPr>
        <p:spPr>
          <a:xfrm>
            <a:off x="94784" y="1752600"/>
            <a:ext cx="8534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Example 5: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Use mathematical induction to prove that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5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KaTeX_Main"/>
              </a:rPr>
              <a:t>2</a:t>
            </a:r>
            <a:r>
              <a:rPr lang="en-US" b="0" i="1" baseline="30000" dirty="0">
                <a:solidFill>
                  <a:srgbClr val="000000"/>
                </a:solidFill>
                <a:effectLst/>
                <a:latin typeface="KaTeX_Math"/>
              </a:rPr>
              <a:t>n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KaTeX_Main"/>
              </a:rPr>
              <a:t>−1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+1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is divisible by </a:t>
            </a:r>
            <a:r>
              <a:rPr lang="en-US" b="0" i="0" dirty="0">
                <a:solidFill>
                  <a:srgbClr val="000000"/>
                </a:solidFill>
                <a:effectLst/>
                <a:latin typeface="KaTeX_Main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for all positive integers </a:t>
            </a:r>
            <a:r>
              <a:rPr lang="en-US" b="0" i="1" dirty="0">
                <a:solidFill>
                  <a:srgbClr val="000000"/>
                </a:solidFill>
                <a:effectLst/>
                <a:latin typeface="KaTeX_Math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6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5044-D182-4BAE-9152-421F005E817B}" type="slidenum">
              <a:rPr lang="en-US"/>
              <a:pPr/>
              <a:t>4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theorems state that </a:t>
            </a:r>
            <a:r>
              <a:rPr lang="en-US" dirty="0">
                <a:solidFill>
                  <a:srgbClr val="C00000"/>
                </a:solidFill>
              </a:rPr>
              <a:t>P(n)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for all positive integers ‘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’. Where </a:t>
            </a:r>
            <a:r>
              <a:rPr lang="en-US" dirty="0">
                <a:solidFill>
                  <a:srgbClr val="C00000"/>
                </a:solidFill>
              </a:rPr>
              <a:t>P(n)</a:t>
            </a:r>
            <a:r>
              <a:rPr lang="en-US" dirty="0"/>
              <a:t> is a </a:t>
            </a:r>
            <a:r>
              <a:rPr lang="en-US" dirty="0">
                <a:solidFill>
                  <a:srgbClr val="C00000"/>
                </a:solidFill>
              </a:rPr>
              <a:t>propositional function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Example: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1 + 2 + 3 + ….. + n = n(n + 1)/2</a:t>
            </a:r>
          </a:p>
          <a:p>
            <a:pPr>
              <a:buNone/>
            </a:pPr>
            <a:r>
              <a:rPr lang="en-US" dirty="0"/>
              <a:t>					  or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 				n ≤ 2</a:t>
            </a:r>
            <a:r>
              <a:rPr lang="en-US" baseline="30000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 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5CA-D4F4-41A4-954A-F0C2B8818BFD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Mathematical induction </a:t>
            </a:r>
            <a:r>
              <a:rPr lang="en-US" dirty="0"/>
              <a:t>is a</a:t>
            </a:r>
            <a:r>
              <a:rPr lang="en-US" dirty="0">
                <a:solidFill>
                  <a:srgbClr val="C00000"/>
                </a:solidFill>
              </a:rPr>
              <a:t> technique </a:t>
            </a:r>
            <a:r>
              <a:rPr lang="en-US" dirty="0"/>
              <a:t>for proving</a:t>
            </a:r>
            <a:r>
              <a:rPr lang="en-US" dirty="0">
                <a:solidFill>
                  <a:srgbClr val="C00000"/>
                </a:solidFill>
              </a:rPr>
              <a:t> theorems </a:t>
            </a:r>
            <a:r>
              <a:rPr lang="en-US" dirty="0"/>
              <a:t>of this kind.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In other words, </a:t>
            </a:r>
            <a:r>
              <a:rPr lang="en-US" dirty="0">
                <a:solidFill>
                  <a:srgbClr val="C00000"/>
                </a:solidFill>
              </a:rPr>
              <a:t>Mathematical Induction </a:t>
            </a:r>
            <a:r>
              <a:rPr lang="en-US" dirty="0"/>
              <a:t>is used to prove propositions of the form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400" dirty="0" err="1">
                <a:solidFill>
                  <a:srgbClr val="C00000"/>
                </a:solidFill>
                <a:sym typeface="Symbol" pitchFamily="18" charset="2"/>
              </a:rPr>
              <a:t>nP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(n)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pPr lvl="1">
              <a:buNone/>
            </a:pPr>
            <a:endParaRPr lang="en-US" sz="2100" dirty="0">
              <a:solidFill>
                <a:srgbClr val="C00000"/>
              </a:solidFill>
              <a:sym typeface="Symbol" pitchFamily="18" charset="2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sz="2400" dirty="0">
                <a:sym typeface="Symbol" pitchFamily="18" charset="2"/>
              </a:rPr>
              <a:t>When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		Universe of discourse </a:t>
            </a:r>
            <a:r>
              <a:rPr lang="en-US" sz="2400" dirty="0">
                <a:sym typeface="Symbol" pitchFamily="18" charset="2"/>
              </a:rPr>
              <a:t>is the set of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positive integers.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PRINCIPLE OF MATHEMATICAL INDUCTION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P(n)</a:t>
            </a:r>
            <a:r>
              <a:rPr lang="en-US" dirty="0"/>
              <a:t> be a </a:t>
            </a:r>
            <a:r>
              <a:rPr lang="en-US" dirty="0">
                <a:solidFill>
                  <a:srgbClr val="C00000"/>
                </a:solidFill>
              </a:rPr>
              <a:t>propositional function</a:t>
            </a:r>
            <a:r>
              <a:rPr lang="en-US" dirty="0"/>
              <a:t> defined for all positive integers n. </a:t>
            </a:r>
            <a:r>
              <a:rPr lang="en-US" dirty="0">
                <a:solidFill>
                  <a:srgbClr val="C00000"/>
                </a:solidFill>
              </a:rPr>
              <a:t>P(n)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for every positive integer n if:</a:t>
            </a:r>
          </a:p>
          <a:p>
            <a:r>
              <a:rPr lang="en-US" b="1" dirty="0">
                <a:solidFill>
                  <a:srgbClr val="C00000"/>
                </a:solidFill>
              </a:rPr>
              <a:t>Basis Step: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         The proposition </a:t>
            </a:r>
            <a:r>
              <a:rPr lang="en-US" dirty="0">
                <a:solidFill>
                  <a:srgbClr val="C00000"/>
                </a:solidFill>
              </a:rPr>
              <a:t>P(1)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Inductive Step:</a:t>
            </a:r>
            <a:r>
              <a:rPr lang="en-US" b="1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	 If </a:t>
            </a:r>
            <a:r>
              <a:rPr lang="en-US" dirty="0">
                <a:solidFill>
                  <a:srgbClr val="C00000"/>
                </a:solidFill>
              </a:rPr>
              <a:t>P(k)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then </a:t>
            </a:r>
            <a:r>
              <a:rPr lang="en-US" dirty="0">
                <a:solidFill>
                  <a:srgbClr val="C00000"/>
                </a:solidFill>
              </a:rPr>
              <a:t>P(k + 1)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for all integers k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1.</a:t>
            </a:r>
          </a:p>
          <a:p>
            <a:pPr>
              <a:buNone/>
            </a:pPr>
            <a:r>
              <a:rPr lang="en-US" dirty="0"/>
              <a:t>				i.e.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</a:t>
            </a:r>
            <a:r>
              <a:rPr lang="en-US" dirty="0">
                <a:solidFill>
                  <a:srgbClr val="C00000"/>
                </a:solidFill>
              </a:rPr>
              <a:t>k P(k)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P(k + 1)</a:t>
            </a:r>
          </a:p>
          <a:p>
            <a:endParaRPr lang="en-US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Mathematical Induction to prove that</a:t>
            </a:r>
          </a:p>
          <a:p>
            <a:pPr>
              <a:buNone/>
            </a:pPr>
            <a:r>
              <a:rPr lang="en-US" dirty="0"/>
              <a:t>						for all integers n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1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u="sng" dirty="0">
                <a:solidFill>
                  <a:srgbClr val="0070C0"/>
                </a:solidFill>
              </a:rPr>
              <a:t>SOLUTION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 Let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Basis Step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b="1" dirty="0"/>
              <a:t>		       </a:t>
            </a:r>
            <a:r>
              <a:rPr lang="en-US" dirty="0"/>
              <a:t>P(1) is true.</a:t>
            </a:r>
          </a:p>
          <a:p>
            <a:pPr>
              <a:buNone/>
            </a:pPr>
            <a:r>
              <a:rPr lang="en-US" dirty="0"/>
              <a:t>	For n = 1, left hand side of P(1) is the sum of all the successive integers starting at 1 and ending at 1, so LHS = 1 and RHS  is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48481" name="Object 1"/>
          <p:cNvGraphicFramePr>
            <a:graphicFrameLocks noChangeAspect="1"/>
          </p:cNvGraphicFramePr>
          <p:nvPr/>
        </p:nvGraphicFramePr>
        <p:xfrm>
          <a:off x="2033872" y="1637728"/>
          <a:ext cx="301466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1" r:id="rId2" imgW="1612800" imgH="393480" progId="">
                  <p:embed/>
                </p:oleObj>
              </mc:Choice>
              <mc:Fallback>
                <p:oleObj r:id="rId2" imgW="1612800" imgH="39348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872" y="1637728"/>
                        <a:ext cx="3014664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2" name="Object 2"/>
          <p:cNvGraphicFramePr>
            <a:graphicFrameLocks noChangeAspect="1"/>
          </p:cNvGraphicFramePr>
          <p:nvPr/>
        </p:nvGraphicFramePr>
        <p:xfrm>
          <a:off x="2028824" y="2952464"/>
          <a:ext cx="36861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2" r:id="rId4" imgW="1993680" imgH="393480" progId="">
                  <p:embed/>
                </p:oleObj>
              </mc:Choice>
              <mc:Fallback>
                <p:oleObj r:id="rId4" imgW="199368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4" y="2952464"/>
                        <a:ext cx="3686176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and RHS  is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so the proposition is true for n = 1.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Inductive Step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 Suppose P(k) is true for, some 				    integers k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1.</a:t>
            </a:r>
          </a:p>
          <a:p>
            <a:pPr>
              <a:buNone/>
            </a:pPr>
            <a:r>
              <a:rPr lang="en-US" dirty="0"/>
              <a:t>	    (1)</a:t>
            </a:r>
          </a:p>
          <a:p>
            <a:pPr>
              <a:buNone/>
            </a:pPr>
            <a:r>
              <a:rPr lang="en-US" dirty="0"/>
              <a:t>	 </a:t>
            </a:r>
          </a:p>
          <a:p>
            <a:pPr>
              <a:buNone/>
            </a:pPr>
            <a:r>
              <a:rPr lang="en-US" dirty="0"/>
              <a:t>	To prove P(k + 1) is true. That is,</a:t>
            </a:r>
          </a:p>
          <a:p>
            <a:pPr>
              <a:buNone/>
            </a:pPr>
            <a:r>
              <a:rPr lang="en-US" dirty="0"/>
              <a:t>	    (2)</a:t>
            </a:r>
          </a:p>
          <a:p>
            <a:endParaRPr lang="en-US" dirty="0"/>
          </a:p>
        </p:txBody>
      </p:sp>
      <p:graphicFrame>
        <p:nvGraphicFramePr>
          <p:cNvPr id="147457" name="Object 1"/>
          <p:cNvGraphicFramePr>
            <a:graphicFrameLocks noChangeAspect="1"/>
          </p:cNvGraphicFramePr>
          <p:nvPr/>
        </p:nvGraphicFramePr>
        <p:xfrm>
          <a:off x="2743199" y="1561528"/>
          <a:ext cx="289560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57" r:id="rId2" imgW="1447560" imgH="393480" progId="">
                  <p:embed/>
                </p:oleObj>
              </mc:Choice>
              <mc:Fallback>
                <p:oleObj r:id="rId2" imgW="1447560" imgH="39348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199" y="1561528"/>
                        <a:ext cx="2895601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8" name="Object 2"/>
          <p:cNvGraphicFramePr>
            <a:graphicFrameLocks noChangeAspect="1"/>
          </p:cNvGraphicFramePr>
          <p:nvPr/>
        </p:nvGraphicFramePr>
        <p:xfrm>
          <a:off x="1828800" y="3981736"/>
          <a:ext cx="318611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58" r:id="rId4" imgW="1612800" imgH="393480" progId="">
                  <p:embed/>
                </p:oleObj>
              </mc:Choice>
              <mc:Fallback>
                <p:oleObj r:id="rId4" imgW="161280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81736"/>
                        <a:ext cx="3186114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1836760" y="5369256"/>
          <a:ext cx="3810002" cy="63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59" r:id="rId6" imgW="2222280" imgH="393480" progId="">
                  <p:embed/>
                </p:oleObj>
              </mc:Choice>
              <mc:Fallback>
                <p:oleObj r:id="rId6" imgW="2222280" imgH="3934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60" y="5369256"/>
                        <a:ext cx="3810002" cy="6361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 L.H.S. of (2)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Hence by </a:t>
            </a:r>
            <a:r>
              <a:rPr lang="en-US" dirty="0">
                <a:solidFill>
                  <a:srgbClr val="C00000"/>
                </a:solidFill>
              </a:rPr>
              <a:t>principle of Mathematical Induction</a:t>
            </a:r>
            <a:r>
              <a:rPr lang="en-US" dirty="0"/>
              <a:t> the given result true for all integers greater or equal to 1.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534232" y="1651376"/>
          <a:ext cx="6549634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4" r:id="rId2" imgW="3352680" imgH="1930320" progId="">
                  <p:embed/>
                </p:oleObj>
              </mc:Choice>
              <mc:Fallback>
                <p:oleObj r:id="rId2" imgW="3352680" imgH="19303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232" y="1651376"/>
                        <a:ext cx="6549634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ZEROBASED" val="False"/>
  <p:tag name="SHOWBARVISIBLE" val="True"/>
  <p:tag name="REQUIREPASSWORD" val="False"/>
  <p:tag name="RESPCOUNTERFORMAT" val="0"/>
  <p:tag name="NUMRESPONSES" val="1"/>
  <p:tag name="AUTOADVANCE" val="False"/>
  <p:tag name="TEAMSINLEADERBOARD" val="5"/>
  <p:tag name="BUBBLEGROUPING" val="3"/>
  <p:tag name="CUSTOMCELLBACKCOLOR2" val="-13395457"/>
  <p:tag name="DISPLAYDEVICEID" val="True"/>
  <p:tag name="GRIDPOSITION" val="1"/>
  <p:tag name="INCLUDENONRESPONDERS" val="False"/>
  <p:tag name="INCORRECTPOINTVALUE" val="0"/>
  <p:tag name="CHARTSCALE" val="True"/>
  <p:tag name="DEFAULTPORT" val="1001"/>
  <p:tag name="RESPTABLESTYLE" val="-1"/>
  <p:tag name="BACKUPMAINTENANCE" val="7"/>
  <p:tag name="STDCHART" val="1"/>
  <p:tag name="DEFAULTNUMTEAMS" val="5"/>
  <p:tag name="USESCHEMECOLORS" val="True"/>
  <p:tag name="GRIDSIZE" val="{Width=800, Height=600}"/>
  <p:tag name="PARTLISTDEFAULT" val="0"/>
  <p:tag name="ADDINALWAYSLOADED" val="False"/>
  <p:tag name="ENABLEPRESENTERVPAD" val="False"/>
  <p:tag name="COUNTDOWNSECONDS" val="10"/>
  <p:tag name="ROTATIONINTERVAL" val="2"/>
  <p:tag name="BUBBLEVALUEFORMAT" val="0.0"/>
  <p:tag name="DISPLAYNAME" val="True"/>
  <p:tag name="CHARTLABELS" val="0"/>
  <p:tag name="REALTIMEBACKUP" val="False"/>
  <p:tag name="ANSWERNOWSTYLE" val="-1"/>
  <p:tag name="ALLOWDUPLICATES" val="False"/>
  <p:tag name="BUBBLENAMEVISIBLE" val="True"/>
  <p:tag name="GRIDOPACITY" val="90"/>
  <p:tag name="INCLUDEPPT" val="True"/>
  <p:tag name="EXPANDSHOWBAR" val="True"/>
  <p:tag name="CHARTVALUEFORMAT" val="0%"/>
  <p:tag name="CUSTOMCELLBACKCOLOR1" val="-657956"/>
  <p:tag name="RESETCHARTS" val="True"/>
  <p:tag name="ANSWERNOWTEXT" val="Answer Now"/>
  <p:tag name="MAXRESPONDERS" val="5"/>
  <p:tag name="POLLINGCYCLE" val="2"/>
  <p:tag name="COUNTDOWNSTYLE" val="-1"/>
  <p:tag name="CUSTOMCELLBACKCOLOR4" val="-8355712"/>
  <p:tag name="TPVERSION" val="2006"/>
  <p:tag name="GRIDROTATIONINTERVAL" val="2"/>
  <p:tag name="AUTOUPDATEALIASES" val="True"/>
  <p:tag name="USEENTERPRISEMANAGER" val="False"/>
  <p:tag name="CUSTOMCELLFORECOLOR" val="-16777216"/>
  <p:tag name="AUTOADJUSTPARTRANGE" val="True"/>
  <p:tag name="ALLOWUSERFEEDBACK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4906</TotalTime>
  <Words>2043</Words>
  <Application>Microsoft Office PowerPoint</Application>
  <PresentationFormat>On-screen Show (4:3)</PresentationFormat>
  <Paragraphs>348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Bookman Old Style</vt:lpstr>
      <vt:lpstr>Gill Sans MT</vt:lpstr>
      <vt:lpstr>Helvetica</vt:lpstr>
      <vt:lpstr>KaTeX_Main</vt:lpstr>
      <vt:lpstr>KaTeX_Math</vt:lpstr>
      <vt:lpstr>Times New Roman</vt:lpstr>
      <vt:lpstr>Wingdings</vt:lpstr>
      <vt:lpstr>Wingdings 3</vt:lpstr>
      <vt:lpstr>Origin</vt:lpstr>
      <vt:lpstr>MATHEMATICAL INDUCTION Lecture # 17  </vt:lpstr>
      <vt:lpstr>INTRODUCTION</vt:lpstr>
      <vt:lpstr>PowerPoint Presentation</vt:lpstr>
      <vt:lpstr>PowerPoint Presentation</vt:lpstr>
      <vt:lpstr>PowerPoint Presentation</vt:lpstr>
      <vt:lpstr>PRINCIPLE OF MATHEMATICAL INDUCTION</vt:lpstr>
      <vt:lpstr>EXAMPLE</vt:lpstr>
      <vt:lpstr>PowerPoint Presentation</vt:lpstr>
      <vt:lpstr>PowerPoint Presentation</vt:lpstr>
      <vt:lpstr>EXERCISE</vt:lpstr>
      <vt:lpstr>PowerPoint Presentation</vt:lpstr>
      <vt:lpstr>PowerPoint Presentation</vt:lpstr>
      <vt:lpstr>EXERCISE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EXERCISE</vt:lpstr>
      <vt:lpstr>PowerPoint Presentation</vt:lpstr>
      <vt:lpstr>Consider LHS of (2) </vt:lpstr>
      <vt:lpstr>PowerPoint Presentation</vt:lpstr>
      <vt:lpstr>EXERCISE</vt:lpstr>
      <vt:lpstr>PowerPoint Presentation</vt:lpstr>
      <vt:lpstr>PowerPoint Presentation</vt:lpstr>
      <vt:lpstr>EXERCISE</vt:lpstr>
      <vt:lpstr>PowerPoint Presentation</vt:lpstr>
      <vt:lpstr>PowerPoint Presentation</vt:lpstr>
      <vt:lpstr>EXERCISE</vt:lpstr>
      <vt:lpstr>PowerPoint Presentation</vt:lpstr>
      <vt:lpstr>PowerPoint Presentation</vt:lpstr>
      <vt:lpstr>Examples of Proving Divisibility Statements by Mathematical Induction </vt:lpstr>
      <vt:lpstr>Divisibility in Mathematical Induction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and Quantifiers</dc:title>
  <dc:creator>Department of Computer Science</dc:creator>
  <cp:lastModifiedBy>Muhammad  Ibtissam</cp:lastModifiedBy>
  <cp:revision>372</cp:revision>
  <dcterms:created xsi:type="dcterms:W3CDTF">2004-09-16T16:06:30Z</dcterms:created>
  <dcterms:modified xsi:type="dcterms:W3CDTF">2023-03-25T08:23:14Z</dcterms:modified>
</cp:coreProperties>
</file>