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65"/>
  </p:notesMasterIdLst>
  <p:handoutMasterIdLst>
    <p:handoutMasterId r:id="rId66"/>
  </p:handoutMasterIdLst>
  <p:sldIdLst>
    <p:sldId id="256" r:id="rId2"/>
    <p:sldId id="257" r:id="rId3"/>
    <p:sldId id="258" r:id="rId4"/>
    <p:sldId id="320" r:id="rId5"/>
    <p:sldId id="322" r:id="rId6"/>
    <p:sldId id="323" r:id="rId7"/>
    <p:sldId id="324" r:id="rId8"/>
    <p:sldId id="325" r:id="rId9"/>
    <p:sldId id="326" r:id="rId10"/>
    <p:sldId id="327" r:id="rId11"/>
    <p:sldId id="328" r:id="rId12"/>
    <p:sldId id="329" r:id="rId13"/>
    <p:sldId id="330" r:id="rId14"/>
    <p:sldId id="365" r:id="rId15"/>
    <p:sldId id="331" r:id="rId16"/>
    <p:sldId id="366" r:id="rId17"/>
    <p:sldId id="332" r:id="rId18"/>
    <p:sldId id="408" r:id="rId19"/>
    <p:sldId id="409" r:id="rId20"/>
    <p:sldId id="410" r:id="rId21"/>
    <p:sldId id="333" r:id="rId22"/>
    <p:sldId id="367" r:id="rId23"/>
    <p:sldId id="335"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381" r:id="rId38"/>
    <p:sldId id="382" r:id="rId39"/>
    <p:sldId id="383" r:id="rId40"/>
    <p:sldId id="384" r:id="rId41"/>
    <p:sldId id="385" r:id="rId42"/>
    <p:sldId id="386" r:id="rId43"/>
    <p:sldId id="387" r:id="rId44"/>
    <p:sldId id="388" r:id="rId45"/>
    <p:sldId id="389" r:id="rId46"/>
    <p:sldId id="390" r:id="rId47"/>
    <p:sldId id="391" r:id="rId48"/>
    <p:sldId id="392" r:id="rId49"/>
    <p:sldId id="393" r:id="rId50"/>
    <p:sldId id="394" r:id="rId51"/>
    <p:sldId id="395" r:id="rId52"/>
    <p:sldId id="396" r:id="rId53"/>
    <p:sldId id="397" r:id="rId54"/>
    <p:sldId id="398" r:id="rId55"/>
    <p:sldId id="399" r:id="rId56"/>
    <p:sldId id="400" r:id="rId57"/>
    <p:sldId id="401" r:id="rId58"/>
    <p:sldId id="402" r:id="rId59"/>
    <p:sldId id="403" r:id="rId60"/>
    <p:sldId id="404" r:id="rId61"/>
    <p:sldId id="405" r:id="rId62"/>
    <p:sldId id="406" r:id="rId63"/>
    <p:sldId id="407" r:id="rId64"/>
  </p:sldIdLst>
  <p:sldSz cx="9144000" cy="6858000" type="screen4x3"/>
  <p:notesSz cx="6858000" cy="9144000"/>
  <p:custDataLst>
    <p:tags r:id="rId67"/>
  </p:custDataLst>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9C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28" autoAdjust="0"/>
    <p:restoredTop sz="94660"/>
  </p:normalViewPr>
  <p:slideViewPr>
    <p:cSldViewPr>
      <p:cViewPr varScale="1">
        <p:scale>
          <a:sx n="68" d="100"/>
          <a:sy n="68" d="100"/>
        </p:scale>
        <p:origin x="1464" y="72"/>
      </p:cViewPr>
      <p:guideLst>
        <p:guide orient="horz" pos="2160"/>
        <p:guide pos="2880"/>
      </p:guideLst>
    </p:cSldViewPr>
  </p:slideViewPr>
  <p:notesTextViewPr>
    <p:cViewPr>
      <p:scale>
        <a:sx n="100" d="100"/>
        <a:sy n="100" d="100"/>
      </p:scale>
      <p:origin x="0" y="0"/>
    </p:cViewPr>
  </p:notesTextViewPr>
  <p:sorterViewPr>
    <p:cViewPr>
      <p:scale>
        <a:sx n="50" d="100"/>
        <a:sy n="50" d="100"/>
      </p:scale>
      <p:origin x="0" y="186"/>
    </p:cViewPr>
  </p:sorterViewPr>
  <p:notesViewPr>
    <p:cSldViewPr>
      <p:cViewPr varScale="1">
        <p:scale>
          <a:sx n="83" d="100"/>
          <a:sy n="83" d="100"/>
        </p:scale>
        <p:origin x="-142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331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331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331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959C94-BE30-4F86-B0FD-A3A1B0C4789D}"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68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68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68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8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68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E971F3D-4CCB-414F-9454-B7A9A7C50F2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95046609-F674-44B6-8FCB-CC08E7B10C7D}"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51697B-FB9C-4DE7-84A0-1309B4BE14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847E7-2302-4993-835F-A2750329BEB7}"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E19944-04AC-4CD8-BA69-63C2A678C21A}"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E6843562-6A8D-4508-B433-375FE97B4E10}"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B74772-4651-4709-B5B8-851202ACB60E}"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0A212F-0F62-46B2-BBCF-A4267B9585F7}"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BAF5EE-3D59-4A2D-B384-C9549A05CAE2}"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30E3FE-F966-4958-A76A-B25FC80995AF}"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D392CC-0ABD-4EAD-8464-CAFE0E96F699}"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8E1282-669A-4C75-B4DC-B452198C5AFB}"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E2D1B8C6-6188-4C48-BCDE-6213A1D72AE7}"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219200" y="3886200"/>
            <a:ext cx="6858000" cy="685800"/>
          </a:xfrm>
        </p:spPr>
        <p:txBody>
          <a:bodyPr>
            <a:normAutofit fontScale="90000"/>
          </a:bodyPr>
          <a:lstStyle/>
          <a:p>
            <a:pPr algn="ctr"/>
            <a:r>
              <a:rPr lang="en-US" sz="3100" b="1" dirty="0">
                <a:solidFill>
                  <a:srgbClr val="C00000"/>
                </a:solidFill>
              </a:rPr>
              <a:t>RELATIONS</a:t>
            </a:r>
            <a:br>
              <a:rPr lang="en-US" sz="3100" b="1" u="sng" dirty="0">
                <a:solidFill>
                  <a:srgbClr val="C00000"/>
                </a:solidFill>
              </a:rPr>
            </a:br>
            <a:r>
              <a:rPr lang="en-US" sz="2800" b="1" dirty="0">
                <a:solidFill>
                  <a:srgbClr val="0070C0"/>
                </a:solidFill>
              </a:rPr>
              <a:t>Lecture </a:t>
            </a:r>
            <a:r>
              <a:rPr lang="en-US" sz="2800" b="1">
                <a:solidFill>
                  <a:srgbClr val="0070C0"/>
                </a:solidFill>
              </a:rPr>
              <a:t># 18</a:t>
            </a:r>
            <a:br>
              <a:rPr lang="en-US" sz="2800" dirty="0"/>
            </a:br>
            <a:br>
              <a:rPr lang="en-US" sz="2800" dirty="0"/>
            </a:br>
            <a:endParaRPr lang="en-US" sz="2900" b="1" u="sng" dirty="0">
              <a:solidFill>
                <a:srgbClr val="C00000"/>
              </a:solidFill>
            </a:endParaRPr>
          </a:p>
        </p:txBody>
      </p:sp>
      <p:sp>
        <p:nvSpPr>
          <p:cNvPr id="2051" name="Rectangle 3"/>
          <p:cNvSpPr>
            <a:spLocks noGrp="1" noChangeArrowheads="1"/>
          </p:cNvSpPr>
          <p:nvPr>
            <p:ph type="subTitle" idx="1"/>
          </p:nvPr>
        </p:nvSpPr>
        <p:spPr/>
        <p:txBody>
          <a:bodyPr>
            <a:noAutofit/>
          </a:bodyPr>
          <a:lstStyle/>
          <a:p>
            <a:pPr algn="ctr"/>
            <a:endParaRPr lang="en-US" sz="2400" dirty="0"/>
          </a:p>
        </p:txBody>
      </p:sp>
      <p:sp>
        <p:nvSpPr>
          <p:cNvPr id="5" name="Slide Number Placeholder 5"/>
          <p:cNvSpPr>
            <a:spLocks noGrp="1"/>
          </p:cNvSpPr>
          <p:nvPr>
            <p:ph type="sldNum" sz="quarter" idx="12"/>
          </p:nvPr>
        </p:nvSpPr>
        <p:spPr/>
        <p:txBody>
          <a:bodyPr/>
          <a:lstStyle/>
          <a:p>
            <a:fld id="{581A3B3F-4222-45C1-91A8-A367DD2FCE91}" type="slidenum">
              <a:rPr lang="en-US"/>
              <a:pPr/>
              <a:t>1</a:t>
            </a:fld>
            <a:endParaRPr lang="en-US"/>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EXERCISE</a:t>
            </a:r>
          </a:p>
        </p:txBody>
      </p:sp>
      <p:sp>
        <p:nvSpPr>
          <p:cNvPr id="3" name="Slide Number Placeholder 2"/>
          <p:cNvSpPr>
            <a:spLocks noGrp="1"/>
          </p:cNvSpPr>
          <p:nvPr>
            <p:ph type="sldNum" sz="quarter" idx="12"/>
          </p:nvPr>
        </p:nvSpPr>
        <p:spPr/>
        <p:txBody>
          <a:bodyPr/>
          <a:lstStyle/>
          <a:p>
            <a:fld id="{25E19944-04AC-4CD8-BA69-63C2A678C21A}" type="slidenum">
              <a:rPr lang="en-US" smtClean="0"/>
              <a:pPr/>
              <a:t>10</a:t>
            </a:fld>
            <a:endParaRPr lang="en-US"/>
          </a:p>
        </p:txBody>
      </p:sp>
      <p:sp>
        <p:nvSpPr>
          <p:cNvPr id="4" name="Content Placeholder 3"/>
          <p:cNvSpPr>
            <a:spLocks noGrp="1"/>
          </p:cNvSpPr>
          <p:nvPr>
            <p:ph sz="quarter" idx="1"/>
          </p:nvPr>
        </p:nvSpPr>
        <p:spPr/>
        <p:txBody>
          <a:bodyPr>
            <a:normAutofit/>
          </a:bodyPr>
          <a:lstStyle/>
          <a:p>
            <a:r>
              <a:rPr lang="en-US" dirty="0"/>
              <a:t>Let A = </a:t>
            </a:r>
            <a:r>
              <a:rPr lang="en-US" dirty="0">
                <a:solidFill>
                  <a:srgbClr val="FF0000"/>
                </a:solidFill>
              </a:rPr>
              <a:t>{1, 2}</a:t>
            </a:r>
            <a:r>
              <a:rPr lang="en-US" dirty="0"/>
              <a:t>,	B = </a:t>
            </a:r>
            <a:r>
              <a:rPr lang="en-US" dirty="0">
                <a:solidFill>
                  <a:srgbClr val="FF0000"/>
                </a:solidFill>
              </a:rPr>
              <a:t>{1, 2, 3}</a:t>
            </a:r>
          </a:p>
          <a:p>
            <a:pPr>
              <a:buNone/>
            </a:pPr>
            <a:r>
              <a:rPr lang="en-US" dirty="0"/>
              <a:t>	Then </a:t>
            </a:r>
            <a:r>
              <a:rPr lang="en-US" dirty="0">
                <a:solidFill>
                  <a:srgbClr val="FF0000"/>
                </a:solidFill>
              </a:rPr>
              <a:t>A </a:t>
            </a:r>
            <a:r>
              <a:rPr lang="en-US" dirty="0">
                <a:solidFill>
                  <a:srgbClr val="FF0000"/>
                </a:solidFill>
                <a:sym typeface="Symbol"/>
              </a:rPr>
              <a:t></a:t>
            </a:r>
            <a:r>
              <a:rPr lang="en-US" dirty="0">
                <a:solidFill>
                  <a:srgbClr val="FF0000"/>
                </a:solidFill>
              </a:rPr>
              <a:t> B</a:t>
            </a:r>
            <a:r>
              <a:rPr lang="en-US" dirty="0"/>
              <a:t> = {</a:t>
            </a:r>
            <a:r>
              <a:rPr lang="en-US" dirty="0">
                <a:solidFill>
                  <a:srgbClr val="FF0000"/>
                </a:solidFill>
              </a:rPr>
              <a:t>(1, 1), (1, 2), (1, 3), (2, 1), (2, 2), (2, 3)</a:t>
            </a:r>
            <a:r>
              <a:rPr lang="en-US" dirty="0"/>
              <a:t>}</a:t>
            </a:r>
          </a:p>
          <a:p>
            <a:pPr>
              <a:buNone/>
            </a:pPr>
            <a:r>
              <a:rPr lang="en-US" dirty="0"/>
              <a:t>	</a:t>
            </a:r>
            <a:r>
              <a:rPr lang="pt-BR" dirty="0"/>
              <a:t>Let	</a:t>
            </a:r>
            <a:endParaRPr lang="en-US" dirty="0"/>
          </a:p>
          <a:p>
            <a:pPr>
              <a:buNone/>
            </a:pPr>
            <a:r>
              <a:rPr lang="pt-BR" dirty="0"/>
              <a:t>		R1 = </a:t>
            </a:r>
            <a:r>
              <a:rPr lang="pt-BR" dirty="0">
                <a:solidFill>
                  <a:srgbClr val="FF0000"/>
                </a:solidFill>
              </a:rPr>
              <a:t>{(1,1), (1, 3), (2, 2)}</a:t>
            </a:r>
            <a:endParaRPr lang="en-US" dirty="0">
              <a:solidFill>
                <a:srgbClr val="FF0000"/>
              </a:solidFill>
            </a:endParaRPr>
          </a:p>
          <a:p>
            <a:pPr>
              <a:buNone/>
            </a:pPr>
            <a:r>
              <a:rPr lang="pt-BR" dirty="0"/>
              <a:t>		R2 = </a:t>
            </a:r>
            <a:r>
              <a:rPr lang="pt-BR" dirty="0">
                <a:solidFill>
                  <a:srgbClr val="FF0000"/>
                </a:solidFill>
              </a:rPr>
              <a:t>{(1, 2), (2, 1), (2, 2), (2, 3)}</a:t>
            </a:r>
            <a:endParaRPr lang="en-US" dirty="0">
              <a:solidFill>
                <a:srgbClr val="FF0000"/>
              </a:solidFill>
            </a:endParaRPr>
          </a:p>
          <a:p>
            <a:pPr>
              <a:buNone/>
            </a:pPr>
            <a:r>
              <a:rPr lang="pt-BR" dirty="0"/>
              <a:t>		R3 = </a:t>
            </a:r>
            <a:r>
              <a:rPr lang="pt-BR" dirty="0">
                <a:solidFill>
                  <a:srgbClr val="FF0000"/>
                </a:solidFill>
              </a:rPr>
              <a:t>{(1, 1)}</a:t>
            </a:r>
            <a:endParaRPr lang="en-US" dirty="0">
              <a:solidFill>
                <a:srgbClr val="FF0000"/>
              </a:solidFill>
            </a:endParaRPr>
          </a:p>
          <a:p>
            <a:pPr>
              <a:buNone/>
            </a:pPr>
            <a:r>
              <a:rPr lang="pt-BR" dirty="0"/>
              <a:t>		R4 = </a:t>
            </a:r>
            <a:r>
              <a:rPr lang="pt-BR" dirty="0">
                <a:solidFill>
                  <a:srgbClr val="FF0000"/>
                </a:solidFill>
              </a:rPr>
              <a:t>A </a:t>
            </a:r>
            <a:r>
              <a:rPr lang="en-US" dirty="0">
                <a:solidFill>
                  <a:srgbClr val="FF0000"/>
                </a:solidFill>
                <a:sym typeface="Symbol"/>
              </a:rPr>
              <a:t></a:t>
            </a:r>
            <a:r>
              <a:rPr lang="pt-BR" dirty="0">
                <a:solidFill>
                  <a:srgbClr val="FF0000"/>
                </a:solidFill>
              </a:rPr>
              <a:t> B 	</a:t>
            </a:r>
            <a:endParaRPr lang="en-US" dirty="0">
              <a:solidFill>
                <a:srgbClr val="FF0000"/>
              </a:solidFill>
            </a:endParaRPr>
          </a:p>
          <a:p>
            <a:pPr>
              <a:buNone/>
            </a:pPr>
            <a:r>
              <a:rPr lang="pt-BR" dirty="0"/>
              <a:t>		R5 = </a:t>
            </a:r>
            <a:r>
              <a:rPr lang="en-US" dirty="0">
                <a:solidFill>
                  <a:srgbClr val="FF0000"/>
                </a:solidFill>
                <a:sym typeface="Symbol"/>
              </a:rPr>
              <a:t></a:t>
            </a:r>
            <a:r>
              <a:rPr lang="pt-BR" dirty="0"/>
              <a:t> 	</a:t>
            </a:r>
          </a:p>
          <a:p>
            <a:pPr>
              <a:buNone/>
            </a:pPr>
            <a:r>
              <a:rPr lang="pt-BR" dirty="0"/>
              <a:t>	</a:t>
            </a:r>
            <a:endParaRPr lang="en-US" dirty="0"/>
          </a:p>
          <a:p>
            <a:pPr>
              <a:buNone/>
            </a:pPr>
            <a:r>
              <a:rPr lang="pt-BR" dirty="0"/>
              <a:t>	</a:t>
            </a:r>
            <a:r>
              <a:rPr lang="en-US" dirty="0"/>
              <a:t>All being subsets of </a:t>
            </a:r>
            <a:r>
              <a:rPr lang="en-US" dirty="0">
                <a:solidFill>
                  <a:srgbClr val="FF0000"/>
                </a:solidFill>
              </a:rPr>
              <a:t>A </a:t>
            </a:r>
            <a:r>
              <a:rPr lang="en-US" dirty="0">
                <a:solidFill>
                  <a:srgbClr val="FF0000"/>
                </a:solidFill>
                <a:sym typeface="Symbol"/>
              </a:rPr>
              <a:t></a:t>
            </a:r>
            <a:r>
              <a:rPr lang="en-US" dirty="0">
                <a:solidFill>
                  <a:srgbClr val="FF0000"/>
                </a:solidFill>
              </a:rPr>
              <a:t> B</a:t>
            </a:r>
            <a:r>
              <a:rPr lang="en-US" dirty="0"/>
              <a:t> are </a:t>
            </a:r>
            <a:r>
              <a:rPr lang="en-US" dirty="0">
                <a:solidFill>
                  <a:srgbClr val="FF0000"/>
                </a:solidFill>
              </a:rPr>
              <a:t>relations</a:t>
            </a:r>
            <a:r>
              <a:rPr lang="en-US" dirty="0"/>
              <a:t> from </a:t>
            </a:r>
            <a:r>
              <a:rPr lang="en-US" dirty="0">
                <a:solidFill>
                  <a:srgbClr val="FF0000"/>
                </a:solidFill>
              </a:rPr>
              <a:t>A to B</a:t>
            </a:r>
            <a:r>
              <a:rPr lang="en-US" dirty="0"/>
              <a:t>.</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2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20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20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20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20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DOMAIN OF RELATION</a:t>
            </a:r>
          </a:p>
        </p:txBody>
      </p:sp>
      <p:sp>
        <p:nvSpPr>
          <p:cNvPr id="3" name="Slide Number Placeholder 2"/>
          <p:cNvSpPr>
            <a:spLocks noGrp="1"/>
          </p:cNvSpPr>
          <p:nvPr>
            <p:ph type="sldNum" sz="quarter" idx="12"/>
          </p:nvPr>
        </p:nvSpPr>
        <p:spPr/>
        <p:txBody>
          <a:bodyPr/>
          <a:lstStyle/>
          <a:p>
            <a:fld id="{25E19944-04AC-4CD8-BA69-63C2A678C21A}" type="slidenum">
              <a:rPr lang="en-US" smtClean="0"/>
              <a:pPr/>
              <a:t>11</a:t>
            </a:fld>
            <a:endParaRPr lang="en-US"/>
          </a:p>
        </p:txBody>
      </p:sp>
      <p:sp>
        <p:nvSpPr>
          <p:cNvPr id="4" name="Content Placeholder 3"/>
          <p:cNvSpPr>
            <a:spLocks noGrp="1"/>
          </p:cNvSpPr>
          <p:nvPr>
            <p:ph sz="quarter" idx="1"/>
          </p:nvPr>
        </p:nvSpPr>
        <p:spPr>
          <a:xfrm>
            <a:off x="457200" y="1219200"/>
            <a:ext cx="8229600" cy="5105400"/>
          </a:xfrm>
        </p:spPr>
        <p:txBody>
          <a:bodyPr>
            <a:normAutofit/>
          </a:bodyPr>
          <a:lstStyle/>
          <a:p>
            <a:r>
              <a:rPr lang="en-US" dirty="0"/>
              <a:t>The </a:t>
            </a:r>
            <a:r>
              <a:rPr lang="en-US" dirty="0">
                <a:solidFill>
                  <a:srgbClr val="FF0000"/>
                </a:solidFill>
              </a:rPr>
              <a:t>domain</a:t>
            </a:r>
            <a:r>
              <a:rPr lang="en-US" dirty="0"/>
              <a:t> of a</a:t>
            </a:r>
            <a:r>
              <a:rPr lang="en-US" dirty="0">
                <a:solidFill>
                  <a:srgbClr val="FF0000"/>
                </a:solidFill>
              </a:rPr>
              <a:t> relation R</a:t>
            </a:r>
            <a:r>
              <a:rPr lang="en-US" dirty="0"/>
              <a:t> from </a:t>
            </a:r>
            <a:r>
              <a:rPr lang="en-US" dirty="0">
                <a:solidFill>
                  <a:srgbClr val="FF0000"/>
                </a:solidFill>
              </a:rPr>
              <a:t>A</a:t>
            </a:r>
            <a:r>
              <a:rPr lang="en-US" dirty="0"/>
              <a:t> to </a:t>
            </a:r>
            <a:r>
              <a:rPr lang="en-US" dirty="0">
                <a:solidFill>
                  <a:srgbClr val="FF0000"/>
                </a:solidFill>
              </a:rPr>
              <a:t>B</a:t>
            </a:r>
            <a:r>
              <a:rPr lang="en-US" dirty="0"/>
              <a:t> is the set of all </a:t>
            </a:r>
            <a:r>
              <a:rPr lang="en-US" dirty="0">
                <a:solidFill>
                  <a:srgbClr val="FF0000"/>
                </a:solidFill>
              </a:rPr>
              <a:t>first 	elements</a:t>
            </a:r>
            <a:r>
              <a:rPr lang="en-US" dirty="0"/>
              <a:t> of the </a:t>
            </a:r>
            <a:r>
              <a:rPr lang="en-US" dirty="0">
                <a:solidFill>
                  <a:srgbClr val="FF0000"/>
                </a:solidFill>
              </a:rPr>
              <a:t>ordered pairs</a:t>
            </a:r>
            <a:r>
              <a:rPr lang="en-US" dirty="0"/>
              <a:t> which belong to </a:t>
            </a:r>
            <a:r>
              <a:rPr lang="en-US" dirty="0">
                <a:solidFill>
                  <a:srgbClr val="FF0000"/>
                </a:solidFill>
              </a:rPr>
              <a:t>R</a:t>
            </a:r>
            <a:r>
              <a:rPr lang="en-US" dirty="0"/>
              <a:t> denoted </a:t>
            </a:r>
            <a:r>
              <a:rPr lang="en-US" dirty="0">
                <a:solidFill>
                  <a:srgbClr val="FF0000"/>
                </a:solidFill>
              </a:rPr>
              <a:t>Dom(R)</a:t>
            </a:r>
            <a:r>
              <a:rPr lang="en-US" dirty="0"/>
              <a:t>.</a:t>
            </a:r>
          </a:p>
          <a:p>
            <a:endParaRPr lang="en-US" dirty="0"/>
          </a:p>
          <a:p>
            <a:r>
              <a:rPr lang="en-US" dirty="0"/>
              <a:t>Symbolically:	</a:t>
            </a:r>
          </a:p>
          <a:p>
            <a:pPr>
              <a:buNone/>
            </a:pPr>
            <a:r>
              <a:rPr lang="en-US" dirty="0"/>
              <a:t>			</a:t>
            </a:r>
            <a:r>
              <a:rPr lang="en-US" dirty="0">
                <a:solidFill>
                  <a:srgbClr val="FF0000"/>
                </a:solidFill>
              </a:rPr>
              <a:t>Dom (R) = {a </a:t>
            </a:r>
            <a:r>
              <a:rPr lang="en-US" dirty="0">
                <a:solidFill>
                  <a:srgbClr val="FF0000"/>
                </a:solidFill>
                <a:sym typeface="Symbol"/>
              </a:rPr>
              <a:t> </a:t>
            </a:r>
            <a:r>
              <a:rPr lang="en-US" dirty="0">
                <a:solidFill>
                  <a:srgbClr val="FF0000"/>
                </a:solidFill>
              </a:rPr>
              <a:t>A | (a, b) </a:t>
            </a:r>
            <a:r>
              <a:rPr lang="en-US" dirty="0">
                <a:solidFill>
                  <a:srgbClr val="FF0000"/>
                </a:solidFill>
                <a:sym typeface="Symbol"/>
              </a:rPr>
              <a:t> </a:t>
            </a:r>
            <a:r>
              <a:rPr lang="en-US" dirty="0">
                <a:solidFill>
                  <a:srgbClr val="FF0000"/>
                </a:solidFill>
              </a:rPr>
              <a:t>R}</a:t>
            </a:r>
          </a:p>
          <a:p>
            <a:endParaRPr lang="en-US" dirty="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RANGE OF RELATION</a:t>
            </a:r>
          </a:p>
        </p:txBody>
      </p:sp>
      <p:sp>
        <p:nvSpPr>
          <p:cNvPr id="3" name="Slide Number Placeholder 2"/>
          <p:cNvSpPr>
            <a:spLocks noGrp="1"/>
          </p:cNvSpPr>
          <p:nvPr>
            <p:ph type="sldNum" sz="quarter" idx="12"/>
          </p:nvPr>
        </p:nvSpPr>
        <p:spPr/>
        <p:txBody>
          <a:bodyPr/>
          <a:lstStyle/>
          <a:p>
            <a:fld id="{25E19944-04AC-4CD8-BA69-63C2A678C21A}" type="slidenum">
              <a:rPr lang="en-US" smtClean="0"/>
              <a:pPr/>
              <a:t>12</a:t>
            </a:fld>
            <a:endParaRPr lang="en-US"/>
          </a:p>
        </p:txBody>
      </p:sp>
      <p:sp>
        <p:nvSpPr>
          <p:cNvPr id="4" name="Content Placeholder 3"/>
          <p:cNvSpPr>
            <a:spLocks noGrp="1"/>
          </p:cNvSpPr>
          <p:nvPr>
            <p:ph sz="quarter" idx="1"/>
          </p:nvPr>
        </p:nvSpPr>
        <p:spPr/>
        <p:txBody>
          <a:bodyPr>
            <a:normAutofit/>
          </a:bodyPr>
          <a:lstStyle/>
          <a:p>
            <a:r>
              <a:rPr lang="en-US" dirty="0"/>
              <a:t>The </a:t>
            </a:r>
            <a:r>
              <a:rPr lang="en-US" dirty="0">
                <a:solidFill>
                  <a:srgbClr val="FF0000"/>
                </a:solidFill>
              </a:rPr>
              <a:t>range</a:t>
            </a:r>
            <a:r>
              <a:rPr lang="en-US" dirty="0"/>
              <a:t> of a </a:t>
            </a:r>
            <a:r>
              <a:rPr lang="en-US" dirty="0">
                <a:solidFill>
                  <a:srgbClr val="FF0000"/>
                </a:solidFill>
              </a:rPr>
              <a:t>relation R</a:t>
            </a:r>
            <a:r>
              <a:rPr lang="en-US" dirty="0"/>
              <a:t> from </a:t>
            </a:r>
            <a:r>
              <a:rPr lang="en-US" dirty="0">
                <a:solidFill>
                  <a:srgbClr val="FF0000"/>
                </a:solidFill>
              </a:rPr>
              <a:t>A</a:t>
            </a:r>
            <a:r>
              <a:rPr lang="en-US" dirty="0"/>
              <a:t> to </a:t>
            </a:r>
            <a:r>
              <a:rPr lang="en-US" dirty="0">
                <a:solidFill>
                  <a:srgbClr val="FF0000"/>
                </a:solidFill>
              </a:rPr>
              <a:t>B</a:t>
            </a:r>
            <a:r>
              <a:rPr lang="en-US" dirty="0"/>
              <a:t> is the set of all </a:t>
            </a:r>
            <a:r>
              <a:rPr lang="en-US" dirty="0">
                <a:solidFill>
                  <a:srgbClr val="FF0000"/>
                </a:solidFill>
              </a:rPr>
              <a:t>second elements</a:t>
            </a:r>
            <a:r>
              <a:rPr lang="en-US" dirty="0"/>
              <a:t> of the </a:t>
            </a:r>
            <a:r>
              <a:rPr lang="en-US" dirty="0">
                <a:solidFill>
                  <a:srgbClr val="FF0000"/>
                </a:solidFill>
              </a:rPr>
              <a:t>ordered pairs</a:t>
            </a:r>
            <a:r>
              <a:rPr lang="en-US" dirty="0"/>
              <a:t> which belong to </a:t>
            </a:r>
            <a:r>
              <a:rPr lang="en-US" dirty="0">
                <a:solidFill>
                  <a:srgbClr val="FF0000"/>
                </a:solidFill>
              </a:rPr>
              <a:t>R</a:t>
            </a:r>
            <a:r>
              <a:rPr lang="en-US" dirty="0"/>
              <a:t> denoted </a:t>
            </a:r>
            <a:r>
              <a:rPr lang="en-US" dirty="0">
                <a:solidFill>
                  <a:srgbClr val="FF0000"/>
                </a:solidFill>
              </a:rPr>
              <a:t>Ran(R)</a:t>
            </a:r>
            <a:r>
              <a:rPr lang="en-US" dirty="0"/>
              <a:t>.</a:t>
            </a:r>
          </a:p>
          <a:p>
            <a:endParaRPr lang="en-US" dirty="0"/>
          </a:p>
          <a:p>
            <a:r>
              <a:rPr lang="en-US" dirty="0"/>
              <a:t>Symbolically:	 </a:t>
            </a:r>
          </a:p>
          <a:p>
            <a:pPr>
              <a:buNone/>
            </a:pPr>
            <a:r>
              <a:rPr lang="en-US" dirty="0"/>
              <a:t>			</a:t>
            </a:r>
            <a:r>
              <a:rPr lang="en-US" dirty="0">
                <a:solidFill>
                  <a:srgbClr val="FF0000"/>
                </a:solidFill>
              </a:rPr>
              <a:t>Ran(R) = {b </a:t>
            </a:r>
            <a:r>
              <a:rPr lang="en-US" dirty="0">
                <a:solidFill>
                  <a:srgbClr val="FF0000"/>
                </a:solidFill>
                <a:sym typeface="Symbol"/>
              </a:rPr>
              <a:t></a:t>
            </a:r>
            <a:r>
              <a:rPr lang="en-US" dirty="0">
                <a:solidFill>
                  <a:srgbClr val="FF0000"/>
                </a:solidFill>
              </a:rPr>
              <a:t>B|(</a:t>
            </a:r>
            <a:r>
              <a:rPr lang="en-US" dirty="0" err="1">
                <a:solidFill>
                  <a:srgbClr val="FF0000"/>
                </a:solidFill>
              </a:rPr>
              <a:t>a,b</a:t>
            </a:r>
            <a:r>
              <a:rPr lang="en-US" dirty="0">
                <a:solidFill>
                  <a:srgbClr val="FF0000"/>
                </a:solidFill>
              </a:rPr>
              <a:t>) </a:t>
            </a:r>
            <a:r>
              <a:rPr lang="en-US" dirty="0">
                <a:solidFill>
                  <a:srgbClr val="FF0000"/>
                </a:solidFill>
                <a:sym typeface="Symbol"/>
              </a:rPr>
              <a:t></a:t>
            </a:r>
            <a:r>
              <a:rPr lang="en-US" dirty="0">
                <a:solidFill>
                  <a:srgbClr val="FF0000"/>
                </a:solidFill>
              </a:rPr>
              <a:t> 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EXERCISE</a:t>
            </a:r>
          </a:p>
        </p:txBody>
      </p:sp>
      <p:sp>
        <p:nvSpPr>
          <p:cNvPr id="3" name="Slide Number Placeholder 2"/>
          <p:cNvSpPr>
            <a:spLocks noGrp="1"/>
          </p:cNvSpPr>
          <p:nvPr>
            <p:ph type="sldNum" sz="quarter" idx="12"/>
          </p:nvPr>
        </p:nvSpPr>
        <p:spPr/>
        <p:txBody>
          <a:bodyPr/>
          <a:lstStyle/>
          <a:p>
            <a:fld id="{25E19944-04AC-4CD8-BA69-63C2A678C21A}" type="slidenum">
              <a:rPr lang="en-US" smtClean="0"/>
              <a:pPr/>
              <a:t>13</a:t>
            </a:fld>
            <a:endParaRPr lang="en-US"/>
          </a:p>
        </p:txBody>
      </p:sp>
      <p:sp>
        <p:nvSpPr>
          <p:cNvPr id="4" name="Content Placeholder 3"/>
          <p:cNvSpPr>
            <a:spLocks noGrp="1"/>
          </p:cNvSpPr>
          <p:nvPr>
            <p:ph sz="quarter" idx="1"/>
          </p:nvPr>
        </p:nvSpPr>
        <p:spPr/>
        <p:txBody>
          <a:bodyPr>
            <a:normAutofit/>
          </a:bodyPr>
          <a:lstStyle/>
          <a:p>
            <a:r>
              <a:rPr lang="en-US" dirty="0"/>
              <a:t>Let	A =</a:t>
            </a:r>
            <a:r>
              <a:rPr lang="en-US" dirty="0">
                <a:solidFill>
                  <a:srgbClr val="FF0000"/>
                </a:solidFill>
              </a:rPr>
              <a:t> {1, 2}</a:t>
            </a:r>
            <a:r>
              <a:rPr lang="en-US" dirty="0"/>
              <a:t>,	 B = </a:t>
            </a:r>
            <a:r>
              <a:rPr lang="en-US" dirty="0">
                <a:solidFill>
                  <a:srgbClr val="FF0000"/>
                </a:solidFill>
              </a:rPr>
              <a:t>{1, 2, 3}</a:t>
            </a:r>
            <a:r>
              <a:rPr lang="en-US" dirty="0"/>
              <a:t>,</a:t>
            </a:r>
          </a:p>
          <a:p>
            <a:pPr>
              <a:buNone/>
            </a:pPr>
            <a:r>
              <a:rPr lang="en-US" dirty="0"/>
              <a:t>	Define a binary relation R from A to B as follows:</a:t>
            </a:r>
          </a:p>
          <a:p>
            <a:pPr>
              <a:buNone/>
            </a:pPr>
            <a:r>
              <a:rPr lang="en-US" dirty="0"/>
              <a:t>			</a:t>
            </a:r>
            <a:r>
              <a:rPr lang="pt-BR" dirty="0"/>
              <a:t>R =</a:t>
            </a:r>
            <a:r>
              <a:rPr lang="pt-BR" dirty="0">
                <a:solidFill>
                  <a:srgbClr val="FF0000"/>
                </a:solidFill>
              </a:rPr>
              <a:t> {(a, b) </a:t>
            </a:r>
            <a:r>
              <a:rPr lang="en-US" dirty="0">
                <a:solidFill>
                  <a:srgbClr val="FF0000"/>
                </a:solidFill>
                <a:sym typeface="Symbol"/>
              </a:rPr>
              <a:t> </a:t>
            </a:r>
            <a:r>
              <a:rPr lang="pt-BR" dirty="0">
                <a:solidFill>
                  <a:srgbClr val="FF0000"/>
                </a:solidFill>
              </a:rPr>
              <a:t>A </a:t>
            </a:r>
            <a:r>
              <a:rPr lang="en-US" dirty="0">
                <a:solidFill>
                  <a:srgbClr val="FF0000"/>
                </a:solidFill>
                <a:sym typeface="Symbol"/>
              </a:rPr>
              <a:t></a:t>
            </a:r>
            <a:r>
              <a:rPr lang="pt-BR" dirty="0">
                <a:solidFill>
                  <a:srgbClr val="FF0000"/>
                </a:solidFill>
              </a:rPr>
              <a:t> B | a &lt; b}</a:t>
            </a:r>
            <a:endParaRPr lang="en-US" dirty="0">
              <a:solidFill>
                <a:srgbClr val="FF0000"/>
              </a:solidFill>
            </a:endParaRPr>
          </a:p>
          <a:p>
            <a:pPr>
              <a:buNone/>
            </a:pPr>
            <a:r>
              <a:rPr lang="pt-BR" dirty="0"/>
              <a:t>	Then</a:t>
            </a:r>
            <a:endParaRPr lang="en-US" dirty="0"/>
          </a:p>
          <a:p>
            <a:pPr lvl="1"/>
            <a:r>
              <a:rPr lang="en-US" sz="2600" dirty="0">
                <a:solidFill>
                  <a:srgbClr val="002060"/>
                </a:solidFill>
              </a:rPr>
              <a:t>Find the ordered pairs in R.</a:t>
            </a:r>
          </a:p>
          <a:p>
            <a:pPr lvl="1"/>
            <a:r>
              <a:rPr lang="en-US" sz="2600" dirty="0">
                <a:solidFill>
                  <a:srgbClr val="002060"/>
                </a:solidFill>
              </a:rPr>
              <a:t>Find the Domain and Range of R.</a:t>
            </a:r>
          </a:p>
          <a:p>
            <a:pPr lvl="1"/>
            <a:r>
              <a:rPr lang="en-US" sz="2600" dirty="0">
                <a:solidFill>
                  <a:srgbClr val="002060"/>
                </a:solidFill>
              </a:rPr>
              <a:t>Is 1R3, 2R2?</a:t>
            </a:r>
          </a:p>
          <a:p>
            <a:endParaRPr lang="en-US" dirty="0">
              <a:solidFill>
                <a:srgbClr val="C00000"/>
              </a:solidFill>
            </a:endParaRPr>
          </a:p>
          <a:p>
            <a:pPr>
              <a:buNone/>
            </a:pPr>
            <a:r>
              <a:rPr lang="pt-BR" dirty="0"/>
              <a:t>			</a:t>
            </a: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2000"/>
                                        <p:tgtEl>
                                          <p:spTgt spid="4">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2000"/>
                                        <p:tgtEl>
                                          <p:spTgt spid="4">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fade">
                                      <p:cBhvr>
                                        <p:cTn id="31" dur="2000"/>
                                        <p:tgtEl>
                                          <p:spTgt spid="4">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fade">
                                      <p:cBhvr>
                                        <p:cTn id="36"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rgbClr val="0070C0"/>
                </a:solidFill>
              </a:rPr>
              <a:t>SOLUTION</a:t>
            </a:r>
            <a:endParaRPr lang="en-US" dirty="0">
              <a:solidFill>
                <a:srgbClr val="0070C0"/>
              </a:solidFill>
            </a:endParaRPr>
          </a:p>
        </p:txBody>
      </p:sp>
      <p:sp>
        <p:nvSpPr>
          <p:cNvPr id="3" name="Slide Number Placeholder 2"/>
          <p:cNvSpPr>
            <a:spLocks noGrp="1"/>
          </p:cNvSpPr>
          <p:nvPr>
            <p:ph type="sldNum" sz="quarter" idx="12"/>
          </p:nvPr>
        </p:nvSpPr>
        <p:spPr/>
        <p:txBody>
          <a:bodyPr/>
          <a:lstStyle/>
          <a:p>
            <a:fld id="{25E19944-04AC-4CD8-BA69-63C2A678C21A}" type="slidenum">
              <a:rPr lang="en-US" smtClean="0"/>
              <a:pPr/>
              <a:t>14</a:t>
            </a:fld>
            <a:endParaRPr lang="en-US"/>
          </a:p>
        </p:txBody>
      </p:sp>
      <p:sp>
        <p:nvSpPr>
          <p:cNvPr id="4" name="Content Placeholder 3"/>
          <p:cNvSpPr>
            <a:spLocks noGrp="1"/>
          </p:cNvSpPr>
          <p:nvPr>
            <p:ph sz="quarter" idx="1"/>
          </p:nvPr>
        </p:nvSpPr>
        <p:spPr>
          <a:xfrm>
            <a:off x="457200" y="1219200"/>
            <a:ext cx="8229600" cy="5029200"/>
          </a:xfrm>
        </p:spPr>
        <p:txBody>
          <a:bodyPr>
            <a:normAutofit fontScale="92500" lnSpcReduction="20000"/>
          </a:bodyPr>
          <a:lstStyle/>
          <a:p>
            <a:r>
              <a:rPr lang="en-US" dirty="0"/>
              <a:t>Given </a:t>
            </a:r>
          </a:p>
          <a:p>
            <a:pPr>
              <a:buNone/>
            </a:pPr>
            <a:r>
              <a:rPr lang="en-US" dirty="0"/>
              <a:t>		</a:t>
            </a:r>
            <a:r>
              <a:rPr lang="en-US" dirty="0">
                <a:solidFill>
                  <a:srgbClr val="FF0000"/>
                </a:solidFill>
              </a:rPr>
              <a:t> </a:t>
            </a:r>
            <a:r>
              <a:rPr lang="en-US" dirty="0"/>
              <a:t>A =</a:t>
            </a:r>
            <a:r>
              <a:rPr lang="en-US" dirty="0">
                <a:solidFill>
                  <a:srgbClr val="FF0000"/>
                </a:solidFill>
              </a:rPr>
              <a:t> {1, 2}</a:t>
            </a:r>
            <a:r>
              <a:rPr lang="en-US" dirty="0"/>
              <a:t>  and  B =</a:t>
            </a:r>
            <a:r>
              <a:rPr lang="en-US" dirty="0">
                <a:solidFill>
                  <a:srgbClr val="FF0000"/>
                </a:solidFill>
              </a:rPr>
              <a:t> {1, 2, 3}</a:t>
            </a:r>
            <a:r>
              <a:rPr lang="en-US" dirty="0"/>
              <a:t>,</a:t>
            </a:r>
          </a:p>
          <a:p>
            <a:pPr>
              <a:buNone/>
            </a:pPr>
            <a:r>
              <a:rPr lang="en-US" dirty="0"/>
              <a:t>	  	 A </a:t>
            </a:r>
            <a:r>
              <a:rPr lang="en-US" dirty="0">
                <a:sym typeface="Symbol"/>
              </a:rPr>
              <a:t></a:t>
            </a:r>
            <a:r>
              <a:rPr lang="en-US" dirty="0"/>
              <a:t> B = </a:t>
            </a:r>
            <a:r>
              <a:rPr lang="en-US" dirty="0">
                <a:solidFill>
                  <a:srgbClr val="FF0000"/>
                </a:solidFill>
              </a:rPr>
              <a:t>{(1,1), (1,2), (1,3), (2,1), (2,2), (2,3)}</a:t>
            </a:r>
          </a:p>
          <a:p>
            <a:pPr>
              <a:buNone/>
            </a:pPr>
            <a:endParaRPr lang="en-US" dirty="0">
              <a:solidFill>
                <a:srgbClr val="FF0000"/>
              </a:solidFill>
            </a:endParaRPr>
          </a:p>
          <a:p>
            <a:pPr marL="514350" indent="-514350">
              <a:buNone/>
            </a:pPr>
            <a:r>
              <a:rPr lang="en-US" dirty="0"/>
              <a:t>	</a:t>
            </a:r>
            <a:r>
              <a:rPr lang="en-US" b="1" dirty="0">
                <a:solidFill>
                  <a:srgbClr val="249C2F"/>
                </a:solidFill>
              </a:rPr>
              <a:t>a.)</a:t>
            </a:r>
            <a:r>
              <a:rPr lang="en-US" dirty="0">
                <a:solidFill>
                  <a:srgbClr val="002060"/>
                </a:solidFill>
              </a:rPr>
              <a:t> Find the ordered pairs in R?</a:t>
            </a:r>
          </a:p>
          <a:p>
            <a:pPr marL="514350" indent="-514350">
              <a:buNone/>
            </a:pPr>
            <a:r>
              <a:rPr lang="en-US" dirty="0"/>
              <a:t>		 R = {(a, b) </a:t>
            </a:r>
            <a:r>
              <a:rPr lang="en-US" dirty="0">
                <a:sym typeface="Symbol"/>
              </a:rPr>
              <a:t></a:t>
            </a:r>
            <a:r>
              <a:rPr lang="en-US" dirty="0"/>
              <a:t>A </a:t>
            </a:r>
            <a:r>
              <a:rPr lang="en-US" dirty="0">
                <a:sym typeface="Symbol"/>
              </a:rPr>
              <a:t></a:t>
            </a:r>
            <a:r>
              <a:rPr lang="en-US" dirty="0"/>
              <a:t> B | a &lt; b}</a:t>
            </a:r>
          </a:p>
          <a:p>
            <a:pPr>
              <a:buNone/>
            </a:pPr>
            <a:r>
              <a:rPr lang="en-US" dirty="0"/>
              <a:t>	  	 </a:t>
            </a:r>
            <a:r>
              <a:rPr lang="en-US" dirty="0">
                <a:solidFill>
                  <a:srgbClr val="FF0000"/>
                </a:solidFill>
              </a:rPr>
              <a:t>R = {(1,2), (1,3), (2,3)}</a:t>
            </a:r>
          </a:p>
          <a:p>
            <a:pPr>
              <a:buNone/>
            </a:pPr>
            <a:r>
              <a:rPr lang="en-US" dirty="0"/>
              <a:t>	   </a:t>
            </a:r>
            <a:r>
              <a:rPr lang="en-US" b="1" dirty="0">
                <a:solidFill>
                  <a:srgbClr val="249C2F"/>
                </a:solidFill>
              </a:rPr>
              <a:t>b.)</a:t>
            </a:r>
            <a:r>
              <a:rPr lang="en-US" dirty="0">
                <a:solidFill>
                  <a:srgbClr val="002060"/>
                </a:solidFill>
              </a:rPr>
              <a:t> Find the domain and range of R?</a:t>
            </a:r>
          </a:p>
          <a:p>
            <a:pPr>
              <a:buNone/>
            </a:pPr>
            <a:r>
              <a:rPr lang="en-US" dirty="0"/>
              <a:t>	   	 </a:t>
            </a:r>
            <a:r>
              <a:rPr lang="en-US" dirty="0">
                <a:solidFill>
                  <a:srgbClr val="FF0000"/>
                </a:solidFill>
              </a:rPr>
              <a:t>Dom(R) = {1,2} and Ran(R) = {2, 3}</a:t>
            </a:r>
          </a:p>
          <a:p>
            <a:pPr marL="274320" lvl="1">
              <a:spcBef>
                <a:spcPts val="600"/>
              </a:spcBef>
              <a:buClr>
                <a:schemeClr val="accent1"/>
              </a:buClr>
              <a:buNone/>
            </a:pPr>
            <a:r>
              <a:rPr lang="en-US" sz="2600" dirty="0">
                <a:solidFill>
                  <a:srgbClr val="002060"/>
                </a:solidFill>
              </a:rPr>
              <a:t>	   </a:t>
            </a:r>
            <a:r>
              <a:rPr lang="en-US" sz="2600" b="1" dirty="0">
                <a:solidFill>
                  <a:srgbClr val="249C2F"/>
                </a:solidFill>
              </a:rPr>
              <a:t>c.)</a:t>
            </a:r>
            <a:r>
              <a:rPr lang="en-US" sz="2600" dirty="0">
                <a:solidFill>
                  <a:srgbClr val="002060"/>
                </a:solidFill>
              </a:rPr>
              <a:t> Is 1R3, 2R2?</a:t>
            </a:r>
            <a:endParaRPr lang="en-US" dirty="0"/>
          </a:p>
          <a:p>
            <a:pPr>
              <a:buNone/>
            </a:pPr>
            <a:r>
              <a:rPr lang="en-US" dirty="0"/>
              <a:t>	  	 Since </a:t>
            </a:r>
            <a:r>
              <a:rPr lang="en-US" dirty="0">
                <a:solidFill>
                  <a:srgbClr val="FF0000"/>
                </a:solidFill>
              </a:rPr>
              <a:t>(1,3) </a:t>
            </a:r>
            <a:r>
              <a:rPr lang="en-US" dirty="0">
                <a:solidFill>
                  <a:srgbClr val="FF0000"/>
                </a:solidFill>
                <a:sym typeface="Symbol"/>
              </a:rPr>
              <a:t> </a:t>
            </a:r>
            <a:r>
              <a:rPr lang="en-US" dirty="0">
                <a:solidFill>
                  <a:srgbClr val="FF0000"/>
                </a:solidFill>
              </a:rPr>
              <a:t>R</a:t>
            </a:r>
            <a:r>
              <a:rPr lang="en-US" dirty="0"/>
              <a:t> so </a:t>
            </a:r>
            <a:r>
              <a:rPr lang="en-US" dirty="0">
                <a:solidFill>
                  <a:srgbClr val="FF0000"/>
                </a:solidFill>
              </a:rPr>
              <a:t>1R3</a:t>
            </a:r>
          </a:p>
          <a:p>
            <a:pPr>
              <a:buNone/>
            </a:pPr>
            <a:r>
              <a:rPr lang="en-US" dirty="0"/>
              <a:t>	  	 But </a:t>
            </a:r>
            <a:r>
              <a:rPr lang="en-US" dirty="0">
                <a:solidFill>
                  <a:srgbClr val="FF0000"/>
                </a:solidFill>
              </a:rPr>
              <a:t>(2, 2) </a:t>
            </a:r>
            <a:r>
              <a:rPr lang="en-US" dirty="0">
                <a:solidFill>
                  <a:srgbClr val="FF0000"/>
                </a:solidFill>
                <a:sym typeface="Symbol"/>
              </a:rPr>
              <a:t> </a:t>
            </a:r>
            <a:r>
              <a:rPr lang="en-US" dirty="0">
                <a:solidFill>
                  <a:srgbClr val="FF0000"/>
                </a:solidFill>
              </a:rPr>
              <a:t>R</a:t>
            </a:r>
            <a:r>
              <a:rPr lang="en-US" dirty="0"/>
              <a:t> so </a:t>
            </a:r>
            <a:r>
              <a:rPr lang="en-US" dirty="0">
                <a:solidFill>
                  <a:srgbClr val="FF0000"/>
                </a:solidFill>
              </a:rPr>
              <a:t>2 is not related with 3</a:t>
            </a:r>
            <a:r>
              <a:rPr lang="en-US" dirty="0"/>
              <a:t>.</a:t>
            </a:r>
          </a:p>
          <a:p>
            <a:pPr>
              <a:buNone/>
            </a:pPr>
            <a:r>
              <a:rPr lang="en-US" dirty="0"/>
              <a:t>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20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20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2000"/>
                                        <p:tgtEl>
                                          <p:spTgt spid="4">
                                            <p:txEl>
                                              <p:pRg st="8" end="8"/>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fade">
                                      <p:cBhvr>
                                        <p:cTn id="45" dur="2000"/>
                                        <p:tgtEl>
                                          <p:spTgt spid="4">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
                                            <p:txEl>
                                              <p:pRg st="10" end="10"/>
                                            </p:txEl>
                                          </p:spTgt>
                                        </p:tgtEl>
                                        <p:attrNameLst>
                                          <p:attrName>style.visibility</p:attrName>
                                        </p:attrNameLst>
                                      </p:cBhvr>
                                      <p:to>
                                        <p:strVal val="visible"/>
                                      </p:to>
                                    </p:set>
                                    <p:animEffect transition="in" filter="fade">
                                      <p:cBhvr>
                                        <p:cTn id="50" dur="2000"/>
                                        <p:tgtEl>
                                          <p:spTgt spid="4">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animEffect transition="in" filter="fade">
                                      <p:cBhvr>
                                        <p:cTn id="55" dur="2000"/>
                                        <p:tgtEl>
                                          <p:spTgt spid="4">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4">
                                            <p:txEl>
                                              <p:pRg st="12" end="12"/>
                                            </p:txEl>
                                          </p:spTgt>
                                        </p:tgtEl>
                                        <p:attrNameLst>
                                          <p:attrName>style.visibility</p:attrName>
                                        </p:attrNameLst>
                                      </p:cBhvr>
                                      <p:to>
                                        <p:strVal val="visible"/>
                                      </p:to>
                                    </p:set>
                                    <p:animEffect transition="in" filter="fade">
                                      <p:cBhvr>
                                        <p:cTn id="60" dur="20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EXERCISE</a:t>
            </a:r>
          </a:p>
        </p:txBody>
      </p:sp>
      <p:sp>
        <p:nvSpPr>
          <p:cNvPr id="3" name="Slide Number Placeholder 2"/>
          <p:cNvSpPr>
            <a:spLocks noGrp="1"/>
          </p:cNvSpPr>
          <p:nvPr>
            <p:ph type="sldNum" sz="quarter" idx="12"/>
          </p:nvPr>
        </p:nvSpPr>
        <p:spPr/>
        <p:txBody>
          <a:bodyPr/>
          <a:lstStyle/>
          <a:p>
            <a:fld id="{25E19944-04AC-4CD8-BA69-63C2A678C21A}" type="slidenum">
              <a:rPr lang="en-US" smtClean="0"/>
              <a:pPr/>
              <a:t>15</a:t>
            </a:fld>
            <a:endParaRPr lang="en-US"/>
          </a:p>
        </p:txBody>
      </p:sp>
      <p:sp>
        <p:nvSpPr>
          <p:cNvPr id="4" name="Content Placeholder 3"/>
          <p:cNvSpPr>
            <a:spLocks noGrp="1"/>
          </p:cNvSpPr>
          <p:nvPr>
            <p:ph sz="quarter" idx="1"/>
          </p:nvPr>
        </p:nvSpPr>
        <p:spPr/>
        <p:txBody>
          <a:bodyPr>
            <a:normAutofit/>
          </a:bodyPr>
          <a:lstStyle/>
          <a:p>
            <a:r>
              <a:rPr lang="en-US" dirty="0"/>
              <a:t>Let  A =</a:t>
            </a:r>
            <a:r>
              <a:rPr lang="en-US" dirty="0">
                <a:solidFill>
                  <a:srgbClr val="FF0000"/>
                </a:solidFill>
              </a:rPr>
              <a:t> {eggs, milk, corn}</a:t>
            </a:r>
            <a:r>
              <a:rPr lang="en-US" dirty="0"/>
              <a:t> and</a:t>
            </a:r>
          </a:p>
          <a:p>
            <a:pPr>
              <a:buNone/>
            </a:pPr>
            <a:r>
              <a:rPr lang="en-US" dirty="0"/>
              <a:t>	      B =</a:t>
            </a:r>
            <a:r>
              <a:rPr lang="en-US" dirty="0">
                <a:solidFill>
                  <a:srgbClr val="FF0000"/>
                </a:solidFill>
              </a:rPr>
              <a:t> {cows, goats, hens}</a:t>
            </a:r>
          </a:p>
          <a:p>
            <a:endParaRPr lang="en-US" dirty="0"/>
          </a:p>
          <a:p>
            <a:r>
              <a:rPr lang="en-US" dirty="0"/>
              <a:t>Define a </a:t>
            </a:r>
            <a:r>
              <a:rPr lang="en-US" dirty="0">
                <a:solidFill>
                  <a:srgbClr val="FF0000"/>
                </a:solidFill>
              </a:rPr>
              <a:t>relation R</a:t>
            </a:r>
            <a:r>
              <a:rPr lang="en-US" dirty="0"/>
              <a:t> from </a:t>
            </a:r>
            <a:r>
              <a:rPr lang="en-US" dirty="0">
                <a:solidFill>
                  <a:srgbClr val="FF0000"/>
                </a:solidFill>
              </a:rPr>
              <a:t>A</a:t>
            </a:r>
            <a:r>
              <a:rPr lang="en-US" dirty="0"/>
              <a:t> to </a:t>
            </a:r>
            <a:r>
              <a:rPr lang="en-US" dirty="0">
                <a:solidFill>
                  <a:srgbClr val="FF0000"/>
                </a:solidFill>
              </a:rPr>
              <a:t>B</a:t>
            </a:r>
            <a:r>
              <a:rPr lang="en-US" dirty="0"/>
              <a:t> by </a:t>
            </a:r>
            <a:r>
              <a:rPr lang="en-US" dirty="0">
                <a:solidFill>
                  <a:srgbClr val="FF0000"/>
                </a:solidFill>
              </a:rPr>
              <a:t>(a, b) </a:t>
            </a:r>
            <a:r>
              <a:rPr lang="en-US" dirty="0">
                <a:solidFill>
                  <a:srgbClr val="FF0000"/>
                </a:solidFill>
                <a:sym typeface="Symbol"/>
              </a:rPr>
              <a:t> </a:t>
            </a:r>
            <a:r>
              <a:rPr lang="en-US" dirty="0">
                <a:solidFill>
                  <a:srgbClr val="FF0000"/>
                </a:solidFill>
              </a:rPr>
              <a:t>R</a:t>
            </a:r>
            <a:r>
              <a:rPr lang="en-US" dirty="0"/>
              <a:t> </a:t>
            </a:r>
            <a:r>
              <a:rPr lang="en-US" i="1" dirty="0" err="1"/>
              <a:t>iff</a:t>
            </a:r>
            <a:r>
              <a:rPr lang="en-US" dirty="0"/>
              <a:t> </a:t>
            </a:r>
            <a:r>
              <a:rPr lang="en-US" dirty="0">
                <a:solidFill>
                  <a:srgbClr val="FF0000"/>
                </a:solidFill>
              </a:rPr>
              <a:t>a</a:t>
            </a:r>
            <a:r>
              <a:rPr lang="en-US" dirty="0"/>
              <a:t> is </a:t>
            </a:r>
            <a:r>
              <a:rPr lang="en-US" dirty="0">
                <a:solidFill>
                  <a:srgbClr val="FF0000"/>
                </a:solidFill>
              </a:rPr>
              <a:t>produced</a:t>
            </a:r>
            <a:r>
              <a:rPr lang="en-US" dirty="0"/>
              <a:t> by </a:t>
            </a:r>
            <a:r>
              <a:rPr lang="en-US" dirty="0">
                <a:solidFill>
                  <a:srgbClr val="FF0000"/>
                </a:solidFill>
              </a:rPr>
              <a:t>b</a:t>
            </a:r>
            <a:r>
              <a:rPr lang="en-US" dirty="0"/>
              <a:t>.</a:t>
            </a:r>
          </a:p>
          <a:p>
            <a:endParaRPr lang="en-US" dirty="0"/>
          </a:p>
          <a:p>
            <a:r>
              <a:rPr lang="en-US" dirty="0"/>
              <a:t>Then </a:t>
            </a:r>
            <a:r>
              <a:rPr lang="en-US" dirty="0">
                <a:solidFill>
                  <a:srgbClr val="FF0000"/>
                </a:solidFill>
              </a:rPr>
              <a:t>R = {(eggs, hens), (milk, cows), (milk, goats)}</a:t>
            </a:r>
          </a:p>
          <a:p>
            <a:endParaRPr lang="en-US" dirty="0"/>
          </a:p>
          <a:p>
            <a:r>
              <a:rPr lang="en-US" dirty="0"/>
              <a:t>Thus, with respect to this relation </a:t>
            </a:r>
            <a:r>
              <a:rPr lang="en-US" dirty="0">
                <a:solidFill>
                  <a:srgbClr val="FF0000"/>
                </a:solidFill>
              </a:rPr>
              <a:t>eggs </a:t>
            </a:r>
            <a:r>
              <a:rPr lang="en-US" dirty="0">
                <a:solidFill>
                  <a:srgbClr val="249C2F"/>
                </a:solidFill>
              </a:rPr>
              <a:t>R</a:t>
            </a:r>
            <a:r>
              <a:rPr lang="en-US" dirty="0">
                <a:solidFill>
                  <a:srgbClr val="FF0000"/>
                </a:solidFill>
              </a:rPr>
              <a:t> hens</a:t>
            </a:r>
            <a:r>
              <a:rPr lang="en-US" dirty="0"/>
              <a:t>, </a:t>
            </a:r>
          </a:p>
          <a:p>
            <a:pPr>
              <a:buNone/>
            </a:pPr>
            <a:r>
              <a:rPr lang="en-US" dirty="0"/>
              <a:t>	</a:t>
            </a:r>
            <a:r>
              <a:rPr lang="en-US" dirty="0">
                <a:solidFill>
                  <a:srgbClr val="FF0000"/>
                </a:solidFill>
              </a:rPr>
              <a:t>milk </a:t>
            </a:r>
            <a:r>
              <a:rPr lang="en-US" dirty="0">
                <a:solidFill>
                  <a:srgbClr val="249C2F"/>
                </a:solidFill>
              </a:rPr>
              <a:t>R</a:t>
            </a:r>
            <a:r>
              <a:rPr lang="en-US" dirty="0">
                <a:solidFill>
                  <a:srgbClr val="FF0000"/>
                </a:solidFill>
              </a:rPr>
              <a:t> cows</a:t>
            </a:r>
            <a:r>
              <a:rPr lang="en-US" dirty="0"/>
              <a:t>, and </a:t>
            </a:r>
            <a:r>
              <a:rPr lang="en-US" dirty="0">
                <a:solidFill>
                  <a:srgbClr val="FF0000"/>
                </a:solidFill>
              </a:rPr>
              <a:t>milk </a:t>
            </a:r>
            <a:r>
              <a:rPr lang="en-US" dirty="0">
                <a:solidFill>
                  <a:srgbClr val="249C2F"/>
                </a:solidFill>
              </a:rPr>
              <a:t>R</a:t>
            </a:r>
            <a:r>
              <a:rPr lang="en-US" dirty="0">
                <a:solidFill>
                  <a:srgbClr val="FF0000"/>
                </a:solidFill>
              </a:rPr>
              <a:t> goats</a:t>
            </a:r>
            <a:r>
              <a:rPr lang="en-US" dirty="0"/>
              <a:t>.</a:t>
            </a:r>
            <a:endParaRPr lang="pt-BR"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20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20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rgbClr val="0070C0"/>
                </a:solidFill>
              </a:rPr>
              <a:t>EXERCISE</a:t>
            </a:r>
            <a:endParaRPr lang="en-US" dirty="0"/>
          </a:p>
        </p:txBody>
      </p:sp>
      <p:sp>
        <p:nvSpPr>
          <p:cNvPr id="3" name="Slide Number Placeholder 2"/>
          <p:cNvSpPr>
            <a:spLocks noGrp="1"/>
          </p:cNvSpPr>
          <p:nvPr>
            <p:ph type="sldNum" sz="quarter" idx="12"/>
          </p:nvPr>
        </p:nvSpPr>
        <p:spPr/>
        <p:txBody>
          <a:bodyPr/>
          <a:lstStyle/>
          <a:p>
            <a:fld id="{25E19944-04AC-4CD8-BA69-63C2A678C21A}" type="slidenum">
              <a:rPr lang="en-US" smtClean="0"/>
              <a:pPr/>
              <a:t>16</a:t>
            </a:fld>
            <a:endParaRPr lang="en-US"/>
          </a:p>
        </p:txBody>
      </p:sp>
      <p:sp>
        <p:nvSpPr>
          <p:cNvPr id="4" name="Content Placeholder 3"/>
          <p:cNvSpPr>
            <a:spLocks noGrp="1"/>
          </p:cNvSpPr>
          <p:nvPr>
            <p:ph sz="quarter" idx="1"/>
          </p:nvPr>
        </p:nvSpPr>
        <p:spPr>
          <a:xfrm>
            <a:off x="457200" y="1219200"/>
            <a:ext cx="8229600" cy="5181600"/>
          </a:xfrm>
        </p:spPr>
        <p:txBody>
          <a:bodyPr>
            <a:normAutofit fontScale="92500" lnSpcReduction="10000"/>
          </a:bodyPr>
          <a:lstStyle/>
          <a:p>
            <a:r>
              <a:rPr lang="en-US" sz="2800" dirty="0"/>
              <a:t>Find all </a:t>
            </a:r>
            <a:r>
              <a:rPr lang="en-US" sz="2800" dirty="0">
                <a:solidFill>
                  <a:srgbClr val="FF0000"/>
                </a:solidFill>
              </a:rPr>
              <a:t>binary relations</a:t>
            </a:r>
            <a:r>
              <a:rPr lang="en-US" sz="2800" dirty="0"/>
              <a:t> from </a:t>
            </a:r>
            <a:r>
              <a:rPr lang="en-US" sz="2800" dirty="0">
                <a:solidFill>
                  <a:srgbClr val="FF0000"/>
                </a:solidFill>
              </a:rPr>
              <a:t>{0,1}</a:t>
            </a:r>
            <a:r>
              <a:rPr lang="en-US" sz="2800" dirty="0"/>
              <a:t> to </a:t>
            </a:r>
            <a:r>
              <a:rPr lang="en-US" sz="2800" dirty="0">
                <a:solidFill>
                  <a:srgbClr val="FF0000"/>
                </a:solidFill>
              </a:rPr>
              <a:t>{1}</a:t>
            </a:r>
          </a:p>
          <a:p>
            <a:endParaRPr lang="en-US" dirty="0"/>
          </a:p>
          <a:p>
            <a:r>
              <a:rPr lang="en-US" b="1" u="sng" dirty="0"/>
              <a:t>SOLUTION:</a:t>
            </a:r>
            <a:r>
              <a:rPr lang="en-US" u="sng" dirty="0"/>
              <a:t> </a:t>
            </a:r>
            <a:endParaRPr lang="en-US" dirty="0"/>
          </a:p>
          <a:p>
            <a:pPr>
              <a:buNone/>
            </a:pPr>
            <a:r>
              <a:rPr lang="en-US" dirty="0"/>
              <a:t>		Let  	</a:t>
            </a:r>
            <a:r>
              <a:rPr lang="en-US" dirty="0">
                <a:solidFill>
                  <a:srgbClr val="FF0000"/>
                </a:solidFill>
              </a:rPr>
              <a:t> A = {0,1}</a:t>
            </a:r>
            <a:r>
              <a:rPr lang="en-US" dirty="0"/>
              <a:t> &amp; </a:t>
            </a:r>
            <a:r>
              <a:rPr lang="en-US" dirty="0">
                <a:solidFill>
                  <a:srgbClr val="FF0000"/>
                </a:solidFill>
              </a:rPr>
              <a:t>B = {1}</a:t>
            </a:r>
          </a:p>
          <a:p>
            <a:pPr>
              <a:buNone/>
            </a:pPr>
            <a:r>
              <a:rPr lang="en-US" dirty="0"/>
              <a:t>		Then,</a:t>
            </a:r>
          </a:p>
          <a:p>
            <a:pPr>
              <a:buNone/>
            </a:pPr>
            <a:r>
              <a:rPr lang="en-US" dirty="0"/>
              <a:t>			</a:t>
            </a:r>
            <a:r>
              <a:rPr lang="en-US" dirty="0">
                <a:solidFill>
                  <a:srgbClr val="FF0000"/>
                </a:solidFill>
              </a:rPr>
              <a:t> A </a:t>
            </a:r>
            <a:r>
              <a:rPr lang="en-US" dirty="0">
                <a:solidFill>
                  <a:srgbClr val="FF0000"/>
                </a:solidFill>
                <a:sym typeface="Symbol"/>
              </a:rPr>
              <a:t></a:t>
            </a:r>
            <a:r>
              <a:rPr lang="en-US" dirty="0">
                <a:solidFill>
                  <a:srgbClr val="FF0000"/>
                </a:solidFill>
              </a:rPr>
              <a:t> B = {(0,1), (1,1)}</a:t>
            </a:r>
          </a:p>
          <a:p>
            <a:pPr>
              <a:buNone/>
            </a:pPr>
            <a:r>
              <a:rPr lang="en-US" dirty="0"/>
              <a:t>	All binary relations from A to B are in fact all subsets of </a:t>
            </a:r>
          </a:p>
          <a:p>
            <a:pPr>
              <a:buNone/>
            </a:pPr>
            <a:r>
              <a:rPr lang="en-US" dirty="0"/>
              <a:t>	A </a:t>
            </a:r>
            <a:r>
              <a:rPr lang="en-US" dirty="0">
                <a:sym typeface="Symbol"/>
              </a:rPr>
              <a:t></a:t>
            </a:r>
            <a:r>
              <a:rPr lang="en-US" dirty="0"/>
              <a:t>B, which are:</a:t>
            </a:r>
          </a:p>
          <a:p>
            <a:pPr>
              <a:buNone/>
            </a:pPr>
            <a:r>
              <a:rPr lang="en-US" dirty="0"/>
              <a:t>				</a:t>
            </a:r>
            <a:r>
              <a:rPr lang="en-US" dirty="0">
                <a:solidFill>
                  <a:srgbClr val="FF0000"/>
                </a:solidFill>
              </a:rPr>
              <a:t>R1 </a:t>
            </a:r>
            <a:r>
              <a:rPr lang="en-US" dirty="0"/>
              <a:t>=</a:t>
            </a:r>
            <a:r>
              <a:rPr lang="en-US" dirty="0">
                <a:solidFill>
                  <a:srgbClr val="FF0000"/>
                </a:solidFill>
              </a:rPr>
              <a:t> </a:t>
            </a:r>
            <a:r>
              <a:rPr lang="en-US" dirty="0">
                <a:solidFill>
                  <a:srgbClr val="FF0000"/>
                </a:solidFill>
                <a:sym typeface="Symbol"/>
              </a:rPr>
              <a:t></a:t>
            </a:r>
            <a:endParaRPr lang="en-US" dirty="0">
              <a:solidFill>
                <a:srgbClr val="FF0000"/>
              </a:solidFill>
            </a:endParaRPr>
          </a:p>
          <a:p>
            <a:pPr>
              <a:buNone/>
            </a:pPr>
            <a:r>
              <a:rPr lang="en-US" dirty="0"/>
              <a:t>				</a:t>
            </a:r>
            <a:r>
              <a:rPr lang="pt-BR" dirty="0">
                <a:solidFill>
                  <a:srgbClr val="FF0000"/>
                </a:solidFill>
              </a:rPr>
              <a:t>R2 </a:t>
            </a:r>
            <a:r>
              <a:rPr lang="pt-BR" dirty="0"/>
              <a:t>= </a:t>
            </a:r>
            <a:r>
              <a:rPr lang="pt-BR" dirty="0">
                <a:solidFill>
                  <a:srgbClr val="FF0000"/>
                </a:solidFill>
              </a:rPr>
              <a:t>{(0,1)}</a:t>
            </a:r>
            <a:endParaRPr lang="en-US" dirty="0">
              <a:solidFill>
                <a:srgbClr val="FF0000"/>
              </a:solidFill>
            </a:endParaRPr>
          </a:p>
          <a:p>
            <a:pPr>
              <a:buNone/>
            </a:pPr>
            <a:r>
              <a:rPr lang="pt-BR" dirty="0"/>
              <a:t>				</a:t>
            </a:r>
            <a:r>
              <a:rPr lang="pt-BR" dirty="0">
                <a:solidFill>
                  <a:srgbClr val="FF0000"/>
                </a:solidFill>
              </a:rPr>
              <a:t>R3 </a:t>
            </a:r>
            <a:r>
              <a:rPr lang="pt-BR" dirty="0"/>
              <a:t>= </a:t>
            </a:r>
            <a:r>
              <a:rPr lang="pt-BR" dirty="0">
                <a:solidFill>
                  <a:srgbClr val="FF0000"/>
                </a:solidFill>
              </a:rPr>
              <a:t>{(1,1)}</a:t>
            </a:r>
            <a:endParaRPr lang="en-US" dirty="0">
              <a:solidFill>
                <a:srgbClr val="FF0000"/>
              </a:solidFill>
            </a:endParaRPr>
          </a:p>
          <a:p>
            <a:pPr>
              <a:buNone/>
            </a:pPr>
            <a:r>
              <a:rPr lang="pt-BR" dirty="0"/>
              <a:t>				</a:t>
            </a:r>
            <a:r>
              <a:rPr lang="pt-BR" dirty="0">
                <a:solidFill>
                  <a:srgbClr val="FF0000"/>
                </a:solidFill>
              </a:rPr>
              <a:t>R4 </a:t>
            </a:r>
            <a:r>
              <a:rPr lang="pt-BR" dirty="0"/>
              <a:t>= </a:t>
            </a:r>
            <a:r>
              <a:rPr lang="pt-BR" dirty="0">
                <a:solidFill>
                  <a:srgbClr val="FF0000"/>
                </a:solidFill>
              </a:rPr>
              <a:t>{(0,1), (1,1)}</a:t>
            </a:r>
            <a:r>
              <a:rPr lang="pt-BR" dirty="0"/>
              <a:t> = A </a:t>
            </a:r>
            <a:r>
              <a:rPr lang="en-US" dirty="0">
                <a:sym typeface="Symbol"/>
              </a:rPr>
              <a:t></a:t>
            </a:r>
            <a:r>
              <a:rPr lang="pt-BR" dirty="0"/>
              <a:t> B</a:t>
            </a: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20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20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20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fade">
                                      <p:cBhvr>
                                        <p:cTn id="47" dur="2000"/>
                                        <p:tgtEl>
                                          <p:spTgt spid="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10" end="10"/>
                                            </p:txEl>
                                          </p:spTgt>
                                        </p:tgtEl>
                                        <p:attrNameLst>
                                          <p:attrName>style.visibility</p:attrName>
                                        </p:attrNameLst>
                                      </p:cBhvr>
                                      <p:to>
                                        <p:strVal val="visible"/>
                                      </p:to>
                                    </p:set>
                                    <p:animEffect transition="in" filter="fade">
                                      <p:cBhvr>
                                        <p:cTn id="52" dur="2000"/>
                                        <p:tgtEl>
                                          <p:spTgt spid="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11" end="11"/>
                                            </p:txEl>
                                          </p:spTgt>
                                        </p:tgtEl>
                                        <p:attrNameLst>
                                          <p:attrName>style.visibility</p:attrName>
                                        </p:attrNameLst>
                                      </p:cBhvr>
                                      <p:to>
                                        <p:strVal val="visible"/>
                                      </p:to>
                                    </p:set>
                                    <p:animEffect transition="in" filter="fade">
                                      <p:cBhvr>
                                        <p:cTn id="57" dur="20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pt-BR" b="1" u="sng" dirty="0">
                <a:solidFill>
                  <a:srgbClr val="0070C0"/>
                </a:solidFill>
              </a:rPr>
              <a:t>REMARK</a:t>
            </a:r>
            <a:endParaRPr lang="en-US" b="1" u="sng" dirty="0">
              <a:solidFill>
                <a:srgbClr val="0070C0"/>
              </a:solidFill>
            </a:endParaRPr>
          </a:p>
        </p:txBody>
      </p:sp>
      <p:sp>
        <p:nvSpPr>
          <p:cNvPr id="3" name="Slide Number Placeholder 2"/>
          <p:cNvSpPr>
            <a:spLocks noGrp="1"/>
          </p:cNvSpPr>
          <p:nvPr>
            <p:ph type="sldNum" sz="quarter" idx="12"/>
          </p:nvPr>
        </p:nvSpPr>
        <p:spPr/>
        <p:txBody>
          <a:bodyPr/>
          <a:lstStyle/>
          <a:p>
            <a:fld id="{25E19944-04AC-4CD8-BA69-63C2A678C21A}" type="slidenum">
              <a:rPr lang="en-US" smtClean="0"/>
              <a:pPr/>
              <a:t>17</a:t>
            </a:fld>
            <a:endParaRPr lang="en-US"/>
          </a:p>
        </p:txBody>
      </p:sp>
      <p:sp>
        <p:nvSpPr>
          <p:cNvPr id="4" name="Content Placeholder 3"/>
          <p:cNvSpPr>
            <a:spLocks noGrp="1"/>
          </p:cNvSpPr>
          <p:nvPr>
            <p:ph sz="quarter" idx="1"/>
          </p:nvPr>
        </p:nvSpPr>
        <p:spPr>
          <a:xfrm>
            <a:off x="457200" y="1219200"/>
            <a:ext cx="8229600" cy="5105400"/>
          </a:xfrm>
        </p:spPr>
        <p:txBody>
          <a:bodyPr>
            <a:normAutofit/>
          </a:bodyPr>
          <a:lstStyle/>
          <a:p>
            <a:r>
              <a:rPr lang="en-US" dirty="0"/>
              <a:t>If </a:t>
            </a:r>
            <a:r>
              <a:rPr lang="en-US" dirty="0">
                <a:solidFill>
                  <a:srgbClr val="FF0000"/>
                </a:solidFill>
              </a:rPr>
              <a:t>|A|</a:t>
            </a:r>
            <a:r>
              <a:rPr lang="en-US" dirty="0"/>
              <a:t> = </a:t>
            </a:r>
            <a:r>
              <a:rPr lang="en-US" dirty="0">
                <a:solidFill>
                  <a:srgbClr val="FF0000"/>
                </a:solidFill>
              </a:rPr>
              <a:t>m</a:t>
            </a:r>
            <a:r>
              <a:rPr lang="en-US" dirty="0"/>
              <a:t> and </a:t>
            </a:r>
            <a:r>
              <a:rPr lang="en-US" dirty="0">
                <a:solidFill>
                  <a:srgbClr val="FF0000"/>
                </a:solidFill>
              </a:rPr>
              <a:t>|B|</a:t>
            </a:r>
            <a:r>
              <a:rPr lang="en-US" dirty="0"/>
              <a:t> = </a:t>
            </a:r>
            <a:r>
              <a:rPr lang="en-US" dirty="0">
                <a:solidFill>
                  <a:srgbClr val="FF0000"/>
                </a:solidFill>
              </a:rPr>
              <a:t>n</a:t>
            </a:r>
          </a:p>
          <a:p>
            <a:endParaRPr lang="en-US" dirty="0"/>
          </a:p>
          <a:p>
            <a:r>
              <a:rPr lang="en-US" dirty="0"/>
              <a:t>Then as we know that the number of elements in </a:t>
            </a:r>
            <a:r>
              <a:rPr lang="en-US" dirty="0">
                <a:solidFill>
                  <a:srgbClr val="FF0000"/>
                </a:solidFill>
              </a:rPr>
              <a:t>A </a:t>
            </a:r>
            <a:r>
              <a:rPr lang="en-US" dirty="0">
                <a:solidFill>
                  <a:srgbClr val="FF0000"/>
                </a:solidFill>
                <a:sym typeface="Symbol"/>
              </a:rPr>
              <a:t></a:t>
            </a:r>
            <a:r>
              <a:rPr lang="en-US" dirty="0">
                <a:solidFill>
                  <a:srgbClr val="FF0000"/>
                </a:solidFill>
              </a:rPr>
              <a:t> B</a:t>
            </a:r>
            <a:r>
              <a:rPr lang="en-US" dirty="0"/>
              <a:t> are </a:t>
            </a:r>
            <a:r>
              <a:rPr lang="en-US" dirty="0">
                <a:solidFill>
                  <a:srgbClr val="FF0000"/>
                </a:solidFill>
              </a:rPr>
              <a:t>m </a:t>
            </a:r>
            <a:r>
              <a:rPr lang="en-US" dirty="0">
                <a:solidFill>
                  <a:srgbClr val="FF0000"/>
                </a:solidFill>
                <a:sym typeface="Symbol"/>
              </a:rPr>
              <a:t></a:t>
            </a:r>
            <a:r>
              <a:rPr lang="en-US" dirty="0">
                <a:solidFill>
                  <a:srgbClr val="FF0000"/>
                </a:solidFill>
              </a:rPr>
              <a:t> n</a:t>
            </a:r>
            <a:r>
              <a:rPr lang="en-US" dirty="0"/>
              <a:t>. </a:t>
            </a:r>
          </a:p>
          <a:p>
            <a:endParaRPr lang="en-US" dirty="0"/>
          </a:p>
          <a:p>
            <a:r>
              <a:rPr lang="en-US" dirty="0"/>
              <a:t>Now as we know that the </a:t>
            </a:r>
            <a:r>
              <a:rPr lang="en-US" dirty="0">
                <a:solidFill>
                  <a:srgbClr val="FF0000"/>
                </a:solidFill>
              </a:rPr>
              <a:t>total number</a:t>
            </a:r>
            <a:r>
              <a:rPr lang="en-US" dirty="0"/>
              <a:t> of and the total number of relations from A to B are </a:t>
            </a:r>
            <a:r>
              <a:rPr lang="en-US" dirty="0">
                <a:solidFill>
                  <a:srgbClr val="FF0000"/>
                </a:solidFill>
              </a:rPr>
              <a:t>2</a:t>
            </a:r>
            <a:r>
              <a:rPr lang="en-US" baseline="30000" dirty="0">
                <a:solidFill>
                  <a:srgbClr val="FF0000"/>
                </a:solidFill>
              </a:rPr>
              <a:t>m </a:t>
            </a:r>
            <a:r>
              <a:rPr lang="en-US" baseline="30000" dirty="0">
                <a:solidFill>
                  <a:srgbClr val="FF0000"/>
                </a:solidFill>
                <a:sym typeface="Symbol"/>
              </a:rPr>
              <a:t></a:t>
            </a:r>
            <a:r>
              <a:rPr lang="en-US" baseline="30000" dirty="0">
                <a:solidFill>
                  <a:srgbClr val="FF0000"/>
                </a:solidFill>
              </a:rPr>
              <a:t> n</a:t>
            </a:r>
            <a:r>
              <a:rPr lang="en-US" dirty="0"/>
              <a:t>.</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EXERCISE</a:t>
            </a:r>
          </a:p>
        </p:txBody>
      </p:sp>
      <p:sp>
        <p:nvSpPr>
          <p:cNvPr id="3" name="Slide Number Placeholder 2"/>
          <p:cNvSpPr>
            <a:spLocks noGrp="1"/>
          </p:cNvSpPr>
          <p:nvPr>
            <p:ph type="sldNum" sz="quarter" idx="12"/>
          </p:nvPr>
        </p:nvSpPr>
        <p:spPr/>
        <p:txBody>
          <a:bodyPr/>
          <a:lstStyle/>
          <a:p>
            <a:fld id="{25E19944-04AC-4CD8-BA69-63C2A678C21A}" type="slidenum">
              <a:rPr lang="en-US" smtClean="0"/>
              <a:pPr/>
              <a:t>18</a:t>
            </a:fld>
            <a:endParaRPr lang="en-US"/>
          </a:p>
        </p:txBody>
      </p:sp>
      <p:sp>
        <p:nvSpPr>
          <p:cNvPr id="4" name="Content Placeholder 3"/>
          <p:cNvSpPr>
            <a:spLocks noGrp="1"/>
          </p:cNvSpPr>
          <p:nvPr>
            <p:ph sz="quarter" idx="1"/>
          </p:nvPr>
        </p:nvSpPr>
        <p:spPr/>
        <p:txBody>
          <a:bodyPr>
            <a:normAutofit/>
          </a:bodyPr>
          <a:lstStyle/>
          <a:p>
            <a:r>
              <a:rPr lang="en-US" dirty="0"/>
              <a:t>Define a </a:t>
            </a:r>
            <a:r>
              <a:rPr lang="en-US" dirty="0">
                <a:solidFill>
                  <a:srgbClr val="FF0000"/>
                </a:solidFill>
              </a:rPr>
              <a:t>binary relation E</a:t>
            </a:r>
            <a:r>
              <a:rPr lang="en-US" dirty="0"/>
              <a:t> on the set of the </a:t>
            </a:r>
            <a:r>
              <a:rPr lang="en-US" dirty="0">
                <a:solidFill>
                  <a:srgbClr val="FF0000"/>
                </a:solidFill>
              </a:rPr>
              <a:t>integers Z</a:t>
            </a:r>
            <a:r>
              <a:rPr lang="en-US" dirty="0"/>
              <a:t>, as follows:</a:t>
            </a:r>
          </a:p>
          <a:p>
            <a:endParaRPr lang="en-US" dirty="0"/>
          </a:p>
          <a:p>
            <a:r>
              <a:rPr lang="en-US" sz="2800" dirty="0"/>
              <a:t>for all </a:t>
            </a:r>
            <a:r>
              <a:rPr lang="en-US" sz="2800" dirty="0">
                <a:solidFill>
                  <a:srgbClr val="FF0000"/>
                </a:solidFill>
              </a:rPr>
              <a:t>m, n </a:t>
            </a:r>
            <a:r>
              <a:rPr lang="en-US" sz="2800" dirty="0">
                <a:solidFill>
                  <a:srgbClr val="FF0000"/>
                </a:solidFill>
                <a:sym typeface="Symbol"/>
              </a:rPr>
              <a:t> </a:t>
            </a:r>
            <a:r>
              <a:rPr lang="en-US" sz="2800" dirty="0">
                <a:solidFill>
                  <a:srgbClr val="FF0000"/>
                </a:solidFill>
              </a:rPr>
              <a:t>Z</a:t>
            </a:r>
            <a:r>
              <a:rPr lang="en-US" sz="2800" dirty="0"/>
              <a:t>, </a:t>
            </a:r>
            <a:r>
              <a:rPr lang="en-US" sz="2800" dirty="0">
                <a:solidFill>
                  <a:srgbClr val="FF0000"/>
                </a:solidFill>
              </a:rPr>
              <a:t>m E n </a:t>
            </a:r>
            <a:r>
              <a:rPr lang="en-US" sz="2800" dirty="0">
                <a:solidFill>
                  <a:srgbClr val="FF0000"/>
                </a:solidFill>
                <a:sym typeface="Symbol"/>
              </a:rPr>
              <a:t></a:t>
            </a:r>
            <a:r>
              <a:rPr lang="en-US" sz="2800" dirty="0">
                <a:solidFill>
                  <a:srgbClr val="FF0000"/>
                </a:solidFill>
              </a:rPr>
              <a:t> m – n</a:t>
            </a:r>
            <a:r>
              <a:rPr lang="en-US" sz="2800" dirty="0"/>
              <a:t> is </a:t>
            </a:r>
            <a:r>
              <a:rPr lang="en-US" sz="2800" dirty="0">
                <a:solidFill>
                  <a:srgbClr val="FF0000"/>
                </a:solidFill>
              </a:rPr>
              <a:t>even</a:t>
            </a:r>
            <a:r>
              <a:rPr lang="en-US" sz="2800" dirty="0"/>
              <a:t>.</a:t>
            </a:r>
          </a:p>
          <a:p>
            <a:pPr marL="788670" lvl="1" indent="-514350">
              <a:buFont typeface="+mj-lt"/>
              <a:buAutoNum type="alphaLcParenR"/>
            </a:pPr>
            <a:r>
              <a:rPr lang="en-US" sz="2600" dirty="0">
                <a:solidFill>
                  <a:srgbClr val="002060"/>
                </a:solidFill>
              </a:rPr>
              <a:t>Is 0E0?</a:t>
            </a:r>
          </a:p>
          <a:p>
            <a:pPr marL="788670" lvl="1" indent="-514350">
              <a:buFont typeface="+mj-lt"/>
              <a:buAutoNum type="alphaLcParenR"/>
            </a:pPr>
            <a:r>
              <a:rPr lang="en-US" sz="2600" dirty="0">
                <a:solidFill>
                  <a:srgbClr val="002060"/>
                </a:solidFill>
              </a:rPr>
              <a:t>Is 5E2?	</a:t>
            </a:r>
          </a:p>
          <a:p>
            <a:pPr marL="788670" lvl="1" indent="-514350">
              <a:buFont typeface="+mj-lt"/>
              <a:buAutoNum type="alphaLcParenR"/>
            </a:pPr>
            <a:r>
              <a:rPr lang="en-US" sz="2600" dirty="0">
                <a:solidFill>
                  <a:srgbClr val="002060"/>
                </a:solidFill>
              </a:rPr>
              <a:t>Is (6,6) </a:t>
            </a:r>
            <a:r>
              <a:rPr lang="en-US" sz="2600" dirty="0">
                <a:solidFill>
                  <a:srgbClr val="002060"/>
                </a:solidFill>
                <a:sym typeface="Symbol"/>
              </a:rPr>
              <a:t> </a:t>
            </a:r>
            <a:r>
              <a:rPr lang="en-US" sz="2600" dirty="0">
                <a:solidFill>
                  <a:srgbClr val="002060"/>
                </a:solidFill>
              </a:rPr>
              <a:t>E?	</a:t>
            </a:r>
          </a:p>
          <a:p>
            <a:pPr marL="788670" lvl="1" indent="-514350">
              <a:buFont typeface="+mj-lt"/>
              <a:buAutoNum type="alphaLcParenR"/>
            </a:pPr>
            <a:r>
              <a:rPr lang="en-US" sz="2600" dirty="0">
                <a:solidFill>
                  <a:srgbClr val="002060"/>
                </a:solidFill>
              </a:rPr>
              <a:t>Is (-1,7) </a:t>
            </a:r>
            <a:r>
              <a:rPr lang="en-US" sz="2600" dirty="0">
                <a:solidFill>
                  <a:srgbClr val="002060"/>
                </a:solidFill>
                <a:sym typeface="Symbol"/>
              </a:rPr>
              <a:t> </a:t>
            </a:r>
            <a:r>
              <a:rPr lang="en-US" sz="2600" dirty="0">
                <a:solidFill>
                  <a:srgbClr val="002060"/>
                </a:solidFill>
              </a:rPr>
              <a:t>E?</a:t>
            </a:r>
          </a:p>
          <a:p>
            <a:pPr marL="788670" lvl="1" indent="-514350">
              <a:buFont typeface="+mj-lt"/>
              <a:buAutoNum type="alphaLcParenR"/>
            </a:pPr>
            <a:r>
              <a:rPr lang="en-US" sz="2600" dirty="0">
                <a:solidFill>
                  <a:srgbClr val="002060"/>
                </a:solidFill>
              </a:rPr>
              <a:t>Prove that for any even integer n, nE0.</a:t>
            </a:r>
          </a:p>
          <a:p>
            <a:endParaRPr lang="en-US" dirty="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pt-BR" b="1" u="sng" dirty="0">
                <a:solidFill>
                  <a:srgbClr val="0070C0"/>
                </a:solidFill>
              </a:rPr>
              <a:t>SOLUTION</a:t>
            </a:r>
            <a:endParaRPr lang="en-US" b="1" u="sng" dirty="0">
              <a:solidFill>
                <a:srgbClr val="0070C0"/>
              </a:solidFill>
            </a:endParaRPr>
          </a:p>
        </p:txBody>
      </p:sp>
      <p:sp>
        <p:nvSpPr>
          <p:cNvPr id="3" name="Slide Number Placeholder 2"/>
          <p:cNvSpPr>
            <a:spLocks noGrp="1"/>
          </p:cNvSpPr>
          <p:nvPr>
            <p:ph type="sldNum" sz="quarter" idx="12"/>
          </p:nvPr>
        </p:nvSpPr>
        <p:spPr/>
        <p:txBody>
          <a:bodyPr/>
          <a:lstStyle/>
          <a:p>
            <a:fld id="{25E19944-04AC-4CD8-BA69-63C2A678C21A}" type="slidenum">
              <a:rPr lang="en-US" smtClean="0"/>
              <a:pPr/>
              <a:t>19</a:t>
            </a:fld>
            <a:endParaRPr lang="en-US"/>
          </a:p>
        </p:txBody>
      </p:sp>
      <p:sp>
        <p:nvSpPr>
          <p:cNvPr id="4" name="Content Placeholder 3"/>
          <p:cNvSpPr>
            <a:spLocks noGrp="1"/>
          </p:cNvSpPr>
          <p:nvPr>
            <p:ph sz="quarter" idx="1"/>
          </p:nvPr>
        </p:nvSpPr>
        <p:spPr/>
        <p:txBody>
          <a:bodyPr/>
          <a:lstStyle/>
          <a:p>
            <a:r>
              <a:rPr lang="pt-BR" dirty="0"/>
              <a:t>E = {(m, n) </a:t>
            </a:r>
            <a:r>
              <a:rPr lang="en-US" dirty="0">
                <a:sym typeface="Symbol"/>
              </a:rPr>
              <a:t> </a:t>
            </a:r>
            <a:r>
              <a:rPr lang="pt-BR" dirty="0"/>
              <a:t>Z </a:t>
            </a:r>
            <a:r>
              <a:rPr lang="en-US" dirty="0">
                <a:sym typeface="Symbol"/>
              </a:rPr>
              <a:t></a:t>
            </a:r>
            <a:r>
              <a:rPr lang="pt-BR" dirty="0"/>
              <a:t>Z | m – n is even}</a:t>
            </a:r>
            <a:endParaRPr lang="en-US" dirty="0"/>
          </a:p>
          <a:p>
            <a:pPr>
              <a:buNone/>
            </a:pPr>
            <a:r>
              <a:rPr lang="en-US" dirty="0"/>
              <a:t>	(a)  </a:t>
            </a:r>
            <a:r>
              <a:rPr lang="en-US" dirty="0">
                <a:solidFill>
                  <a:srgbClr val="FF0000"/>
                </a:solidFill>
              </a:rPr>
              <a:t>(0, 0) </a:t>
            </a:r>
            <a:r>
              <a:rPr lang="en-US" dirty="0">
                <a:solidFill>
                  <a:srgbClr val="FF0000"/>
                </a:solidFill>
                <a:sym typeface="Symbol"/>
              </a:rPr>
              <a:t></a:t>
            </a:r>
            <a:r>
              <a:rPr lang="en-US" dirty="0">
                <a:solidFill>
                  <a:srgbClr val="FF0000"/>
                </a:solidFill>
              </a:rPr>
              <a:t> Z </a:t>
            </a:r>
            <a:r>
              <a:rPr lang="en-US" dirty="0">
                <a:solidFill>
                  <a:srgbClr val="FF0000"/>
                </a:solidFill>
                <a:sym typeface="Symbol"/>
              </a:rPr>
              <a:t> </a:t>
            </a:r>
            <a:r>
              <a:rPr lang="en-US" dirty="0">
                <a:solidFill>
                  <a:srgbClr val="FF0000"/>
                </a:solidFill>
              </a:rPr>
              <a:t>Z</a:t>
            </a:r>
            <a:r>
              <a:rPr lang="en-US" dirty="0"/>
              <a:t>   and	</a:t>
            </a:r>
            <a:r>
              <a:rPr lang="en-US" dirty="0">
                <a:solidFill>
                  <a:srgbClr val="FF0000"/>
                </a:solidFill>
              </a:rPr>
              <a:t>0 - 0 = 0</a:t>
            </a:r>
            <a:r>
              <a:rPr lang="en-US" dirty="0"/>
              <a:t>  is </a:t>
            </a:r>
            <a:r>
              <a:rPr lang="en-US" dirty="0">
                <a:solidFill>
                  <a:srgbClr val="FF0000"/>
                </a:solidFill>
              </a:rPr>
              <a:t>even</a:t>
            </a:r>
          </a:p>
          <a:p>
            <a:pPr>
              <a:buNone/>
            </a:pPr>
            <a:r>
              <a:rPr lang="en-US" dirty="0"/>
              <a:t>	       Therefore </a:t>
            </a:r>
            <a:r>
              <a:rPr lang="en-US" dirty="0">
                <a:solidFill>
                  <a:srgbClr val="FF0000"/>
                </a:solidFill>
              </a:rPr>
              <a:t>0E0</a:t>
            </a:r>
            <a:r>
              <a:rPr lang="en-US" dirty="0"/>
              <a:t>.</a:t>
            </a:r>
          </a:p>
          <a:p>
            <a:pPr>
              <a:buNone/>
            </a:pPr>
            <a:endParaRPr lang="en-US" dirty="0"/>
          </a:p>
          <a:p>
            <a:pPr>
              <a:buNone/>
            </a:pPr>
            <a:r>
              <a:rPr lang="en-US" dirty="0"/>
              <a:t>	(b)  </a:t>
            </a:r>
            <a:r>
              <a:rPr lang="en-US" dirty="0">
                <a:solidFill>
                  <a:srgbClr val="FF0000"/>
                </a:solidFill>
              </a:rPr>
              <a:t>(5, 2) </a:t>
            </a:r>
            <a:r>
              <a:rPr lang="en-US" dirty="0">
                <a:solidFill>
                  <a:srgbClr val="FF0000"/>
                </a:solidFill>
                <a:sym typeface="Symbol"/>
              </a:rPr>
              <a:t></a:t>
            </a:r>
            <a:r>
              <a:rPr lang="en-US" dirty="0">
                <a:solidFill>
                  <a:srgbClr val="FF0000"/>
                </a:solidFill>
              </a:rPr>
              <a:t> Z </a:t>
            </a:r>
            <a:r>
              <a:rPr lang="en-US" dirty="0">
                <a:solidFill>
                  <a:srgbClr val="FF0000"/>
                </a:solidFill>
                <a:sym typeface="Symbol"/>
              </a:rPr>
              <a:t> </a:t>
            </a:r>
            <a:r>
              <a:rPr lang="en-US" dirty="0">
                <a:solidFill>
                  <a:srgbClr val="FF0000"/>
                </a:solidFill>
              </a:rPr>
              <a:t>Z</a:t>
            </a:r>
            <a:r>
              <a:rPr lang="en-US" dirty="0"/>
              <a:t> but </a:t>
            </a:r>
            <a:r>
              <a:rPr lang="en-US" dirty="0">
                <a:solidFill>
                  <a:srgbClr val="FF0000"/>
                </a:solidFill>
              </a:rPr>
              <a:t>5 - 2 = 3</a:t>
            </a:r>
            <a:r>
              <a:rPr lang="en-US" dirty="0"/>
              <a:t> is </a:t>
            </a:r>
            <a:r>
              <a:rPr lang="en-US" dirty="0">
                <a:solidFill>
                  <a:srgbClr val="FF0000"/>
                </a:solidFill>
              </a:rPr>
              <a:t>not even</a:t>
            </a:r>
            <a:r>
              <a:rPr lang="en-US" dirty="0"/>
              <a:t> </a:t>
            </a:r>
          </a:p>
          <a:p>
            <a:pPr>
              <a:buNone/>
            </a:pPr>
            <a:r>
              <a:rPr lang="en-US" dirty="0"/>
              <a:t>		so </a:t>
            </a:r>
            <a:r>
              <a:rPr lang="en-US" dirty="0">
                <a:solidFill>
                  <a:srgbClr val="FF0000"/>
                </a:solidFill>
              </a:rPr>
              <a:t>5E2</a:t>
            </a:r>
          </a:p>
          <a:p>
            <a:pPr>
              <a:buNone/>
            </a:pPr>
            <a:endParaRPr lang="en-US" dirty="0"/>
          </a:p>
          <a:p>
            <a:pPr>
              <a:buNone/>
            </a:pPr>
            <a:r>
              <a:rPr lang="en-US" dirty="0"/>
              <a:t>	(c)  </a:t>
            </a:r>
            <a:r>
              <a:rPr lang="en-US" dirty="0">
                <a:solidFill>
                  <a:srgbClr val="FF0000"/>
                </a:solidFill>
              </a:rPr>
              <a:t>(6, 6) </a:t>
            </a:r>
            <a:r>
              <a:rPr lang="en-US" dirty="0">
                <a:solidFill>
                  <a:srgbClr val="FF0000"/>
                </a:solidFill>
                <a:sym typeface="Symbol"/>
              </a:rPr>
              <a:t></a:t>
            </a:r>
            <a:r>
              <a:rPr lang="en-US" dirty="0">
                <a:solidFill>
                  <a:srgbClr val="FF0000"/>
                </a:solidFill>
              </a:rPr>
              <a:t> E</a:t>
            </a:r>
            <a:r>
              <a:rPr lang="en-US" dirty="0"/>
              <a:t> since </a:t>
            </a:r>
            <a:r>
              <a:rPr lang="en-US" dirty="0">
                <a:solidFill>
                  <a:srgbClr val="FF0000"/>
                </a:solidFill>
              </a:rPr>
              <a:t>6 - 6 = 0</a:t>
            </a:r>
            <a:r>
              <a:rPr lang="en-US" dirty="0"/>
              <a:t> is an </a:t>
            </a:r>
            <a:r>
              <a:rPr lang="en-US" dirty="0">
                <a:solidFill>
                  <a:srgbClr val="FF0000"/>
                </a:solidFill>
              </a:rPr>
              <a:t>even integer</a:t>
            </a:r>
            <a:r>
              <a:rPr lang="en-US" dirty="0"/>
              <a:t>.</a:t>
            </a:r>
          </a:p>
          <a:p>
            <a:pPr>
              <a:buNone/>
            </a:pPr>
            <a:endParaRPr lang="en-US" dirty="0"/>
          </a:p>
          <a:p>
            <a:pPr>
              <a:buNone/>
            </a:pPr>
            <a:r>
              <a:rPr lang="en-US" sz="2400" dirty="0"/>
              <a:t>	</a:t>
            </a:r>
            <a:r>
              <a:rPr lang="en-US" dirty="0"/>
              <a:t>(d)  </a:t>
            </a:r>
            <a:r>
              <a:rPr lang="en-US" dirty="0">
                <a:solidFill>
                  <a:srgbClr val="FF0000"/>
                </a:solidFill>
              </a:rPr>
              <a:t>(-1, 7) </a:t>
            </a:r>
            <a:r>
              <a:rPr lang="en-US" dirty="0">
                <a:solidFill>
                  <a:srgbClr val="FF0000"/>
                </a:solidFill>
                <a:sym typeface="Symbol"/>
              </a:rPr>
              <a:t> </a:t>
            </a:r>
            <a:r>
              <a:rPr lang="en-US" dirty="0">
                <a:solidFill>
                  <a:srgbClr val="FF0000"/>
                </a:solidFill>
              </a:rPr>
              <a:t>E</a:t>
            </a:r>
            <a:r>
              <a:rPr lang="en-US" dirty="0"/>
              <a:t> since </a:t>
            </a:r>
            <a:r>
              <a:rPr lang="en-US" dirty="0">
                <a:solidFill>
                  <a:srgbClr val="FF0000"/>
                </a:solidFill>
              </a:rPr>
              <a:t>(– 1) – 7 = – 8</a:t>
            </a:r>
            <a:r>
              <a:rPr lang="en-US" dirty="0"/>
              <a:t> is an </a:t>
            </a:r>
            <a:r>
              <a:rPr lang="en-US" dirty="0">
                <a:solidFill>
                  <a:srgbClr val="FF0000"/>
                </a:solidFill>
              </a:rPr>
              <a:t>even integer</a:t>
            </a:r>
            <a:r>
              <a:rPr lang="en-US" dirty="0"/>
              <a:t>.</a:t>
            </a:r>
          </a:p>
          <a:p>
            <a:pPr>
              <a:buNone/>
            </a:pPr>
            <a:endParaRPr lang="en-US" dirty="0"/>
          </a:p>
          <a:p>
            <a:endParaRPr lang="en-US" dirty="0"/>
          </a:p>
        </p:txBody>
      </p:sp>
      <p:cxnSp>
        <p:nvCxnSpPr>
          <p:cNvPr id="6" name="Straight Connector 5"/>
          <p:cNvCxnSpPr/>
          <p:nvPr/>
        </p:nvCxnSpPr>
        <p:spPr>
          <a:xfrm rot="5400000">
            <a:off x="1908178" y="3840140"/>
            <a:ext cx="3810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20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fade">
                                      <p:cBhvr>
                                        <p:cTn id="37" dur="20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algn="ctr"/>
            <a:r>
              <a:rPr lang="en-US" b="1" u="sng" dirty="0">
                <a:solidFill>
                  <a:srgbClr val="0070C0"/>
                </a:solidFill>
              </a:rPr>
              <a:t>ORDERED PAIR</a:t>
            </a:r>
          </a:p>
        </p:txBody>
      </p:sp>
      <p:sp>
        <p:nvSpPr>
          <p:cNvPr id="5" name="Slide Number Placeholder 5"/>
          <p:cNvSpPr>
            <a:spLocks noGrp="1"/>
          </p:cNvSpPr>
          <p:nvPr>
            <p:ph type="sldNum" sz="quarter" idx="12"/>
          </p:nvPr>
        </p:nvSpPr>
        <p:spPr/>
        <p:txBody>
          <a:bodyPr/>
          <a:lstStyle/>
          <a:p>
            <a:fld id="{51C95044-D182-4BAE-9152-421F005E817B}" type="slidenum">
              <a:rPr lang="en-US"/>
              <a:pPr/>
              <a:t>2</a:t>
            </a:fld>
            <a:endParaRPr lang="en-US"/>
          </a:p>
        </p:txBody>
      </p:sp>
      <p:sp>
        <p:nvSpPr>
          <p:cNvPr id="7171" name="Rectangle 3"/>
          <p:cNvSpPr>
            <a:spLocks noGrp="1" noChangeArrowheads="1"/>
          </p:cNvSpPr>
          <p:nvPr>
            <p:ph sz="quarter" idx="1"/>
          </p:nvPr>
        </p:nvSpPr>
        <p:spPr/>
        <p:txBody>
          <a:bodyPr>
            <a:normAutofit/>
          </a:bodyPr>
          <a:lstStyle/>
          <a:p>
            <a:r>
              <a:rPr lang="en-US" dirty="0"/>
              <a:t>An ordered pair </a:t>
            </a:r>
            <a:r>
              <a:rPr lang="en-US" dirty="0">
                <a:solidFill>
                  <a:srgbClr val="FF0000"/>
                </a:solidFill>
              </a:rPr>
              <a:t>(a, b)</a:t>
            </a:r>
            <a:r>
              <a:rPr lang="en-US" dirty="0"/>
              <a:t> consists of two elements “</a:t>
            </a:r>
            <a:r>
              <a:rPr lang="en-US" dirty="0">
                <a:solidFill>
                  <a:srgbClr val="FF0000"/>
                </a:solidFill>
              </a:rPr>
              <a:t>a</a:t>
            </a:r>
            <a:r>
              <a:rPr lang="en-US" dirty="0"/>
              <a:t>” and “</a:t>
            </a:r>
            <a:r>
              <a:rPr lang="en-US" dirty="0">
                <a:solidFill>
                  <a:srgbClr val="FF0000"/>
                </a:solidFill>
              </a:rPr>
              <a:t>b</a:t>
            </a:r>
            <a:r>
              <a:rPr lang="en-US" dirty="0"/>
              <a:t>” in which “</a:t>
            </a:r>
            <a:r>
              <a:rPr lang="en-US" dirty="0">
                <a:solidFill>
                  <a:srgbClr val="FF0000"/>
                </a:solidFill>
              </a:rPr>
              <a:t>a</a:t>
            </a:r>
            <a:r>
              <a:rPr lang="en-US" dirty="0"/>
              <a:t>” is the </a:t>
            </a:r>
            <a:r>
              <a:rPr lang="en-US" dirty="0">
                <a:solidFill>
                  <a:srgbClr val="FF0000"/>
                </a:solidFill>
              </a:rPr>
              <a:t>first element</a:t>
            </a:r>
            <a:r>
              <a:rPr lang="en-US" dirty="0"/>
              <a:t> and “</a:t>
            </a:r>
            <a:r>
              <a:rPr lang="en-US" dirty="0">
                <a:solidFill>
                  <a:srgbClr val="FF0000"/>
                </a:solidFill>
              </a:rPr>
              <a:t>b</a:t>
            </a:r>
            <a:r>
              <a:rPr lang="en-US" dirty="0"/>
              <a:t>” is the </a:t>
            </a:r>
            <a:r>
              <a:rPr lang="en-US" dirty="0">
                <a:solidFill>
                  <a:srgbClr val="FF0000"/>
                </a:solidFill>
              </a:rPr>
              <a:t>second element</a:t>
            </a:r>
            <a:r>
              <a:rPr lang="en-US" dirty="0"/>
              <a:t>.</a:t>
            </a:r>
          </a:p>
          <a:p>
            <a:endParaRPr lang="en-US" dirty="0"/>
          </a:p>
          <a:p>
            <a:r>
              <a:rPr lang="en-US" dirty="0"/>
              <a:t>The ordered pairs </a:t>
            </a:r>
            <a:r>
              <a:rPr lang="en-US" dirty="0">
                <a:solidFill>
                  <a:srgbClr val="FF0000"/>
                </a:solidFill>
              </a:rPr>
              <a:t>(a, b)</a:t>
            </a:r>
            <a:r>
              <a:rPr lang="en-US" dirty="0"/>
              <a:t> and </a:t>
            </a:r>
            <a:r>
              <a:rPr lang="en-US" dirty="0">
                <a:solidFill>
                  <a:srgbClr val="FF0000"/>
                </a:solidFill>
              </a:rPr>
              <a:t>(c, d)</a:t>
            </a:r>
            <a:r>
              <a:rPr lang="en-US" dirty="0"/>
              <a:t> are </a:t>
            </a:r>
            <a:r>
              <a:rPr lang="en-US" dirty="0">
                <a:solidFill>
                  <a:srgbClr val="FF0000"/>
                </a:solidFill>
              </a:rPr>
              <a:t>equal</a:t>
            </a:r>
            <a:r>
              <a:rPr lang="en-US" dirty="0"/>
              <a:t> if, and only if, </a:t>
            </a:r>
            <a:r>
              <a:rPr lang="en-US" dirty="0">
                <a:solidFill>
                  <a:srgbClr val="FF0000"/>
                </a:solidFill>
              </a:rPr>
              <a:t>a = c</a:t>
            </a:r>
            <a:r>
              <a:rPr lang="en-US" dirty="0"/>
              <a:t> and </a:t>
            </a:r>
            <a:r>
              <a:rPr lang="en-US" dirty="0">
                <a:solidFill>
                  <a:srgbClr val="FF0000"/>
                </a:solidFill>
              </a:rPr>
              <a:t>b = d</a:t>
            </a:r>
            <a:r>
              <a:rPr lang="en-US" dirty="0"/>
              <a:t>.</a:t>
            </a:r>
          </a:p>
          <a:p>
            <a:endParaRPr lang="en-US" dirty="0"/>
          </a:p>
          <a:p>
            <a:r>
              <a:rPr lang="en-US" dirty="0"/>
              <a:t>Note that </a:t>
            </a:r>
            <a:r>
              <a:rPr lang="en-US" dirty="0">
                <a:solidFill>
                  <a:srgbClr val="FF0000"/>
                </a:solidFill>
              </a:rPr>
              <a:t>(a, b)</a:t>
            </a:r>
            <a:r>
              <a:rPr lang="en-US" dirty="0"/>
              <a:t> and </a:t>
            </a:r>
            <a:r>
              <a:rPr lang="en-US" dirty="0">
                <a:solidFill>
                  <a:srgbClr val="FF0000"/>
                </a:solidFill>
              </a:rPr>
              <a:t>(b, a)</a:t>
            </a:r>
            <a:r>
              <a:rPr lang="en-US" dirty="0"/>
              <a:t> are </a:t>
            </a:r>
            <a:r>
              <a:rPr lang="en-US" dirty="0">
                <a:solidFill>
                  <a:srgbClr val="FF0000"/>
                </a:solidFill>
              </a:rPr>
              <a:t>not equal</a:t>
            </a:r>
            <a:r>
              <a:rPr lang="en-US" dirty="0"/>
              <a:t> unless </a:t>
            </a:r>
            <a:r>
              <a:rPr lang="en-US" dirty="0">
                <a:solidFill>
                  <a:srgbClr val="FF0000"/>
                </a:solidFill>
              </a:rPr>
              <a:t>a = b</a:t>
            </a:r>
            <a:r>
              <a:rPr lang="en-US" dirty="0"/>
              <a:t>.</a:t>
            </a:r>
          </a:p>
          <a:p>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fade">
                                      <p:cBhvr>
                                        <p:cTn id="12" dur="2000"/>
                                        <p:tgtEl>
                                          <p:spTgt spid="71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1">
                                            <p:txEl>
                                              <p:pRg st="4" end="4"/>
                                            </p:txEl>
                                          </p:spTgt>
                                        </p:tgtEl>
                                        <p:attrNameLst>
                                          <p:attrName>style.visibility</p:attrName>
                                        </p:attrNameLst>
                                      </p:cBhvr>
                                      <p:to>
                                        <p:strVal val="visible"/>
                                      </p:to>
                                    </p:set>
                                    <p:animEffect transition="in" filter="fade">
                                      <p:cBhvr>
                                        <p:cTn id="17" dur="20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5E19944-04AC-4CD8-BA69-63C2A678C21A}" type="slidenum">
              <a:rPr lang="en-US" smtClean="0"/>
              <a:pPr/>
              <a:t>20</a:t>
            </a:fld>
            <a:endParaRPr lang="en-US"/>
          </a:p>
        </p:txBody>
      </p:sp>
      <p:sp>
        <p:nvSpPr>
          <p:cNvPr id="4" name="Content Placeholder 3"/>
          <p:cNvSpPr>
            <a:spLocks noGrp="1"/>
          </p:cNvSpPr>
          <p:nvPr>
            <p:ph sz="quarter" idx="1"/>
          </p:nvPr>
        </p:nvSpPr>
        <p:spPr/>
        <p:txBody>
          <a:bodyPr/>
          <a:lstStyle/>
          <a:p>
            <a:pPr>
              <a:buNone/>
            </a:pPr>
            <a:r>
              <a:rPr lang="en-US" dirty="0"/>
              <a:t>	(e) 	For any even integer n, we have</a:t>
            </a:r>
          </a:p>
          <a:p>
            <a:pPr>
              <a:buNone/>
            </a:pPr>
            <a:r>
              <a:rPr lang="en-US" dirty="0"/>
              <a:t>			</a:t>
            </a:r>
            <a:r>
              <a:rPr lang="en-US" dirty="0">
                <a:solidFill>
                  <a:srgbClr val="FF0000"/>
                </a:solidFill>
              </a:rPr>
              <a:t>n – 0 = n</a:t>
            </a:r>
            <a:r>
              <a:rPr lang="en-US" dirty="0"/>
              <a:t>,	an even integer</a:t>
            </a:r>
          </a:p>
          <a:p>
            <a:pPr>
              <a:buNone/>
            </a:pPr>
            <a:r>
              <a:rPr lang="en-US" dirty="0"/>
              <a:t>				so </a:t>
            </a:r>
            <a:r>
              <a:rPr lang="en-US" dirty="0">
                <a:solidFill>
                  <a:srgbClr val="FF0000"/>
                </a:solidFill>
              </a:rPr>
              <a:t>(n, 0) </a:t>
            </a:r>
            <a:r>
              <a:rPr lang="en-US" dirty="0">
                <a:solidFill>
                  <a:srgbClr val="FF0000"/>
                </a:solidFill>
                <a:sym typeface="Symbol"/>
              </a:rPr>
              <a:t> </a:t>
            </a:r>
            <a:r>
              <a:rPr lang="en-US" dirty="0">
                <a:solidFill>
                  <a:srgbClr val="FF0000"/>
                </a:solidFill>
              </a:rPr>
              <a:t>E</a:t>
            </a:r>
            <a:r>
              <a:rPr lang="en-US" dirty="0"/>
              <a:t> 		</a:t>
            </a:r>
          </a:p>
          <a:p>
            <a:pPr>
              <a:buNone/>
            </a:pPr>
            <a:r>
              <a:rPr lang="en-US" dirty="0"/>
              <a:t>					or	</a:t>
            </a:r>
          </a:p>
          <a:p>
            <a:pPr>
              <a:buNone/>
            </a:pPr>
            <a:r>
              <a:rPr lang="en-US" dirty="0"/>
              <a:t>				equivalently </a:t>
            </a:r>
            <a:r>
              <a:rPr lang="en-US" dirty="0">
                <a:solidFill>
                  <a:srgbClr val="FF0000"/>
                </a:solidFill>
              </a:rPr>
              <a:t>nE0</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rgbClr val="0070C0"/>
                </a:solidFill>
              </a:rPr>
              <a:t>RELATION ON A SET</a:t>
            </a:r>
            <a:endParaRPr lang="en-US" dirty="0">
              <a:solidFill>
                <a:srgbClr val="0070C0"/>
              </a:solidFill>
            </a:endParaRPr>
          </a:p>
        </p:txBody>
      </p:sp>
      <p:sp>
        <p:nvSpPr>
          <p:cNvPr id="3" name="Slide Number Placeholder 2"/>
          <p:cNvSpPr>
            <a:spLocks noGrp="1"/>
          </p:cNvSpPr>
          <p:nvPr>
            <p:ph type="sldNum" sz="quarter" idx="12"/>
          </p:nvPr>
        </p:nvSpPr>
        <p:spPr/>
        <p:txBody>
          <a:bodyPr/>
          <a:lstStyle/>
          <a:p>
            <a:fld id="{25E19944-04AC-4CD8-BA69-63C2A678C21A}" type="slidenum">
              <a:rPr lang="en-US" smtClean="0"/>
              <a:pPr/>
              <a:t>21</a:t>
            </a:fld>
            <a:endParaRPr lang="en-US"/>
          </a:p>
        </p:txBody>
      </p:sp>
      <p:sp>
        <p:nvSpPr>
          <p:cNvPr id="4" name="Content Placeholder 3"/>
          <p:cNvSpPr>
            <a:spLocks noGrp="1"/>
          </p:cNvSpPr>
          <p:nvPr>
            <p:ph sz="quarter" idx="1"/>
          </p:nvPr>
        </p:nvSpPr>
        <p:spPr/>
        <p:txBody>
          <a:bodyPr/>
          <a:lstStyle/>
          <a:p>
            <a:r>
              <a:rPr lang="en-US" dirty="0"/>
              <a:t>A </a:t>
            </a:r>
            <a:r>
              <a:rPr lang="en-US" dirty="0">
                <a:solidFill>
                  <a:srgbClr val="FF0000"/>
                </a:solidFill>
              </a:rPr>
              <a:t>relation</a:t>
            </a:r>
            <a:r>
              <a:rPr lang="en-US" dirty="0"/>
              <a:t> on the set </a:t>
            </a:r>
            <a:r>
              <a:rPr lang="en-US" dirty="0">
                <a:solidFill>
                  <a:srgbClr val="FF0000"/>
                </a:solidFill>
              </a:rPr>
              <a:t>A</a:t>
            </a:r>
            <a:r>
              <a:rPr lang="en-US" dirty="0"/>
              <a:t> is a relation from </a:t>
            </a:r>
            <a:r>
              <a:rPr lang="en-US" dirty="0">
                <a:solidFill>
                  <a:srgbClr val="FF0000"/>
                </a:solidFill>
              </a:rPr>
              <a:t>A to A</a:t>
            </a:r>
            <a:r>
              <a:rPr lang="en-US" dirty="0"/>
              <a:t>.</a:t>
            </a:r>
          </a:p>
          <a:p>
            <a:endParaRPr lang="en-US" dirty="0"/>
          </a:p>
          <a:p>
            <a:r>
              <a:rPr lang="en-US" dirty="0"/>
              <a:t>In other words, a relation on a set A is a </a:t>
            </a:r>
            <a:r>
              <a:rPr lang="en-US" dirty="0">
                <a:solidFill>
                  <a:srgbClr val="FF0000"/>
                </a:solidFill>
              </a:rPr>
              <a:t>subset </a:t>
            </a:r>
            <a:r>
              <a:rPr lang="en-US" dirty="0"/>
              <a:t>of</a:t>
            </a:r>
            <a:r>
              <a:rPr lang="en-US" dirty="0">
                <a:solidFill>
                  <a:srgbClr val="FF0000"/>
                </a:solidFill>
              </a:rPr>
              <a:t> A </a:t>
            </a:r>
            <a:r>
              <a:rPr lang="en-US" dirty="0">
                <a:solidFill>
                  <a:srgbClr val="FF0000"/>
                </a:solidFill>
                <a:sym typeface="Symbol"/>
              </a:rPr>
              <a:t></a:t>
            </a:r>
            <a:r>
              <a:rPr lang="en-US" dirty="0">
                <a:solidFill>
                  <a:srgbClr val="FF0000"/>
                </a:solidFill>
              </a:rPr>
              <a:t> A</a:t>
            </a:r>
            <a:r>
              <a:rPr lang="en-US" dirty="0"/>
              <a:t>.</a:t>
            </a:r>
          </a:p>
          <a:p>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EXERCISE</a:t>
            </a:r>
          </a:p>
        </p:txBody>
      </p:sp>
      <p:sp>
        <p:nvSpPr>
          <p:cNvPr id="3" name="Slide Number Placeholder 2"/>
          <p:cNvSpPr>
            <a:spLocks noGrp="1"/>
          </p:cNvSpPr>
          <p:nvPr>
            <p:ph type="sldNum" sz="quarter" idx="12"/>
          </p:nvPr>
        </p:nvSpPr>
        <p:spPr/>
        <p:txBody>
          <a:bodyPr/>
          <a:lstStyle/>
          <a:p>
            <a:fld id="{25E19944-04AC-4CD8-BA69-63C2A678C21A}" type="slidenum">
              <a:rPr lang="en-US" smtClean="0"/>
              <a:pPr/>
              <a:t>22</a:t>
            </a:fld>
            <a:endParaRPr lang="en-US"/>
          </a:p>
        </p:txBody>
      </p:sp>
      <p:sp>
        <p:nvSpPr>
          <p:cNvPr id="4" name="Content Placeholder 3"/>
          <p:cNvSpPr>
            <a:spLocks noGrp="1"/>
          </p:cNvSpPr>
          <p:nvPr>
            <p:ph sz="quarter" idx="1"/>
          </p:nvPr>
        </p:nvSpPr>
        <p:spPr>
          <a:xfrm>
            <a:off x="457200" y="1219200"/>
            <a:ext cx="8229600" cy="5105400"/>
          </a:xfrm>
        </p:spPr>
        <p:txBody>
          <a:bodyPr/>
          <a:lstStyle/>
          <a:p>
            <a:r>
              <a:rPr lang="en-US" dirty="0"/>
              <a:t>Let </a:t>
            </a:r>
          </a:p>
          <a:p>
            <a:pPr>
              <a:buNone/>
            </a:pPr>
            <a:r>
              <a:rPr lang="en-US" dirty="0"/>
              <a:t>		</a:t>
            </a:r>
            <a:r>
              <a:rPr lang="en-US" dirty="0">
                <a:solidFill>
                  <a:srgbClr val="FF0000"/>
                </a:solidFill>
              </a:rPr>
              <a:t>A = {1, 2, 3, 4}</a:t>
            </a:r>
          </a:p>
          <a:p>
            <a:pPr>
              <a:buNone/>
            </a:pPr>
            <a:endParaRPr lang="en-US" dirty="0">
              <a:solidFill>
                <a:srgbClr val="FF0000"/>
              </a:solidFill>
            </a:endParaRPr>
          </a:p>
          <a:p>
            <a:pPr>
              <a:buNone/>
            </a:pPr>
            <a:r>
              <a:rPr lang="en-US" dirty="0"/>
              <a:t>	Define a relation </a:t>
            </a:r>
            <a:r>
              <a:rPr lang="en-US" dirty="0">
                <a:solidFill>
                  <a:srgbClr val="FF0000"/>
                </a:solidFill>
              </a:rPr>
              <a:t>R on A</a:t>
            </a:r>
            <a:r>
              <a:rPr lang="en-US" dirty="0"/>
              <a:t> as</a:t>
            </a:r>
          </a:p>
          <a:p>
            <a:pPr>
              <a:buNone/>
            </a:pPr>
            <a:r>
              <a:rPr lang="en-US" dirty="0"/>
              <a:t>	</a:t>
            </a:r>
            <a:r>
              <a:rPr lang="en-US" dirty="0">
                <a:solidFill>
                  <a:srgbClr val="FF0000"/>
                </a:solidFill>
              </a:rPr>
              <a:t>(a, b) </a:t>
            </a:r>
            <a:r>
              <a:rPr lang="en-US" dirty="0">
                <a:solidFill>
                  <a:srgbClr val="FF0000"/>
                </a:solidFill>
                <a:sym typeface="Symbol"/>
              </a:rPr>
              <a:t></a:t>
            </a:r>
            <a:r>
              <a:rPr lang="en-US" dirty="0">
                <a:solidFill>
                  <a:srgbClr val="FF0000"/>
                </a:solidFill>
              </a:rPr>
              <a:t> R</a:t>
            </a:r>
            <a:r>
              <a:rPr lang="en-US" dirty="0"/>
              <a:t> </a:t>
            </a:r>
            <a:r>
              <a:rPr lang="en-US" i="1" dirty="0" err="1"/>
              <a:t>iff</a:t>
            </a:r>
            <a:r>
              <a:rPr lang="en-US" dirty="0"/>
              <a:t> </a:t>
            </a:r>
            <a:r>
              <a:rPr lang="en-US" dirty="0">
                <a:solidFill>
                  <a:srgbClr val="FF0000"/>
                </a:solidFill>
              </a:rPr>
              <a:t>a</a:t>
            </a:r>
            <a:r>
              <a:rPr lang="en-US" dirty="0"/>
              <a:t> divides </a:t>
            </a:r>
            <a:r>
              <a:rPr lang="en-US" dirty="0">
                <a:solidFill>
                  <a:srgbClr val="FF0000"/>
                </a:solidFill>
              </a:rPr>
              <a:t>b</a:t>
            </a:r>
            <a:r>
              <a:rPr lang="en-US" dirty="0"/>
              <a:t> {symbolically written as </a:t>
            </a:r>
            <a:r>
              <a:rPr lang="en-US" dirty="0">
                <a:solidFill>
                  <a:srgbClr val="FF0000"/>
                </a:solidFill>
              </a:rPr>
              <a:t>a </a:t>
            </a:r>
            <a:r>
              <a:rPr lang="en-US" dirty="0">
                <a:solidFill>
                  <a:srgbClr val="FF0000"/>
                </a:solidFill>
                <a:sym typeface="Symbol"/>
              </a:rPr>
              <a:t></a:t>
            </a:r>
            <a:r>
              <a:rPr lang="en-US" dirty="0">
                <a:solidFill>
                  <a:srgbClr val="FF0000"/>
                </a:solidFill>
              </a:rPr>
              <a:t> b</a:t>
            </a:r>
            <a:r>
              <a:rPr lang="en-US" dirty="0"/>
              <a:t>}	</a:t>
            </a:r>
          </a:p>
          <a:p>
            <a:pPr>
              <a:buNone/>
            </a:pPr>
            <a:r>
              <a:rPr lang="en-US" dirty="0"/>
              <a:t>	</a:t>
            </a:r>
          </a:p>
          <a:p>
            <a:pPr>
              <a:buNone/>
            </a:pPr>
            <a:r>
              <a:rPr lang="en-US" dirty="0"/>
              <a:t>	Then, </a:t>
            </a:r>
          </a:p>
          <a:p>
            <a:pPr>
              <a:buNone/>
            </a:pPr>
            <a:r>
              <a:rPr lang="en-US" dirty="0"/>
              <a:t>		R = </a:t>
            </a:r>
            <a:r>
              <a:rPr lang="en-US" dirty="0">
                <a:solidFill>
                  <a:srgbClr val="FF0000"/>
                </a:solidFill>
              </a:rPr>
              <a:t>{(1,1), (1,2), (1,3), (1,4), (2,2), (2,4), (3,3), (4,4)}</a:t>
            </a:r>
            <a:r>
              <a:rPr lang="en-US" b="1" dirty="0"/>
              <a:t>	</a:t>
            </a:r>
            <a:endParaRPr lang="en-US" dirty="0"/>
          </a:p>
          <a:p>
            <a:pPr>
              <a:buNone/>
            </a:pPr>
            <a:endParaRPr lang="en-US" dirty="0"/>
          </a:p>
          <a:p>
            <a:pPr>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20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rgbClr val="0070C0"/>
                </a:solidFill>
              </a:rPr>
              <a:t>REMARK</a:t>
            </a:r>
            <a:endParaRPr lang="en-US" dirty="0">
              <a:solidFill>
                <a:srgbClr val="0070C0"/>
              </a:solidFill>
            </a:endParaRPr>
          </a:p>
        </p:txBody>
      </p:sp>
      <p:sp>
        <p:nvSpPr>
          <p:cNvPr id="3" name="Slide Number Placeholder 2"/>
          <p:cNvSpPr>
            <a:spLocks noGrp="1"/>
          </p:cNvSpPr>
          <p:nvPr>
            <p:ph type="sldNum" sz="quarter" idx="12"/>
          </p:nvPr>
        </p:nvSpPr>
        <p:spPr/>
        <p:txBody>
          <a:bodyPr/>
          <a:lstStyle/>
          <a:p>
            <a:fld id="{25E19944-04AC-4CD8-BA69-63C2A678C21A}" type="slidenum">
              <a:rPr lang="en-US" smtClean="0"/>
              <a:pPr/>
              <a:t>23</a:t>
            </a:fld>
            <a:endParaRPr lang="en-US"/>
          </a:p>
        </p:txBody>
      </p:sp>
      <p:sp>
        <p:nvSpPr>
          <p:cNvPr id="4" name="Content Placeholder 3"/>
          <p:cNvSpPr>
            <a:spLocks noGrp="1"/>
          </p:cNvSpPr>
          <p:nvPr>
            <p:ph sz="quarter" idx="1"/>
          </p:nvPr>
        </p:nvSpPr>
        <p:spPr/>
        <p:txBody>
          <a:bodyPr>
            <a:normAutofit/>
          </a:bodyPr>
          <a:lstStyle/>
          <a:p>
            <a:r>
              <a:rPr lang="en-US" sz="2800" dirty="0"/>
              <a:t>For any set A</a:t>
            </a:r>
          </a:p>
          <a:p>
            <a:pPr lvl="1"/>
            <a:r>
              <a:rPr lang="en-US" sz="2600" dirty="0">
                <a:solidFill>
                  <a:srgbClr val="FF0000"/>
                </a:solidFill>
              </a:rPr>
              <a:t>A </a:t>
            </a:r>
            <a:r>
              <a:rPr lang="en-US" sz="2600" dirty="0">
                <a:solidFill>
                  <a:srgbClr val="FF0000"/>
                </a:solidFill>
                <a:sym typeface="Symbol"/>
              </a:rPr>
              <a:t></a:t>
            </a:r>
            <a:r>
              <a:rPr lang="en-US" sz="2600" dirty="0">
                <a:solidFill>
                  <a:srgbClr val="FF0000"/>
                </a:solidFill>
              </a:rPr>
              <a:t> A</a:t>
            </a:r>
            <a:r>
              <a:rPr lang="en-US" sz="2600" dirty="0">
                <a:solidFill>
                  <a:srgbClr val="002060"/>
                </a:solidFill>
              </a:rPr>
              <a:t> is known as the </a:t>
            </a:r>
            <a:r>
              <a:rPr lang="en-US" sz="2600" dirty="0">
                <a:solidFill>
                  <a:srgbClr val="FF0000"/>
                </a:solidFill>
              </a:rPr>
              <a:t>universal relation</a:t>
            </a:r>
            <a:r>
              <a:rPr lang="en-US" sz="2600" dirty="0">
                <a:solidFill>
                  <a:srgbClr val="002060"/>
                </a:solidFill>
              </a:rPr>
              <a:t>.</a:t>
            </a:r>
          </a:p>
          <a:p>
            <a:pPr lvl="1"/>
            <a:r>
              <a:rPr lang="en-US" sz="2600" dirty="0">
                <a:solidFill>
                  <a:srgbClr val="FF0000"/>
                </a:solidFill>
                <a:sym typeface="Symbol"/>
              </a:rPr>
              <a:t></a:t>
            </a:r>
            <a:r>
              <a:rPr lang="en-US" sz="2600" dirty="0">
                <a:solidFill>
                  <a:srgbClr val="002060"/>
                </a:solidFill>
              </a:rPr>
              <a:t> is known as the </a:t>
            </a:r>
            <a:r>
              <a:rPr lang="en-US" sz="2600" dirty="0">
                <a:solidFill>
                  <a:srgbClr val="FF0000"/>
                </a:solidFill>
              </a:rPr>
              <a:t>empty relation</a:t>
            </a:r>
            <a:r>
              <a:rPr lang="en-US" sz="2600" dirty="0">
                <a:solidFill>
                  <a:srgbClr val="002060"/>
                </a:solidFill>
              </a:rPr>
              <a:t>.	</a:t>
            </a:r>
          </a:p>
          <a:p>
            <a:endParaRPr lang="en-US" dirty="0"/>
          </a:p>
          <a:p>
            <a:pPr>
              <a:buNone/>
            </a:pPr>
            <a:endParaRPr lang="en-US" dirty="0"/>
          </a:p>
          <a:p>
            <a:pPr>
              <a:buNone/>
            </a:pPr>
            <a:endParaRPr lang="en-US" dirty="0"/>
          </a:p>
          <a:p>
            <a:pPr>
              <a:buNone/>
            </a:pPr>
            <a:endParaRPr lang="en-US"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0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ARROW DIAGRAM OF A RELATION</a:t>
            </a:r>
          </a:p>
        </p:txBody>
      </p:sp>
      <p:sp>
        <p:nvSpPr>
          <p:cNvPr id="3" name="Slide Number Placeholder 2"/>
          <p:cNvSpPr>
            <a:spLocks noGrp="1"/>
          </p:cNvSpPr>
          <p:nvPr>
            <p:ph type="sldNum" sz="quarter" idx="12"/>
          </p:nvPr>
        </p:nvSpPr>
        <p:spPr/>
        <p:txBody>
          <a:bodyPr/>
          <a:lstStyle/>
          <a:p>
            <a:fld id="{25E19944-04AC-4CD8-BA69-63C2A678C21A}" type="slidenum">
              <a:rPr lang="en-US" smtClean="0"/>
              <a:pPr/>
              <a:t>24</a:t>
            </a:fld>
            <a:endParaRPr lang="en-US"/>
          </a:p>
        </p:txBody>
      </p:sp>
      <p:sp>
        <p:nvSpPr>
          <p:cNvPr id="4" name="Content Placeholder 3"/>
          <p:cNvSpPr>
            <a:spLocks noGrp="1"/>
          </p:cNvSpPr>
          <p:nvPr>
            <p:ph sz="quarter" idx="1"/>
          </p:nvPr>
        </p:nvSpPr>
        <p:spPr/>
        <p:txBody>
          <a:bodyPr/>
          <a:lstStyle/>
          <a:p>
            <a:r>
              <a:rPr lang="en-US" dirty="0"/>
              <a:t>Let </a:t>
            </a:r>
          </a:p>
          <a:p>
            <a:pPr>
              <a:buNone/>
            </a:pPr>
            <a:r>
              <a:rPr lang="en-US" dirty="0"/>
              <a:t>		</a:t>
            </a:r>
            <a:r>
              <a:rPr lang="es-ES" dirty="0"/>
              <a:t>A =</a:t>
            </a:r>
            <a:r>
              <a:rPr lang="es-ES" dirty="0">
                <a:solidFill>
                  <a:srgbClr val="FF0000"/>
                </a:solidFill>
              </a:rPr>
              <a:t> {1, 2, 3}</a:t>
            </a:r>
            <a:r>
              <a:rPr lang="es-ES" dirty="0"/>
              <a:t>,	 B =</a:t>
            </a:r>
            <a:r>
              <a:rPr lang="es-ES" dirty="0">
                <a:solidFill>
                  <a:srgbClr val="FF0000"/>
                </a:solidFill>
              </a:rPr>
              <a:t> {x, y}</a:t>
            </a:r>
            <a:r>
              <a:rPr lang="es-ES" dirty="0"/>
              <a:t> </a:t>
            </a:r>
            <a:r>
              <a:rPr lang="en-US" dirty="0"/>
              <a:t>	</a:t>
            </a:r>
            <a:r>
              <a:rPr lang="es-ES" dirty="0"/>
              <a:t>and</a:t>
            </a:r>
          </a:p>
          <a:p>
            <a:pPr>
              <a:buNone/>
            </a:pPr>
            <a:r>
              <a:rPr lang="es-ES" dirty="0"/>
              <a:t>		R = </a:t>
            </a:r>
            <a:r>
              <a:rPr lang="es-ES" dirty="0">
                <a:solidFill>
                  <a:srgbClr val="FF0000"/>
                </a:solidFill>
              </a:rPr>
              <a:t>{(1, y), (2, x), (2, y), (3, x)}</a:t>
            </a:r>
            <a:r>
              <a:rPr lang="es-ES" dirty="0"/>
              <a:t> </a:t>
            </a:r>
            <a:endParaRPr lang="en-US" dirty="0"/>
          </a:p>
          <a:p>
            <a:pPr>
              <a:buNone/>
            </a:pPr>
            <a:r>
              <a:rPr lang="es-ES" dirty="0"/>
              <a:t>		</a:t>
            </a:r>
            <a:r>
              <a:rPr lang="en-US" dirty="0"/>
              <a:t>be a </a:t>
            </a:r>
            <a:r>
              <a:rPr lang="en-US" dirty="0">
                <a:solidFill>
                  <a:srgbClr val="FF0000"/>
                </a:solidFill>
              </a:rPr>
              <a:t>relation</a:t>
            </a:r>
            <a:r>
              <a:rPr lang="en-US" dirty="0"/>
              <a:t> from </a:t>
            </a:r>
            <a:r>
              <a:rPr lang="en-US" dirty="0">
                <a:solidFill>
                  <a:srgbClr val="FF0000"/>
                </a:solidFill>
              </a:rPr>
              <a:t>A to B</a:t>
            </a:r>
            <a:r>
              <a:rPr lang="en-US" dirty="0"/>
              <a:t>. </a:t>
            </a:r>
          </a:p>
          <a:p>
            <a:pPr>
              <a:buNone/>
            </a:pPr>
            <a:r>
              <a:rPr lang="en-US" dirty="0"/>
              <a:t>		The </a:t>
            </a:r>
            <a:r>
              <a:rPr lang="en-US" dirty="0">
                <a:solidFill>
                  <a:srgbClr val="FF0000"/>
                </a:solidFill>
              </a:rPr>
              <a:t>arrow diagram</a:t>
            </a:r>
            <a:r>
              <a:rPr lang="en-US" dirty="0"/>
              <a:t> of </a:t>
            </a:r>
            <a:r>
              <a:rPr lang="en-US" dirty="0">
                <a:solidFill>
                  <a:srgbClr val="FF0000"/>
                </a:solidFill>
              </a:rPr>
              <a:t>R</a:t>
            </a:r>
            <a:r>
              <a:rPr lang="en-US" dirty="0"/>
              <a:t> is:</a:t>
            </a:r>
          </a:p>
          <a:p>
            <a:endParaRPr lang="en-US" dirty="0"/>
          </a:p>
        </p:txBody>
      </p:sp>
      <p:pic>
        <p:nvPicPr>
          <p:cNvPr id="5" name="Picture 4"/>
          <p:cNvPicPr/>
          <p:nvPr/>
        </p:nvPicPr>
        <p:blipFill>
          <a:blip r:embed="rId2"/>
          <a:srcRect/>
          <a:stretch>
            <a:fillRect/>
          </a:stretch>
        </p:blipFill>
        <p:spPr bwMode="auto">
          <a:xfrm>
            <a:off x="3429000" y="3714750"/>
            <a:ext cx="2286000" cy="265176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checkerboard(across)">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DIRECTED GRAPH OF A RELATION</a:t>
            </a:r>
          </a:p>
        </p:txBody>
      </p:sp>
      <p:sp>
        <p:nvSpPr>
          <p:cNvPr id="3" name="Slide Number Placeholder 2"/>
          <p:cNvSpPr>
            <a:spLocks noGrp="1"/>
          </p:cNvSpPr>
          <p:nvPr>
            <p:ph type="sldNum" sz="quarter" idx="12"/>
          </p:nvPr>
        </p:nvSpPr>
        <p:spPr/>
        <p:txBody>
          <a:bodyPr/>
          <a:lstStyle/>
          <a:p>
            <a:fld id="{25E19944-04AC-4CD8-BA69-63C2A678C21A}" type="slidenum">
              <a:rPr lang="en-US" smtClean="0"/>
              <a:pPr/>
              <a:t>25</a:t>
            </a:fld>
            <a:endParaRPr lang="en-US"/>
          </a:p>
        </p:txBody>
      </p:sp>
      <p:sp>
        <p:nvSpPr>
          <p:cNvPr id="4" name="Content Placeholder 3"/>
          <p:cNvSpPr>
            <a:spLocks noGrp="1"/>
          </p:cNvSpPr>
          <p:nvPr>
            <p:ph sz="quarter" idx="1"/>
          </p:nvPr>
        </p:nvSpPr>
        <p:spPr/>
        <p:txBody>
          <a:bodyPr/>
          <a:lstStyle/>
          <a:p>
            <a:r>
              <a:rPr lang="en-US" dirty="0"/>
              <a:t>Let</a:t>
            </a:r>
          </a:p>
          <a:p>
            <a:pPr>
              <a:buNone/>
            </a:pPr>
            <a:r>
              <a:rPr lang="en-US" dirty="0"/>
              <a:t>  	 A = </a:t>
            </a:r>
            <a:r>
              <a:rPr lang="en-US" dirty="0">
                <a:solidFill>
                  <a:srgbClr val="FF0000"/>
                </a:solidFill>
              </a:rPr>
              <a:t>{0, 1, 2, 3}</a:t>
            </a:r>
            <a:r>
              <a:rPr lang="en-US" dirty="0"/>
              <a:t> and</a:t>
            </a:r>
          </a:p>
          <a:p>
            <a:pPr>
              <a:buNone/>
            </a:pPr>
            <a:r>
              <a:rPr lang="en-US" dirty="0"/>
              <a:t>	 R = </a:t>
            </a:r>
            <a:r>
              <a:rPr lang="en-US" dirty="0">
                <a:solidFill>
                  <a:srgbClr val="FF0000"/>
                </a:solidFill>
              </a:rPr>
              <a:t>{(0, 0), (1, 3), (2, 1), (2, 2), (3, 0), (3, 1)}</a:t>
            </a:r>
            <a:r>
              <a:rPr lang="en-US" dirty="0"/>
              <a:t> </a:t>
            </a:r>
          </a:p>
          <a:p>
            <a:pPr>
              <a:buNone/>
            </a:pPr>
            <a:r>
              <a:rPr lang="en-US" dirty="0"/>
              <a:t>		be a </a:t>
            </a:r>
            <a:r>
              <a:rPr lang="en-US" dirty="0">
                <a:solidFill>
                  <a:srgbClr val="FF0000"/>
                </a:solidFill>
              </a:rPr>
              <a:t>binary relation</a:t>
            </a:r>
            <a:r>
              <a:rPr lang="en-US" dirty="0"/>
              <a:t> on </a:t>
            </a:r>
            <a:r>
              <a:rPr lang="en-US" dirty="0">
                <a:solidFill>
                  <a:srgbClr val="FF0000"/>
                </a:solidFill>
              </a:rPr>
              <a:t>A</a:t>
            </a:r>
            <a:r>
              <a:rPr lang="en-US" dirty="0"/>
              <a:t>.</a:t>
            </a:r>
          </a:p>
          <a:p>
            <a:endParaRPr lang="en-US" dirty="0"/>
          </a:p>
        </p:txBody>
      </p:sp>
      <p:pic>
        <p:nvPicPr>
          <p:cNvPr id="5" name="Picture 4"/>
          <p:cNvPicPr/>
          <p:nvPr/>
        </p:nvPicPr>
        <p:blipFill>
          <a:blip r:embed="rId2"/>
          <a:srcRect/>
          <a:stretch>
            <a:fillRect/>
          </a:stretch>
        </p:blipFill>
        <p:spPr bwMode="auto">
          <a:xfrm>
            <a:off x="2819400" y="3124199"/>
            <a:ext cx="3657600" cy="3200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u="sng" dirty="0">
                <a:solidFill>
                  <a:srgbClr val="0070C0"/>
                </a:solidFill>
              </a:rPr>
              <a:t>MATRIX REPRESENTATION OF A RELATION</a:t>
            </a:r>
          </a:p>
        </p:txBody>
      </p:sp>
      <p:sp>
        <p:nvSpPr>
          <p:cNvPr id="3" name="Slide Number Placeholder 2"/>
          <p:cNvSpPr>
            <a:spLocks noGrp="1"/>
          </p:cNvSpPr>
          <p:nvPr>
            <p:ph type="sldNum" sz="quarter" idx="12"/>
          </p:nvPr>
        </p:nvSpPr>
        <p:spPr/>
        <p:txBody>
          <a:bodyPr/>
          <a:lstStyle/>
          <a:p>
            <a:fld id="{25E19944-04AC-4CD8-BA69-63C2A678C21A}" type="slidenum">
              <a:rPr lang="en-US" smtClean="0"/>
              <a:pPr/>
              <a:t>26</a:t>
            </a:fld>
            <a:endParaRPr lang="en-US"/>
          </a:p>
        </p:txBody>
      </p:sp>
      <p:sp>
        <p:nvSpPr>
          <p:cNvPr id="4" name="Content Placeholder 3"/>
          <p:cNvSpPr>
            <a:spLocks noGrp="1"/>
          </p:cNvSpPr>
          <p:nvPr>
            <p:ph sz="quarter" idx="1"/>
          </p:nvPr>
        </p:nvSpPr>
        <p:spPr/>
        <p:txBody>
          <a:bodyPr/>
          <a:lstStyle/>
          <a:p>
            <a:r>
              <a:rPr lang="en-US" dirty="0"/>
              <a:t>Let 	</a:t>
            </a:r>
          </a:p>
          <a:p>
            <a:pPr>
              <a:buNone/>
            </a:pPr>
            <a:r>
              <a:rPr lang="en-US" dirty="0"/>
              <a:t>	A = </a:t>
            </a:r>
            <a:r>
              <a:rPr lang="en-US" dirty="0">
                <a:solidFill>
                  <a:srgbClr val="FF0000"/>
                </a:solidFill>
              </a:rPr>
              <a:t>{a</a:t>
            </a:r>
            <a:r>
              <a:rPr lang="en-US" baseline="-25000" dirty="0">
                <a:solidFill>
                  <a:srgbClr val="FF0000"/>
                </a:solidFill>
              </a:rPr>
              <a:t>1</a:t>
            </a:r>
            <a:r>
              <a:rPr lang="en-US" dirty="0">
                <a:solidFill>
                  <a:srgbClr val="FF0000"/>
                </a:solidFill>
              </a:rPr>
              <a:t>, a</a:t>
            </a:r>
            <a:r>
              <a:rPr lang="en-US" baseline="-25000" dirty="0">
                <a:solidFill>
                  <a:srgbClr val="FF0000"/>
                </a:solidFill>
              </a:rPr>
              <a:t>2</a:t>
            </a:r>
            <a:r>
              <a:rPr lang="en-US" dirty="0">
                <a:solidFill>
                  <a:srgbClr val="FF0000"/>
                </a:solidFill>
              </a:rPr>
              <a:t>, …, a</a:t>
            </a:r>
            <a:r>
              <a:rPr lang="en-US" baseline="-25000" dirty="0">
                <a:solidFill>
                  <a:srgbClr val="FF0000"/>
                </a:solidFill>
              </a:rPr>
              <a:t>n</a:t>
            </a:r>
            <a:r>
              <a:rPr lang="en-US" dirty="0">
                <a:solidFill>
                  <a:srgbClr val="FF0000"/>
                </a:solidFill>
              </a:rPr>
              <a:t>}</a:t>
            </a:r>
            <a:r>
              <a:rPr lang="en-US" dirty="0"/>
              <a:t> and B = </a:t>
            </a:r>
            <a:r>
              <a:rPr lang="en-US" dirty="0">
                <a:solidFill>
                  <a:srgbClr val="FF0000"/>
                </a:solidFill>
              </a:rPr>
              <a:t>{b</a:t>
            </a:r>
            <a:r>
              <a:rPr lang="en-US" baseline="-25000" dirty="0">
                <a:solidFill>
                  <a:srgbClr val="FF0000"/>
                </a:solidFill>
              </a:rPr>
              <a:t>1</a:t>
            </a:r>
            <a:r>
              <a:rPr lang="en-US" dirty="0">
                <a:solidFill>
                  <a:srgbClr val="FF0000"/>
                </a:solidFill>
              </a:rPr>
              <a:t>, b</a:t>
            </a:r>
            <a:r>
              <a:rPr lang="en-US" baseline="-25000" dirty="0">
                <a:solidFill>
                  <a:srgbClr val="FF0000"/>
                </a:solidFill>
              </a:rPr>
              <a:t>2</a:t>
            </a:r>
            <a:r>
              <a:rPr lang="en-US" dirty="0">
                <a:solidFill>
                  <a:srgbClr val="FF0000"/>
                </a:solidFill>
              </a:rPr>
              <a:t>, …, </a:t>
            </a:r>
            <a:r>
              <a:rPr lang="en-US" dirty="0" err="1">
                <a:solidFill>
                  <a:srgbClr val="FF0000"/>
                </a:solidFill>
              </a:rPr>
              <a:t>b</a:t>
            </a:r>
            <a:r>
              <a:rPr lang="en-US" baseline="-25000" dirty="0" err="1">
                <a:solidFill>
                  <a:srgbClr val="FF0000"/>
                </a:solidFill>
              </a:rPr>
              <a:t>m</a:t>
            </a:r>
            <a:r>
              <a:rPr lang="en-US" dirty="0">
                <a:solidFill>
                  <a:srgbClr val="FF0000"/>
                </a:solidFill>
              </a:rPr>
              <a:t>}</a:t>
            </a:r>
            <a:r>
              <a:rPr lang="en-US" dirty="0"/>
              <a:t>. </a:t>
            </a:r>
          </a:p>
          <a:p>
            <a:pPr>
              <a:buNone/>
            </a:pPr>
            <a:r>
              <a:rPr lang="en-US" dirty="0"/>
              <a:t>	Let </a:t>
            </a:r>
            <a:r>
              <a:rPr lang="en-US" dirty="0">
                <a:solidFill>
                  <a:srgbClr val="FF0000"/>
                </a:solidFill>
              </a:rPr>
              <a:t>R</a:t>
            </a:r>
            <a:r>
              <a:rPr lang="en-US" dirty="0"/>
              <a:t> be a </a:t>
            </a:r>
            <a:r>
              <a:rPr lang="en-US" dirty="0">
                <a:solidFill>
                  <a:srgbClr val="FF0000"/>
                </a:solidFill>
              </a:rPr>
              <a:t>relation</a:t>
            </a:r>
            <a:r>
              <a:rPr lang="en-US" dirty="0"/>
              <a:t> from </a:t>
            </a:r>
            <a:r>
              <a:rPr lang="en-US" dirty="0">
                <a:solidFill>
                  <a:srgbClr val="FF0000"/>
                </a:solidFill>
              </a:rPr>
              <a:t>A to B</a:t>
            </a:r>
            <a:r>
              <a:rPr lang="en-US" dirty="0"/>
              <a:t>. </a:t>
            </a:r>
          </a:p>
          <a:p>
            <a:pPr>
              <a:buNone/>
            </a:pPr>
            <a:r>
              <a:rPr lang="en-US" dirty="0"/>
              <a:t>	Define the </a:t>
            </a:r>
            <a:r>
              <a:rPr lang="en-US" dirty="0">
                <a:solidFill>
                  <a:srgbClr val="FF0000"/>
                </a:solidFill>
              </a:rPr>
              <a:t>n </a:t>
            </a:r>
            <a:r>
              <a:rPr lang="en-US" dirty="0">
                <a:solidFill>
                  <a:srgbClr val="FF0000"/>
                </a:solidFill>
                <a:sym typeface="Symbol"/>
              </a:rPr>
              <a:t></a:t>
            </a:r>
            <a:r>
              <a:rPr lang="en-US" dirty="0">
                <a:solidFill>
                  <a:srgbClr val="FF0000"/>
                </a:solidFill>
              </a:rPr>
              <a:t> m</a:t>
            </a:r>
            <a:r>
              <a:rPr lang="en-US" dirty="0"/>
              <a:t> order </a:t>
            </a:r>
            <a:r>
              <a:rPr lang="en-US" dirty="0">
                <a:solidFill>
                  <a:srgbClr val="FF0000"/>
                </a:solidFill>
              </a:rPr>
              <a:t>matrix M</a:t>
            </a:r>
            <a:r>
              <a:rPr lang="en-US" dirty="0"/>
              <a:t> by</a:t>
            </a:r>
          </a:p>
          <a:p>
            <a:endParaRPr lang="en-US" dirty="0"/>
          </a:p>
        </p:txBody>
      </p:sp>
      <p:pic>
        <p:nvPicPr>
          <p:cNvPr id="5" name="Picture 4"/>
          <p:cNvPicPr/>
          <p:nvPr/>
        </p:nvPicPr>
        <p:blipFill>
          <a:blip r:embed="rId2"/>
          <a:srcRect/>
          <a:stretch>
            <a:fillRect/>
          </a:stretch>
        </p:blipFill>
        <p:spPr bwMode="auto">
          <a:xfrm>
            <a:off x="636896" y="3178792"/>
            <a:ext cx="8001000" cy="2133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heckerboard(across)">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EXAMPLE</a:t>
            </a:r>
          </a:p>
        </p:txBody>
      </p:sp>
      <p:sp>
        <p:nvSpPr>
          <p:cNvPr id="3" name="Slide Number Placeholder 2"/>
          <p:cNvSpPr>
            <a:spLocks noGrp="1"/>
          </p:cNvSpPr>
          <p:nvPr>
            <p:ph type="sldNum" sz="quarter" idx="12"/>
          </p:nvPr>
        </p:nvSpPr>
        <p:spPr/>
        <p:txBody>
          <a:bodyPr/>
          <a:lstStyle/>
          <a:p>
            <a:fld id="{25E19944-04AC-4CD8-BA69-63C2A678C21A}" type="slidenum">
              <a:rPr lang="en-US" smtClean="0"/>
              <a:pPr/>
              <a:t>27</a:t>
            </a:fld>
            <a:endParaRPr lang="en-US"/>
          </a:p>
        </p:txBody>
      </p:sp>
      <p:sp>
        <p:nvSpPr>
          <p:cNvPr id="4" name="Content Placeholder 3"/>
          <p:cNvSpPr>
            <a:spLocks noGrp="1"/>
          </p:cNvSpPr>
          <p:nvPr>
            <p:ph sz="quarter" idx="1"/>
          </p:nvPr>
        </p:nvSpPr>
        <p:spPr/>
        <p:txBody>
          <a:bodyPr/>
          <a:lstStyle/>
          <a:p>
            <a:r>
              <a:rPr lang="en-US" dirty="0"/>
              <a:t>Let A = </a:t>
            </a:r>
            <a:r>
              <a:rPr lang="en-US" dirty="0">
                <a:solidFill>
                  <a:srgbClr val="FF0000"/>
                </a:solidFill>
              </a:rPr>
              <a:t>{1, 2, 3}</a:t>
            </a:r>
            <a:r>
              <a:rPr lang="en-US" dirty="0"/>
              <a:t> and B = </a:t>
            </a:r>
            <a:r>
              <a:rPr lang="en-US" dirty="0">
                <a:solidFill>
                  <a:srgbClr val="FF0000"/>
                </a:solidFill>
              </a:rPr>
              <a:t>{x, y}</a:t>
            </a:r>
          </a:p>
          <a:p>
            <a:pPr>
              <a:buNone/>
            </a:pPr>
            <a:r>
              <a:rPr lang="en-US" dirty="0"/>
              <a:t>	Let </a:t>
            </a:r>
            <a:r>
              <a:rPr lang="en-US" dirty="0">
                <a:solidFill>
                  <a:srgbClr val="FF0000"/>
                </a:solidFill>
              </a:rPr>
              <a:t>R</a:t>
            </a:r>
            <a:r>
              <a:rPr lang="en-US" dirty="0"/>
              <a:t> be a </a:t>
            </a:r>
            <a:r>
              <a:rPr lang="en-US" dirty="0">
                <a:solidFill>
                  <a:srgbClr val="FF0000"/>
                </a:solidFill>
              </a:rPr>
              <a:t>relation</a:t>
            </a:r>
            <a:r>
              <a:rPr lang="en-US" dirty="0"/>
              <a:t> from </a:t>
            </a:r>
            <a:r>
              <a:rPr lang="en-US" dirty="0">
                <a:solidFill>
                  <a:srgbClr val="FF0000"/>
                </a:solidFill>
              </a:rPr>
              <a:t>A to B</a:t>
            </a:r>
            <a:r>
              <a:rPr lang="en-US" dirty="0"/>
              <a:t> defined as </a:t>
            </a:r>
          </a:p>
          <a:p>
            <a:pPr>
              <a:buNone/>
            </a:pPr>
            <a:r>
              <a:rPr lang="en-US" dirty="0"/>
              <a:t>			</a:t>
            </a:r>
            <a:r>
              <a:rPr lang="es-ES" dirty="0"/>
              <a:t>R = </a:t>
            </a:r>
            <a:r>
              <a:rPr lang="es-ES" dirty="0">
                <a:solidFill>
                  <a:srgbClr val="FF0000"/>
                </a:solidFill>
              </a:rPr>
              <a:t>{(1, y), (2, x), (2, y), (3, x)}</a:t>
            </a:r>
            <a:endParaRPr lang="en-US" dirty="0">
              <a:solidFill>
                <a:srgbClr val="FF0000"/>
              </a:solidFill>
            </a:endParaRPr>
          </a:p>
          <a:p>
            <a:endParaRPr lang="en-US" dirty="0"/>
          </a:p>
        </p:txBody>
      </p:sp>
      <p:graphicFrame>
        <p:nvGraphicFramePr>
          <p:cNvPr id="223234" name="Object 2"/>
          <p:cNvGraphicFramePr>
            <a:graphicFrameLocks noChangeAspect="1"/>
          </p:cNvGraphicFramePr>
          <p:nvPr/>
        </p:nvGraphicFramePr>
        <p:xfrm>
          <a:off x="3071307" y="2717800"/>
          <a:ext cx="2899720" cy="2235200"/>
        </p:xfrm>
        <a:graphic>
          <a:graphicData uri="http://schemas.openxmlformats.org/presentationml/2006/ole">
            <mc:AlternateContent xmlns:mc="http://schemas.openxmlformats.org/markup-compatibility/2006">
              <mc:Choice xmlns:v="urn:schemas-microsoft-com:vml" Requires="v">
                <p:oleObj spid="_x0000_s223235" r:id="rId3" imgW="1218960" imgH="939600" progId="">
                  <p:embed/>
                </p:oleObj>
              </mc:Choice>
              <mc:Fallback>
                <p:oleObj r:id="rId3" imgW="1218960" imgH="9396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307" y="2717800"/>
                        <a:ext cx="2899720" cy="223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23234"/>
                                        </p:tgtEl>
                                        <p:attrNameLst>
                                          <p:attrName>style.visibility</p:attrName>
                                        </p:attrNameLst>
                                      </p:cBhvr>
                                      <p:to>
                                        <p:strVal val="visible"/>
                                      </p:to>
                                    </p:set>
                                    <p:animEffect transition="in" filter="checkerboard(across)">
                                      <p:cBhvr>
                                        <p:cTn id="22" dur="500"/>
                                        <p:tgtEl>
                                          <p:spTgt spid="223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s-ES" b="1" u="sng" dirty="0">
                <a:solidFill>
                  <a:srgbClr val="0070C0"/>
                </a:solidFill>
              </a:rPr>
              <a:t>EXAMPLE</a:t>
            </a:r>
            <a:endParaRPr lang="en-US" b="1" u="sng" dirty="0">
              <a:solidFill>
                <a:srgbClr val="0070C0"/>
              </a:solidFill>
            </a:endParaRPr>
          </a:p>
        </p:txBody>
      </p:sp>
      <p:sp>
        <p:nvSpPr>
          <p:cNvPr id="3" name="Slide Number Placeholder 2"/>
          <p:cNvSpPr>
            <a:spLocks noGrp="1"/>
          </p:cNvSpPr>
          <p:nvPr>
            <p:ph type="sldNum" sz="quarter" idx="12"/>
          </p:nvPr>
        </p:nvSpPr>
        <p:spPr/>
        <p:txBody>
          <a:bodyPr/>
          <a:lstStyle/>
          <a:p>
            <a:fld id="{25E19944-04AC-4CD8-BA69-63C2A678C21A}" type="slidenum">
              <a:rPr lang="en-US" smtClean="0"/>
              <a:pPr/>
              <a:t>28</a:t>
            </a:fld>
            <a:endParaRPr lang="en-US"/>
          </a:p>
        </p:txBody>
      </p:sp>
      <p:sp>
        <p:nvSpPr>
          <p:cNvPr id="4" name="Content Placeholder 3"/>
          <p:cNvSpPr>
            <a:spLocks noGrp="1"/>
          </p:cNvSpPr>
          <p:nvPr>
            <p:ph sz="quarter" idx="1"/>
          </p:nvPr>
        </p:nvSpPr>
        <p:spPr/>
        <p:txBody>
          <a:bodyPr/>
          <a:lstStyle/>
          <a:p>
            <a:r>
              <a:rPr lang="en-US" dirty="0"/>
              <a:t>For the </a:t>
            </a:r>
            <a:r>
              <a:rPr lang="en-US" dirty="0">
                <a:solidFill>
                  <a:srgbClr val="FF0000"/>
                </a:solidFill>
              </a:rPr>
              <a:t>relation matrix</a:t>
            </a:r>
            <a:r>
              <a:rPr lang="en-US" dirty="0"/>
              <a:t>.</a:t>
            </a:r>
          </a:p>
          <a:p>
            <a:endParaRPr lang="en-US" dirty="0"/>
          </a:p>
          <a:p>
            <a:endParaRPr lang="en-US" dirty="0"/>
          </a:p>
          <a:p>
            <a:endParaRPr lang="en-US" dirty="0"/>
          </a:p>
          <a:p>
            <a:endParaRPr lang="en-US" dirty="0"/>
          </a:p>
          <a:p>
            <a:endParaRPr lang="en-US" dirty="0"/>
          </a:p>
          <a:p>
            <a:pPr lvl="1"/>
            <a:r>
              <a:rPr lang="en-US" sz="2600" dirty="0">
                <a:solidFill>
                  <a:srgbClr val="002060"/>
                </a:solidFill>
              </a:rPr>
              <a:t>List the set of ordered pairs represented by M.</a:t>
            </a:r>
          </a:p>
          <a:p>
            <a:pPr lvl="1"/>
            <a:r>
              <a:rPr lang="en-US" sz="2600" dirty="0">
                <a:solidFill>
                  <a:srgbClr val="002060"/>
                </a:solidFill>
              </a:rPr>
              <a:t>Draw the directed graph of the relation.</a:t>
            </a:r>
          </a:p>
          <a:p>
            <a:endParaRPr lang="en-US" dirty="0"/>
          </a:p>
        </p:txBody>
      </p:sp>
      <p:graphicFrame>
        <p:nvGraphicFramePr>
          <p:cNvPr id="224258" name="Object 2"/>
          <p:cNvGraphicFramePr>
            <a:graphicFrameLocks noChangeAspect="1"/>
          </p:cNvGraphicFramePr>
          <p:nvPr/>
        </p:nvGraphicFramePr>
        <p:xfrm>
          <a:off x="3429000" y="1676400"/>
          <a:ext cx="2302476" cy="1981200"/>
        </p:xfrm>
        <a:graphic>
          <a:graphicData uri="http://schemas.openxmlformats.org/presentationml/2006/ole">
            <mc:AlternateContent xmlns:mc="http://schemas.openxmlformats.org/markup-compatibility/2006">
              <mc:Choice xmlns:v="urn:schemas-microsoft-com:vml" Requires="v">
                <p:oleObj spid="_x0000_s224259" r:id="rId3" imgW="1091880" imgH="939600" progId="">
                  <p:embed/>
                </p:oleObj>
              </mc:Choice>
              <mc:Fallback>
                <p:oleObj r:id="rId3" imgW="1091880" imgH="9396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1676400"/>
                        <a:ext cx="2302476"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24258"/>
                                        </p:tgtEl>
                                        <p:attrNameLst>
                                          <p:attrName>style.visibility</p:attrName>
                                        </p:attrNameLst>
                                      </p:cBhvr>
                                      <p:to>
                                        <p:strVal val="visible"/>
                                      </p:to>
                                    </p:set>
                                    <p:animEffect transition="in" filter="checkerboard(across)">
                                      <p:cBhvr>
                                        <p:cTn id="12" dur="500"/>
                                        <p:tgtEl>
                                          <p:spTgt spid="2242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20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SOLUTION</a:t>
            </a:r>
          </a:p>
        </p:txBody>
      </p:sp>
      <p:sp>
        <p:nvSpPr>
          <p:cNvPr id="3" name="Slide Number Placeholder 2"/>
          <p:cNvSpPr>
            <a:spLocks noGrp="1"/>
          </p:cNvSpPr>
          <p:nvPr>
            <p:ph type="sldNum" sz="quarter" idx="12"/>
          </p:nvPr>
        </p:nvSpPr>
        <p:spPr/>
        <p:txBody>
          <a:bodyPr/>
          <a:lstStyle/>
          <a:p>
            <a:fld id="{25E19944-04AC-4CD8-BA69-63C2A678C21A}" type="slidenum">
              <a:rPr lang="en-US" smtClean="0"/>
              <a:pPr/>
              <a:t>29</a:t>
            </a:fld>
            <a:endParaRPr lang="en-US"/>
          </a:p>
        </p:txBody>
      </p:sp>
      <p:sp>
        <p:nvSpPr>
          <p:cNvPr id="4" name="Content Placeholder 3"/>
          <p:cNvSpPr>
            <a:spLocks noGrp="1"/>
          </p:cNvSpPr>
          <p:nvPr>
            <p:ph sz="quarter" idx="1"/>
          </p:nvPr>
        </p:nvSpPr>
        <p:spPr/>
        <p:txBody>
          <a:bodyPr/>
          <a:lstStyle/>
          <a:p>
            <a:r>
              <a:rPr lang="en-US" sz="2800" dirty="0"/>
              <a:t>The </a:t>
            </a:r>
            <a:r>
              <a:rPr lang="en-US" sz="2800" dirty="0">
                <a:solidFill>
                  <a:srgbClr val="FF0000"/>
                </a:solidFill>
              </a:rPr>
              <a:t>relation</a:t>
            </a:r>
            <a:r>
              <a:rPr lang="en-US" sz="2800" dirty="0"/>
              <a:t> corresponding to the given </a:t>
            </a:r>
            <a:r>
              <a:rPr lang="en-US" sz="2800" dirty="0">
                <a:solidFill>
                  <a:srgbClr val="FF0000"/>
                </a:solidFill>
              </a:rPr>
              <a:t>Matrix</a:t>
            </a:r>
            <a:r>
              <a:rPr lang="en-US" sz="2800" dirty="0"/>
              <a:t> is</a:t>
            </a:r>
          </a:p>
          <a:p>
            <a:pPr lvl="1"/>
            <a:r>
              <a:rPr lang="en-US" sz="2600" dirty="0">
                <a:solidFill>
                  <a:srgbClr val="002060"/>
                </a:solidFill>
              </a:rPr>
              <a:t>R = {(1,1), (1,3), (2,1), (3,1), (3,2), (3,3)}</a:t>
            </a:r>
          </a:p>
          <a:p>
            <a:endParaRPr lang="en-US" sz="2800" dirty="0"/>
          </a:p>
          <a:p>
            <a:r>
              <a:rPr lang="en-US" sz="2800" dirty="0"/>
              <a:t>And its </a:t>
            </a:r>
            <a:r>
              <a:rPr lang="en-US" sz="2800" dirty="0">
                <a:solidFill>
                  <a:srgbClr val="FF0000"/>
                </a:solidFill>
              </a:rPr>
              <a:t>Directed graph</a:t>
            </a:r>
            <a:r>
              <a:rPr lang="en-US" sz="2800" dirty="0"/>
              <a:t> is given below</a:t>
            </a:r>
          </a:p>
          <a:p>
            <a:endParaRPr lang="en-US" dirty="0"/>
          </a:p>
        </p:txBody>
      </p:sp>
      <p:pic>
        <p:nvPicPr>
          <p:cNvPr id="5" name="Picture 4"/>
          <p:cNvPicPr/>
          <p:nvPr/>
        </p:nvPicPr>
        <p:blipFill>
          <a:blip r:embed="rId2"/>
          <a:srcRect/>
          <a:stretch>
            <a:fillRect/>
          </a:stretch>
        </p:blipFill>
        <p:spPr bwMode="auto">
          <a:xfrm>
            <a:off x="3209774" y="3357209"/>
            <a:ext cx="3600450" cy="2847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0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20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heckerboard(across)">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algn="ctr"/>
            <a:r>
              <a:rPr lang="en-US" b="1" u="sng" dirty="0">
                <a:solidFill>
                  <a:srgbClr val="0070C0"/>
                </a:solidFill>
              </a:rPr>
              <a:t>EXERCISE</a:t>
            </a:r>
          </a:p>
        </p:txBody>
      </p:sp>
      <p:sp>
        <p:nvSpPr>
          <p:cNvPr id="5" name="Slide Number Placeholder 5"/>
          <p:cNvSpPr>
            <a:spLocks noGrp="1"/>
          </p:cNvSpPr>
          <p:nvPr>
            <p:ph type="sldNum" sz="quarter" idx="12"/>
          </p:nvPr>
        </p:nvSpPr>
        <p:spPr/>
        <p:txBody>
          <a:bodyPr/>
          <a:lstStyle/>
          <a:p>
            <a:fld id="{CF4F35CA-D4F4-41A4-954A-F0C2B8818BFD}" type="slidenum">
              <a:rPr lang="en-US"/>
              <a:pPr/>
              <a:t>3</a:t>
            </a:fld>
            <a:endParaRPr lang="en-US"/>
          </a:p>
        </p:txBody>
      </p:sp>
      <p:sp>
        <p:nvSpPr>
          <p:cNvPr id="8195" name="Rectangle 3"/>
          <p:cNvSpPr>
            <a:spLocks noGrp="1" noChangeArrowheads="1"/>
          </p:cNvSpPr>
          <p:nvPr>
            <p:ph sz="quarter" idx="1"/>
          </p:nvPr>
        </p:nvSpPr>
        <p:spPr>
          <a:xfrm>
            <a:off x="457200" y="1219200"/>
            <a:ext cx="8229600" cy="5105400"/>
          </a:xfrm>
        </p:spPr>
        <p:txBody>
          <a:bodyPr>
            <a:normAutofit/>
          </a:bodyPr>
          <a:lstStyle/>
          <a:p>
            <a:r>
              <a:rPr lang="en-US" dirty="0"/>
              <a:t>Find </a:t>
            </a:r>
            <a:r>
              <a:rPr lang="en-US" dirty="0">
                <a:solidFill>
                  <a:srgbClr val="FF0000"/>
                </a:solidFill>
              </a:rPr>
              <a:t>x</a:t>
            </a:r>
            <a:r>
              <a:rPr lang="en-US" dirty="0"/>
              <a:t> and </a:t>
            </a:r>
            <a:r>
              <a:rPr lang="en-US" dirty="0">
                <a:solidFill>
                  <a:srgbClr val="FF0000"/>
                </a:solidFill>
              </a:rPr>
              <a:t>y</a:t>
            </a:r>
            <a:r>
              <a:rPr lang="en-US" dirty="0"/>
              <a:t> given </a:t>
            </a:r>
            <a:r>
              <a:rPr lang="en-US" dirty="0">
                <a:solidFill>
                  <a:srgbClr val="FF0000"/>
                </a:solidFill>
              </a:rPr>
              <a:t>(2x, x + y) = (6, 2)</a:t>
            </a:r>
          </a:p>
          <a:p>
            <a:endParaRPr lang="en-US" dirty="0"/>
          </a:p>
          <a:p>
            <a:r>
              <a:rPr lang="en-US" b="1" u="sng" dirty="0">
                <a:solidFill>
                  <a:srgbClr val="0070C0"/>
                </a:solidFill>
                <a:latin typeface="+mj-lt"/>
                <a:ea typeface="+mj-ea"/>
                <a:cs typeface="+mj-cs"/>
              </a:rPr>
              <a:t>SOLUTION:</a:t>
            </a:r>
          </a:p>
          <a:p>
            <a:pPr>
              <a:buNone/>
            </a:pPr>
            <a:r>
              <a:rPr lang="en-US" dirty="0"/>
              <a:t>	</a:t>
            </a:r>
            <a:r>
              <a:rPr lang="en-US" dirty="0">
                <a:solidFill>
                  <a:srgbClr val="FF0000"/>
                </a:solidFill>
              </a:rPr>
              <a:t>Two ordered pairs</a:t>
            </a:r>
            <a:r>
              <a:rPr lang="en-US" dirty="0"/>
              <a:t> are </a:t>
            </a:r>
            <a:r>
              <a:rPr lang="en-US" dirty="0">
                <a:solidFill>
                  <a:srgbClr val="FF0000"/>
                </a:solidFill>
              </a:rPr>
              <a:t>equal</a:t>
            </a:r>
            <a:r>
              <a:rPr lang="en-US" dirty="0"/>
              <a:t> if and only if the corresponding </a:t>
            </a:r>
            <a:r>
              <a:rPr lang="en-US" dirty="0">
                <a:solidFill>
                  <a:srgbClr val="FF0000"/>
                </a:solidFill>
              </a:rPr>
              <a:t>components</a:t>
            </a:r>
            <a:r>
              <a:rPr lang="en-US" dirty="0"/>
              <a:t> are </a:t>
            </a:r>
            <a:r>
              <a:rPr lang="en-US" dirty="0">
                <a:solidFill>
                  <a:srgbClr val="FF0000"/>
                </a:solidFill>
              </a:rPr>
              <a:t>equal</a:t>
            </a:r>
            <a:r>
              <a:rPr lang="en-US" dirty="0"/>
              <a:t>. Hence, we obtain the equations:</a:t>
            </a:r>
          </a:p>
          <a:p>
            <a:pPr>
              <a:buNone/>
            </a:pPr>
            <a:r>
              <a:rPr lang="en-US" dirty="0"/>
              <a:t>			    	</a:t>
            </a:r>
            <a:r>
              <a:rPr lang="en-US" dirty="0">
                <a:solidFill>
                  <a:srgbClr val="FF0000"/>
                </a:solidFill>
              </a:rPr>
              <a:t>2x = 6</a:t>
            </a:r>
            <a:r>
              <a:rPr lang="en-US" dirty="0"/>
              <a:t> 	……………(1)</a:t>
            </a:r>
          </a:p>
          <a:p>
            <a:pPr>
              <a:buNone/>
            </a:pPr>
            <a:r>
              <a:rPr lang="en-US" dirty="0"/>
              <a:t>		and		</a:t>
            </a:r>
            <a:r>
              <a:rPr lang="en-US" dirty="0">
                <a:solidFill>
                  <a:srgbClr val="FF0000"/>
                </a:solidFill>
              </a:rPr>
              <a:t>x + y = 2</a:t>
            </a:r>
            <a:r>
              <a:rPr lang="en-US" dirty="0"/>
              <a:t>     ……………..(2)</a:t>
            </a:r>
          </a:p>
          <a:p>
            <a:pPr>
              <a:buNone/>
            </a:pPr>
            <a:r>
              <a:rPr lang="en-US" dirty="0"/>
              <a:t>	</a:t>
            </a:r>
          </a:p>
          <a:p>
            <a:pPr>
              <a:buNone/>
            </a:pPr>
            <a:r>
              <a:rPr lang="en-US" dirty="0"/>
              <a:t>	Solving equation (1) we get </a:t>
            </a:r>
            <a:r>
              <a:rPr lang="en-US" dirty="0">
                <a:solidFill>
                  <a:srgbClr val="FF0000"/>
                </a:solidFill>
              </a:rPr>
              <a:t>x = 3</a:t>
            </a:r>
            <a:r>
              <a:rPr lang="en-US" dirty="0"/>
              <a:t> and when substituted in (2) we get </a:t>
            </a:r>
            <a:r>
              <a:rPr lang="en-US" dirty="0">
                <a:solidFill>
                  <a:srgbClr val="FF0000"/>
                </a:solidFill>
              </a:rPr>
              <a:t>y = -1</a:t>
            </a:r>
            <a:r>
              <a:rPr lang="en-US" dirty="0"/>
              <a:t>.</a:t>
            </a:r>
          </a:p>
          <a:p>
            <a:endParaRPr lang="en-US" dirty="0"/>
          </a:p>
          <a:p>
            <a:pPr>
              <a:buNone/>
            </a:pPr>
            <a:endParaRPr lang="en-US" dirty="0"/>
          </a:p>
          <a:p>
            <a:endParaRPr lang="en-US" dirty="0"/>
          </a:p>
          <a:p>
            <a:pPr>
              <a:buNone/>
            </a:pPr>
            <a:endParaRPr 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EXERCISE</a:t>
            </a:r>
          </a:p>
        </p:txBody>
      </p:sp>
      <p:sp>
        <p:nvSpPr>
          <p:cNvPr id="3" name="Slide Number Placeholder 2"/>
          <p:cNvSpPr>
            <a:spLocks noGrp="1"/>
          </p:cNvSpPr>
          <p:nvPr>
            <p:ph type="sldNum" sz="quarter" idx="12"/>
          </p:nvPr>
        </p:nvSpPr>
        <p:spPr/>
        <p:txBody>
          <a:bodyPr/>
          <a:lstStyle/>
          <a:p>
            <a:fld id="{25E19944-04AC-4CD8-BA69-63C2A678C21A}" type="slidenum">
              <a:rPr lang="en-US" smtClean="0"/>
              <a:pPr/>
              <a:t>30</a:t>
            </a:fld>
            <a:endParaRPr lang="en-US"/>
          </a:p>
        </p:txBody>
      </p:sp>
      <p:sp>
        <p:nvSpPr>
          <p:cNvPr id="4" name="Content Placeholder 3"/>
          <p:cNvSpPr>
            <a:spLocks noGrp="1"/>
          </p:cNvSpPr>
          <p:nvPr>
            <p:ph sz="quarter" idx="1"/>
          </p:nvPr>
        </p:nvSpPr>
        <p:spPr/>
        <p:txBody>
          <a:bodyPr/>
          <a:lstStyle/>
          <a:p>
            <a:r>
              <a:rPr lang="en-US" dirty="0"/>
              <a:t>Let  </a:t>
            </a:r>
          </a:p>
          <a:p>
            <a:pPr>
              <a:buNone/>
            </a:pPr>
            <a:r>
              <a:rPr lang="en-US" dirty="0"/>
              <a:t>	A = </a:t>
            </a:r>
            <a:r>
              <a:rPr lang="en-US" dirty="0">
                <a:solidFill>
                  <a:srgbClr val="FF0000"/>
                </a:solidFill>
              </a:rPr>
              <a:t>{2, 4}</a:t>
            </a:r>
            <a:r>
              <a:rPr lang="en-US" dirty="0"/>
              <a:t>  and B = </a:t>
            </a:r>
            <a:r>
              <a:rPr lang="en-US" dirty="0">
                <a:solidFill>
                  <a:srgbClr val="FF0000"/>
                </a:solidFill>
              </a:rPr>
              <a:t>{6, 8, 10}</a:t>
            </a:r>
            <a:r>
              <a:rPr lang="en-US" dirty="0"/>
              <a:t> and </a:t>
            </a:r>
          </a:p>
          <a:p>
            <a:pPr>
              <a:buNone/>
            </a:pPr>
            <a:r>
              <a:rPr lang="en-US" dirty="0"/>
              <a:t>	define </a:t>
            </a:r>
            <a:r>
              <a:rPr lang="en-US" dirty="0">
                <a:solidFill>
                  <a:srgbClr val="FF0000"/>
                </a:solidFill>
              </a:rPr>
              <a:t>relations R</a:t>
            </a:r>
            <a:r>
              <a:rPr lang="en-US" dirty="0"/>
              <a:t> and </a:t>
            </a:r>
            <a:r>
              <a:rPr lang="en-US" dirty="0">
                <a:solidFill>
                  <a:srgbClr val="FF0000"/>
                </a:solidFill>
              </a:rPr>
              <a:t>S</a:t>
            </a:r>
            <a:r>
              <a:rPr lang="en-US" dirty="0"/>
              <a:t> from </a:t>
            </a:r>
            <a:r>
              <a:rPr lang="en-US" dirty="0">
                <a:solidFill>
                  <a:srgbClr val="FF0000"/>
                </a:solidFill>
              </a:rPr>
              <a:t>A </a:t>
            </a:r>
            <a:r>
              <a:rPr lang="en-US" dirty="0"/>
              <a:t>to</a:t>
            </a:r>
            <a:r>
              <a:rPr lang="en-US" dirty="0">
                <a:solidFill>
                  <a:srgbClr val="FF0000"/>
                </a:solidFill>
              </a:rPr>
              <a:t> B</a:t>
            </a:r>
            <a:r>
              <a:rPr lang="en-US" dirty="0"/>
              <a:t> as follows:</a:t>
            </a:r>
          </a:p>
          <a:p>
            <a:pPr>
              <a:buNone/>
            </a:pPr>
            <a:r>
              <a:rPr lang="en-US" dirty="0"/>
              <a:t>	</a:t>
            </a:r>
          </a:p>
          <a:p>
            <a:pPr>
              <a:buNone/>
            </a:pPr>
            <a:r>
              <a:rPr lang="en-US" dirty="0"/>
              <a:t>	</a:t>
            </a:r>
            <a:r>
              <a:rPr lang="es-ES" dirty="0" err="1"/>
              <a:t>for</a:t>
            </a:r>
            <a:r>
              <a:rPr lang="es-ES" dirty="0"/>
              <a:t> </a:t>
            </a:r>
            <a:r>
              <a:rPr lang="es-ES" dirty="0" err="1"/>
              <a:t>all</a:t>
            </a:r>
            <a:r>
              <a:rPr lang="es-ES" dirty="0"/>
              <a:t> </a:t>
            </a:r>
            <a:r>
              <a:rPr lang="es-ES" dirty="0">
                <a:solidFill>
                  <a:srgbClr val="FF0000"/>
                </a:solidFill>
              </a:rPr>
              <a:t>(x, y) </a:t>
            </a:r>
            <a:r>
              <a:rPr lang="en-US" dirty="0">
                <a:solidFill>
                  <a:srgbClr val="FF0000"/>
                </a:solidFill>
                <a:sym typeface="Symbol"/>
              </a:rPr>
              <a:t> </a:t>
            </a:r>
            <a:r>
              <a:rPr lang="es-ES" dirty="0">
                <a:solidFill>
                  <a:srgbClr val="FF0000"/>
                </a:solidFill>
              </a:rPr>
              <a:t>A </a:t>
            </a:r>
            <a:r>
              <a:rPr lang="en-US" dirty="0">
                <a:solidFill>
                  <a:srgbClr val="FF0000"/>
                </a:solidFill>
                <a:sym typeface="Symbol"/>
              </a:rPr>
              <a:t></a:t>
            </a:r>
            <a:r>
              <a:rPr lang="es-ES" dirty="0">
                <a:solidFill>
                  <a:srgbClr val="FF0000"/>
                </a:solidFill>
              </a:rPr>
              <a:t> B</a:t>
            </a:r>
            <a:r>
              <a:rPr lang="es-ES" dirty="0"/>
              <a:t>,	</a:t>
            </a:r>
            <a:r>
              <a:rPr lang="es-ES" dirty="0">
                <a:solidFill>
                  <a:srgbClr val="FF0000"/>
                </a:solidFill>
              </a:rPr>
              <a:t>x R y</a:t>
            </a:r>
            <a:r>
              <a:rPr lang="es-ES" dirty="0"/>
              <a:t> </a:t>
            </a:r>
            <a:r>
              <a:rPr lang="en-US" dirty="0">
                <a:sym typeface="Symbol"/>
              </a:rPr>
              <a:t></a:t>
            </a:r>
            <a:r>
              <a:rPr lang="es-ES" dirty="0"/>
              <a:t> </a:t>
            </a:r>
            <a:r>
              <a:rPr lang="es-ES" dirty="0">
                <a:solidFill>
                  <a:srgbClr val="FF0000"/>
                </a:solidFill>
              </a:rPr>
              <a:t>x | y</a:t>
            </a:r>
            <a:endParaRPr lang="en-US" dirty="0">
              <a:solidFill>
                <a:srgbClr val="FF0000"/>
              </a:solidFill>
            </a:endParaRPr>
          </a:p>
          <a:p>
            <a:pPr>
              <a:buNone/>
            </a:pPr>
            <a:r>
              <a:rPr lang="es-ES" dirty="0"/>
              <a:t>	</a:t>
            </a:r>
            <a:r>
              <a:rPr lang="en-US" dirty="0"/>
              <a:t>for all </a:t>
            </a:r>
            <a:r>
              <a:rPr lang="en-US" dirty="0">
                <a:solidFill>
                  <a:srgbClr val="FF0000"/>
                </a:solidFill>
              </a:rPr>
              <a:t>(x, y) </a:t>
            </a:r>
            <a:r>
              <a:rPr lang="en-US" dirty="0">
                <a:solidFill>
                  <a:srgbClr val="FF0000"/>
                </a:solidFill>
                <a:sym typeface="Symbol"/>
              </a:rPr>
              <a:t> </a:t>
            </a:r>
            <a:r>
              <a:rPr lang="en-US" dirty="0">
                <a:solidFill>
                  <a:srgbClr val="FF0000"/>
                </a:solidFill>
              </a:rPr>
              <a:t>A </a:t>
            </a:r>
            <a:r>
              <a:rPr lang="en-US" dirty="0">
                <a:solidFill>
                  <a:srgbClr val="FF0000"/>
                </a:solidFill>
                <a:sym typeface="Symbol"/>
              </a:rPr>
              <a:t></a:t>
            </a:r>
            <a:r>
              <a:rPr lang="en-US" dirty="0">
                <a:solidFill>
                  <a:srgbClr val="FF0000"/>
                </a:solidFill>
              </a:rPr>
              <a:t> B</a:t>
            </a:r>
            <a:r>
              <a:rPr lang="en-US" dirty="0"/>
              <a:t>,	</a:t>
            </a:r>
            <a:r>
              <a:rPr lang="en-US" dirty="0">
                <a:solidFill>
                  <a:srgbClr val="FF0000"/>
                </a:solidFill>
              </a:rPr>
              <a:t>x S y</a:t>
            </a:r>
            <a:r>
              <a:rPr lang="en-US" dirty="0"/>
              <a:t> </a:t>
            </a:r>
            <a:r>
              <a:rPr lang="en-US" dirty="0">
                <a:sym typeface="Symbol"/>
              </a:rPr>
              <a:t></a:t>
            </a:r>
            <a:r>
              <a:rPr lang="en-US" dirty="0"/>
              <a:t> </a:t>
            </a:r>
            <a:r>
              <a:rPr lang="en-US" dirty="0">
                <a:solidFill>
                  <a:srgbClr val="FF0000"/>
                </a:solidFill>
              </a:rPr>
              <a:t>y – 4 = x</a:t>
            </a:r>
          </a:p>
          <a:p>
            <a:pPr>
              <a:buNone/>
            </a:pPr>
            <a:r>
              <a:rPr lang="en-US" dirty="0"/>
              <a:t>	</a:t>
            </a:r>
          </a:p>
          <a:p>
            <a:pPr>
              <a:buNone/>
            </a:pPr>
            <a:r>
              <a:rPr lang="en-US" dirty="0"/>
              <a:t>	State explicitly which </a:t>
            </a:r>
            <a:r>
              <a:rPr lang="en-US" dirty="0">
                <a:solidFill>
                  <a:srgbClr val="FF0000"/>
                </a:solidFill>
              </a:rPr>
              <a:t>ordered pairs</a:t>
            </a:r>
            <a:r>
              <a:rPr lang="en-US" dirty="0"/>
              <a:t> are in </a:t>
            </a:r>
            <a:r>
              <a:rPr lang="en-US" dirty="0">
                <a:solidFill>
                  <a:srgbClr val="FF0000"/>
                </a:solidFill>
              </a:rPr>
              <a:t>A </a:t>
            </a:r>
            <a:r>
              <a:rPr lang="en-US" dirty="0">
                <a:solidFill>
                  <a:srgbClr val="FF0000"/>
                </a:solidFill>
                <a:sym typeface="Symbol"/>
              </a:rPr>
              <a:t></a:t>
            </a:r>
            <a:r>
              <a:rPr lang="en-US" dirty="0">
                <a:solidFill>
                  <a:srgbClr val="FF0000"/>
                </a:solidFill>
              </a:rPr>
              <a:t> B</a:t>
            </a:r>
            <a:r>
              <a:rPr lang="en-US" dirty="0"/>
              <a:t>, </a:t>
            </a:r>
            <a:r>
              <a:rPr lang="en-US" dirty="0">
                <a:solidFill>
                  <a:srgbClr val="FF0000"/>
                </a:solidFill>
              </a:rPr>
              <a:t>R</a:t>
            </a:r>
            <a:r>
              <a:rPr lang="en-US" dirty="0"/>
              <a:t>, </a:t>
            </a:r>
            <a:r>
              <a:rPr lang="en-US" dirty="0">
                <a:solidFill>
                  <a:srgbClr val="FF0000"/>
                </a:solidFill>
              </a:rPr>
              <a:t>S</a:t>
            </a:r>
            <a:r>
              <a:rPr lang="en-US" dirty="0"/>
              <a:t>, </a:t>
            </a:r>
          </a:p>
          <a:p>
            <a:pPr>
              <a:buNone/>
            </a:pPr>
            <a:r>
              <a:rPr lang="en-US" dirty="0"/>
              <a:t>	</a:t>
            </a:r>
            <a:r>
              <a:rPr lang="en-US" dirty="0">
                <a:solidFill>
                  <a:srgbClr val="FF0000"/>
                </a:solidFill>
              </a:rPr>
              <a:t>R </a:t>
            </a:r>
            <a:r>
              <a:rPr lang="en-US" dirty="0">
                <a:solidFill>
                  <a:srgbClr val="FF0000"/>
                </a:solidFill>
                <a:sym typeface="Symbol"/>
              </a:rPr>
              <a:t> </a:t>
            </a:r>
            <a:r>
              <a:rPr lang="en-US" dirty="0">
                <a:solidFill>
                  <a:srgbClr val="FF0000"/>
                </a:solidFill>
              </a:rPr>
              <a:t>S</a:t>
            </a:r>
            <a:r>
              <a:rPr lang="en-US" dirty="0"/>
              <a:t> and </a:t>
            </a:r>
            <a:r>
              <a:rPr lang="en-US" dirty="0">
                <a:solidFill>
                  <a:srgbClr val="FF0000"/>
                </a:solidFill>
              </a:rPr>
              <a:t>R </a:t>
            </a:r>
            <a:r>
              <a:rPr lang="en-US" dirty="0">
                <a:solidFill>
                  <a:srgbClr val="FF0000"/>
                </a:solidFill>
                <a:sym typeface="Symbol"/>
              </a:rPr>
              <a:t> </a:t>
            </a:r>
            <a:r>
              <a:rPr lang="en-US" dirty="0">
                <a:solidFill>
                  <a:srgbClr val="FF0000"/>
                </a:solidFill>
              </a:rPr>
              <a:t>S</a:t>
            </a:r>
            <a:r>
              <a:rPr lang="en-US" dirty="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20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animEffect transition="in" filter="fade">
                                      <p:cBhvr>
                                        <p:cTn id="37"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pt-BR" b="1" u="sng" dirty="0">
                <a:solidFill>
                  <a:srgbClr val="0070C0"/>
                </a:solidFill>
              </a:rPr>
              <a:t>SOLUTION</a:t>
            </a:r>
            <a:endParaRPr lang="en-US" b="1" u="sng" dirty="0">
              <a:solidFill>
                <a:srgbClr val="0070C0"/>
              </a:solidFill>
            </a:endParaRPr>
          </a:p>
        </p:txBody>
      </p:sp>
      <p:sp>
        <p:nvSpPr>
          <p:cNvPr id="3" name="Slide Number Placeholder 2"/>
          <p:cNvSpPr>
            <a:spLocks noGrp="1"/>
          </p:cNvSpPr>
          <p:nvPr>
            <p:ph type="sldNum" sz="quarter" idx="12"/>
          </p:nvPr>
        </p:nvSpPr>
        <p:spPr/>
        <p:txBody>
          <a:bodyPr/>
          <a:lstStyle/>
          <a:p>
            <a:fld id="{25E19944-04AC-4CD8-BA69-63C2A678C21A}" type="slidenum">
              <a:rPr lang="en-US" smtClean="0"/>
              <a:pPr/>
              <a:t>31</a:t>
            </a:fld>
            <a:endParaRPr lang="en-US"/>
          </a:p>
        </p:txBody>
      </p:sp>
      <p:sp>
        <p:nvSpPr>
          <p:cNvPr id="4" name="Content Placeholder 3"/>
          <p:cNvSpPr>
            <a:spLocks noGrp="1"/>
          </p:cNvSpPr>
          <p:nvPr>
            <p:ph sz="quarter" idx="1"/>
          </p:nvPr>
        </p:nvSpPr>
        <p:spPr/>
        <p:txBody>
          <a:bodyPr/>
          <a:lstStyle/>
          <a:p>
            <a:pPr>
              <a:buNone/>
            </a:pPr>
            <a:r>
              <a:rPr lang="pt-BR" dirty="0"/>
              <a:t>	A </a:t>
            </a:r>
            <a:r>
              <a:rPr lang="en-US" dirty="0">
                <a:sym typeface="Symbol"/>
              </a:rPr>
              <a:t></a:t>
            </a:r>
            <a:r>
              <a:rPr lang="pt-BR" dirty="0"/>
              <a:t> B = </a:t>
            </a:r>
            <a:r>
              <a:rPr lang="pt-BR" dirty="0">
                <a:solidFill>
                  <a:srgbClr val="FF0000"/>
                </a:solidFill>
              </a:rPr>
              <a:t>{(2, 6), (2, 8), (2, 10), (4, 6), (4, 8), (4, 10)}</a:t>
            </a:r>
          </a:p>
          <a:p>
            <a:pPr>
              <a:buNone/>
            </a:pPr>
            <a:endParaRPr lang="en-US" dirty="0"/>
          </a:p>
          <a:p>
            <a:pPr>
              <a:buNone/>
            </a:pPr>
            <a:r>
              <a:rPr lang="pt-BR" dirty="0"/>
              <a:t> 	R = </a:t>
            </a:r>
            <a:r>
              <a:rPr lang="pt-BR" dirty="0">
                <a:solidFill>
                  <a:srgbClr val="FF0000"/>
                </a:solidFill>
              </a:rPr>
              <a:t>{(2, 6), (2, 8), (2, 10), (4, 8)}</a:t>
            </a:r>
          </a:p>
          <a:p>
            <a:pPr>
              <a:buNone/>
            </a:pPr>
            <a:endParaRPr lang="en-US" dirty="0"/>
          </a:p>
          <a:p>
            <a:pPr>
              <a:buNone/>
            </a:pPr>
            <a:r>
              <a:rPr lang="pt-BR" dirty="0"/>
              <a:t>	S = </a:t>
            </a:r>
            <a:r>
              <a:rPr lang="pt-BR" dirty="0">
                <a:solidFill>
                  <a:srgbClr val="FF0000"/>
                </a:solidFill>
              </a:rPr>
              <a:t>{(2, 6), (4, 8)}</a:t>
            </a:r>
          </a:p>
          <a:p>
            <a:pPr>
              <a:buNone/>
            </a:pPr>
            <a:endParaRPr lang="en-US" dirty="0"/>
          </a:p>
          <a:p>
            <a:pPr>
              <a:buNone/>
            </a:pPr>
            <a:r>
              <a:rPr lang="pt-BR" dirty="0"/>
              <a:t>	R </a:t>
            </a:r>
            <a:r>
              <a:rPr lang="en-US" dirty="0">
                <a:sym typeface="Symbol"/>
              </a:rPr>
              <a:t></a:t>
            </a:r>
            <a:r>
              <a:rPr lang="pt-BR" dirty="0"/>
              <a:t> S = </a:t>
            </a:r>
            <a:r>
              <a:rPr lang="pt-BR" dirty="0">
                <a:solidFill>
                  <a:srgbClr val="FF0000"/>
                </a:solidFill>
              </a:rPr>
              <a:t>{(2, 6), (2, 8), (2,10), (4, 8)}</a:t>
            </a:r>
            <a:r>
              <a:rPr lang="pt-BR" dirty="0"/>
              <a:t> = R</a:t>
            </a:r>
          </a:p>
          <a:p>
            <a:pPr>
              <a:buNone/>
            </a:pPr>
            <a:endParaRPr lang="en-US" dirty="0"/>
          </a:p>
          <a:p>
            <a:pPr>
              <a:buNone/>
            </a:pPr>
            <a:r>
              <a:rPr lang="en-US" dirty="0"/>
              <a:t>	R </a:t>
            </a:r>
            <a:r>
              <a:rPr lang="en-US" dirty="0">
                <a:sym typeface="Symbol"/>
              </a:rPr>
              <a:t></a:t>
            </a:r>
            <a:r>
              <a:rPr lang="en-US" dirty="0"/>
              <a:t> S = </a:t>
            </a:r>
            <a:r>
              <a:rPr lang="en-US" dirty="0">
                <a:solidFill>
                  <a:srgbClr val="FF0000"/>
                </a:solidFill>
              </a:rPr>
              <a:t>{(2, 6), (4, 8)} </a:t>
            </a:r>
            <a:r>
              <a:rPr lang="en-US" dirty="0"/>
              <a:t>= 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20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20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PROPERTIES OF RELATION</a:t>
            </a:r>
          </a:p>
        </p:txBody>
      </p:sp>
      <p:sp>
        <p:nvSpPr>
          <p:cNvPr id="3" name="Slide Number Placeholder 2"/>
          <p:cNvSpPr>
            <a:spLocks noGrp="1"/>
          </p:cNvSpPr>
          <p:nvPr>
            <p:ph type="sldNum" sz="quarter" idx="12"/>
          </p:nvPr>
        </p:nvSpPr>
        <p:spPr/>
        <p:txBody>
          <a:bodyPr/>
          <a:lstStyle/>
          <a:p>
            <a:fld id="{25E19944-04AC-4CD8-BA69-63C2A678C21A}" type="slidenum">
              <a:rPr lang="en-US" smtClean="0"/>
              <a:pPr/>
              <a:t>32</a:t>
            </a:fld>
            <a:endParaRPr lang="en-US"/>
          </a:p>
        </p:txBody>
      </p:sp>
      <p:sp>
        <p:nvSpPr>
          <p:cNvPr id="4" name="Content Placeholder 3"/>
          <p:cNvSpPr>
            <a:spLocks noGrp="1"/>
          </p:cNvSpPr>
          <p:nvPr>
            <p:ph sz="quarter" idx="1"/>
          </p:nvPr>
        </p:nvSpPr>
        <p:spPr/>
        <p:txBody>
          <a:bodyPr/>
          <a:lstStyle/>
          <a:p>
            <a:r>
              <a:rPr lang="en-US" dirty="0"/>
              <a:t>There are several properties that are used to classify relation on a set. We will introduce the most important of these here.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REFLEXIVE RELATION</a:t>
            </a:r>
          </a:p>
        </p:txBody>
      </p:sp>
      <p:sp>
        <p:nvSpPr>
          <p:cNvPr id="3" name="Slide Number Placeholder 2"/>
          <p:cNvSpPr>
            <a:spLocks noGrp="1"/>
          </p:cNvSpPr>
          <p:nvPr>
            <p:ph type="sldNum" sz="quarter" idx="12"/>
          </p:nvPr>
        </p:nvSpPr>
        <p:spPr/>
        <p:txBody>
          <a:bodyPr/>
          <a:lstStyle/>
          <a:p>
            <a:fld id="{25E19944-04AC-4CD8-BA69-63C2A678C21A}" type="slidenum">
              <a:rPr lang="en-US" smtClean="0"/>
              <a:pPr/>
              <a:t>33</a:t>
            </a:fld>
            <a:endParaRPr lang="en-US"/>
          </a:p>
        </p:txBody>
      </p:sp>
      <p:sp>
        <p:nvSpPr>
          <p:cNvPr id="4" name="Content Placeholder 3"/>
          <p:cNvSpPr>
            <a:spLocks noGrp="1"/>
          </p:cNvSpPr>
          <p:nvPr>
            <p:ph sz="quarter" idx="1"/>
          </p:nvPr>
        </p:nvSpPr>
        <p:spPr/>
        <p:txBody>
          <a:bodyPr/>
          <a:lstStyle/>
          <a:p>
            <a:r>
              <a:rPr lang="en-US" dirty="0"/>
              <a:t>Let </a:t>
            </a:r>
            <a:r>
              <a:rPr lang="en-US" dirty="0">
                <a:solidFill>
                  <a:srgbClr val="FF0000"/>
                </a:solidFill>
              </a:rPr>
              <a:t>R</a:t>
            </a:r>
            <a:r>
              <a:rPr lang="en-US" dirty="0"/>
              <a:t> be a </a:t>
            </a:r>
            <a:r>
              <a:rPr lang="en-US" dirty="0">
                <a:solidFill>
                  <a:srgbClr val="FF0000"/>
                </a:solidFill>
              </a:rPr>
              <a:t>relation</a:t>
            </a:r>
            <a:r>
              <a:rPr lang="en-US" dirty="0"/>
              <a:t> on a </a:t>
            </a:r>
            <a:r>
              <a:rPr lang="en-US" dirty="0">
                <a:solidFill>
                  <a:srgbClr val="FF0000"/>
                </a:solidFill>
              </a:rPr>
              <a:t>set A</a:t>
            </a:r>
            <a:r>
              <a:rPr lang="en-US" dirty="0"/>
              <a:t>. </a:t>
            </a:r>
            <a:r>
              <a:rPr lang="en-US" dirty="0">
                <a:solidFill>
                  <a:srgbClr val="FF0000"/>
                </a:solidFill>
              </a:rPr>
              <a:t>R</a:t>
            </a:r>
            <a:r>
              <a:rPr lang="en-US" dirty="0"/>
              <a:t> is </a:t>
            </a:r>
            <a:r>
              <a:rPr lang="en-US" dirty="0">
                <a:solidFill>
                  <a:srgbClr val="FF0000"/>
                </a:solidFill>
              </a:rPr>
              <a:t>reflexive</a:t>
            </a:r>
            <a:r>
              <a:rPr lang="en-US" dirty="0"/>
              <a:t> if, and only if, for all </a:t>
            </a:r>
            <a:r>
              <a:rPr lang="en-US" dirty="0">
                <a:solidFill>
                  <a:srgbClr val="FF0000"/>
                </a:solidFill>
              </a:rPr>
              <a:t>a </a:t>
            </a:r>
            <a:r>
              <a:rPr lang="en-US" dirty="0">
                <a:solidFill>
                  <a:srgbClr val="FF0000"/>
                </a:solidFill>
                <a:sym typeface="Symbol"/>
              </a:rPr>
              <a:t></a:t>
            </a:r>
            <a:r>
              <a:rPr lang="en-US" dirty="0">
                <a:solidFill>
                  <a:srgbClr val="FF0000"/>
                </a:solidFill>
              </a:rPr>
              <a:t> A</a:t>
            </a:r>
            <a:r>
              <a:rPr lang="en-US" dirty="0"/>
              <a:t>, </a:t>
            </a:r>
            <a:r>
              <a:rPr lang="en-US" dirty="0">
                <a:solidFill>
                  <a:srgbClr val="FF0000"/>
                </a:solidFill>
              </a:rPr>
              <a:t>(a, a) </a:t>
            </a:r>
            <a:r>
              <a:rPr lang="en-US" dirty="0">
                <a:solidFill>
                  <a:srgbClr val="FF0000"/>
                </a:solidFill>
                <a:sym typeface="Symbol"/>
              </a:rPr>
              <a:t></a:t>
            </a:r>
            <a:r>
              <a:rPr lang="en-US" dirty="0">
                <a:solidFill>
                  <a:srgbClr val="FF0000"/>
                </a:solidFill>
              </a:rPr>
              <a:t>R</a:t>
            </a:r>
            <a:r>
              <a:rPr lang="en-US" dirty="0"/>
              <a:t>. Or equivalently </a:t>
            </a:r>
            <a:r>
              <a:rPr lang="en-US" dirty="0" err="1">
                <a:solidFill>
                  <a:srgbClr val="FF0000"/>
                </a:solidFill>
              </a:rPr>
              <a:t>aRa</a:t>
            </a:r>
            <a:r>
              <a:rPr lang="en-US" dirty="0"/>
              <a:t>. </a:t>
            </a:r>
          </a:p>
          <a:p>
            <a:pPr>
              <a:buNone/>
            </a:pPr>
            <a:r>
              <a:rPr lang="en-US" dirty="0"/>
              <a:t>	</a:t>
            </a:r>
          </a:p>
          <a:p>
            <a:pPr>
              <a:buNone/>
            </a:pPr>
            <a:r>
              <a:rPr lang="en-US" dirty="0"/>
              <a:t>	That is, each element of </a:t>
            </a:r>
            <a:r>
              <a:rPr lang="en-US" dirty="0">
                <a:solidFill>
                  <a:srgbClr val="FF0000"/>
                </a:solidFill>
              </a:rPr>
              <a:t>A</a:t>
            </a:r>
            <a:r>
              <a:rPr lang="en-US" dirty="0"/>
              <a:t> is related to itself.</a:t>
            </a:r>
          </a:p>
          <a:p>
            <a:pPr>
              <a:buNone/>
            </a:pPr>
            <a:endParaRPr lang="en-US" dirty="0"/>
          </a:p>
          <a:p>
            <a:pPr>
              <a:buNone/>
            </a:pPr>
            <a:r>
              <a:rPr lang="en-US" b="1" dirty="0"/>
              <a:t>	</a:t>
            </a:r>
            <a:r>
              <a:rPr lang="en-US" b="1" u="sng" dirty="0">
                <a:solidFill>
                  <a:srgbClr val="0070C0"/>
                </a:solidFill>
                <a:latin typeface="+mj-lt"/>
                <a:ea typeface="+mj-ea"/>
                <a:cs typeface="+mj-cs"/>
              </a:rPr>
              <a:t>REMARK</a:t>
            </a:r>
          </a:p>
          <a:p>
            <a:pPr>
              <a:buNone/>
            </a:pPr>
            <a:r>
              <a:rPr lang="en-US" b="1" dirty="0"/>
              <a:t>	</a:t>
            </a:r>
            <a:r>
              <a:rPr lang="en-US" dirty="0">
                <a:solidFill>
                  <a:srgbClr val="FF0000"/>
                </a:solidFill>
              </a:rPr>
              <a:t>R</a:t>
            </a:r>
            <a:r>
              <a:rPr lang="en-US" dirty="0"/>
              <a:t> is </a:t>
            </a:r>
            <a:r>
              <a:rPr lang="en-US" dirty="0">
                <a:solidFill>
                  <a:srgbClr val="FF0000"/>
                </a:solidFill>
              </a:rPr>
              <a:t>not reflexive</a:t>
            </a:r>
            <a:r>
              <a:rPr lang="en-US" dirty="0"/>
              <a:t> </a:t>
            </a:r>
            <a:r>
              <a:rPr lang="en-US" dirty="0" err="1"/>
              <a:t>iff</a:t>
            </a:r>
            <a:r>
              <a:rPr lang="en-US" dirty="0"/>
              <a:t> there is an element “</a:t>
            </a:r>
            <a:r>
              <a:rPr lang="en-US" dirty="0">
                <a:solidFill>
                  <a:srgbClr val="FF0000"/>
                </a:solidFill>
              </a:rPr>
              <a:t>a</a:t>
            </a:r>
            <a:r>
              <a:rPr lang="en-US" dirty="0"/>
              <a:t>” in </a:t>
            </a:r>
            <a:r>
              <a:rPr lang="en-US" dirty="0">
                <a:solidFill>
                  <a:srgbClr val="FF0000"/>
                </a:solidFill>
              </a:rPr>
              <a:t>A</a:t>
            </a:r>
            <a:r>
              <a:rPr lang="en-US" dirty="0"/>
              <a:t> such that </a:t>
            </a:r>
          </a:p>
          <a:p>
            <a:pPr>
              <a:buNone/>
            </a:pPr>
            <a:r>
              <a:rPr lang="en-US" dirty="0"/>
              <a:t>	</a:t>
            </a:r>
            <a:r>
              <a:rPr lang="en-US" dirty="0">
                <a:solidFill>
                  <a:srgbClr val="FF0000"/>
                </a:solidFill>
              </a:rPr>
              <a:t>(a, a) </a:t>
            </a:r>
            <a:r>
              <a:rPr lang="en-US" dirty="0">
                <a:solidFill>
                  <a:srgbClr val="FF0000"/>
                </a:solidFill>
                <a:sym typeface="Symbol"/>
              </a:rPr>
              <a:t></a:t>
            </a:r>
            <a:r>
              <a:rPr lang="en-US" dirty="0">
                <a:solidFill>
                  <a:srgbClr val="FF0000"/>
                </a:solidFill>
              </a:rPr>
              <a:t>R</a:t>
            </a:r>
            <a:r>
              <a:rPr lang="en-US" dirty="0"/>
              <a:t>. That is, some  element “</a:t>
            </a:r>
            <a:r>
              <a:rPr lang="en-US" dirty="0">
                <a:solidFill>
                  <a:srgbClr val="FF0000"/>
                </a:solidFill>
              </a:rPr>
              <a:t>a</a:t>
            </a:r>
            <a:r>
              <a:rPr lang="en-US" dirty="0"/>
              <a:t>” of </a:t>
            </a:r>
            <a:r>
              <a:rPr lang="en-US" dirty="0">
                <a:solidFill>
                  <a:srgbClr val="FF0000"/>
                </a:solidFill>
              </a:rPr>
              <a:t>A</a:t>
            </a:r>
            <a:r>
              <a:rPr lang="en-US" dirty="0"/>
              <a:t> is </a:t>
            </a:r>
            <a:r>
              <a:rPr lang="en-US" dirty="0">
                <a:solidFill>
                  <a:srgbClr val="FF0000"/>
                </a:solidFill>
              </a:rPr>
              <a:t>not related</a:t>
            </a:r>
            <a:r>
              <a:rPr lang="en-US" dirty="0"/>
              <a:t> to itself.</a:t>
            </a:r>
          </a:p>
          <a:p>
            <a:pPr>
              <a:buNone/>
            </a:pPr>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20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20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EXAMPLE</a:t>
            </a:r>
          </a:p>
        </p:txBody>
      </p:sp>
      <p:sp>
        <p:nvSpPr>
          <p:cNvPr id="3" name="Slide Number Placeholder 2"/>
          <p:cNvSpPr>
            <a:spLocks noGrp="1"/>
          </p:cNvSpPr>
          <p:nvPr>
            <p:ph type="sldNum" sz="quarter" idx="12"/>
          </p:nvPr>
        </p:nvSpPr>
        <p:spPr/>
        <p:txBody>
          <a:bodyPr/>
          <a:lstStyle/>
          <a:p>
            <a:fld id="{25E19944-04AC-4CD8-BA69-63C2A678C21A}" type="slidenum">
              <a:rPr lang="en-US" smtClean="0"/>
              <a:pPr/>
              <a:t>34</a:t>
            </a:fld>
            <a:endParaRPr lang="en-US"/>
          </a:p>
        </p:txBody>
      </p:sp>
      <p:sp>
        <p:nvSpPr>
          <p:cNvPr id="4" name="Content Placeholder 3"/>
          <p:cNvSpPr>
            <a:spLocks noGrp="1"/>
          </p:cNvSpPr>
          <p:nvPr>
            <p:ph sz="quarter" idx="1"/>
          </p:nvPr>
        </p:nvSpPr>
        <p:spPr/>
        <p:txBody>
          <a:bodyPr/>
          <a:lstStyle/>
          <a:p>
            <a:r>
              <a:rPr lang="en-US" dirty="0"/>
              <a:t>Let </a:t>
            </a:r>
            <a:r>
              <a:rPr lang="en-US" dirty="0">
                <a:solidFill>
                  <a:srgbClr val="FF0000"/>
                </a:solidFill>
              </a:rPr>
              <a:t>A = {1, 2, 3, 4}</a:t>
            </a:r>
            <a:r>
              <a:rPr lang="en-US" dirty="0"/>
              <a:t> and define relations </a:t>
            </a:r>
            <a:r>
              <a:rPr lang="en-US" dirty="0">
                <a:solidFill>
                  <a:srgbClr val="FF0000"/>
                </a:solidFill>
              </a:rPr>
              <a:t>R</a:t>
            </a:r>
            <a:r>
              <a:rPr lang="en-US" baseline="-25000" dirty="0">
                <a:solidFill>
                  <a:srgbClr val="FF0000"/>
                </a:solidFill>
              </a:rPr>
              <a:t>1</a:t>
            </a:r>
            <a:r>
              <a:rPr lang="en-US" dirty="0"/>
              <a:t>, </a:t>
            </a:r>
            <a:r>
              <a:rPr lang="en-US" dirty="0">
                <a:solidFill>
                  <a:srgbClr val="FF0000"/>
                </a:solidFill>
              </a:rPr>
              <a:t>R</a:t>
            </a:r>
            <a:r>
              <a:rPr lang="en-US" baseline="-25000" dirty="0">
                <a:solidFill>
                  <a:srgbClr val="FF0000"/>
                </a:solidFill>
              </a:rPr>
              <a:t>2</a:t>
            </a:r>
            <a:r>
              <a:rPr lang="en-US" dirty="0"/>
              <a:t>, </a:t>
            </a:r>
            <a:r>
              <a:rPr lang="en-US" dirty="0">
                <a:solidFill>
                  <a:srgbClr val="FF0000"/>
                </a:solidFill>
              </a:rPr>
              <a:t>R</a:t>
            </a:r>
            <a:r>
              <a:rPr lang="en-US" baseline="-25000" dirty="0">
                <a:solidFill>
                  <a:srgbClr val="FF0000"/>
                </a:solidFill>
              </a:rPr>
              <a:t>3</a:t>
            </a:r>
            <a:r>
              <a:rPr lang="en-US" dirty="0"/>
              <a:t>, </a:t>
            </a:r>
            <a:r>
              <a:rPr lang="en-US" dirty="0">
                <a:solidFill>
                  <a:srgbClr val="FF0000"/>
                </a:solidFill>
              </a:rPr>
              <a:t>R</a:t>
            </a:r>
            <a:r>
              <a:rPr lang="en-US" baseline="-25000" dirty="0">
                <a:solidFill>
                  <a:srgbClr val="FF0000"/>
                </a:solidFill>
              </a:rPr>
              <a:t>4</a:t>
            </a:r>
            <a:r>
              <a:rPr lang="en-US" dirty="0"/>
              <a:t> on  </a:t>
            </a:r>
          </a:p>
          <a:p>
            <a:pPr>
              <a:buNone/>
            </a:pPr>
            <a:r>
              <a:rPr lang="en-US" dirty="0"/>
              <a:t>	</a:t>
            </a:r>
            <a:r>
              <a:rPr lang="en-US" dirty="0">
                <a:solidFill>
                  <a:srgbClr val="FF0000"/>
                </a:solidFill>
              </a:rPr>
              <a:t>A</a:t>
            </a:r>
            <a:r>
              <a:rPr lang="en-US" dirty="0"/>
              <a:t> as follows:</a:t>
            </a:r>
          </a:p>
          <a:p>
            <a:pPr>
              <a:buNone/>
            </a:pPr>
            <a:endParaRPr lang="en-US" dirty="0"/>
          </a:p>
          <a:p>
            <a:pPr>
              <a:buNone/>
            </a:pPr>
            <a:r>
              <a:rPr lang="en-US" dirty="0"/>
              <a:t>		</a:t>
            </a:r>
            <a:r>
              <a:rPr lang="pt-BR" dirty="0"/>
              <a:t>R</a:t>
            </a:r>
            <a:r>
              <a:rPr lang="pt-BR" baseline="-25000" dirty="0"/>
              <a:t>1</a:t>
            </a:r>
            <a:r>
              <a:rPr lang="pt-BR" dirty="0"/>
              <a:t> = </a:t>
            </a:r>
            <a:r>
              <a:rPr lang="pt-BR" dirty="0">
                <a:solidFill>
                  <a:srgbClr val="FF0000"/>
                </a:solidFill>
              </a:rPr>
              <a:t>{(1, 1), (3, 3), (2, 2), (4, 4)}</a:t>
            </a:r>
            <a:endParaRPr lang="en-US" dirty="0">
              <a:solidFill>
                <a:srgbClr val="FF0000"/>
              </a:solidFill>
            </a:endParaRPr>
          </a:p>
          <a:p>
            <a:pPr>
              <a:buNone/>
            </a:pPr>
            <a:r>
              <a:rPr lang="pt-BR" dirty="0"/>
              <a:t>		R</a:t>
            </a:r>
            <a:r>
              <a:rPr lang="pt-BR" baseline="-25000" dirty="0"/>
              <a:t>2</a:t>
            </a:r>
            <a:r>
              <a:rPr lang="pt-BR" dirty="0"/>
              <a:t> = </a:t>
            </a:r>
            <a:r>
              <a:rPr lang="pt-BR" dirty="0">
                <a:solidFill>
                  <a:srgbClr val="FF0000"/>
                </a:solidFill>
              </a:rPr>
              <a:t>{(1, 1), (1, 4), (2, 2), (3, 3), (4, 3)}</a:t>
            </a:r>
            <a:endParaRPr lang="en-US" dirty="0">
              <a:solidFill>
                <a:srgbClr val="FF0000"/>
              </a:solidFill>
            </a:endParaRPr>
          </a:p>
          <a:p>
            <a:pPr>
              <a:buNone/>
            </a:pPr>
            <a:r>
              <a:rPr lang="pt-BR" dirty="0"/>
              <a:t>		R</a:t>
            </a:r>
            <a:r>
              <a:rPr lang="pt-BR" baseline="-25000" dirty="0"/>
              <a:t>3</a:t>
            </a:r>
            <a:r>
              <a:rPr lang="pt-BR" dirty="0"/>
              <a:t> = </a:t>
            </a:r>
            <a:r>
              <a:rPr lang="pt-BR" dirty="0">
                <a:solidFill>
                  <a:srgbClr val="FF0000"/>
                </a:solidFill>
              </a:rPr>
              <a:t>{(1, 1), (1, 2), (2, 1), (2, 2), (3, 3), (4, 4)}</a:t>
            </a:r>
            <a:endParaRPr lang="en-US" dirty="0">
              <a:solidFill>
                <a:srgbClr val="FF0000"/>
              </a:solidFill>
            </a:endParaRPr>
          </a:p>
          <a:p>
            <a:pPr>
              <a:buNone/>
            </a:pPr>
            <a:r>
              <a:rPr lang="pt-BR" dirty="0"/>
              <a:t>		R</a:t>
            </a:r>
            <a:r>
              <a:rPr lang="pt-BR" baseline="-25000" dirty="0"/>
              <a:t>4</a:t>
            </a:r>
            <a:r>
              <a:rPr lang="pt-BR" dirty="0"/>
              <a:t> = </a:t>
            </a:r>
            <a:r>
              <a:rPr lang="pt-BR" dirty="0">
                <a:solidFill>
                  <a:srgbClr val="FF0000"/>
                </a:solidFill>
              </a:rPr>
              <a:t>{(1, 3), (2, 2), (2, 4), (3, 1), (4, 4)}</a:t>
            </a:r>
            <a:endParaRPr lang="en-US" dirty="0">
              <a:solidFill>
                <a:srgbClr val="FF0000"/>
              </a:solidFill>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5E19944-04AC-4CD8-BA69-63C2A678C21A}" type="slidenum">
              <a:rPr lang="en-US" smtClean="0"/>
              <a:pPr/>
              <a:t>35</a:t>
            </a:fld>
            <a:endParaRPr lang="en-US"/>
          </a:p>
        </p:txBody>
      </p:sp>
      <p:sp>
        <p:nvSpPr>
          <p:cNvPr id="4" name="Content Placeholder 3"/>
          <p:cNvSpPr>
            <a:spLocks noGrp="1"/>
          </p:cNvSpPr>
          <p:nvPr>
            <p:ph sz="quarter" idx="1"/>
          </p:nvPr>
        </p:nvSpPr>
        <p:spPr/>
        <p:txBody>
          <a:bodyPr/>
          <a:lstStyle/>
          <a:p>
            <a:r>
              <a:rPr lang="pt-BR" dirty="0"/>
              <a:t>Then,</a:t>
            </a:r>
            <a:endParaRPr lang="en-US" dirty="0"/>
          </a:p>
          <a:p>
            <a:pPr>
              <a:buNone/>
            </a:pPr>
            <a:r>
              <a:rPr lang="pt-BR" dirty="0"/>
              <a:t>		</a:t>
            </a:r>
            <a:r>
              <a:rPr lang="pt-BR" dirty="0">
                <a:solidFill>
                  <a:srgbClr val="FF0000"/>
                </a:solidFill>
              </a:rPr>
              <a:t>R</a:t>
            </a:r>
            <a:r>
              <a:rPr lang="pt-BR" baseline="-25000" dirty="0">
                <a:solidFill>
                  <a:srgbClr val="FF0000"/>
                </a:solidFill>
              </a:rPr>
              <a:t>1</a:t>
            </a:r>
            <a:r>
              <a:rPr lang="pt-BR" dirty="0"/>
              <a:t> is </a:t>
            </a:r>
            <a:r>
              <a:rPr lang="pt-BR" dirty="0">
                <a:solidFill>
                  <a:srgbClr val="FF0000"/>
                </a:solidFill>
              </a:rPr>
              <a:t>reflexive</a:t>
            </a:r>
            <a:r>
              <a:rPr lang="pt-BR" dirty="0"/>
              <a:t>, since </a:t>
            </a:r>
            <a:r>
              <a:rPr lang="pt-BR" dirty="0">
                <a:solidFill>
                  <a:srgbClr val="FF0000"/>
                </a:solidFill>
              </a:rPr>
              <a:t>(a, a) </a:t>
            </a:r>
            <a:r>
              <a:rPr lang="en-US" dirty="0">
                <a:solidFill>
                  <a:srgbClr val="FF0000"/>
                </a:solidFill>
                <a:sym typeface="Symbol"/>
              </a:rPr>
              <a:t></a:t>
            </a:r>
            <a:r>
              <a:rPr lang="pt-BR" dirty="0">
                <a:solidFill>
                  <a:srgbClr val="FF0000"/>
                </a:solidFill>
              </a:rPr>
              <a:t> R</a:t>
            </a:r>
            <a:r>
              <a:rPr lang="pt-BR" baseline="-25000" dirty="0">
                <a:solidFill>
                  <a:srgbClr val="FF0000"/>
                </a:solidFill>
              </a:rPr>
              <a:t>1</a:t>
            </a:r>
            <a:r>
              <a:rPr lang="pt-BR" dirty="0"/>
              <a:t> for all </a:t>
            </a:r>
            <a:r>
              <a:rPr lang="pt-BR" dirty="0">
                <a:solidFill>
                  <a:srgbClr val="FF0000"/>
                </a:solidFill>
              </a:rPr>
              <a:t>a </a:t>
            </a:r>
            <a:r>
              <a:rPr lang="en-US" dirty="0">
                <a:solidFill>
                  <a:srgbClr val="FF0000"/>
                </a:solidFill>
                <a:sym typeface="Symbol"/>
              </a:rPr>
              <a:t></a:t>
            </a:r>
            <a:r>
              <a:rPr lang="pt-BR" dirty="0">
                <a:solidFill>
                  <a:srgbClr val="FF0000"/>
                </a:solidFill>
              </a:rPr>
              <a:t>A</a:t>
            </a:r>
            <a:r>
              <a:rPr lang="pt-BR" dirty="0"/>
              <a:t>.</a:t>
            </a:r>
            <a:endParaRPr lang="en-US" dirty="0"/>
          </a:p>
          <a:p>
            <a:pPr>
              <a:buNone/>
            </a:pPr>
            <a:r>
              <a:rPr lang="pt-BR" dirty="0"/>
              <a:t>		</a:t>
            </a:r>
            <a:r>
              <a:rPr lang="en-US" dirty="0">
                <a:solidFill>
                  <a:srgbClr val="FF0000"/>
                </a:solidFill>
              </a:rPr>
              <a:t>R</a:t>
            </a:r>
            <a:r>
              <a:rPr lang="en-US" baseline="-25000" dirty="0">
                <a:solidFill>
                  <a:srgbClr val="FF0000"/>
                </a:solidFill>
              </a:rPr>
              <a:t>2</a:t>
            </a:r>
            <a:r>
              <a:rPr lang="en-US" dirty="0"/>
              <a:t> is </a:t>
            </a:r>
            <a:r>
              <a:rPr lang="en-US" dirty="0">
                <a:solidFill>
                  <a:srgbClr val="FF0000"/>
                </a:solidFill>
              </a:rPr>
              <a:t>not reflexive</a:t>
            </a:r>
            <a:r>
              <a:rPr lang="en-US" dirty="0"/>
              <a:t>, because </a:t>
            </a:r>
            <a:r>
              <a:rPr lang="en-US" dirty="0">
                <a:solidFill>
                  <a:srgbClr val="FF0000"/>
                </a:solidFill>
              </a:rPr>
              <a:t>(4, 4) </a:t>
            </a:r>
            <a:r>
              <a:rPr lang="en-US" dirty="0">
                <a:solidFill>
                  <a:srgbClr val="FF0000"/>
                </a:solidFill>
                <a:sym typeface="Symbol"/>
              </a:rPr>
              <a:t></a:t>
            </a:r>
            <a:r>
              <a:rPr lang="en-US" dirty="0">
                <a:solidFill>
                  <a:srgbClr val="FF0000"/>
                </a:solidFill>
              </a:rPr>
              <a:t> R</a:t>
            </a:r>
            <a:r>
              <a:rPr lang="en-US" baseline="-25000" dirty="0">
                <a:solidFill>
                  <a:srgbClr val="FF0000"/>
                </a:solidFill>
              </a:rPr>
              <a:t>2</a:t>
            </a:r>
            <a:r>
              <a:rPr lang="en-US" dirty="0"/>
              <a:t>.</a:t>
            </a:r>
          </a:p>
          <a:p>
            <a:pPr>
              <a:buNone/>
            </a:pPr>
            <a:r>
              <a:rPr lang="en-US" dirty="0"/>
              <a:t>		</a:t>
            </a:r>
            <a:r>
              <a:rPr lang="en-US" dirty="0">
                <a:solidFill>
                  <a:srgbClr val="FF0000"/>
                </a:solidFill>
              </a:rPr>
              <a:t>R</a:t>
            </a:r>
            <a:r>
              <a:rPr lang="en-US" baseline="-25000" dirty="0">
                <a:solidFill>
                  <a:srgbClr val="FF0000"/>
                </a:solidFill>
              </a:rPr>
              <a:t>3</a:t>
            </a:r>
            <a:r>
              <a:rPr lang="en-US" dirty="0"/>
              <a:t> is </a:t>
            </a:r>
            <a:r>
              <a:rPr lang="en-US" dirty="0">
                <a:solidFill>
                  <a:srgbClr val="FF0000"/>
                </a:solidFill>
              </a:rPr>
              <a:t>reflexive</a:t>
            </a:r>
            <a:r>
              <a:rPr lang="en-US" dirty="0"/>
              <a:t>, since </a:t>
            </a:r>
            <a:r>
              <a:rPr lang="en-US" dirty="0">
                <a:solidFill>
                  <a:srgbClr val="FF0000"/>
                </a:solidFill>
              </a:rPr>
              <a:t>(a, a) </a:t>
            </a:r>
            <a:r>
              <a:rPr lang="en-US" dirty="0">
                <a:solidFill>
                  <a:srgbClr val="FF0000"/>
                </a:solidFill>
                <a:sym typeface="Symbol"/>
              </a:rPr>
              <a:t></a:t>
            </a:r>
            <a:r>
              <a:rPr lang="en-US" dirty="0">
                <a:solidFill>
                  <a:srgbClr val="FF0000"/>
                </a:solidFill>
              </a:rPr>
              <a:t> R</a:t>
            </a:r>
            <a:r>
              <a:rPr lang="en-US" baseline="-25000" dirty="0">
                <a:solidFill>
                  <a:srgbClr val="FF0000"/>
                </a:solidFill>
              </a:rPr>
              <a:t>3</a:t>
            </a:r>
            <a:r>
              <a:rPr lang="en-US" dirty="0"/>
              <a:t> for all </a:t>
            </a:r>
            <a:r>
              <a:rPr lang="en-US" dirty="0">
                <a:solidFill>
                  <a:srgbClr val="FF0000"/>
                </a:solidFill>
              </a:rPr>
              <a:t>a </a:t>
            </a:r>
            <a:r>
              <a:rPr lang="en-US" dirty="0">
                <a:solidFill>
                  <a:srgbClr val="FF0000"/>
                </a:solidFill>
                <a:sym typeface="Symbol"/>
              </a:rPr>
              <a:t></a:t>
            </a:r>
            <a:r>
              <a:rPr lang="en-US" dirty="0">
                <a:solidFill>
                  <a:srgbClr val="FF0000"/>
                </a:solidFill>
              </a:rPr>
              <a:t>A</a:t>
            </a:r>
            <a:r>
              <a:rPr lang="en-US" dirty="0"/>
              <a:t>.</a:t>
            </a:r>
          </a:p>
          <a:p>
            <a:pPr>
              <a:buNone/>
            </a:pPr>
            <a:r>
              <a:rPr lang="en-US" dirty="0"/>
              <a:t>		</a:t>
            </a:r>
            <a:r>
              <a:rPr lang="en-US" dirty="0">
                <a:solidFill>
                  <a:srgbClr val="FF0000"/>
                </a:solidFill>
              </a:rPr>
              <a:t>R</a:t>
            </a:r>
            <a:r>
              <a:rPr lang="en-US" baseline="-25000" dirty="0">
                <a:solidFill>
                  <a:srgbClr val="FF0000"/>
                </a:solidFill>
              </a:rPr>
              <a:t>4</a:t>
            </a:r>
            <a:r>
              <a:rPr lang="en-US" dirty="0"/>
              <a:t> is </a:t>
            </a:r>
            <a:r>
              <a:rPr lang="en-US" dirty="0">
                <a:solidFill>
                  <a:srgbClr val="FF0000"/>
                </a:solidFill>
              </a:rPr>
              <a:t>not reflexive</a:t>
            </a:r>
            <a:r>
              <a:rPr lang="en-US" dirty="0"/>
              <a:t>, because </a:t>
            </a:r>
            <a:r>
              <a:rPr lang="en-US" dirty="0">
                <a:solidFill>
                  <a:srgbClr val="FF0000"/>
                </a:solidFill>
              </a:rPr>
              <a:t>(1, 1) </a:t>
            </a:r>
            <a:r>
              <a:rPr lang="en-US" dirty="0">
                <a:solidFill>
                  <a:srgbClr val="FF0000"/>
                </a:solidFill>
                <a:sym typeface="Symbol"/>
              </a:rPr>
              <a:t></a:t>
            </a:r>
            <a:r>
              <a:rPr lang="en-US" dirty="0">
                <a:solidFill>
                  <a:srgbClr val="FF0000"/>
                </a:solidFill>
              </a:rPr>
              <a:t> R</a:t>
            </a:r>
            <a:r>
              <a:rPr lang="en-US" baseline="-25000" dirty="0">
                <a:solidFill>
                  <a:srgbClr val="FF0000"/>
                </a:solidFill>
              </a:rPr>
              <a:t>4</a:t>
            </a:r>
            <a:r>
              <a:rPr lang="en-US" dirty="0"/>
              <a:t>, </a:t>
            </a:r>
            <a:r>
              <a:rPr lang="en-US" dirty="0">
                <a:solidFill>
                  <a:srgbClr val="FF0000"/>
                </a:solidFill>
              </a:rPr>
              <a:t>(3, 3) </a:t>
            </a:r>
            <a:r>
              <a:rPr lang="en-US" dirty="0">
                <a:solidFill>
                  <a:srgbClr val="FF0000"/>
                </a:solidFill>
                <a:sym typeface="Symbol"/>
              </a:rPr>
              <a:t></a:t>
            </a:r>
            <a:r>
              <a:rPr lang="en-US" dirty="0">
                <a:solidFill>
                  <a:srgbClr val="FF0000"/>
                </a:solidFill>
              </a:rPr>
              <a:t> R</a:t>
            </a:r>
            <a:r>
              <a:rPr lang="en-US" baseline="-25000" dirty="0">
                <a:solidFill>
                  <a:srgbClr val="FF0000"/>
                </a:solidFill>
              </a:rPr>
              <a:t>4</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u="sng" dirty="0">
                <a:solidFill>
                  <a:srgbClr val="0070C0"/>
                </a:solidFill>
              </a:rPr>
              <a:t>DIRECTED GRAPH OF A REFLEXIVE RELATION</a:t>
            </a:r>
          </a:p>
        </p:txBody>
      </p:sp>
      <p:sp>
        <p:nvSpPr>
          <p:cNvPr id="3" name="Slide Number Placeholder 2"/>
          <p:cNvSpPr>
            <a:spLocks noGrp="1"/>
          </p:cNvSpPr>
          <p:nvPr>
            <p:ph type="sldNum" sz="quarter" idx="12"/>
          </p:nvPr>
        </p:nvSpPr>
        <p:spPr/>
        <p:txBody>
          <a:bodyPr/>
          <a:lstStyle/>
          <a:p>
            <a:fld id="{25E19944-04AC-4CD8-BA69-63C2A678C21A}" type="slidenum">
              <a:rPr lang="en-US" smtClean="0"/>
              <a:pPr/>
              <a:t>36</a:t>
            </a:fld>
            <a:endParaRPr lang="en-US"/>
          </a:p>
        </p:txBody>
      </p:sp>
      <p:sp>
        <p:nvSpPr>
          <p:cNvPr id="4" name="Content Placeholder 3"/>
          <p:cNvSpPr>
            <a:spLocks noGrp="1"/>
          </p:cNvSpPr>
          <p:nvPr>
            <p:ph sz="quarter" idx="1"/>
          </p:nvPr>
        </p:nvSpPr>
        <p:spPr/>
        <p:txBody>
          <a:bodyPr/>
          <a:lstStyle/>
          <a:p>
            <a:r>
              <a:rPr lang="en-US" dirty="0"/>
              <a:t>The </a:t>
            </a:r>
            <a:r>
              <a:rPr lang="en-US" dirty="0">
                <a:solidFill>
                  <a:srgbClr val="FF0000"/>
                </a:solidFill>
              </a:rPr>
              <a:t>directed graph</a:t>
            </a:r>
            <a:r>
              <a:rPr lang="en-US" dirty="0"/>
              <a:t> of every </a:t>
            </a:r>
            <a:r>
              <a:rPr lang="en-US" dirty="0">
                <a:solidFill>
                  <a:srgbClr val="FF0000"/>
                </a:solidFill>
              </a:rPr>
              <a:t>reflexive relation</a:t>
            </a:r>
            <a:r>
              <a:rPr lang="en-US" dirty="0"/>
              <a:t> includes an arrow from every point to the point itself (i.e., a loop).</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EXAMPLE</a:t>
            </a:r>
          </a:p>
        </p:txBody>
      </p:sp>
      <p:sp>
        <p:nvSpPr>
          <p:cNvPr id="3" name="Slide Number Placeholder 2"/>
          <p:cNvSpPr>
            <a:spLocks noGrp="1"/>
          </p:cNvSpPr>
          <p:nvPr>
            <p:ph type="sldNum" sz="quarter" idx="12"/>
          </p:nvPr>
        </p:nvSpPr>
        <p:spPr/>
        <p:txBody>
          <a:bodyPr/>
          <a:lstStyle/>
          <a:p>
            <a:fld id="{25E19944-04AC-4CD8-BA69-63C2A678C21A}" type="slidenum">
              <a:rPr lang="en-US" smtClean="0"/>
              <a:pPr/>
              <a:t>37</a:t>
            </a:fld>
            <a:endParaRPr lang="en-US"/>
          </a:p>
        </p:txBody>
      </p:sp>
      <p:sp>
        <p:nvSpPr>
          <p:cNvPr id="4" name="Content Placeholder 3"/>
          <p:cNvSpPr>
            <a:spLocks noGrp="1"/>
          </p:cNvSpPr>
          <p:nvPr>
            <p:ph sz="quarter" idx="1"/>
          </p:nvPr>
        </p:nvSpPr>
        <p:spPr/>
        <p:txBody>
          <a:bodyPr/>
          <a:lstStyle/>
          <a:p>
            <a:r>
              <a:rPr lang="en-US" dirty="0"/>
              <a:t>Let </a:t>
            </a:r>
            <a:r>
              <a:rPr lang="en-US" dirty="0">
                <a:solidFill>
                  <a:srgbClr val="FF0000"/>
                </a:solidFill>
              </a:rPr>
              <a:t>A = {1, 2, 3, 4}</a:t>
            </a:r>
            <a:r>
              <a:rPr lang="en-US" dirty="0"/>
              <a:t> and define relations </a:t>
            </a:r>
            <a:r>
              <a:rPr lang="en-US" dirty="0">
                <a:solidFill>
                  <a:srgbClr val="FF0000"/>
                </a:solidFill>
              </a:rPr>
              <a:t>R</a:t>
            </a:r>
            <a:r>
              <a:rPr lang="en-US" baseline="-25000" dirty="0">
                <a:solidFill>
                  <a:srgbClr val="FF0000"/>
                </a:solidFill>
              </a:rPr>
              <a:t>1</a:t>
            </a:r>
            <a:r>
              <a:rPr lang="en-US" dirty="0"/>
              <a:t>, </a:t>
            </a:r>
            <a:r>
              <a:rPr lang="en-US" dirty="0">
                <a:solidFill>
                  <a:srgbClr val="FF0000"/>
                </a:solidFill>
              </a:rPr>
              <a:t>R</a:t>
            </a:r>
            <a:r>
              <a:rPr lang="en-US" baseline="-25000" dirty="0">
                <a:solidFill>
                  <a:srgbClr val="FF0000"/>
                </a:solidFill>
              </a:rPr>
              <a:t>2</a:t>
            </a:r>
            <a:r>
              <a:rPr lang="en-US" dirty="0"/>
              <a:t>, </a:t>
            </a:r>
            <a:r>
              <a:rPr lang="en-US" dirty="0">
                <a:solidFill>
                  <a:srgbClr val="FF0000"/>
                </a:solidFill>
              </a:rPr>
              <a:t>R</a:t>
            </a:r>
            <a:r>
              <a:rPr lang="en-US" baseline="-25000" dirty="0">
                <a:solidFill>
                  <a:srgbClr val="FF0000"/>
                </a:solidFill>
              </a:rPr>
              <a:t>3</a:t>
            </a:r>
            <a:r>
              <a:rPr lang="en-US" dirty="0"/>
              <a:t> and 	</a:t>
            </a:r>
            <a:r>
              <a:rPr lang="en-US" dirty="0">
                <a:solidFill>
                  <a:srgbClr val="FF0000"/>
                </a:solidFill>
              </a:rPr>
              <a:t>R</a:t>
            </a:r>
            <a:r>
              <a:rPr lang="en-US" baseline="-25000" dirty="0">
                <a:solidFill>
                  <a:srgbClr val="FF0000"/>
                </a:solidFill>
              </a:rPr>
              <a:t>4</a:t>
            </a:r>
            <a:r>
              <a:rPr lang="en-US" dirty="0"/>
              <a:t> on </a:t>
            </a:r>
            <a:r>
              <a:rPr lang="en-US" dirty="0">
                <a:solidFill>
                  <a:srgbClr val="FF0000"/>
                </a:solidFill>
              </a:rPr>
              <a:t>A</a:t>
            </a:r>
            <a:r>
              <a:rPr lang="en-US" dirty="0"/>
              <a:t> by 	</a:t>
            </a:r>
          </a:p>
          <a:p>
            <a:endParaRPr lang="en-US" dirty="0"/>
          </a:p>
          <a:p>
            <a:pPr>
              <a:buNone/>
            </a:pPr>
            <a:r>
              <a:rPr lang="en-US" dirty="0"/>
              <a:t>		R</a:t>
            </a:r>
            <a:r>
              <a:rPr lang="en-US" baseline="-25000" dirty="0"/>
              <a:t>1</a:t>
            </a:r>
            <a:r>
              <a:rPr lang="en-US" dirty="0"/>
              <a:t> = </a:t>
            </a:r>
            <a:r>
              <a:rPr lang="en-US" dirty="0">
                <a:solidFill>
                  <a:srgbClr val="FF0000"/>
                </a:solidFill>
              </a:rPr>
              <a:t>{(1, 1), (3, 3), (2, 2), (4, 4)}</a:t>
            </a:r>
          </a:p>
          <a:p>
            <a:pPr>
              <a:buNone/>
            </a:pPr>
            <a:r>
              <a:rPr lang="en-US" dirty="0"/>
              <a:t>		R</a:t>
            </a:r>
            <a:r>
              <a:rPr lang="en-US" baseline="-25000" dirty="0"/>
              <a:t>2</a:t>
            </a:r>
            <a:r>
              <a:rPr lang="en-US" dirty="0"/>
              <a:t> = </a:t>
            </a:r>
            <a:r>
              <a:rPr lang="en-US" dirty="0">
                <a:solidFill>
                  <a:srgbClr val="FF0000"/>
                </a:solidFill>
              </a:rPr>
              <a:t>{(1, 1), (1, 4), (2, 2), (3, 3), (4, 3)}</a:t>
            </a:r>
          </a:p>
          <a:p>
            <a:pPr>
              <a:buNone/>
            </a:pPr>
            <a:r>
              <a:rPr lang="en-US" dirty="0"/>
              <a:t>		R</a:t>
            </a:r>
            <a:r>
              <a:rPr lang="en-US" baseline="-25000" dirty="0"/>
              <a:t>3</a:t>
            </a:r>
            <a:r>
              <a:rPr lang="en-US" dirty="0"/>
              <a:t> = </a:t>
            </a:r>
            <a:r>
              <a:rPr lang="en-US" dirty="0">
                <a:solidFill>
                  <a:srgbClr val="FF0000"/>
                </a:solidFill>
              </a:rPr>
              <a:t>{(1, 1), (1, 2), (2, 1), (2, 2), (3, 3), (4, 4)}</a:t>
            </a:r>
          </a:p>
          <a:p>
            <a:pPr>
              <a:buNone/>
            </a:pPr>
            <a:r>
              <a:rPr lang="en-US" dirty="0"/>
              <a:t>		R</a:t>
            </a:r>
            <a:r>
              <a:rPr lang="en-US" baseline="-25000" dirty="0"/>
              <a:t>4</a:t>
            </a:r>
            <a:r>
              <a:rPr lang="en-US" dirty="0"/>
              <a:t> = </a:t>
            </a:r>
            <a:r>
              <a:rPr lang="en-US" dirty="0">
                <a:solidFill>
                  <a:srgbClr val="FF0000"/>
                </a:solidFill>
              </a:rPr>
              <a:t>{(1, 3), (2, 2), (2, 4), (3, 1), (4, 4)}</a:t>
            </a:r>
          </a:p>
          <a:p>
            <a:pPr>
              <a:buNone/>
            </a:pPr>
            <a:endParaRPr lang="en-US" dirty="0"/>
          </a:p>
          <a:p>
            <a:r>
              <a:rPr lang="en-US" dirty="0"/>
              <a:t> Then their </a:t>
            </a:r>
            <a:r>
              <a:rPr lang="en-US" dirty="0">
                <a:solidFill>
                  <a:srgbClr val="FF0000"/>
                </a:solidFill>
              </a:rPr>
              <a:t>directed graphs</a:t>
            </a:r>
            <a:r>
              <a:rPr lang="en-US" dirty="0"/>
              <a:t> are</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5E19944-04AC-4CD8-BA69-63C2A678C21A}" type="slidenum">
              <a:rPr lang="en-US" smtClean="0"/>
              <a:pPr/>
              <a:t>38</a:t>
            </a:fld>
            <a:endParaRPr lang="en-US"/>
          </a:p>
        </p:txBody>
      </p:sp>
      <p:sp>
        <p:nvSpPr>
          <p:cNvPr id="4" name="Content Placeholder 3"/>
          <p:cNvSpPr>
            <a:spLocks noGrp="1"/>
          </p:cNvSpPr>
          <p:nvPr>
            <p:ph sz="quarter" idx="1"/>
          </p:nvPr>
        </p:nvSpPr>
        <p:spPr/>
        <p:txBody>
          <a:bodyPr/>
          <a:lstStyle/>
          <a:p>
            <a:endParaRPr lang="en-US"/>
          </a:p>
        </p:txBody>
      </p:sp>
      <p:pic>
        <p:nvPicPr>
          <p:cNvPr id="5" name="Picture 4"/>
          <p:cNvPicPr/>
          <p:nvPr/>
        </p:nvPicPr>
        <p:blipFill>
          <a:blip r:embed="rId2"/>
          <a:srcRect/>
          <a:stretch>
            <a:fillRect/>
          </a:stretch>
        </p:blipFill>
        <p:spPr bwMode="auto">
          <a:xfrm>
            <a:off x="762000" y="304800"/>
            <a:ext cx="7848600" cy="60198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u="sng" dirty="0">
                <a:solidFill>
                  <a:srgbClr val="0070C0"/>
                </a:solidFill>
              </a:rPr>
              <a:t>MATRIX REPRESENTATION OF A REFLEXIVE RELATION</a:t>
            </a:r>
          </a:p>
        </p:txBody>
      </p:sp>
      <p:sp>
        <p:nvSpPr>
          <p:cNvPr id="3" name="Slide Number Placeholder 2"/>
          <p:cNvSpPr>
            <a:spLocks noGrp="1"/>
          </p:cNvSpPr>
          <p:nvPr>
            <p:ph type="sldNum" sz="quarter" idx="12"/>
          </p:nvPr>
        </p:nvSpPr>
        <p:spPr/>
        <p:txBody>
          <a:bodyPr/>
          <a:lstStyle/>
          <a:p>
            <a:fld id="{25E19944-04AC-4CD8-BA69-63C2A678C21A}" type="slidenum">
              <a:rPr lang="en-US" smtClean="0"/>
              <a:pPr/>
              <a:t>39</a:t>
            </a:fld>
            <a:endParaRPr lang="en-US"/>
          </a:p>
        </p:txBody>
      </p:sp>
      <p:sp>
        <p:nvSpPr>
          <p:cNvPr id="4" name="Content Placeholder 3"/>
          <p:cNvSpPr>
            <a:spLocks noGrp="1"/>
          </p:cNvSpPr>
          <p:nvPr>
            <p:ph sz="quarter" idx="1"/>
          </p:nvPr>
        </p:nvSpPr>
        <p:spPr>
          <a:xfrm>
            <a:off x="457200" y="1219200"/>
            <a:ext cx="8229600" cy="5105400"/>
          </a:xfrm>
        </p:spPr>
        <p:txBody>
          <a:bodyPr/>
          <a:lstStyle/>
          <a:p>
            <a:r>
              <a:rPr lang="en-US" dirty="0"/>
              <a:t>Let  </a:t>
            </a:r>
            <a:r>
              <a:rPr lang="en-US" dirty="0">
                <a:solidFill>
                  <a:srgbClr val="FF0000"/>
                </a:solidFill>
              </a:rPr>
              <a:t>A = {a</a:t>
            </a:r>
            <a:r>
              <a:rPr lang="en-US" baseline="-25000" dirty="0">
                <a:solidFill>
                  <a:srgbClr val="FF0000"/>
                </a:solidFill>
              </a:rPr>
              <a:t>1</a:t>
            </a:r>
            <a:r>
              <a:rPr lang="en-US" dirty="0">
                <a:solidFill>
                  <a:srgbClr val="FF0000"/>
                </a:solidFill>
              </a:rPr>
              <a:t>, a</a:t>
            </a:r>
            <a:r>
              <a:rPr lang="en-US" baseline="-25000" dirty="0">
                <a:solidFill>
                  <a:srgbClr val="FF0000"/>
                </a:solidFill>
              </a:rPr>
              <a:t>2</a:t>
            </a:r>
            <a:r>
              <a:rPr lang="en-US" dirty="0">
                <a:solidFill>
                  <a:srgbClr val="FF0000"/>
                </a:solidFill>
              </a:rPr>
              <a:t>, …, a</a:t>
            </a:r>
            <a:r>
              <a:rPr lang="en-US" baseline="-25000" dirty="0">
                <a:solidFill>
                  <a:srgbClr val="FF0000"/>
                </a:solidFill>
              </a:rPr>
              <a:t>n</a:t>
            </a:r>
            <a:r>
              <a:rPr lang="en-US" dirty="0">
                <a:solidFill>
                  <a:srgbClr val="FF0000"/>
                </a:solidFill>
              </a:rPr>
              <a:t>}</a:t>
            </a:r>
            <a:r>
              <a:rPr lang="en-US" dirty="0"/>
              <a:t>.  A Relation </a:t>
            </a:r>
            <a:r>
              <a:rPr lang="en-US" dirty="0">
                <a:solidFill>
                  <a:srgbClr val="FF0000"/>
                </a:solidFill>
              </a:rPr>
              <a:t>R</a:t>
            </a:r>
            <a:r>
              <a:rPr lang="en-US" dirty="0"/>
              <a:t> on </a:t>
            </a:r>
            <a:r>
              <a:rPr lang="en-US" dirty="0">
                <a:solidFill>
                  <a:srgbClr val="FF0000"/>
                </a:solidFill>
              </a:rPr>
              <a:t>A</a:t>
            </a:r>
            <a:r>
              <a:rPr lang="en-US" dirty="0"/>
              <a:t> is </a:t>
            </a:r>
            <a:r>
              <a:rPr lang="en-US" dirty="0">
                <a:solidFill>
                  <a:srgbClr val="FF0000"/>
                </a:solidFill>
              </a:rPr>
              <a:t>reflexive</a:t>
            </a:r>
            <a:r>
              <a:rPr lang="en-US" dirty="0"/>
              <a:t> if and only if </a:t>
            </a:r>
            <a:r>
              <a:rPr lang="en-US" dirty="0">
                <a:solidFill>
                  <a:srgbClr val="FF0000"/>
                </a:solidFill>
              </a:rPr>
              <a:t>(</a:t>
            </a:r>
            <a:r>
              <a:rPr lang="en-US" dirty="0" err="1">
                <a:solidFill>
                  <a:srgbClr val="FF0000"/>
                </a:solidFill>
              </a:rPr>
              <a:t>a</a:t>
            </a:r>
            <a:r>
              <a:rPr lang="en-US" baseline="-25000" dirty="0" err="1">
                <a:solidFill>
                  <a:srgbClr val="FF0000"/>
                </a:solidFill>
              </a:rPr>
              <a:t>i</a:t>
            </a:r>
            <a:r>
              <a:rPr lang="en-US" dirty="0">
                <a:solidFill>
                  <a:srgbClr val="FF0000"/>
                </a:solidFill>
              </a:rPr>
              <a:t>, </a:t>
            </a:r>
            <a:r>
              <a:rPr lang="en-US" dirty="0" err="1">
                <a:solidFill>
                  <a:srgbClr val="FF0000"/>
                </a:solidFill>
              </a:rPr>
              <a:t>a</a:t>
            </a:r>
            <a:r>
              <a:rPr lang="en-US" baseline="-25000" dirty="0" err="1">
                <a:solidFill>
                  <a:srgbClr val="FF0000"/>
                </a:solidFill>
              </a:rPr>
              <a:t>j</a:t>
            </a:r>
            <a:r>
              <a:rPr lang="en-US" dirty="0">
                <a:solidFill>
                  <a:srgbClr val="FF0000"/>
                </a:solidFill>
              </a:rPr>
              <a:t>) </a:t>
            </a:r>
            <a:r>
              <a:rPr lang="en-US" dirty="0">
                <a:solidFill>
                  <a:srgbClr val="FF0000"/>
                </a:solidFill>
                <a:sym typeface="Symbol"/>
              </a:rPr>
              <a:t> </a:t>
            </a:r>
            <a:r>
              <a:rPr lang="en-US" dirty="0">
                <a:solidFill>
                  <a:srgbClr val="FF0000"/>
                </a:solidFill>
              </a:rPr>
              <a:t>R</a:t>
            </a:r>
            <a:r>
              <a:rPr lang="en-US" dirty="0"/>
              <a:t> </a:t>
            </a:r>
            <a:r>
              <a:rPr lang="en-US" dirty="0">
                <a:sym typeface="Symbol"/>
              </a:rPr>
              <a:t></a:t>
            </a:r>
            <a:r>
              <a:rPr lang="en-US" dirty="0"/>
              <a:t> </a:t>
            </a:r>
            <a:r>
              <a:rPr lang="en-US" dirty="0" err="1"/>
              <a:t>i</a:t>
            </a:r>
            <a:r>
              <a:rPr lang="en-US" dirty="0"/>
              <a:t>=1,2, …,n.    </a:t>
            </a:r>
          </a:p>
          <a:p>
            <a:endParaRPr lang="en-US" dirty="0"/>
          </a:p>
          <a:p>
            <a:r>
              <a:rPr lang="en-US" dirty="0"/>
              <a:t>Accordingly, R is </a:t>
            </a:r>
            <a:r>
              <a:rPr lang="en-US" b="1" dirty="0">
                <a:solidFill>
                  <a:srgbClr val="FF0000"/>
                </a:solidFill>
              </a:rPr>
              <a:t>reflexive</a:t>
            </a:r>
            <a:r>
              <a:rPr lang="en-US" dirty="0"/>
              <a:t> if all the elements on the </a:t>
            </a:r>
            <a:r>
              <a:rPr lang="en-US" b="1" dirty="0">
                <a:solidFill>
                  <a:srgbClr val="FF0000"/>
                </a:solidFill>
              </a:rPr>
              <a:t>main diagonal</a:t>
            </a:r>
            <a:r>
              <a:rPr lang="en-US" dirty="0"/>
              <a:t> of the matrix </a:t>
            </a:r>
            <a:r>
              <a:rPr lang="en-US" b="1" dirty="0">
                <a:solidFill>
                  <a:srgbClr val="FF0000"/>
                </a:solidFill>
              </a:rPr>
              <a:t>M</a:t>
            </a:r>
            <a:r>
              <a:rPr lang="en-US" dirty="0"/>
              <a:t> representing </a:t>
            </a:r>
            <a:r>
              <a:rPr lang="en-US" b="1" dirty="0">
                <a:solidFill>
                  <a:srgbClr val="FF0000"/>
                </a:solidFill>
              </a:rPr>
              <a:t>R</a:t>
            </a:r>
            <a:r>
              <a:rPr lang="en-US" dirty="0"/>
              <a:t> are equal to </a:t>
            </a:r>
            <a:r>
              <a:rPr lang="en-US" b="1" dirty="0">
                <a:solidFill>
                  <a:srgbClr val="FF0000"/>
                </a:solidFill>
              </a:rPr>
              <a:t>1</a:t>
            </a:r>
            <a:r>
              <a:rPr lang="en-US" dirty="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ORDERED n-TUPLE</a:t>
            </a:r>
          </a:p>
        </p:txBody>
      </p:sp>
      <p:sp>
        <p:nvSpPr>
          <p:cNvPr id="3" name="Slide Number Placeholder 2"/>
          <p:cNvSpPr>
            <a:spLocks noGrp="1"/>
          </p:cNvSpPr>
          <p:nvPr>
            <p:ph type="sldNum" sz="quarter" idx="12"/>
          </p:nvPr>
        </p:nvSpPr>
        <p:spPr/>
        <p:txBody>
          <a:bodyPr/>
          <a:lstStyle/>
          <a:p>
            <a:fld id="{25E19944-04AC-4CD8-BA69-63C2A678C21A}" type="slidenum">
              <a:rPr lang="en-US" smtClean="0"/>
              <a:pPr/>
              <a:t>4</a:t>
            </a:fld>
            <a:endParaRPr lang="en-US"/>
          </a:p>
        </p:txBody>
      </p:sp>
      <p:sp>
        <p:nvSpPr>
          <p:cNvPr id="4" name="Content Placeholder 3"/>
          <p:cNvSpPr>
            <a:spLocks noGrp="1"/>
          </p:cNvSpPr>
          <p:nvPr>
            <p:ph sz="quarter" idx="1"/>
          </p:nvPr>
        </p:nvSpPr>
        <p:spPr/>
        <p:txBody>
          <a:bodyPr>
            <a:normAutofit/>
          </a:bodyPr>
          <a:lstStyle/>
          <a:p>
            <a:r>
              <a:rPr lang="en-US" dirty="0"/>
              <a:t>The ordered n-</a:t>
            </a:r>
            <a:r>
              <a:rPr lang="en-US" dirty="0" err="1"/>
              <a:t>tuple</a:t>
            </a:r>
            <a:r>
              <a:rPr lang="en-US" dirty="0"/>
              <a:t>, (</a:t>
            </a:r>
            <a:r>
              <a:rPr lang="en-US" dirty="0">
                <a:solidFill>
                  <a:srgbClr val="FF0000"/>
                </a:solidFill>
              </a:rPr>
              <a:t>a</a:t>
            </a:r>
            <a:r>
              <a:rPr lang="en-US" baseline="-25000" dirty="0">
                <a:solidFill>
                  <a:srgbClr val="FF0000"/>
                </a:solidFill>
              </a:rPr>
              <a:t>1</a:t>
            </a:r>
            <a:r>
              <a:rPr lang="en-US" dirty="0">
                <a:solidFill>
                  <a:srgbClr val="FF0000"/>
                </a:solidFill>
              </a:rPr>
              <a:t>, a</a:t>
            </a:r>
            <a:r>
              <a:rPr lang="en-US" baseline="-25000" dirty="0">
                <a:solidFill>
                  <a:srgbClr val="FF0000"/>
                </a:solidFill>
              </a:rPr>
              <a:t>2</a:t>
            </a:r>
            <a:r>
              <a:rPr lang="en-US" dirty="0">
                <a:solidFill>
                  <a:srgbClr val="FF0000"/>
                </a:solidFill>
              </a:rPr>
              <a:t>, …, a</a:t>
            </a:r>
            <a:r>
              <a:rPr lang="en-US" baseline="-25000" dirty="0">
                <a:solidFill>
                  <a:srgbClr val="FF0000"/>
                </a:solidFill>
              </a:rPr>
              <a:t>n</a:t>
            </a:r>
            <a:r>
              <a:rPr lang="en-US" dirty="0"/>
              <a:t>) consists of elements </a:t>
            </a:r>
            <a:r>
              <a:rPr lang="en-US" dirty="0">
                <a:solidFill>
                  <a:srgbClr val="FF0000"/>
                </a:solidFill>
              </a:rPr>
              <a:t>a</a:t>
            </a:r>
            <a:r>
              <a:rPr lang="en-US" baseline="-25000" dirty="0">
                <a:solidFill>
                  <a:srgbClr val="FF0000"/>
                </a:solidFill>
              </a:rPr>
              <a:t>1</a:t>
            </a:r>
            <a:r>
              <a:rPr lang="en-US" dirty="0"/>
              <a:t>, </a:t>
            </a:r>
            <a:r>
              <a:rPr lang="en-US" dirty="0">
                <a:solidFill>
                  <a:srgbClr val="FF0000"/>
                </a:solidFill>
              </a:rPr>
              <a:t>a</a:t>
            </a:r>
            <a:r>
              <a:rPr lang="en-US" baseline="-25000" dirty="0">
                <a:solidFill>
                  <a:srgbClr val="FF0000"/>
                </a:solidFill>
              </a:rPr>
              <a:t>2</a:t>
            </a:r>
            <a:r>
              <a:rPr lang="en-US" dirty="0">
                <a:solidFill>
                  <a:srgbClr val="FF0000"/>
                </a:solidFill>
              </a:rPr>
              <a:t>, ..a</a:t>
            </a:r>
            <a:r>
              <a:rPr lang="en-US" baseline="-25000" dirty="0">
                <a:solidFill>
                  <a:srgbClr val="FF0000"/>
                </a:solidFill>
              </a:rPr>
              <a:t>n</a:t>
            </a:r>
            <a:r>
              <a:rPr lang="en-US" dirty="0"/>
              <a:t> together with the ordering: first </a:t>
            </a:r>
            <a:r>
              <a:rPr lang="en-US" dirty="0">
                <a:solidFill>
                  <a:srgbClr val="FF0000"/>
                </a:solidFill>
              </a:rPr>
              <a:t>a</a:t>
            </a:r>
            <a:r>
              <a:rPr lang="en-US" baseline="-25000" dirty="0">
                <a:solidFill>
                  <a:srgbClr val="FF0000"/>
                </a:solidFill>
              </a:rPr>
              <a:t>1</a:t>
            </a:r>
            <a:r>
              <a:rPr lang="en-US" dirty="0"/>
              <a:t>, second </a:t>
            </a:r>
            <a:r>
              <a:rPr lang="en-US" dirty="0">
                <a:solidFill>
                  <a:srgbClr val="FF0000"/>
                </a:solidFill>
              </a:rPr>
              <a:t>a</a:t>
            </a:r>
            <a:r>
              <a:rPr lang="en-US" baseline="-25000" dirty="0">
                <a:solidFill>
                  <a:srgbClr val="FF0000"/>
                </a:solidFill>
              </a:rPr>
              <a:t>2</a:t>
            </a:r>
            <a:r>
              <a:rPr lang="en-US" dirty="0"/>
              <a:t>, and so forth up to </a:t>
            </a:r>
            <a:r>
              <a:rPr lang="en-US" dirty="0">
                <a:solidFill>
                  <a:srgbClr val="FF0000"/>
                </a:solidFill>
              </a:rPr>
              <a:t>a</a:t>
            </a:r>
            <a:r>
              <a:rPr lang="en-US" baseline="-25000" dirty="0">
                <a:solidFill>
                  <a:srgbClr val="FF0000"/>
                </a:solidFill>
              </a:rPr>
              <a:t>n</a:t>
            </a:r>
            <a:r>
              <a:rPr lang="en-US" dirty="0"/>
              <a:t>. </a:t>
            </a:r>
          </a:p>
          <a:p>
            <a:endParaRPr lang="en-US" dirty="0"/>
          </a:p>
          <a:p>
            <a:r>
              <a:rPr lang="en-US" dirty="0"/>
              <a:t>In particular, an </a:t>
            </a:r>
            <a:r>
              <a:rPr lang="en-US" dirty="0">
                <a:solidFill>
                  <a:srgbClr val="FF0000"/>
                </a:solidFill>
              </a:rPr>
              <a:t>ordered 2-tuple</a:t>
            </a:r>
            <a:r>
              <a:rPr lang="en-US" dirty="0"/>
              <a:t> is called an </a:t>
            </a:r>
            <a:r>
              <a:rPr lang="en-US" dirty="0">
                <a:solidFill>
                  <a:srgbClr val="FF0000"/>
                </a:solidFill>
              </a:rPr>
              <a:t>ordered pair</a:t>
            </a:r>
            <a:r>
              <a:rPr lang="en-US" dirty="0"/>
              <a:t>, and an </a:t>
            </a:r>
            <a:r>
              <a:rPr lang="en-US" dirty="0">
                <a:solidFill>
                  <a:srgbClr val="FF0000"/>
                </a:solidFill>
              </a:rPr>
              <a:t>ordered 3-tuple</a:t>
            </a:r>
            <a:r>
              <a:rPr lang="en-US" dirty="0"/>
              <a:t> is called an </a:t>
            </a:r>
            <a:r>
              <a:rPr lang="en-US" dirty="0">
                <a:solidFill>
                  <a:srgbClr val="FF0000"/>
                </a:solidFill>
              </a:rPr>
              <a:t>ordered triple</a:t>
            </a:r>
            <a:r>
              <a:rPr lang="en-US" dirty="0"/>
              <a:t>.</a:t>
            </a:r>
          </a:p>
          <a:p>
            <a:endParaRPr lang="en-US" dirty="0"/>
          </a:p>
          <a:p>
            <a:r>
              <a:rPr lang="en-US" dirty="0"/>
              <a:t>Two </a:t>
            </a:r>
            <a:r>
              <a:rPr lang="en-US" dirty="0">
                <a:solidFill>
                  <a:srgbClr val="FF0000"/>
                </a:solidFill>
              </a:rPr>
              <a:t>ordered n-</a:t>
            </a:r>
            <a:r>
              <a:rPr lang="en-US" dirty="0" err="1">
                <a:solidFill>
                  <a:srgbClr val="FF0000"/>
                </a:solidFill>
              </a:rPr>
              <a:t>tuples</a:t>
            </a:r>
            <a:r>
              <a:rPr lang="en-US" dirty="0"/>
              <a:t> (a</a:t>
            </a:r>
            <a:r>
              <a:rPr lang="en-US" baseline="-25000" dirty="0"/>
              <a:t>1</a:t>
            </a:r>
            <a:r>
              <a:rPr lang="en-US" dirty="0"/>
              <a:t>, a</a:t>
            </a:r>
            <a:r>
              <a:rPr lang="en-US" baseline="-25000" dirty="0"/>
              <a:t>2</a:t>
            </a:r>
            <a:r>
              <a:rPr lang="en-US" dirty="0"/>
              <a:t>, …, a</a:t>
            </a:r>
            <a:r>
              <a:rPr lang="en-US" baseline="-25000" dirty="0"/>
              <a:t>n</a:t>
            </a:r>
            <a:r>
              <a:rPr lang="en-US" dirty="0"/>
              <a:t>) and (b</a:t>
            </a:r>
            <a:r>
              <a:rPr lang="en-US" baseline="-25000" dirty="0"/>
              <a:t>1</a:t>
            </a:r>
            <a:r>
              <a:rPr lang="en-US" dirty="0"/>
              <a:t>, b</a:t>
            </a:r>
            <a:r>
              <a:rPr lang="en-US" baseline="-25000" dirty="0"/>
              <a:t>2</a:t>
            </a:r>
            <a:r>
              <a:rPr lang="en-US" dirty="0"/>
              <a:t>, …, </a:t>
            </a:r>
            <a:r>
              <a:rPr lang="en-US" dirty="0" err="1"/>
              <a:t>b</a:t>
            </a:r>
            <a:r>
              <a:rPr lang="en-US" baseline="-25000" dirty="0" err="1"/>
              <a:t>n</a:t>
            </a:r>
            <a:r>
              <a:rPr lang="en-US" dirty="0"/>
              <a:t>) are </a:t>
            </a:r>
            <a:r>
              <a:rPr lang="en-US" dirty="0">
                <a:solidFill>
                  <a:srgbClr val="FF0000"/>
                </a:solidFill>
              </a:rPr>
              <a:t>equal</a:t>
            </a:r>
            <a:r>
              <a:rPr lang="en-US" dirty="0"/>
              <a:t> if and only if each corresponding pair of their elements is equal, i.e., </a:t>
            </a:r>
            <a:r>
              <a:rPr lang="en-US" dirty="0" err="1">
                <a:solidFill>
                  <a:srgbClr val="FF0000"/>
                </a:solidFill>
              </a:rPr>
              <a:t>a</a:t>
            </a:r>
            <a:r>
              <a:rPr lang="en-US" baseline="-25000" dirty="0" err="1">
                <a:solidFill>
                  <a:srgbClr val="FF0000"/>
                </a:solidFill>
              </a:rPr>
              <a:t>i</a:t>
            </a:r>
            <a:r>
              <a:rPr lang="en-US" dirty="0">
                <a:solidFill>
                  <a:srgbClr val="FF0000"/>
                </a:solidFill>
              </a:rPr>
              <a:t> = </a:t>
            </a:r>
            <a:r>
              <a:rPr lang="en-US" dirty="0" err="1">
                <a:solidFill>
                  <a:srgbClr val="FF0000"/>
                </a:solidFill>
              </a:rPr>
              <a:t>b</a:t>
            </a:r>
            <a:r>
              <a:rPr lang="en-US" baseline="-25000" dirty="0" err="1">
                <a:solidFill>
                  <a:srgbClr val="FF0000"/>
                </a:solidFill>
              </a:rPr>
              <a:t>j</a:t>
            </a:r>
            <a:r>
              <a:rPr lang="en-US" dirty="0"/>
              <a:t>, for all </a:t>
            </a:r>
            <a:r>
              <a:rPr lang="en-US" dirty="0" err="1"/>
              <a:t>i</a:t>
            </a:r>
            <a:r>
              <a:rPr lang="en-US" dirty="0"/>
              <a:t> = 1, 2, …, n.</a:t>
            </a:r>
          </a:p>
          <a:p>
            <a:endParaRPr lang="en-US" dirty="0">
              <a:sym typeface="Symbol"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EXAMPLE</a:t>
            </a:r>
          </a:p>
        </p:txBody>
      </p:sp>
      <p:sp>
        <p:nvSpPr>
          <p:cNvPr id="3" name="Slide Number Placeholder 2"/>
          <p:cNvSpPr>
            <a:spLocks noGrp="1"/>
          </p:cNvSpPr>
          <p:nvPr>
            <p:ph type="sldNum" sz="quarter" idx="12"/>
          </p:nvPr>
        </p:nvSpPr>
        <p:spPr/>
        <p:txBody>
          <a:bodyPr/>
          <a:lstStyle/>
          <a:p>
            <a:fld id="{25E19944-04AC-4CD8-BA69-63C2A678C21A}" type="slidenum">
              <a:rPr lang="en-US" smtClean="0"/>
              <a:pPr/>
              <a:t>40</a:t>
            </a:fld>
            <a:endParaRPr lang="en-US"/>
          </a:p>
        </p:txBody>
      </p:sp>
      <p:sp>
        <p:nvSpPr>
          <p:cNvPr id="4" name="Content Placeholder 3"/>
          <p:cNvSpPr>
            <a:spLocks noGrp="1"/>
          </p:cNvSpPr>
          <p:nvPr>
            <p:ph sz="quarter" idx="1"/>
          </p:nvPr>
        </p:nvSpPr>
        <p:spPr/>
        <p:txBody>
          <a:bodyPr/>
          <a:lstStyle/>
          <a:p>
            <a:r>
              <a:rPr lang="en-US" dirty="0"/>
              <a:t>The relation R = </a:t>
            </a:r>
            <a:r>
              <a:rPr lang="en-US" dirty="0">
                <a:solidFill>
                  <a:srgbClr val="FF0000"/>
                </a:solidFill>
              </a:rPr>
              <a:t>{(1,1), (1,3), (2,2), (3,2), (3,3)}</a:t>
            </a:r>
            <a:r>
              <a:rPr lang="en-US" dirty="0"/>
              <a:t> on</a:t>
            </a:r>
          </a:p>
          <a:p>
            <a:pPr>
              <a:buNone/>
            </a:pPr>
            <a:r>
              <a:rPr lang="en-US" dirty="0"/>
              <a:t>	 A = </a:t>
            </a:r>
            <a:r>
              <a:rPr lang="en-US" dirty="0">
                <a:solidFill>
                  <a:srgbClr val="FF0000"/>
                </a:solidFill>
              </a:rPr>
              <a:t>{1, 2, 3}</a:t>
            </a:r>
            <a:r>
              <a:rPr lang="en-US" dirty="0"/>
              <a:t> represented by the following </a:t>
            </a:r>
            <a:r>
              <a:rPr lang="en-US" dirty="0">
                <a:solidFill>
                  <a:srgbClr val="FF0000"/>
                </a:solidFill>
              </a:rPr>
              <a:t>matrix M</a:t>
            </a:r>
            <a:r>
              <a:rPr lang="en-US" dirty="0"/>
              <a:t>, is </a:t>
            </a:r>
            <a:r>
              <a:rPr lang="en-US" dirty="0">
                <a:solidFill>
                  <a:srgbClr val="FF0000"/>
                </a:solidFill>
              </a:rPr>
              <a:t>reflexive</a:t>
            </a:r>
            <a:r>
              <a:rPr lang="en-US" dirty="0"/>
              <a:t>.</a:t>
            </a:r>
          </a:p>
          <a:p>
            <a:endParaRPr lang="en-US" dirty="0"/>
          </a:p>
        </p:txBody>
      </p:sp>
      <p:graphicFrame>
        <p:nvGraphicFramePr>
          <p:cNvPr id="225282" name="Object 2"/>
          <p:cNvGraphicFramePr>
            <a:graphicFrameLocks noChangeAspect="1"/>
          </p:cNvGraphicFramePr>
          <p:nvPr/>
        </p:nvGraphicFramePr>
        <p:xfrm>
          <a:off x="3276600" y="2667000"/>
          <a:ext cx="2302476" cy="1981200"/>
        </p:xfrm>
        <a:graphic>
          <a:graphicData uri="http://schemas.openxmlformats.org/presentationml/2006/ole">
            <mc:AlternateContent xmlns:mc="http://schemas.openxmlformats.org/markup-compatibility/2006">
              <mc:Choice xmlns:v="urn:schemas-microsoft-com:vml" Requires="v">
                <p:oleObj spid="_x0000_s225283" r:id="rId3" imgW="1091880" imgH="939600" progId="">
                  <p:embed/>
                </p:oleObj>
              </mc:Choice>
              <mc:Fallback>
                <p:oleObj r:id="rId3" imgW="1091880" imgH="9396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667000"/>
                        <a:ext cx="2302476" cy="198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25282"/>
                                        </p:tgtEl>
                                        <p:attrNameLst>
                                          <p:attrName>style.visibility</p:attrName>
                                        </p:attrNameLst>
                                      </p:cBhvr>
                                      <p:to>
                                        <p:strVal val="visible"/>
                                      </p:to>
                                    </p:set>
                                    <p:animEffect transition="in" filter="checkerboard(across)">
                                      <p:cBhvr>
                                        <p:cTn id="17" dur="500"/>
                                        <p:tgtEl>
                                          <p:spTgt spid="225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SYMMETRIC RELATION</a:t>
            </a:r>
          </a:p>
        </p:txBody>
      </p:sp>
      <p:sp>
        <p:nvSpPr>
          <p:cNvPr id="3" name="Slide Number Placeholder 2"/>
          <p:cNvSpPr>
            <a:spLocks noGrp="1"/>
          </p:cNvSpPr>
          <p:nvPr>
            <p:ph type="sldNum" sz="quarter" idx="12"/>
          </p:nvPr>
        </p:nvSpPr>
        <p:spPr/>
        <p:txBody>
          <a:bodyPr/>
          <a:lstStyle/>
          <a:p>
            <a:fld id="{25E19944-04AC-4CD8-BA69-63C2A678C21A}" type="slidenum">
              <a:rPr lang="en-US" smtClean="0"/>
              <a:pPr/>
              <a:t>41</a:t>
            </a:fld>
            <a:endParaRPr lang="en-US"/>
          </a:p>
        </p:txBody>
      </p:sp>
      <p:sp>
        <p:nvSpPr>
          <p:cNvPr id="4" name="Content Placeholder 3"/>
          <p:cNvSpPr>
            <a:spLocks noGrp="1"/>
          </p:cNvSpPr>
          <p:nvPr>
            <p:ph sz="quarter" idx="1"/>
          </p:nvPr>
        </p:nvSpPr>
        <p:spPr/>
        <p:txBody>
          <a:bodyPr/>
          <a:lstStyle/>
          <a:p>
            <a:r>
              <a:rPr lang="en-US" dirty="0"/>
              <a:t>Let </a:t>
            </a:r>
            <a:r>
              <a:rPr lang="en-US" dirty="0">
                <a:solidFill>
                  <a:srgbClr val="FF0000"/>
                </a:solidFill>
              </a:rPr>
              <a:t>R</a:t>
            </a:r>
            <a:r>
              <a:rPr lang="en-US" dirty="0"/>
              <a:t> be a </a:t>
            </a:r>
            <a:r>
              <a:rPr lang="en-US" dirty="0">
                <a:solidFill>
                  <a:srgbClr val="FF0000"/>
                </a:solidFill>
              </a:rPr>
              <a:t>relation</a:t>
            </a:r>
            <a:r>
              <a:rPr lang="en-US" dirty="0"/>
              <a:t> on a set </a:t>
            </a:r>
            <a:r>
              <a:rPr lang="en-US" dirty="0">
                <a:solidFill>
                  <a:srgbClr val="FF0000"/>
                </a:solidFill>
              </a:rPr>
              <a:t>A</a:t>
            </a:r>
            <a:r>
              <a:rPr lang="en-US" dirty="0"/>
              <a:t>. </a:t>
            </a:r>
            <a:r>
              <a:rPr lang="en-US" dirty="0">
                <a:solidFill>
                  <a:srgbClr val="FF0000"/>
                </a:solidFill>
              </a:rPr>
              <a:t>R</a:t>
            </a:r>
            <a:r>
              <a:rPr lang="en-US" dirty="0"/>
              <a:t> is </a:t>
            </a:r>
            <a:r>
              <a:rPr lang="en-US" dirty="0">
                <a:solidFill>
                  <a:srgbClr val="FF0000"/>
                </a:solidFill>
              </a:rPr>
              <a:t>symmetric</a:t>
            </a:r>
            <a:r>
              <a:rPr lang="en-US" dirty="0"/>
              <a:t> if, and only if, for all </a:t>
            </a:r>
            <a:r>
              <a:rPr lang="en-US" dirty="0">
                <a:solidFill>
                  <a:srgbClr val="FF0000"/>
                </a:solidFill>
              </a:rPr>
              <a:t>a, b </a:t>
            </a:r>
            <a:r>
              <a:rPr lang="en-US" dirty="0">
                <a:solidFill>
                  <a:srgbClr val="FF0000"/>
                </a:solidFill>
                <a:sym typeface="Symbol"/>
              </a:rPr>
              <a:t></a:t>
            </a:r>
            <a:r>
              <a:rPr lang="en-US" dirty="0">
                <a:solidFill>
                  <a:srgbClr val="FF0000"/>
                </a:solidFill>
              </a:rPr>
              <a:t> A</a:t>
            </a:r>
            <a:r>
              <a:rPr lang="en-US" dirty="0"/>
              <a:t>, if </a:t>
            </a:r>
            <a:r>
              <a:rPr lang="en-US" dirty="0">
                <a:solidFill>
                  <a:srgbClr val="FF0000"/>
                </a:solidFill>
              </a:rPr>
              <a:t>(a, b) </a:t>
            </a:r>
            <a:r>
              <a:rPr lang="en-US" dirty="0">
                <a:solidFill>
                  <a:srgbClr val="FF0000"/>
                </a:solidFill>
                <a:sym typeface="Symbol"/>
              </a:rPr>
              <a:t></a:t>
            </a:r>
            <a:r>
              <a:rPr lang="en-US" dirty="0">
                <a:solidFill>
                  <a:srgbClr val="FF0000"/>
                </a:solidFill>
              </a:rPr>
              <a:t>R</a:t>
            </a:r>
            <a:r>
              <a:rPr lang="en-US" dirty="0"/>
              <a:t> then </a:t>
            </a:r>
            <a:r>
              <a:rPr lang="en-US" dirty="0">
                <a:solidFill>
                  <a:srgbClr val="FF0000"/>
                </a:solidFill>
              </a:rPr>
              <a:t>(b, a) </a:t>
            </a:r>
            <a:r>
              <a:rPr lang="en-US" dirty="0">
                <a:solidFill>
                  <a:srgbClr val="FF0000"/>
                </a:solidFill>
                <a:sym typeface="Symbol"/>
              </a:rPr>
              <a:t></a:t>
            </a:r>
            <a:r>
              <a:rPr lang="en-US" dirty="0">
                <a:solidFill>
                  <a:srgbClr val="FF0000"/>
                </a:solidFill>
              </a:rPr>
              <a:t>R</a:t>
            </a:r>
            <a:r>
              <a:rPr lang="en-US" dirty="0"/>
              <a:t>.                      </a:t>
            </a:r>
          </a:p>
          <a:p>
            <a:endParaRPr lang="en-US" dirty="0"/>
          </a:p>
          <a:p>
            <a:r>
              <a:rPr lang="en-US" dirty="0"/>
              <a:t>That is, if </a:t>
            </a:r>
            <a:r>
              <a:rPr lang="en-US" dirty="0" err="1">
                <a:solidFill>
                  <a:srgbClr val="FF0000"/>
                </a:solidFill>
              </a:rPr>
              <a:t>aRb</a:t>
            </a:r>
            <a:r>
              <a:rPr lang="en-US" dirty="0"/>
              <a:t> then </a:t>
            </a:r>
            <a:r>
              <a:rPr lang="en-US" dirty="0" err="1">
                <a:solidFill>
                  <a:srgbClr val="FF0000"/>
                </a:solidFill>
              </a:rPr>
              <a:t>bRa</a:t>
            </a:r>
            <a:r>
              <a:rPr lang="en-US" dirty="0"/>
              <a:t>.</a:t>
            </a:r>
          </a:p>
          <a:p>
            <a:endParaRPr lang="en-US" dirty="0"/>
          </a:p>
          <a:p>
            <a:r>
              <a:rPr lang="en-US" b="1" u="sng" dirty="0">
                <a:solidFill>
                  <a:srgbClr val="0070C0"/>
                </a:solidFill>
                <a:latin typeface="+mj-lt"/>
                <a:ea typeface="+mj-ea"/>
                <a:cs typeface="+mj-cs"/>
              </a:rPr>
              <a:t>REMARK</a:t>
            </a:r>
          </a:p>
          <a:p>
            <a:pPr>
              <a:buNone/>
            </a:pPr>
            <a:r>
              <a:rPr lang="en-US" dirty="0"/>
              <a:t>	</a:t>
            </a:r>
            <a:r>
              <a:rPr lang="en-US" dirty="0">
                <a:solidFill>
                  <a:srgbClr val="FF0000"/>
                </a:solidFill>
              </a:rPr>
              <a:t>R</a:t>
            </a:r>
            <a:r>
              <a:rPr lang="en-US" dirty="0"/>
              <a:t> is </a:t>
            </a:r>
            <a:r>
              <a:rPr lang="en-US" dirty="0">
                <a:solidFill>
                  <a:srgbClr val="FF0000"/>
                </a:solidFill>
              </a:rPr>
              <a:t>not symmetric</a:t>
            </a:r>
            <a:r>
              <a:rPr lang="en-US" dirty="0"/>
              <a:t> </a:t>
            </a:r>
            <a:r>
              <a:rPr lang="en-US" dirty="0" err="1"/>
              <a:t>iff</a:t>
            </a:r>
            <a:r>
              <a:rPr lang="en-US" dirty="0"/>
              <a:t> there are elements </a:t>
            </a:r>
            <a:r>
              <a:rPr lang="en-US" i="1" dirty="0">
                <a:solidFill>
                  <a:srgbClr val="FF0000"/>
                </a:solidFill>
              </a:rPr>
              <a:t>a</a:t>
            </a:r>
            <a:r>
              <a:rPr lang="en-US" dirty="0"/>
              <a:t> and </a:t>
            </a:r>
            <a:r>
              <a:rPr lang="en-US" i="1" dirty="0">
                <a:solidFill>
                  <a:srgbClr val="FF0000"/>
                </a:solidFill>
              </a:rPr>
              <a:t>b</a:t>
            </a:r>
            <a:r>
              <a:rPr lang="en-US" i="1" dirty="0"/>
              <a:t> </a:t>
            </a:r>
            <a:r>
              <a:rPr lang="en-US" dirty="0"/>
              <a:t>in </a:t>
            </a:r>
            <a:r>
              <a:rPr lang="en-US" dirty="0">
                <a:solidFill>
                  <a:srgbClr val="FF0000"/>
                </a:solidFill>
              </a:rPr>
              <a:t>A</a:t>
            </a:r>
            <a:r>
              <a:rPr lang="en-US" dirty="0"/>
              <a:t> such that </a:t>
            </a:r>
            <a:r>
              <a:rPr lang="en-US" dirty="0">
                <a:solidFill>
                  <a:srgbClr val="FF0000"/>
                </a:solidFill>
              </a:rPr>
              <a:t>(a, b) </a:t>
            </a:r>
            <a:r>
              <a:rPr lang="en-US" dirty="0">
                <a:solidFill>
                  <a:srgbClr val="FF0000"/>
                </a:solidFill>
                <a:sym typeface="Symbol"/>
              </a:rPr>
              <a:t> </a:t>
            </a:r>
            <a:r>
              <a:rPr lang="en-US" dirty="0">
                <a:solidFill>
                  <a:srgbClr val="FF0000"/>
                </a:solidFill>
              </a:rPr>
              <a:t>R</a:t>
            </a:r>
            <a:r>
              <a:rPr lang="en-US" dirty="0"/>
              <a:t> but </a:t>
            </a:r>
            <a:r>
              <a:rPr lang="en-US" dirty="0">
                <a:solidFill>
                  <a:srgbClr val="FF0000"/>
                </a:solidFill>
              </a:rPr>
              <a:t>(b, a) </a:t>
            </a:r>
            <a:r>
              <a:rPr lang="en-US" dirty="0">
                <a:solidFill>
                  <a:srgbClr val="FF0000"/>
                </a:solidFill>
                <a:sym typeface="Symbol"/>
              </a:rPr>
              <a:t> </a:t>
            </a:r>
            <a:r>
              <a:rPr lang="en-US" dirty="0">
                <a:solidFill>
                  <a:srgbClr val="FF0000"/>
                </a:solidFill>
              </a:rPr>
              <a:t>R</a:t>
            </a:r>
            <a:r>
              <a:rPr lang="en-US" dirty="0"/>
              <a:t>. </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20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EXAMPLE</a:t>
            </a:r>
          </a:p>
        </p:txBody>
      </p:sp>
      <p:sp>
        <p:nvSpPr>
          <p:cNvPr id="3" name="Slide Number Placeholder 2"/>
          <p:cNvSpPr>
            <a:spLocks noGrp="1"/>
          </p:cNvSpPr>
          <p:nvPr>
            <p:ph type="sldNum" sz="quarter" idx="12"/>
          </p:nvPr>
        </p:nvSpPr>
        <p:spPr/>
        <p:txBody>
          <a:bodyPr/>
          <a:lstStyle/>
          <a:p>
            <a:fld id="{25E19944-04AC-4CD8-BA69-63C2A678C21A}" type="slidenum">
              <a:rPr lang="en-US" smtClean="0"/>
              <a:pPr/>
              <a:t>42</a:t>
            </a:fld>
            <a:endParaRPr lang="en-US"/>
          </a:p>
        </p:txBody>
      </p:sp>
      <p:sp>
        <p:nvSpPr>
          <p:cNvPr id="4" name="Content Placeholder 3"/>
          <p:cNvSpPr>
            <a:spLocks noGrp="1"/>
          </p:cNvSpPr>
          <p:nvPr>
            <p:ph sz="quarter" idx="1"/>
          </p:nvPr>
        </p:nvSpPr>
        <p:spPr/>
        <p:txBody>
          <a:bodyPr/>
          <a:lstStyle/>
          <a:p>
            <a:r>
              <a:rPr lang="en-US" dirty="0"/>
              <a:t>Let A = </a:t>
            </a:r>
            <a:r>
              <a:rPr lang="en-US" dirty="0">
                <a:solidFill>
                  <a:srgbClr val="FF0000"/>
                </a:solidFill>
              </a:rPr>
              <a:t>{1, 2, 3, 4}</a:t>
            </a:r>
            <a:r>
              <a:rPr lang="en-US" dirty="0"/>
              <a:t> and define relations </a:t>
            </a:r>
            <a:r>
              <a:rPr lang="en-US" dirty="0">
                <a:solidFill>
                  <a:srgbClr val="FF0000"/>
                </a:solidFill>
              </a:rPr>
              <a:t>R</a:t>
            </a:r>
            <a:r>
              <a:rPr lang="en-US" baseline="-25000" dirty="0">
                <a:solidFill>
                  <a:srgbClr val="FF0000"/>
                </a:solidFill>
              </a:rPr>
              <a:t>1</a:t>
            </a:r>
            <a:r>
              <a:rPr lang="en-US" dirty="0"/>
              <a:t>, </a:t>
            </a:r>
            <a:r>
              <a:rPr lang="en-US" dirty="0">
                <a:solidFill>
                  <a:srgbClr val="FF0000"/>
                </a:solidFill>
              </a:rPr>
              <a:t>R</a:t>
            </a:r>
            <a:r>
              <a:rPr lang="en-US" baseline="-25000" dirty="0">
                <a:solidFill>
                  <a:srgbClr val="FF0000"/>
                </a:solidFill>
              </a:rPr>
              <a:t>2</a:t>
            </a:r>
            <a:r>
              <a:rPr lang="en-US" dirty="0"/>
              <a:t>, </a:t>
            </a:r>
            <a:r>
              <a:rPr lang="en-US" dirty="0">
                <a:solidFill>
                  <a:srgbClr val="FF0000"/>
                </a:solidFill>
              </a:rPr>
              <a:t>R</a:t>
            </a:r>
            <a:r>
              <a:rPr lang="en-US" baseline="-25000" dirty="0">
                <a:solidFill>
                  <a:srgbClr val="FF0000"/>
                </a:solidFill>
              </a:rPr>
              <a:t>3</a:t>
            </a:r>
            <a:r>
              <a:rPr lang="en-US" dirty="0"/>
              <a:t>, and </a:t>
            </a:r>
            <a:r>
              <a:rPr lang="en-US" dirty="0">
                <a:solidFill>
                  <a:srgbClr val="FF0000"/>
                </a:solidFill>
              </a:rPr>
              <a:t>R</a:t>
            </a:r>
            <a:r>
              <a:rPr lang="en-US" baseline="-25000" dirty="0">
                <a:solidFill>
                  <a:srgbClr val="FF0000"/>
                </a:solidFill>
              </a:rPr>
              <a:t>4</a:t>
            </a:r>
            <a:r>
              <a:rPr lang="en-US" baseline="-25000" dirty="0"/>
              <a:t> </a:t>
            </a:r>
            <a:r>
              <a:rPr lang="en-US" dirty="0"/>
              <a:t>on </a:t>
            </a:r>
            <a:r>
              <a:rPr lang="en-US" dirty="0">
                <a:solidFill>
                  <a:srgbClr val="FF0000"/>
                </a:solidFill>
              </a:rPr>
              <a:t>A</a:t>
            </a:r>
            <a:r>
              <a:rPr lang="en-US" dirty="0"/>
              <a:t> as follows:</a:t>
            </a:r>
          </a:p>
          <a:p>
            <a:pPr>
              <a:buNone/>
            </a:pPr>
            <a:endParaRPr lang="en-US" dirty="0"/>
          </a:p>
          <a:p>
            <a:pPr>
              <a:buNone/>
            </a:pPr>
            <a:r>
              <a:rPr lang="en-US" dirty="0"/>
              <a:t>		R</a:t>
            </a:r>
            <a:r>
              <a:rPr lang="en-US" baseline="-25000" dirty="0"/>
              <a:t>1</a:t>
            </a:r>
            <a:r>
              <a:rPr lang="en-US" dirty="0"/>
              <a:t> = </a:t>
            </a:r>
            <a:r>
              <a:rPr lang="en-US" dirty="0">
                <a:solidFill>
                  <a:srgbClr val="FF0000"/>
                </a:solidFill>
              </a:rPr>
              <a:t>{(1, 1), (1, 3), (2, 4), (3, 1), (4,2)}</a:t>
            </a:r>
          </a:p>
          <a:p>
            <a:pPr>
              <a:buNone/>
            </a:pPr>
            <a:r>
              <a:rPr lang="en-US" dirty="0"/>
              <a:t>		R</a:t>
            </a:r>
            <a:r>
              <a:rPr lang="en-US" baseline="-25000" dirty="0"/>
              <a:t>2</a:t>
            </a:r>
            <a:r>
              <a:rPr lang="en-US" dirty="0"/>
              <a:t> = </a:t>
            </a:r>
            <a:r>
              <a:rPr lang="en-US" dirty="0">
                <a:solidFill>
                  <a:srgbClr val="FF0000"/>
                </a:solidFill>
              </a:rPr>
              <a:t>{(1, 1), (2, 2), (3, 3), (4, 4)}</a:t>
            </a:r>
          </a:p>
          <a:p>
            <a:pPr>
              <a:buNone/>
            </a:pPr>
            <a:r>
              <a:rPr lang="en-US" dirty="0"/>
              <a:t>		R</a:t>
            </a:r>
            <a:r>
              <a:rPr lang="en-US" baseline="-25000" dirty="0"/>
              <a:t>3</a:t>
            </a:r>
            <a:r>
              <a:rPr lang="en-US" dirty="0"/>
              <a:t> = </a:t>
            </a:r>
            <a:r>
              <a:rPr lang="en-US" dirty="0">
                <a:solidFill>
                  <a:srgbClr val="FF0000"/>
                </a:solidFill>
              </a:rPr>
              <a:t>{(2, 2), (2, 3), (3, 4)}</a:t>
            </a:r>
          </a:p>
          <a:p>
            <a:pPr>
              <a:buNone/>
            </a:pPr>
            <a:r>
              <a:rPr lang="en-US" dirty="0"/>
              <a:t>		R</a:t>
            </a:r>
            <a:r>
              <a:rPr lang="en-US" baseline="-25000" dirty="0"/>
              <a:t>4</a:t>
            </a:r>
            <a:r>
              <a:rPr lang="en-US" dirty="0"/>
              <a:t> = </a:t>
            </a:r>
            <a:r>
              <a:rPr lang="en-US" dirty="0">
                <a:solidFill>
                  <a:srgbClr val="FF0000"/>
                </a:solidFill>
              </a:rPr>
              <a:t>{(1, 1), (2, 2), (3, 3), (4, 3), (4, 4)}</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5E19944-04AC-4CD8-BA69-63C2A678C21A}" type="slidenum">
              <a:rPr lang="en-US" smtClean="0"/>
              <a:pPr/>
              <a:t>43</a:t>
            </a:fld>
            <a:endParaRPr lang="en-US"/>
          </a:p>
        </p:txBody>
      </p:sp>
      <p:sp>
        <p:nvSpPr>
          <p:cNvPr id="4" name="Content Placeholder 3"/>
          <p:cNvSpPr>
            <a:spLocks noGrp="1"/>
          </p:cNvSpPr>
          <p:nvPr>
            <p:ph sz="quarter" idx="1"/>
          </p:nvPr>
        </p:nvSpPr>
        <p:spPr/>
        <p:txBody>
          <a:bodyPr/>
          <a:lstStyle/>
          <a:p>
            <a:r>
              <a:rPr lang="en-US" dirty="0"/>
              <a:t>Then </a:t>
            </a:r>
            <a:r>
              <a:rPr lang="en-US" dirty="0">
                <a:solidFill>
                  <a:srgbClr val="FF0000"/>
                </a:solidFill>
              </a:rPr>
              <a:t>R</a:t>
            </a:r>
            <a:r>
              <a:rPr lang="en-US" baseline="-25000" dirty="0">
                <a:solidFill>
                  <a:srgbClr val="FF0000"/>
                </a:solidFill>
              </a:rPr>
              <a:t>1</a:t>
            </a:r>
            <a:r>
              <a:rPr lang="en-US" baseline="-25000" dirty="0"/>
              <a:t> </a:t>
            </a:r>
            <a:r>
              <a:rPr lang="en-US" dirty="0"/>
              <a:t>is </a:t>
            </a:r>
            <a:r>
              <a:rPr lang="en-US" dirty="0">
                <a:solidFill>
                  <a:srgbClr val="FF0000"/>
                </a:solidFill>
              </a:rPr>
              <a:t>symmetric</a:t>
            </a:r>
            <a:r>
              <a:rPr lang="en-US" dirty="0"/>
              <a:t> because for every </a:t>
            </a:r>
            <a:r>
              <a:rPr lang="en-US" dirty="0">
                <a:solidFill>
                  <a:srgbClr val="FF0000"/>
                </a:solidFill>
              </a:rPr>
              <a:t>order pair (a, b)</a:t>
            </a:r>
            <a:r>
              <a:rPr lang="en-US" dirty="0"/>
              <a:t> in </a:t>
            </a:r>
            <a:r>
              <a:rPr lang="en-US" dirty="0">
                <a:solidFill>
                  <a:srgbClr val="FF0000"/>
                </a:solidFill>
              </a:rPr>
              <a:t>R</a:t>
            </a:r>
            <a:r>
              <a:rPr lang="en-US" baseline="-25000" dirty="0">
                <a:solidFill>
                  <a:srgbClr val="FF0000"/>
                </a:solidFill>
              </a:rPr>
              <a:t>1</a:t>
            </a:r>
            <a:r>
              <a:rPr lang="en-US" dirty="0"/>
              <a:t> </a:t>
            </a:r>
          </a:p>
          <a:p>
            <a:pPr>
              <a:buNone/>
            </a:pPr>
            <a:endParaRPr lang="en-US" dirty="0"/>
          </a:p>
          <a:p>
            <a:r>
              <a:rPr lang="en-US" dirty="0"/>
              <a:t>We have </a:t>
            </a:r>
            <a:r>
              <a:rPr lang="en-US" dirty="0">
                <a:solidFill>
                  <a:srgbClr val="FF0000"/>
                </a:solidFill>
              </a:rPr>
              <a:t>(b, a)</a:t>
            </a:r>
            <a:r>
              <a:rPr lang="en-US" dirty="0"/>
              <a:t> in </a:t>
            </a:r>
            <a:r>
              <a:rPr lang="en-US" dirty="0">
                <a:solidFill>
                  <a:srgbClr val="FF0000"/>
                </a:solidFill>
              </a:rPr>
              <a:t>R</a:t>
            </a:r>
            <a:r>
              <a:rPr lang="en-US" baseline="-25000" dirty="0">
                <a:solidFill>
                  <a:srgbClr val="FF0000"/>
                </a:solidFill>
              </a:rPr>
              <a:t>1</a:t>
            </a:r>
            <a:r>
              <a:rPr lang="en-US" baseline="-25000" dirty="0"/>
              <a:t> </a:t>
            </a:r>
            <a:r>
              <a:rPr lang="en-US" dirty="0"/>
              <a:t>for example we have </a:t>
            </a:r>
            <a:r>
              <a:rPr lang="en-US" dirty="0">
                <a:solidFill>
                  <a:srgbClr val="FF0000"/>
                </a:solidFill>
              </a:rPr>
              <a:t>(1, 3)</a:t>
            </a:r>
            <a:r>
              <a:rPr lang="en-US" dirty="0"/>
              <a:t> in </a:t>
            </a:r>
            <a:r>
              <a:rPr lang="en-US" dirty="0">
                <a:solidFill>
                  <a:srgbClr val="FF0000"/>
                </a:solidFill>
              </a:rPr>
              <a:t>R</a:t>
            </a:r>
            <a:r>
              <a:rPr lang="en-US" baseline="-25000" dirty="0">
                <a:solidFill>
                  <a:srgbClr val="FF0000"/>
                </a:solidFill>
              </a:rPr>
              <a:t>1</a:t>
            </a:r>
          </a:p>
          <a:p>
            <a:pPr>
              <a:buNone/>
            </a:pPr>
            <a:r>
              <a:rPr lang="en-US" dirty="0"/>
              <a:t>	we also have </a:t>
            </a:r>
            <a:r>
              <a:rPr lang="en-US" dirty="0">
                <a:solidFill>
                  <a:srgbClr val="FF0000"/>
                </a:solidFill>
              </a:rPr>
              <a:t>(3,1)</a:t>
            </a:r>
            <a:r>
              <a:rPr lang="en-US" dirty="0"/>
              <a:t> in </a:t>
            </a:r>
            <a:r>
              <a:rPr lang="en-US" dirty="0">
                <a:solidFill>
                  <a:srgbClr val="FF0000"/>
                </a:solidFill>
              </a:rPr>
              <a:t>R</a:t>
            </a:r>
            <a:r>
              <a:rPr lang="en-US" baseline="-25000" dirty="0">
                <a:solidFill>
                  <a:srgbClr val="FF0000"/>
                </a:solidFill>
              </a:rPr>
              <a:t>1</a:t>
            </a:r>
            <a:r>
              <a:rPr lang="en-US" dirty="0"/>
              <a:t> similarly all other ordered pairs can be checked.</a:t>
            </a:r>
          </a:p>
          <a:p>
            <a:endParaRPr lang="en-US" dirty="0"/>
          </a:p>
          <a:p>
            <a:r>
              <a:rPr lang="en-US" dirty="0">
                <a:solidFill>
                  <a:srgbClr val="FF0000"/>
                </a:solidFill>
              </a:rPr>
              <a:t>R</a:t>
            </a:r>
            <a:r>
              <a:rPr lang="en-US" baseline="-25000" dirty="0">
                <a:solidFill>
                  <a:srgbClr val="FF0000"/>
                </a:solidFill>
              </a:rPr>
              <a:t>2</a:t>
            </a:r>
            <a:r>
              <a:rPr lang="en-US" dirty="0"/>
              <a:t> is also </a:t>
            </a:r>
            <a:r>
              <a:rPr lang="en-US" dirty="0">
                <a:solidFill>
                  <a:srgbClr val="FF0000"/>
                </a:solidFill>
              </a:rPr>
              <a:t>symmetric</a:t>
            </a:r>
            <a:r>
              <a:rPr lang="en-US" dirty="0"/>
              <a:t> we say it is vacuously true.</a:t>
            </a:r>
          </a:p>
          <a:p>
            <a:r>
              <a:rPr lang="en-US" dirty="0">
                <a:solidFill>
                  <a:srgbClr val="FF0000"/>
                </a:solidFill>
              </a:rPr>
              <a:t>R</a:t>
            </a:r>
            <a:r>
              <a:rPr lang="en-US" baseline="-25000" dirty="0">
                <a:solidFill>
                  <a:srgbClr val="FF0000"/>
                </a:solidFill>
              </a:rPr>
              <a:t>3</a:t>
            </a:r>
            <a:r>
              <a:rPr lang="en-US" dirty="0"/>
              <a:t> is </a:t>
            </a:r>
            <a:r>
              <a:rPr lang="en-US" dirty="0">
                <a:solidFill>
                  <a:srgbClr val="FF0000"/>
                </a:solidFill>
              </a:rPr>
              <a:t>not symmetric,</a:t>
            </a:r>
            <a:r>
              <a:rPr lang="en-US" dirty="0"/>
              <a:t> because </a:t>
            </a:r>
            <a:r>
              <a:rPr lang="en-US" dirty="0">
                <a:solidFill>
                  <a:srgbClr val="FF0000"/>
                </a:solidFill>
              </a:rPr>
              <a:t>(2, 3) </a:t>
            </a:r>
            <a:r>
              <a:rPr lang="en-US" dirty="0">
                <a:solidFill>
                  <a:srgbClr val="FF0000"/>
                </a:solidFill>
                <a:sym typeface="Symbol"/>
              </a:rPr>
              <a:t></a:t>
            </a:r>
            <a:r>
              <a:rPr lang="en-US" dirty="0">
                <a:solidFill>
                  <a:srgbClr val="FF0000"/>
                </a:solidFill>
              </a:rPr>
              <a:t> R</a:t>
            </a:r>
            <a:r>
              <a:rPr lang="en-US" baseline="-25000" dirty="0">
                <a:solidFill>
                  <a:srgbClr val="FF0000"/>
                </a:solidFill>
              </a:rPr>
              <a:t>3</a:t>
            </a:r>
            <a:r>
              <a:rPr lang="en-US" dirty="0"/>
              <a:t> but </a:t>
            </a:r>
            <a:r>
              <a:rPr lang="en-US" dirty="0">
                <a:solidFill>
                  <a:srgbClr val="FF0000"/>
                </a:solidFill>
              </a:rPr>
              <a:t>(3, 2) </a:t>
            </a:r>
            <a:r>
              <a:rPr lang="en-US" dirty="0">
                <a:solidFill>
                  <a:srgbClr val="FF0000"/>
                </a:solidFill>
                <a:sym typeface="Symbol"/>
              </a:rPr>
              <a:t></a:t>
            </a:r>
            <a:r>
              <a:rPr lang="en-US" dirty="0">
                <a:solidFill>
                  <a:srgbClr val="FF0000"/>
                </a:solidFill>
              </a:rPr>
              <a:t> R</a:t>
            </a:r>
            <a:r>
              <a:rPr lang="en-US" baseline="-25000" dirty="0">
                <a:solidFill>
                  <a:srgbClr val="FF0000"/>
                </a:solidFill>
              </a:rPr>
              <a:t>3</a:t>
            </a:r>
            <a:r>
              <a:rPr lang="en-US" dirty="0">
                <a:solidFill>
                  <a:srgbClr val="FF0000"/>
                </a:solidFill>
              </a:rPr>
              <a:t>.</a:t>
            </a:r>
            <a:r>
              <a:rPr lang="en-US" dirty="0"/>
              <a:t> </a:t>
            </a:r>
          </a:p>
          <a:p>
            <a:r>
              <a:rPr lang="en-US" dirty="0">
                <a:solidFill>
                  <a:srgbClr val="FF0000"/>
                </a:solidFill>
              </a:rPr>
              <a:t>R</a:t>
            </a:r>
            <a:r>
              <a:rPr lang="en-US" baseline="-25000" dirty="0">
                <a:solidFill>
                  <a:srgbClr val="FF0000"/>
                </a:solidFill>
              </a:rPr>
              <a:t>4</a:t>
            </a:r>
            <a:r>
              <a:rPr lang="en-US" dirty="0"/>
              <a:t> is </a:t>
            </a:r>
            <a:r>
              <a:rPr lang="en-US" dirty="0">
                <a:solidFill>
                  <a:srgbClr val="FF0000"/>
                </a:solidFill>
              </a:rPr>
              <a:t>not symmetric</a:t>
            </a:r>
            <a:r>
              <a:rPr lang="en-US" dirty="0"/>
              <a:t> because </a:t>
            </a:r>
            <a:r>
              <a:rPr lang="en-US" dirty="0">
                <a:solidFill>
                  <a:srgbClr val="FF0000"/>
                </a:solidFill>
              </a:rPr>
              <a:t>(4, 3) </a:t>
            </a:r>
            <a:r>
              <a:rPr lang="en-US" dirty="0">
                <a:solidFill>
                  <a:srgbClr val="FF0000"/>
                </a:solidFill>
                <a:sym typeface="Symbol"/>
              </a:rPr>
              <a:t></a:t>
            </a:r>
            <a:r>
              <a:rPr lang="en-US" dirty="0">
                <a:solidFill>
                  <a:srgbClr val="FF0000"/>
                </a:solidFill>
              </a:rPr>
              <a:t> R</a:t>
            </a:r>
            <a:r>
              <a:rPr lang="en-US" baseline="-25000" dirty="0">
                <a:solidFill>
                  <a:srgbClr val="FF0000"/>
                </a:solidFill>
              </a:rPr>
              <a:t>4</a:t>
            </a:r>
            <a:r>
              <a:rPr lang="en-US" dirty="0"/>
              <a:t> but </a:t>
            </a:r>
            <a:r>
              <a:rPr lang="en-US" dirty="0">
                <a:solidFill>
                  <a:srgbClr val="FF0000"/>
                </a:solidFill>
              </a:rPr>
              <a:t>(3, 4) </a:t>
            </a:r>
            <a:r>
              <a:rPr lang="en-US" dirty="0">
                <a:solidFill>
                  <a:srgbClr val="FF0000"/>
                </a:solidFill>
                <a:sym typeface="Symbol"/>
              </a:rPr>
              <a:t></a:t>
            </a:r>
            <a:r>
              <a:rPr lang="en-US" dirty="0">
                <a:solidFill>
                  <a:srgbClr val="FF0000"/>
                </a:solidFill>
              </a:rPr>
              <a:t> R</a:t>
            </a:r>
            <a:r>
              <a:rPr lang="en-US" baseline="-25000" dirty="0">
                <a:solidFill>
                  <a:srgbClr val="FF0000"/>
                </a:solidFill>
              </a:rPr>
              <a:t>4</a:t>
            </a:r>
            <a:r>
              <a:rPr lang="en-US" dirty="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20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20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u="sng" dirty="0">
                <a:solidFill>
                  <a:srgbClr val="0070C0"/>
                </a:solidFill>
              </a:rPr>
              <a:t>DIRECTED GRAPH OF A SYMMETRIC RELATION</a:t>
            </a:r>
          </a:p>
        </p:txBody>
      </p:sp>
      <p:sp>
        <p:nvSpPr>
          <p:cNvPr id="3" name="Slide Number Placeholder 2"/>
          <p:cNvSpPr>
            <a:spLocks noGrp="1"/>
          </p:cNvSpPr>
          <p:nvPr>
            <p:ph type="sldNum" sz="quarter" idx="12"/>
          </p:nvPr>
        </p:nvSpPr>
        <p:spPr/>
        <p:txBody>
          <a:bodyPr/>
          <a:lstStyle/>
          <a:p>
            <a:fld id="{25E19944-04AC-4CD8-BA69-63C2A678C21A}" type="slidenum">
              <a:rPr lang="en-US" smtClean="0"/>
              <a:pPr/>
              <a:t>44</a:t>
            </a:fld>
            <a:endParaRPr lang="en-US"/>
          </a:p>
        </p:txBody>
      </p:sp>
      <p:sp>
        <p:nvSpPr>
          <p:cNvPr id="4" name="Content Placeholder 3"/>
          <p:cNvSpPr>
            <a:spLocks noGrp="1"/>
          </p:cNvSpPr>
          <p:nvPr>
            <p:ph sz="quarter" idx="1"/>
          </p:nvPr>
        </p:nvSpPr>
        <p:spPr/>
        <p:txBody>
          <a:bodyPr/>
          <a:lstStyle/>
          <a:p>
            <a:r>
              <a:rPr lang="en-US" dirty="0"/>
              <a:t>For a </a:t>
            </a:r>
            <a:r>
              <a:rPr lang="en-US" dirty="0">
                <a:solidFill>
                  <a:srgbClr val="FF0000"/>
                </a:solidFill>
              </a:rPr>
              <a:t>symmetric directed graph</a:t>
            </a:r>
            <a:r>
              <a:rPr lang="en-US" dirty="0"/>
              <a:t> whenever there is an arrow going from one point of the graph to a second, there is an 	arrow going from the second point back to the first.</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EXAMPLE</a:t>
            </a:r>
          </a:p>
        </p:txBody>
      </p:sp>
      <p:sp>
        <p:nvSpPr>
          <p:cNvPr id="3" name="Slide Number Placeholder 2"/>
          <p:cNvSpPr>
            <a:spLocks noGrp="1"/>
          </p:cNvSpPr>
          <p:nvPr>
            <p:ph type="sldNum" sz="quarter" idx="12"/>
          </p:nvPr>
        </p:nvSpPr>
        <p:spPr/>
        <p:txBody>
          <a:bodyPr/>
          <a:lstStyle/>
          <a:p>
            <a:fld id="{25E19944-04AC-4CD8-BA69-63C2A678C21A}" type="slidenum">
              <a:rPr lang="en-US" smtClean="0"/>
              <a:pPr/>
              <a:t>45</a:t>
            </a:fld>
            <a:endParaRPr lang="en-US"/>
          </a:p>
        </p:txBody>
      </p:sp>
      <p:sp>
        <p:nvSpPr>
          <p:cNvPr id="4" name="Content Placeholder 3"/>
          <p:cNvSpPr>
            <a:spLocks noGrp="1"/>
          </p:cNvSpPr>
          <p:nvPr>
            <p:ph sz="quarter" idx="1"/>
          </p:nvPr>
        </p:nvSpPr>
        <p:spPr/>
        <p:txBody>
          <a:bodyPr/>
          <a:lstStyle/>
          <a:p>
            <a:r>
              <a:rPr lang="en-US" dirty="0"/>
              <a:t>Let A = </a:t>
            </a:r>
            <a:r>
              <a:rPr lang="en-US" dirty="0">
                <a:solidFill>
                  <a:srgbClr val="FF0000"/>
                </a:solidFill>
              </a:rPr>
              <a:t>{1, 2, 3, 4}</a:t>
            </a:r>
            <a:r>
              <a:rPr lang="en-US" dirty="0"/>
              <a:t> and define relations </a:t>
            </a:r>
            <a:r>
              <a:rPr lang="en-US" dirty="0">
                <a:solidFill>
                  <a:srgbClr val="FF0000"/>
                </a:solidFill>
              </a:rPr>
              <a:t>R</a:t>
            </a:r>
            <a:r>
              <a:rPr lang="en-US" baseline="-25000" dirty="0">
                <a:solidFill>
                  <a:srgbClr val="FF0000"/>
                </a:solidFill>
              </a:rPr>
              <a:t>1</a:t>
            </a:r>
            <a:r>
              <a:rPr lang="en-US" dirty="0"/>
              <a:t>, </a:t>
            </a:r>
            <a:r>
              <a:rPr lang="en-US" dirty="0">
                <a:solidFill>
                  <a:srgbClr val="FF0000"/>
                </a:solidFill>
              </a:rPr>
              <a:t>R</a:t>
            </a:r>
            <a:r>
              <a:rPr lang="en-US" baseline="-25000" dirty="0">
                <a:solidFill>
                  <a:srgbClr val="FF0000"/>
                </a:solidFill>
              </a:rPr>
              <a:t>2</a:t>
            </a:r>
            <a:r>
              <a:rPr lang="en-US" dirty="0"/>
              <a:t>, </a:t>
            </a:r>
            <a:r>
              <a:rPr lang="en-US" dirty="0">
                <a:solidFill>
                  <a:srgbClr val="FF0000"/>
                </a:solidFill>
              </a:rPr>
              <a:t>R</a:t>
            </a:r>
            <a:r>
              <a:rPr lang="en-US" baseline="-25000" dirty="0">
                <a:solidFill>
                  <a:srgbClr val="FF0000"/>
                </a:solidFill>
              </a:rPr>
              <a:t>3</a:t>
            </a:r>
            <a:r>
              <a:rPr lang="en-US" dirty="0"/>
              <a:t>, and </a:t>
            </a:r>
            <a:r>
              <a:rPr lang="en-US" dirty="0">
                <a:solidFill>
                  <a:srgbClr val="FF0000"/>
                </a:solidFill>
              </a:rPr>
              <a:t>R</a:t>
            </a:r>
            <a:r>
              <a:rPr lang="en-US" baseline="-25000" dirty="0">
                <a:solidFill>
                  <a:srgbClr val="FF0000"/>
                </a:solidFill>
              </a:rPr>
              <a:t>4</a:t>
            </a:r>
            <a:r>
              <a:rPr lang="en-US" dirty="0"/>
              <a:t> on </a:t>
            </a:r>
            <a:r>
              <a:rPr lang="en-US" dirty="0">
                <a:solidFill>
                  <a:srgbClr val="FF0000"/>
                </a:solidFill>
              </a:rPr>
              <a:t>A</a:t>
            </a:r>
            <a:r>
              <a:rPr lang="en-US" dirty="0"/>
              <a:t> by the </a:t>
            </a:r>
            <a:r>
              <a:rPr lang="en-US" dirty="0">
                <a:solidFill>
                  <a:srgbClr val="FF0000"/>
                </a:solidFill>
              </a:rPr>
              <a:t>directed graphs</a:t>
            </a:r>
            <a:r>
              <a:rPr lang="en-US" dirty="0"/>
              <a:t>:</a:t>
            </a:r>
          </a:p>
          <a:p>
            <a:endParaRPr lang="en-US" dirty="0"/>
          </a:p>
          <a:p>
            <a:pPr>
              <a:buNone/>
            </a:pPr>
            <a:r>
              <a:rPr lang="en-US" dirty="0"/>
              <a:t>		R</a:t>
            </a:r>
            <a:r>
              <a:rPr lang="en-US" baseline="-25000" dirty="0"/>
              <a:t>1</a:t>
            </a:r>
            <a:r>
              <a:rPr lang="en-US" dirty="0"/>
              <a:t> = </a:t>
            </a:r>
            <a:r>
              <a:rPr lang="en-US" dirty="0">
                <a:solidFill>
                  <a:srgbClr val="FF0000"/>
                </a:solidFill>
              </a:rPr>
              <a:t>{(1, 1), (1, 3), (2, 4), (3, 1), (4, 2)}</a:t>
            </a:r>
          </a:p>
          <a:p>
            <a:pPr>
              <a:buNone/>
            </a:pPr>
            <a:r>
              <a:rPr lang="en-US" dirty="0"/>
              <a:t>		R</a:t>
            </a:r>
            <a:r>
              <a:rPr lang="en-US" baseline="-25000" dirty="0"/>
              <a:t>2</a:t>
            </a:r>
            <a:r>
              <a:rPr lang="en-US" dirty="0"/>
              <a:t> = </a:t>
            </a:r>
            <a:r>
              <a:rPr lang="en-US" dirty="0">
                <a:solidFill>
                  <a:srgbClr val="FF0000"/>
                </a:solidFill>
              </a:rPr>
              <a:t>{(1, 1), (2, 2), (3, 3), (4, 4)}</a:t>
            </a:r>
          </a:p>
          <a:p>
            <a:pPr>
              <a:buNone/>
            </a:pPr>
            <a:r>
              <a:rPr lang="en-US" dirty="0"/>
              <a:t>		R</a:t>
            </a:r>
            <a:r>
              <a:rPr lang="en-US" baseline="-25000" dirty="0"/>
              <a:t>3</a:t>
            </a:r>
            <a:r>
              <a:rPr lang="en-US" dirty="0"/>
              <a:t> = </a:t>
            </a:r>
            <a:r>
              <a:rPr lang="en-US" dirty="0">
                <a:solidFill>
                  <a:srgbClr val="FF0000"/>
                </a:solidFill>
              </a:rPr>
              <a:t>{(2, 2), (2, 3), (3, 4)}</a:t>
            </a:r>
          </a:p>
          <a:p>
            <a:pPr>
              <a:buNone/>
            </a:pPr>
            <a:r>
              <a:rPr lang="en-US" dirty="0"/>
              <a:t>		R</a:t>
            </a:r>
            <a:r>
              <a:rPr lang="en-US" baseline="-25000" dirty="0"/>
              <a:t>4</a:t>
            </a:r>
            <a:r>
              <a:rPr lang="en-US" dirty="0"/>
              <a:t>= </a:t>
            </a:r>
            <a:r>
              <a:rPr lang="en-US" dirty="0">
                <a:solidFill>
                  <a:srgbClr val="FF0000"/>
                </a:solidFill>
              </a:rPr>
              <a:t>{(1, 1), (2, 2), (3, 3), (4, 3), (4, 4)}</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5E19944-04AC-4CD8-BA69-63C2A678C21A}" type="slidenum">
              <a:rPr lang="en-US" smtClean="0"/>
              <a:pPr/>
              <a:t>46</a:t>
            </a:fld>
            <a:endParaRPr lang="en-US"/>
          </a:p>
        </p:txBody>
      </p:sp>
      <p:sp>
        <p:nvSpPr>
          <p:cNvPr id="4" name="Content Placeholder 3"/>
          <p:cNvSpPr>
            <a:spLocks noGrp="1"/>
          </p:cNvSpPr>
          <p:nvPr>
            <p:ph sz="quarter" idx="1"/>
          </p:nvPr>
        </p:nvSpPr>
        <p:spPr/>
        <p:txBody>
          <a:bodyPr/>
          <a:lstStyle/>
          <a:p>
            <a:endParaRPr lang="en-US" dirty="0"/>
          </a:p>
        </p:txBody>
      </p:sp>
      <p:pic>
        <p:nvPicPr>
          <p:cNvPr id="5" name="Picture 4"/>
          <p:cNvPicPr/>
          <p:nvPr/>
        </p:nvPicPr>
        <p:blipFill>
          <a:blip r:embed="rId2"/>
          <a:srcRect/>
          <a:stretch>
            <a:fillRect/>
          </a:stretch>
        </p:blipFill>
        <p:spPr bwMode="auto">
          <a:xfrm>
            <a:off x="457200" y="152400"/>
            <a:ext cx="8229600" cy="2667000"/>
          </a:xfrm>
          <a:prstGeom prst="rect">
            <a:avLst/>
          </a:prstGeom>
          <a:noFill/>
          <a:ln w="9525">
            <a:noFill/>
            <a:miter lim="800000"/>
            <a:headEnd/>
            <a:tailEnd/>
          </a:ln>
        </p:spPr>
      </p:pic>
      <p:pic>
        <p:nvPicPr>
          <p:cNvPr id="6" name="Picture 5"/>
          <p:cNvPicPr/>
          <p:nvPr/>
        </p:nvPicPr>
        <p:blipFill>
          <a:blip r:embed="rId3"/>
          <a:srcRect/>
          <a:stretch>
            <a:fillRect/>
          </a:stretch>
        </p:blipFill>
        <p:spPr bwMode="auto">
          <a:xfrm>
            <a:off x="609600" y="2895600"/>
            <a:ext cx="8229600" cy="335280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u="sng" dirty="0">
                <a:solidFill>
                  <a:srgbClr val="0070C0"/>
                </a:solidFill>
              </a:rPr>
              <a:t>MATRIX REPRESENTATION OF A SYMMETRIC RELATION</a:t>
            </a:r>
          </a:p>
        </p:txBody>
      </p:sp>
      <p:sp>
        <p:nvSpPr>
          <p:cNvPr id="3" name="Slide Number Placeholder 2"/>
          <p:cNvSpPr>
            <a:spLocks noGrp="1"/>
          </p:cNvSpPr>
          <p:nvPr>
            <p:ph type="sldNum" sz="quarter" idx="12"/>
          </p:nvPr>
        </p:nvSpPr>
        <p:spPr/>
        <p:txBody>
          <a:bodyPr/>
          <a:lstStyle/>
          <a:p>
            <a:fld id="{25E19944-04AC-4CD8-BA69-63C2A678C21A}" type="slidenum">
              <a:rPr lang="en-US" smtClean="0"/>
              <a:pPr/>
              <a:t>47</a:t>
            </a:fld>
            <a:endParaRPr lang="en-US"/>
          </a:p>
        </p:txBody>
      </p:sp>
      <p:sp>
        <p:nvSpPr>
          <p:cNvPr id="4" name="Content Placeholder 3"/>
          <p:cNvSpPr>
            <a:spLocks noGrp="1"/>
          </p:cNvSpPr>
          <p:nvPr>
            <p:ph sz="quarter" idx="1"/>
          </p:nvPr>
        </p:nvSpPr>
        <p:spPr/>
        <p:txBody>
          <a:bodyPr/>
          <a:lstStyle/>
          <a:p>
            <a:r>
              <a:rPr lang="en-US" dirty="0"/>
              <a:t>Let</a:t>
            </a:r>
          </a:p>
          <a:p>
            <a:pPr>
              <a:buNone/>
            </a:pPr>
            <a:r>
              <a:rPr lang="en-US" dirty="0"/>
              <a:t>		</a:t>
            </a:r>
            <a:r>
              <a:rPr lang="en-US" dirty="0">
                <a:solidFill>
                  <a:srgbClr val="FF0000"/>
                </a:solidFill>
              </a:rPr>
              <a:t> A = {a</a:t>
            </a:r>
            <a:r>
              <a:rPr lang="en-US" baseline="-25000" dirty="0">
                <a:solidFill>
                  <a:srgbClr val="FF0000"/>
                </a:solidFill>
              </a:rPr>
              <a:t>1</a:t>
            </a:r>
            <a:r>
              <a:rPr lang="en-US" dirty="0">
                <a:solidFill>
                  <a:srgbClr val="FF0000"/>
                </a:solidFill>
              </a:rPr>
              <a:t>, a</a:t>
            </a:r>
            <a:r>
              <a:rPr lang="en-US" baseline="-25000" dirty="0">
                <a:solidFill>
                  <a:srgbClr val="FF0000"/>
                </a:solidFill>
              </a:rPr>
              <a:t>2</a:t>
            </a:r>
            <a:r>
              <a:rPr lang="en-US" dirty="0">
                <a:solidFill>
                  <a:srgbClr val="FF0000"/>
                </a:solidFill>
              </a:rPr>
              <a:t>, …, a</a:t>
            </a:r>
            <a:r>
              <a:rPr lang="en-US" baseline="-25000" dirty="0">
                <a:solidFill>
                  <a:srgbClr val="FF0000"/>
                </a:solidFill>
              </a:rPr>
              <a:t>n</a:t>
            </a:r>
            <a:r>
              <a:rPr lang="en-US" dirty="0">
                <a:solidFill>
                  <a:srgbClr val="FF0000"/>
                </a:solidFill>
              </a:rPr>
              <a:t>}</a:t>
            </a:r>
            <a:r>
              <a:rPr lang="en-US" dirty="0"/>
              <a:t>. </a:t>
            </a:r>
          </a:p>
          <a:p>
            <a:pPr>
              <a:buNone/>
            </a:pPr>
            <a:r>
              <a:rPr lang="en-US" dirty="0"/>
              <a:t>	A </a:t>
            </a:r>
            <a:r>
              <a:rPr lang="en-US" dirty="0">
                <a:solidFill>
                  <a:srgbClr val="FF0000"/>
                </a:solidFill>
              </a:rPr>
              <a:t>relation R</a:t>
            </a:r>
            <a:r>
              <a:rPr lang="en-US" dirty="0"/>
              <a:t> on </a:t>
            </a:r>
            <a:r>
              <a:rPr lang="en-US" dirty="0">
                <a:solidFill>
                  <a:srgbClr val="FF0000"/>
                </a:solidFill>
              </a:rPr>
              <a:t>A</a:t>
            </a:r>
            <a:r>
              <a:rPr lang="en-US" dirty="0"/>
              <a:t> is </a:t>
            </a:r>
            <a:r>
              <a:rPr lang="en-US" dirty="0">
                <a:solidFill>
                  <a:srgbClr val="FF0000"/>
                </a:solidFill>
              </a:rPr>
              <a:t>symmetric</a:t>
            </a:r>
            <a:r>
              <a:rPr lang="en-US" dirty="0"/>
              <a:t> if  and only if for all </a:t>
            </a:r>
          </a:p>
          <a:p>
            <a:pPr>
              <a:buNone/>
            </a:pPr>
            <a:r>
              <a:rPr lang="en-US" dirty="0"/>
              <a:t>	</a:t>
            </a:r>
            <a:r>
              <a:rPr lang="en-US" dirty="0" err="1"/>
              <a:t>a</a:t>
            </a:r>
            <a:r>
              <a:rPr lang="en-US" baseline="-25000" dirty="0" err="1"/>
              <a:t>i</a:t>
            </a:r>
            <a:r>
              <a:rPr lang="en-US" dirty="0"/>
              <a:t>, </a:t>
            </a:r>
            <a:r>
              <a:rPr lang="en-US" dirty="0" err="1"/>
              <a:t>a</a:t>
            </a:r>
            <a:r>
              <a:rPr lang="en-US" baseline="-25000" dirty="0" err="1"/>
              <a:t>j</a:t>
            </a:r>
            <a:r>
              <a:rPr lang="en-US" dirty="0"/>
              <a:t> </a:t>
            </a:r>
            <a:r>
              <a:rPr lang="en-US" dirty="0">
                <a:sym typeface="Symbol"/>
              </a:rPr>
              <a:t></a:t>
            </a:r>
            <a:r>
              <a:rPr lang="en-US" dirty="0"/>
              <a:t> A, if </a:t>
            </a:r>
            <a:r>
              <a:rPr lang="en-US" dirty="0">
                <a:solidFill>
                  <a:srgbClr val="FF0000"/>
                </a:solidFill>
              </a:rPr>
              <a:t>(</a:t>
            </a:r>
            <a:r>
              <a:rPr lang="en-US" dirty="0" err="1">
                <a:solidFill>
                  <a:srgbClr val="FF0000"/>
                </a:solidFill>
              </a:rPr>
              <a:t>a</a:t>
            </a:r>
            <a:r>
              <a:rPr lang="en-US" baseline="-25000" dirty="0" err="1">
                <a:solidFill>
                  <a:srgbClr val="FF0000"/>
                </a:solidFill>
              </a:rPr>
              <a:t>i</a:t>
            </a:r>
            <a:r>
              <a:rPr lang="en-US" dirty="0">
                <a:solidFill>
                  <a:srgbClr val="FF0000"/>
                </a:solidFill>
              </a:rPr>
              <a:t>, </a:t>
            </a:r>
            <a:r>
              <a:rPr lang="en-US" dirty="0" err="1">
                <a:solidFill>
                  <a:srgbClr val="FF0000"/>
                </a:solidFill>
              </a:rPr>
              <a:t>a</a:t>
            </a:r>
            <a:r>
              <a:rPr lang="en-US" baseline="-25000" dirty="0" err="1">
                <a:solidFill>
                  <a:srgbClr val="FF0000"/>
                </a:solidFill>
              </a:rPr>
              <a:t>j</a:t>
            </a:r>
            <a:r>
              <a:rPr lang="en-US" dirty="0">
                <a:solidFill>
                  <a:srgbClr val="FF0000"/>
                </a:solidFill>
              </a:rPr>
              <a:t>) </a:t>
            </a:r>
            <a:r>
              <a:rPr lang="en-US" dirty="0">
                <a:solidFill>
                  <a:srgbClr val="FF0000"/>
                </a:solidFill>
                <a:sym typeface="Symbol"/>
              </a:rPr>
              <a:t></a:t>
            </a:r>
            <a:r>
              <a:rPr lang="en-US" dirty="0">
                <a:solidFill>
                  <a:srgbClr val="FF0000"/>
                </a:solidFill>
              </a:rPr>
              <a:t>R</a:t>
            </a:r>
            <a:r>
              <a:rPr lang="en-US" dirty="0"/>
              <a:t> then (</a:t>
            </a:r>
            <a:r>
              <a:rPr lang="en-US" dirty="0" err="1"/>
              <a:t>a</a:t>
            </a:r>
            <a:r>
              <a:rPr lang="en-US" baseline="-25000" dirty="0" err="1"/>
              <a:t>j</a:t>
            </a:r>
            <a:r>
              <a:rPr lang="en-US" dirty="0"/>
              <a:t>, </a:t>
            </a:r>
            <a:r>
              <a:rPr lang="en-US" dirty="0" err="1"/>
              <a:t>a</a:t>
            </a:r>
            <a:r>
              <a:rPr lang="en-US" baseline="-25000" dirty="0" err="1"/>
              <a:t>i</a:t>
            </a:r>
            <a:r>
              <a:rPr lang="en-US" dirty="0"/>
              <a:t>)</a:t>
            </a:r>
            <a:r>
              <a:rPr lang="en-US" dirty="0">
                <a:sym typeface="Symbol"/>
              </a:rPr>
              <a:t></a:t>
            </a:r>
            <a:r>
              <a:rPr lang="en-US" dirty="0"/>
              <a:t>R. </a:t>
            </a:r>
          </a:p>
          <a:p>
            <a:endParaRPr lang="en-US" dirty="0"/>
          </a:p>
          <a:p>
            <a:r>
              <a:rPr lang="en-US" dirty="0"/>
              <a:t>Accordingly, </a:t>
            </a:r>
            <a:r>
              <a:rPr lang="en-US" dirty="0">
                <a:solidFill>
                  <a:srgbClr val="FF0000"/>
                </a:solidFill>
              </a:rPr>
              <a:t>R</a:t>
            </a:r>
            <a:r>
              <a:rPr lang="en-US" dirty="0"/>
              <a:t> is </a:t>
            </a:r>
            <a:r>
              <a:rPr lang="en-US" dirty="0">
                <a:solidFill>
                  <a:srgbClr val="FF0000"/>
                </a:solidFill>
              </a:rPr>
              <a:t>symmetric</a:t>
            </a:r>
            <a:r>
              <a:rPr lang="en-US" dirty="0"/>
              <a:t> if the elements in the </a:t>
            </a:r>
            <a:r>
              <a:rPr lang="en-US" dirty="0" err="1">
                <a:solidFill>
                  <a:srgbClr val="FF0000"/>
                </a:solidFill>
              </a:rPr>
              <a:t>i</a:t>
            </a:r>
            <a:r>
              <a:rPr lang="en-US" baseline="30000" dirty="0" err="1">
                <a:solidFill>
                  <a:srgbClr val="FF0000"/>
                </a:solidFill>
              </a:rPr>
              <a:t>th</a:t>
            </a:r>
            <a:r>
              <a:rPr lang="en-US" dirty="0">
                <a:solidFill>
                  <a:srgbClr val="FF0000"/>
                </a:solidFill>
              </a:rPr>
              <a:t> row</a:t>
            </a:r>
            <a:r>
              <a:rPr lang="en-US" dirty="0"/>
              <a:t> are the </a:t>
            </a:r>
            <a:r>
              <a:rPr lang="en-US" dirty="0">
                <a:solidFill>
                  <a:srgbClr val="FF0000"/>
                </a:solidFill>
              </a:rPr>
              <a:t>same</a:t>
            </a:r>
            <a:r>
              <a:rPr lang="en-US" dirty="0"/>
              <a:t> as the elements in the </a:t>
            </a:r>
            <a:r>
              <a:rPr lang="en-US" dirty="0" err="1">
                <a:solidFill>
                  <a:srgbClr val="FF0000"/>
                </a:solidFill>
              </a:rPr>
              <a:t>i</a:t>
            </a:r>
            <a:r>
              <a:rPr lang="en-US" baseline="30000" dirty="0" err="1">
                <a:solidFill>
                  <a:srgbClr val="FF0000"/>
                </a:solidFill>
              </a:rPr>
              <a:t>th</a:t>
            </a:r>
            <a:r>
              <a:rPr lang="en-US" dirty="0">
                <a:solidFill>
                  <a:srgbClr val="FF0000"/>
                </a:solidFill>
              </a:rPr>
              <a:t> column</a:t>
            </a:r>
            <a:r>
              <a:rPr lang="en-US" dirty="0"/>
              <a:t> of the matrix </a:t>
            </a:r>
            <a:r>
              <a:rPr lang="en-US" dirty="0">
                <a:solidFill>
                  <a:srgbClr val="FF0000"/>
                </a:solidFill>
              </a:rPr>
              <a:t>M</a:t>
            </a:r>
            <a:r>
              <a:rPr lang="en-US" dirty="0"/>
              <a:t> representing R. </a:t>
            </a:r>
          </a:p>
          <a:p>
            <a:endParaRPr lang="en-US" dirty="0"/>
          </a:p>
          <a:p>
            <a:r>
              <a:rPr lang="en-US" dirty="0"/>
              <a:t>More precisely, </a:t>
            </a:r>
            <a:r>
              <a:rPr lang="en-US" dirty="0">
                <a:solidFill>
                  <a:srgbClr val="FF0000"/>
                </a:solidFill>
              </a:rPr>
              <a:t>M</a:t>
            </a:r>
            <a:r>
              <a:rPr lang="en-US" dirty="0"/>
              <a:t> is a </a:t>
            </a:r>
            <a:r>
              <a:rPr lang="en-US" dirty="0">
                <a:solidFill>
                  <a:srgbClr val="FF0000"/>
                </a:solidFill>
              </a:rPr>
              <a:t>symmetric matrix</a:t>
            </a:r>
            <a:r>
              <a:rPr lang="en-US" dirty="0"/>
              <a:t>. i.e. </a:t>
            </a:r>
            <a:r>
              <a:rPr lang="en-US" dirty="0">
                <a:solidFill>
                  <a:srgbClr val="FF0000"/>
                </a:solidFill>
              </a:rPr>
              <a:t>M</a:t>
            </a:r>
            <a:r>
              <a:rPr lang="en-US" dirty="0"/>
              <a:t> = </a:t>
            </a:r>
            <a:r>
              <a:rPr lang="en-US" dirty="0">
                <a:solidFill>
                  <a:srgbClr val="FF0000"/>
                </a:solidFill>
              </a:rPr>
              <a:t>M</a:t>
            </a:r>
            <a:r>
              <a:rPr lang="en-US" baseline="30000" dirty="0">
                <a:solidFill>
                  <a:srgbClr val="FF0000"/>
                </a:solidFill>
              </a:rPr>
              <a:t>t</a:t>
            </a:r>
            <a:endParaRPr lang="en-US" dirty="0">
              <a:solidFill>
                <a:srgbClr val="FF0000"/>
              </a:solidFill>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EXAMPLE</a:t>
            </a:r>
          </a:p>
        </p:txBody>
      </p:sp>
      <p:sp>
        <p:nvSpPr>
          <p:cNvPr id="3" name="Slide Number Placeholder 2"/>
          <p:cNvSpPr>
            <a:spLocks noGrp="1"/>
          </p:cNvSpPr>
          <p:nvPr>
            <p:ph type="sldNum" sz="quarter" idx="12"/>
          </p:nvPr>
        </p:nvSpPr>
        <p:spPr/>
        <p:txBody>
          <a:bodyPr/>
          <a:lstStyle/>
          <a:p>
            <a:fld id="{25E19944-04AC-4CD8-BA69-63C2A678C21A}" type="slidenum">
              <a:rPr lang="en-US" smtClean="0"/>
              <a:pPr/>
              <a:t>48</a:t>
            </a:fld>
            <a:endParaRPr lang="en-US"/>
          </a:p>
        </p:txBody>
      </p:sp>
      <p:sp>
        <p:nvSpPr>
          <p:cNvPr id="4" name="Content Placeholder 3"/>
          <p:cNvSpPr>
            <a:spLocks noGrp="1"/>
          </p:cNvSpPr>
          <p:nvPr>
            <p:ph sz="quarter" idx="1"/>
          </p:nvPr>
        </p:nvSpPr>
        <p:spPr/>
        <p:txBody>
          <a:bodyPr/>
          <a:lstStyle/>
          <a:p>
            <a:r>
              <a:rPr lang="en-US" dirty="0"/>
              <a:t>The relation R = </a:t>
            </a:r>
            <a:r>
              <a:rPr lang="en-US" dirty="0">
                <a:solidFill>
                  <a:srgbClr val="FF0000"/>
                </a:solidFill>
              </a:rPr>
              <a:t>{(1, 3), (2, 2), (3,1), (3, 3)}</a:t>
            </a:r>
            <a:r>
              <a:rPr lang="en-US" dirty="0"/>
              <a:t> on A = </a:t>
            </a:r>
            <a:r>
              <a:rPr lang="en-US" dirty="0">
                <a:solidFill>
                  <a:srgbClr val="FF0000"/>
                </a:solidFill>
              </a:rPr>
              <a:t>{1, 2, 3}</a:t>
            </a:r>
            <a:r>
              <a:rPr lang="en-US" dirty="0"/>
              <a:t> represented by the following </a:t>
            </a:r>
            <a:r>
              <a:rPr lang="en-US" dirty="0">
                <a:solidFill>
                  <a:srgbClr val="FF0000"/>
                </a:solidFill>
              </a:rPr>
              <a:t>matrix M</a:t>
            </a:r>
            <a:r>
              <a:rPr lang="en-US" dirty="0"/>
              <a:t> is </a:t>
            </a:r>
            <a:r>
              <a:rPr lang="en-US" dirty="0">
                <a:solidFill>
                  <a:srgbClr val="FF0000"/>
                </a:solidFill>
              </a:rPr>
              <a:t>symmetric</a:t>
            </a:r>
            <a:r>
              <a:rPr lang="en-US" dirty="0"/>
              <a:t>.</a:t>
            </a:r>
          </a:p>
          <a:p>
            <a:endParaRPr lang="en-US" dirty="0"/>
          </a:p>
        </p:txBody>
      </p:sp>
      <p:graphicFrame>
        <p:nvGraphicFramePr>
          <p:cNvPr id="226306" name="Object 2"/>
          <p:cNvGraphicFramePr>
            <a:graphicFrameLocks noChangeAspect="1"/>
          </p:cNvGraphicFramePr>
          <p:nvPr/>
        </p:nvGraphicFramePr>
        <p:xfrm>
          <a:off x="3124200" y="2336799"/>
          <a:ext cx="2597668" cy="2235201"/>
        </p:xfrm>
        <a:graphic>
          <a:graphicData uri="http://schemas.openxmlformats.org/presentationml/2006/ole">
            <mc:AlternateContent xmlns:mc="http://schemas.openxmlformats.org/markup-compatibility/2006">
              <mc:Choice xmlns:v="urn:schemas-microsoft-com:vml" Requires="v">
                <p:oleObj spid="_x0000_s226307" r:id="rId3" imgW="1091880" imgH="939600" progId="">
                  <p:embed/>
                </p:oleObj>
              </mc:Choice>
              <mc:Fallback>
                <p:oleObj r:id="rId3" imgW="1091880" imgH="9396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336799"/>
                        <a:ext cx="2597668" cy="2235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26306"/>
                                        </p:tgtEl>
                                        <p:attrNameLst>
                                          <p:attrName>style.visibility</p:attrName>
                                        </p:attrNameLst>
                                      </p:cBhvr>
                                      <p:to>
                                        <p:strVal val="visible"/>
                                      </p:to>
                                    </p:set>
                                    <p:animEffect transition="in" filter="checkerboard(across)">
                                      <p:cBhvr>
                                        <p:cTn id="12" dur="500"/>
                                        <p:tgtEl>
                                          <p:spTgt spid="226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TRANSITIVE RELATION</a:t>
            </a:r>
          </a:p>
        </p:txBody>
      </p:sp>
      <p:sp>
        <p:nvSpPr>
          <p:cNvPr id="3" name="Slide Number Placeholder 2"/>
          <p:cNvSpPr>
            <a:spLocks noGrp="1"/>
          </p:cNvSpPr>
          <p:nvPr>
            <p:ph type="sldNum" sz="quarter" idx="12"/>
          </p:nvPr>
        </p:nvSpPr>
        <p:spPr/>
        <p:txBody>
          <a:bodyPr/>
          <a:lstStyle/>
          <a:p>
            <a:fld id="{25E19944-04AC-4CD8-BA69-63C2A678C21A}" type="slidenum">
              <a:rPr lang="en-US" smtClean="0"/>
              <a:pPr/>
              <a:t>49</a:t>
            </a:fld>
            <a:endParaRPr lang="en-US"/>
          </a:p>
        </p:txBody>
      </p:sp>
      <p:sp>
        <p:nvSpPr>
          <p:cNvPr id="4" name="Content Placeholder 3"/>
          <p:cNvSpPr>
            <a:spLocks noGrp="1"/>
          </p:cNvSpPr>
          <p:nvPr>
            <p:ph sz="quarter" idx="1"/>
          </p:nvPr>
        </p:nvSpPr>
        <p:spPr/>
        <p:txBody>
          <a:bodyPr>
            <a:normAutofit lnSpcReduction="10000"/>
          </a:bodyPr>
          <a:lstStyle/>
          <a:p>
            <a:r>
              <a:rPr lang="en-US" dirty="0"/>
              <a:t>Let </a:t>
            </a:r>
            <a:r>
              <a:rPr lang="en-US" dirty="0">
                <a:solidFill>
                  <a:srgbClr val="FF0000"/>
                </a:solidFill>
              </a:rPr>
              <a:t>R</a:t>
            </a:r>
            <a:r>
              <a:rPr lang="en-US" dirty="0"/>
              <a:t> be a </a:t>
            </a:r>
            <a:r>
              <a:rPr lang="en-US" dirty="0">
                <a:solidFill>
                  <a:srgbClr val="FF0000"/>
                </a:solidFill>
              </a:rPr>
              <a:t>relation</a:t>
            </a:r>
            <a:r>
              <a:rPr lang="en-US" dirty="0"/>
              <a:t> on a set </a:t>
            </a:r>
            <a:r>
              <a:rPr lang="en-US" dirty="0">
                <a:solidFill>
                  <a:srgbClr val="FF0000"/>
                </a:solidFill>
              </a:rPr>
              <a:t>A</a:t>
            </a:r>
            <a:r>
              <a:rPr lang="en-US" dirty="0"/>
              <a:t>. </a:t>
            </a:r>
            <a:r>
              <a:rPr lang="en-US" dirty="0">
                <a:solidFill>
                  <a:srgbClr val="FF0000"/>
                </a:solidFill>
              </a:rPr>
              <a:t>R</a:t>
            </a:r>
            <a:r>
              <a:rPr lang="en-US" dirty="0"/>
              <a:t> is </a:t>
            </a:r>
            <a:r>
              <a:rPr lang="en-US" dirty="0">
                <a:solidFill>
                  <a:srgbClr val="FF0000"/>
                </a:solidFill>
              </a:rPr>
              <a:t>transitive</a:t>
            </a:r>
            <a:r>
              <a:rPr lang="en-US" dirty="0"/>
              <a:t> if and only if for all </a:t>
            </a:r>
            <a:r>
              <a:rPr lang="en-US" dirty="0">
                <a:solidFill>
                  <a:srgbClr val="FF0000"/>
                </a:solidFill>
              </a:rPr>
              <a:t>a, b, c </a:t>
            </a:r>
            <a:r>
              <a:rPr lang="en-US" dirty="0">
                <a:solidFill>
                  <a:srgbClr val="FF0000"/>
                </a:solidFill>
                <a:sym typeface="Symbol"/>
              </a:rPr>
              <a:t> </a:t>
            </a:r>
            <a:r>
              <a:rPr lang="en-US" dirty="0">
                <a:solidFill>
                  <a:srgbClr val="FF0000"/>
                </a:solidFill>
              </a:rPr>
              <a:t>A</a:t>
            </a:r>
            <a:r>
              <a:rPr lang="en-US" dirty="0"/>
              <a:t>, if </a:t>
            </a:r>
            <a:r>
              <a:rPr lang="en-US" dirty="0">
                <a:solidFill>
                  <a:srgbClr val="FF0000"/>
                </a:solidFill>
              </a:rPr>
              <a:t>(a, b) </a:t>
            </a:r>
            <a:r>
              <a:rPr lang="en-US" dirty="0">
                <a:solidFill>
                  <a:srgbClr val="FF0000"/>
                </a:solidFill>
                <a:sym typeface="Symbol"/>
              </a:rPr>
              <a:t> R</a:t>
            </a:r>
            <a:r>
              <a:rPr lang="en-US" dirty="0"/>
              <a:t> and </a:t>
            </a:r>
            <a:r>
              <a:rPr lang="en-US" dirty="0">
                <a:solidFill>
                  <a:srgbClr val="FF0000"/>
                </a:solidFill>
              </a:rPr>
              <a:t>(b, c) </a:t>
            </a:r>
            <a:r>
              <a:rPr lang="en-US" dirty="0">
                <a:solidFill>
                  <a:srgbClr val="FF0000"/>
                </a:solidFill>
                <a:sym typeface="Symbol"/>
              </a:rPr>
              <a:t> </a:t>
            </a:r>
            <a:r>
              <a:rPr lang="en-US" dirty="0">
                <a:solidFill>
                  <a:srgbClr val="FF0000"/>
                </a:solidFill>
              </a:rPr>
              <a:t>R</a:t>
            </a:r>
            <a:r>
              <a:rPr lang="en-US" dirty="0"/>
              <a:t> </a:t>
            </a:r>
          </a:p>
          <a:p>
            <a:pPr>
              <a:buNone/>
            </a:pPr>
            <a:r>
              <a:rPr lang="en-US" dirty="0"/>
              <a:t>	then </a:t>
            </a:r>
            <a:r>
              <a:rPr lang="en-US" dirty="0">
                <a:solidFill>
                  <a:srgbClr val="FF0000"/>
                </a:solidFill>
              </a:rPr>
              <a:t>(a, c) </a:t>
            </a:r>
            <a:r>
              <a:rPr lang="en-US" dirty="0">
                <a:solidFill>
                  <a:srgbClr val="FF0000"/>
                </a:solidFill>
                <a:sym typeface="Symbol"/>
              </a:rPr>
              <a:t> </a:t>
            </a:r>
            <a:r>
              <a:rPr lang="en-US" dirty="0">
                <a:solidFill>
                  <a:srgbClr val="FF0000"/>
                </a:solidFill>
              </a:rPr>
              <a:t>R</a:t>
            </a:r>
            <a:r>
              <a:rPr lang="en-US" dirty="0"/>
              <a:t>. </a:t>
            </a:r>
          </a:p>
          <a:p>
            <a:endParaRPr lang="en-US" dirty="0"/>
          </a:p>
          <a:p>
            <a:r>
              <a:rPr lang="en-US" dirty="0"/>
              <a:t>That is, if </a:t>
            </a:r>
            <a:r>
              <a:rPr lang="en-US" dirty="0" err="1">
                <a:solidFill>
                  <a:srgbClr val="FF0000"/>
                </a:solidFill>
              </a:rPr>
              <a:t>aRb</a:t>
            </a:r>
            <a:r>
              <a:rPr lang="en-US" dirty="0"/>
              <a:t> and </a:t>
            </a:r>
            <a:r>
              <a:rPr lang="en-US" dirty="0" err="1">
                <a:solidFill>
                  <a:srgbClr val="FF0000"/>
                </a:solidFill>
              </a:rPr>
              <a:t>bRc</a:t>
            </a:r>
            <a:r>
              <a:rPr lang="en-US" dirty="0"/>
              <a:t> then </a:t>
            </a:r>
            <a:r>
              <a:rPr lang="en-US" dirty="0" err="1">
                <a:solidFill>
                  <a:srgbClr val="FF0000"/>
                </a:solidFill>
              </a:rPr>
              <a:t>aRc</a:t>
            </a:r>
            <a:r>
              <a:rPr lang="en-US" dirty="0"/>
              <a:t>.</a:t>
            </a:r>
          </a:p>
          <a:p>
            <a:endParaRPr lang="en-US" dirty="0"/>
          </a:p>
          <a:p>
            <a:r>
              <a:rPr lang="en-US" dirty="0"/>
              <a:t>In words, if any one element is related to a second and that second element is related to a third, then the first is related to the third.</a:t>
            </a:r>
          </a:p>
          <a:p>
            <a:pPr>
              <a:buNone/>
            </a:pPr>
            <a:r>
              <a:rPr lang="en-US" dirty="0"/>
              <a:t>	</a:t>
            </a:r>
          </a:p>
          <a:p>
            <a:r>
              <a:rPr lang="en-US" dirty="0"/>
              <a:t>Note that the “</a:t>
            </a:r>
            <a:r>
              <a:rPr lang="en-US" dirty="0">
                <a:solidFill>
                  <a:srgbClr val="FF0000"/>
                </a:solidFill>
              </a:rPr>
              <a:t>first</a:t>
            </a:r>
            <a:r>
              <a:rPr lang="en-US" dirty="0"/>
              <a:t>”, “</a:t>
            </a:r>
            <a:r>
              <a:rPr lang="en-US" dirty="0">
                <a:solidFill>
                  <a:srgbClr val="FF0000"/>
                </a:solidFill>
              </a:rPr>
              <a:t>second</a:t>
            </a:r>
            <a:r>
              <a:rPr lang="en-US" dirty="0"/>
              <a:t>” and “</a:t>
            </a:r>
            <a:r>
              <a:rPr lang="en-US" dirty="0">
                <a:solidFill>
                  <a:srgbClr val="FF0000"/>
                </a:solidFill>
              </a:rPr>
              <a:t>third</a:t>
            </a:r>
            <a:r>
              <a:rPr lang="en-US" dirty="0"/>
              <a:t>” elements need not to be distinct.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3" end="3"/>
                                            </p:txEl>
                                          </p:spTgt>
                                        </p:tgtEl>
                                        <p:attrNameLst>
                                          <p:attrName>style.visibility</p:attrName>
                                        </p:attrNameLst>
                                      </p:cBhvr>
                                      <p:to>
                                        <p:strVal val="visible"/>
                                      </p:to>
                                    </p:set>
                                    <p:animEffect transition="in" filter="fade">
                                      <p:cBhvr>
                                        <p:cTn id="12" dur="2000"/>
                                        <p:tgtEl>
                                          <p:spTgt spid="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Effect transition="in" filter="fade">
                                      <p:cBhvr>
                                        <p:cTn id="17" dur="2000"/>
                                        <p:tgtEl>
                                          <p:spTgt spid="4">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7" end="7"/>
                                            </p:txEl>
                                          </p:spTgt>
                                        </p:tgtEl>
                                        <p:attrNameLst>
                                          <p:attrName>style.visibility</p:attrName>
                                        </p:attrNameLst>
                                      </p:cBhvr>
                                      <p:to>
                                        <p:strVal val="visible"/>
                                      </p:to>
                                    </p:set>
                                    <p:animEffect transition="in" filter="fade">
                                      <p:cBhvr>
                                        <p:cTn id="22"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CARTESIAN PRODUCT OF TWO SETS</a:t>
            </a:r>
          </a:p>
        </p:txBody>
      </p:sp>
      <p:sp>
        <p:nvSpPr>
          <p:cNvPr id="3" name="Slide Number Placeholder 2"/>
          <p:cNvSpPr>
            <a:spLocks noGrp="1"/>
          </p:cNvSpPr>
          <p:nvPr>
            <p:ph type="sldNum" sz="quarter" idx="12"/>
          </p:nvPr>
        </p:nvSpPr>
        <p:spPr/>
        <p:txBody>
          <a:bodyPr/>
          <a:lstStyle/>
          <a:p>
            <a:fld id="{25E19944-04AC-4CD8-BA69-63C2A678C21A}" type="slidenum">
              <a:rPr lang="en-US" smtClean="0"/>
              <a:pPr/>
              <a:t>5</a:t>
            </a:fld>
            <a:endParaRPr lang="en-US"/>
          </a:p>
        </p:txBody>
      </p:sp>
      <p:sp>
        <p:nvSpPr>
          <p:cNvPr id="4" name="Content Placeholder 3"/>
          <p:cNvSpPr>
            <a:spLocks noGrp="1"/>
          </p:cNvSpPr>
          <p:nvPr>
            <p:ph sz="quarter" idx="1"/>
          </p:nvPr>
        </p:nvSpPr>
        <p:spPr/>
        <p:txBody>
          <a:bodyPr/>
          <a:lstStyle/>
          <a:p>
            <a:r>
              <a:rPr lang="en-US" dirty="0"/>
              <a:t>Let </a:t>
            </a:r>
            <a:r>
              <a:rPr lang="en-US" dirty="0">
                <a:solidFill>
                  <a:srgbClr val="FF0000"/>
                </a:solidFill>
              </a:rPr>
              <a:t>A</a:t>
            </a:r>
            <a:r>
              <a:rPr lang="en-US" dirty="0"/>
              <a:t> and </a:t>
            </a:r>
            <a:r>
              <a:rPr lang="en-US" dirty="0">
                <a:solidFill>
                  <a:srgbClr val="FF0000"/>
                </a:solidFill>
              </a:rPr>
              <a:t>B</a:t>
            </a:r>
            <a:r>
              <a:rPr lang="en-US" dirty="0"/>
              <a:t> be sets. The </a:t>
            </a:r>
            <a:r>
              <a:rPr lang="en-US" dirty="0">
                <a:solidFill>
                  <a:srgbClr val="FF0000"/>
                </a:solidFill>
              </a:rPr>
              <a:t>Cartesian product</a:t>
            </a:r>
            <a:r>
              <a:rPr lang="en-US" dirty="0"/>
              <a:t> of A and B, denoted </a:t>
            </a:r>
            <a:r>
              <a:rPr lang="en-US" dirty="0">
                <a:solidFill>
                  <a:srgbClr val="FF0000"/>
                </a:solidFill>
              </a:rPr>
              <a:t>A </a:t>
            </a:r>
            <a:r>
              <a:rPr lang="en-US" dirty="0">
                <a:solidFill>
                  <a:srgbClr val="FF0000"/>
                </a:solidFill>
                <a:sym typeface="Symbol"/>
              </a:rPr>
              <a:t></a:t>
            </a:r>
            <a:r>
              <a:rPr lang="en-US" dirty="0">
                <a:solidFill>
                  <a:srgbClr val="FF0000"/>
                </a:solidFill>
              </a:rPr>
              <a:t> B</a:t>
            </a:r>
            <a:r>
              <a:rPr lang="en-US" dirty="0"/>
              <a:t> (read  “</a:t>
            </a:r>
            <a:r>
              <a:rPr lang="en-US" dirty="0">
                <a:solidFill>
                  <a:srgbClr val="FF0000"/>
                </a:solidFill>
              </a:rPr>
              <a:t>A cross B</a:t>
            </a:r>
            <a:r>
              <a:rPr lang="en-US" dirty="0"/>
              <a:t>”) is the set of all ordered pairs </a:t>
            </a:r>
            <a:r>
              <a:rPr lang="en-US" dirty="0">
                <a:solidFill>
                  <a:srgbClr val="FF0000"/>
                </a:solidFill>
              </a:rPr>
              <a:t>(a, b)</a:t>
            </a:r>
            <a:r>
              <a:rPr lang="en-US" dirty="0"/>
              <a:t>, where a is in A and b is in B.</a:t>
            </a:r>
          </a:p>
          <a:p>
            <a:endParaRPr lang="en-US" dirty="0"/>
          </a:p>
          <a:p>
            <a:r>
              <a:rPr lang="en-US" dirty="0"/>
              <a:t>Symbolically:</a:t>
            </a:r>
          </a:p>
          <a:p>
            <a:pPr>
              <a:buNone/>
            </a:pPr>
            <a:r>
              <a:rPr lang="en-US" dirty="0"/>
              <a:t>			</a:t>
            </a:r>
            <a:r>
              <a:rPr lang="en-US" dirty="0">
                <a:solidFill>
                  <a:srgbClr val="FF0000"/>
                </a:solidFill>
              </a:rPr>
              <a:t>A </a:t>
            </a:r>
            <a:r>
              <a:rPr lang="en-US" dirty="0">
                <a:solidFill>
                  <a:srgbClr val="FF0000"/>
                </a:solidFill>
                <a:sym typeface="Symbol"/>
              </a:rPr>
              <a:t></a:t>
            </a:r>
            <a:r>
              <a:rPr lang="en-US" dirty="0">
                <a:solidFill>
                  <a:srgbClr val="FF0000"/>
                </a:solidFill>
              </a:rPr>
              <a:t>B = {(a, b)| a </a:t>
            </a:r>
            <a:r>
              <a:rPr lang="en-US" dirty="0">
                <a:solidFill>
                  <a:srgbClr val="FF0000"/>
                </a:solidFill>
                <a:sym typeface="Symbol"/>
              </a:rPr>
              <a:t></a:t>
            </a:r>
            <a:r>
              <a:rPr lang="en-US" dirty="0">
                <a:solidFill>
                  <a:srgbClr val="FF0000"/>
                </a:solidFill>
              </a:rPr>
              <a:t> A and b </a:t>
            </a:r>
            <a:r>
              <a:rPr lang="en-US" dirty="0">
                <a:solidFill>
                  <a:srgbClr val="FF0000"/>
                </a:solidFill>
                <a:sym typeface="Symbol"/>
              </a:rPr>
              <a:t></a:t>
            </a:r>
            <a:r>
              <a:rPr lang="en-US" dirty="0">
                <a:solidFill>
                  <a:srgbClr val="FF0000"/>
                </a:solidFill>
              </a:rPr>
              <a:t> B}</a:t>
            </a:r>
          </a:p>
          <a:p>
            <a:pPr>
              <a:buNone/>
            </a:pPr>
            <a:endParaRPr lang="en-US" dirty="0"/>
          </a:p>
          <a:p>
            <a:r>
              <a:rPr lang="en-US" b="1" u="sng" dirty="0">
                <a:solidFill>
                  <a:srgbClr val="0070C0"/>
                </a:solidFill>
                <a:latin typeface="+mj-lt"/>
                <a:ea typeface="+mj-ea"/>
                <a:cs typeface="+mj-cs"/>
              </a:rPr>
              <a:t>NOTE</a:t>
            </a:r>
          </a:p>
          <a:p>
            <a:pPr>
              <a:buNone/>
            </a:pPr>
            <a:r>
              <a:rPr lang="en-US" dirty="0"/>
              <a:t>	If set </a:t>
            </a:r>
            <a:r>
              <a:rPr lang="en-US" dirty="0">
                <a:solidFill>
                  <a:srgbClr val="FF0000"/>
                </a:solidFill>
              </a:rPr>
              <a:t>A</a:t>
            </a:r>
            <a:r>
              <a:rPr lang="en-US" dirty="0"/>
              <a:t> has </a:t>
            </a:r>
            <a:r>
              <a:rPr lang="en-US" b="1" i="1" dirty="0">
                <a:solidFill>
                  <a:srgbClr val="FF0000"/>
                </a:solidFill>
              </a:rPr>
              <a:t>m</a:t>
            </a:r>
            <a:r>
              <a:rPr lang="en-US" dirty="0"/>
              <a:t> elements and set </a:t>
            </a:r>
            <a:r>
              <a:rPr lang="en-US" dirty="0">
                <a:solidFill>
                  <a:srgbClr val="FF0000"/>
                </a:solidFill>
              </a:rPr>
              <a:t>B</a:t>
            </a:r>
            <a:r>
              <a:rPr lang="en-US" dirty="0"/>
              <a:t> has </a:t>
            </a:r>
            <a:r>
              <a:rPr lang="en-US" b="1" i="1" dirty="0">
                <a:solidFill>
                  <a:srgbClr val="FF0000"/>
                </a:solidFill>
              </a:rPr>
              <a:t>n</a:t>
            </a:r>
            <a:r>
              <a:rPr lang="en-US" dirty="0"/>
              <a:t> elements then 			</a:t>
            </a:r>
            <a:r>
              <a:rPr lang="en-US" dirty="0">
                <a:solidFill>
                  <a:srgbClr val="FF0000"/>
                </a:solidFill>
              </a:rPr>
              <a:t>A </a:t>
            </a:r>
            <a:r>
              <a:rPr lang="en-US" dirty="0">
                <a:solidFill>
                  <a:srgbClr val="FF0000"/>
                </a:solidFill>
                <a:sym typeface="Symbol"/>
              </a:rPr>
              <a:t> </a:t>
            </a:r>
            <a:r>
              <a:rPr lang="en-US" dirty="0">
                <a:solidFill>
                  <a:srgbClr val="FF0000"/>
                </a:solidFill>
              </a:rPr>
              <a:t>B</a:t>
            </a:r>
            <a:r>
              <a:rPr lang="en-US" dirty="0"/>
              <a:t> has </a:t>
            </a:r>
            <a:r>
              <a:rPr lang="en-US" b="1" i="1" dirty="0">
                <a:solidFill>
                  <a:srgbClr val="FF0000"/>
                </a:solidFill>
              </a:rPr>
              <a:t>m</a:t>
            </a:r>
            <a:r>
              <a:rPr lang="en-US" dirty="0">
                <a:solidFill>
                  <a:srgbClr val="FF0000"/>
                </a:solidFill>
              </a:rPr>
              <a:t> </a:t>
            </a:r>
            <a:r>
              <a:rPr lang="en-US" dirty="0">
                <a:solidFill>
                  <a:srgbClr val="FF0000"/>
                </a:solidFill>
                <a:sym typeface="Symbol"/>
              </a:rPr>
              <a:t></a:t>
            </a:r>
            <a:r>
              <a:rPr lang="en-US" b="1" i="1" dirty="0">
                <a:solidFill>
                  <a:srgbClr val="FF0000"/>
                </a:solidFill>
              </a:rPr>
              <a:t> n</a:t>
            </a:r>
            <a:r>
              <a:rPr lang="en-US" dirty="0"/>
              <a:t> elements.</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20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REMARK</a:t>
            </a:r>
          </a:p>
        </p:txBody>
      </p:sp>
      <p:sp>
        <p:nvSpPr>
          <p:cNvPr id="3" name="Slide Number Placeholder 2"/>
          <p:cNvSpPr>
            <a:spLocks noGrp="1"/>
          </p:cNvSpPr>
          <p:nvPr>
            <p:ph type="sldNum" sz="quarter" idx="12"/>
          </p:nvPr>
        </p:nvSpPr>
        <p:spPr/>
        <p:txBody>
          <a:bodyPr/>
          <a:lstStyle/>
          <a:p>
            <a:fld id="{25E19944-04AC-4CD8-BA69-63C2A678C21A}" type="slidenum">
              <a:rPr lang="en-US" smtClean="0"/>
              <a:pPr/>
              <a:t>50</a:t>
            </a:fld>
            <a:endParaRPr lang="en-US"/>
          </a:p>
        </p:txBody>
      </p:sp>
      <p:sp>
        <p:nvSpPr>
          <p:cNvPr id="4" name="Content Placeholder 3"/>
          <p:cNvSpPr>
            <a:spLocks noGrp="1"/>
          </p:cNvSpPr>
          <p:nvPr>
            <p:ph sz="quarter" idx="1"/>
          </p:nvPr>
        </p:nvSpPr>
        <p:spPr/>
        <p:txBody>
          <a:bodyPr/>
          <a:lstStyle/>
          <a:p>
            <a:r>
              <a:rPr lang="en-US" dirty="0">
                <a:solidFill>
                  <a:srgbClr val="FF0000"/>
                </a:solidFill>
              </a:rPr>
              <a:t>R</a:t>
            </a:r>
            <a:r>
              <a:rPr lang="en-US" dirty="0"/>
              <a:t> is </a:t>
            </a:r>
            <a:r>
              <a:rPr lang="en-US" dirty="0">
                <a:solidFill>
                  <a:srgbClr val="FF0000"/>
                </a:solidFill>
              </a:rPr>
              <a:t>not transitive</a:t>
            </a:r>
            <a:r>
              <a:rPr lang="en-US" dirty="0"/>
              <a:t> </a:t>
            </a:r>
            <a:r>
              <a:rPr lang="en-US" dirty="0" err="1"/>
              <a:t>iff</a:t>
            </a:r>
            <a:r>
              <a:rPr lang="en-US" dirty="0"/>
              <a:t> there are elements </a:t>
            </a:r>
            <a:r>
              <a:rPr lang="en-US" dirty="0">
                <a:solidFill>
                  <a:srgbClr val="FF0000"/>
                </a:solidFill>
              </a:rPr>
              <a:t>a, b, c</a:t>
            </a:r>
            <a:r>
              <a:rPr lang="en-US" dirty="0"/>
              <a:t> in </a:t>
            </a:r>
            <a:r>
              <a:rPr lang="en-US" dirty="0">
                <a:solidFill>
                  <a:srgbClr val="FF0000"/>
                </a:solidFill>
              </a:rPr>
              <a:t>A</a:t>
            </a:r>
            <a:r>
              <a:rPr lang="en-US" dirty="0"/>
              <a:t> such that If </a:t>
            </a:r>
            <a:r>
              <a:rPr lang="en-US" dirty="0">
                <a:solidFill>
                  <a:srgbClr val="FF0000"/>
                </a:solidFill>
              </a:rPr>
              <a:t>(a, b) </a:t>
            </a:r>
            <a:r>
              <a:rPr lang="en-US" dirty="0">
                <a:solidFill>
                  <a:srgbClr val="FF0000"/>
                </a:solidFill>
                <a:sym typeface="Symbol"/>
              </a:rPr>
              <a:t> </a:t>
            </a:r>
            <a:r>
              <a:rPr lang="en-US" dirty="0">
                <a:solidFill>
                  <a:srgbClr val="FF0000"/>
                </a:solidFill>
              </a:rPr>
              <a:t>R</a:t>
            </a:r>
            <a:r>
              <a:rPr lang="en-US" dirty="0"/>
              <a:t> and </a:t>
            </a:r>
            <a:r>
              <a:rPr lang="en-US" dirty="0">
                <a:solidFill>
                  <a:srgbClr val="FF0000"/>
                </a:solidFill>
              </a:rPr>
              <a:t>(b, c) </a:t>
            </a:r>
            <a:r>
              <a:rPr lang="en-US" dirty="0">
                <a:solidFill>
                  <a:srgbClr val="FF0000"/>
                </a:solidFill>
                <a:sym typeface="Symbol"/>
              </a:rPr>
              <a:t> </a:t>
            </a:r>
            <a:r>
              <a:rPr lang="en-US" dirty="0">
                <a:solidFill>
                  <a:srgbClr val="FF0000"/>
                </a:solidFill>
              </a:rPr>
              <a:t>R</a:t>
            </a:r>
            <a:r>
              <a:rPr lang="en-US" dirty="0"/>
              <a:t> but </a:t>
            </a:r>
            <a:r>
              <a:rPr lang="en-US" dirty="0">
                <a:solidFill>
                  <a:srgbClr val="FF0000"/>
                </a:solidFill>
              </a:rPr>
              <a:t>(a, c) </a:t>
            </a:r>
            <a:r>
              <a:rPr lang="en-US" dirty="0">
                <a:solidFill>
                  <a:srgbClr val="FF0000"/>
                </a:solidFill>
                <a:sym typeface="Symbol"/>
              </a:rPr>
              <a:t> </a:t>
            </a:r>
            <a:r>
              <a:rPr lang="en-US" dirty="0">
                <a:solidFill>
                  <a:srgbClr val="FF0000"/>
                </a:solidFill>
              </a:rPr>
              <a:t>R</a:t>
            </a:r>
            <a:r>
              <a:rPr lang="en-US" dirty="0"/>
              <a:t>.</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EXAMPLE</a:t>
            </a:r>
          </a:p>
        </p:txBody>
      </p:sp>
      <p:sp>
        <p:nvSpPr>
          <p:cNvPr id="3" name="Slide Number Placeholder 2"/>
          <p:cNvSpPr>
            <a:spLocks noGrp="1"/>
          </p:cNvSpPr>
          <p:nvPr>
            <p:ph type="sldNum" sz="quarter" idx="12"/>
          </p:nvPr>
        </p:nvSpPr>
        <p:spPr/>
        <p:txBody>
          <a:bodyPr/>
          <a:lstStyle/>
          <a:p>
            <a:fld id="{25E19944-04AC-4CD8-BA69-63C2A678C21A}" type="slidenum">
              <a:rPr lang="en-US" smtClean="0"/>
              <a:pPr/>
              <a:t>51</a:t>
            </a:fld>
            <a:endParaRPr lang="en-US"/>
          </a:p>
        </p:txBody>
      </p:sp>
      <p:sp>
        <p:nvSpPr>
          <p:cNvPr id="4" name="Content Placeholder 3"/>
          <p:cNvSpPr>
            <a:spLocks noGrp="1"/>
          </p:cNvSpPr>
          <p:nvPr>
            <p:ph sz="quarter" idx="1"/>
          </p:nvPr>
        </p:nvSpPr>
        <p:spPr>
          <a:xfrm>
            <a:off x="457200" y="1219200"/>
            <a:ext cx="8686800" cy="5105400"/>
          </a:xfrm>
        </p:spPr>
        <p:txBody>
          <a:bodyPr/>
          <a:lstStyle/>
          <a:p>
            <a:r>
              <a:rPr lang="en-US" dirty="0"/>
              <a:t>Let A = </a:t>
            </a:r>
            <a:r>
              <a:rPr lang="en-US" dirty="0">
                <a:solidFill>
                  <a:srgbClr val="FF0000"/>
                </a:solidFill>
              </a:rPr>
              <a:t>{1, 2, 3, 4}</a:t>
            </a:r>
            <a:r>
              <a:rPr lang="en-US" dirty="0"/>
              <a:t> and define relations </a:t>
            </a:r>
            <a:r>
              <a:rPr lang="en-US" dirty="0">
                <a:solidFill>
                  <a:srgbClr val="FF0000"/>
                </a:solidFill>
              </a:rPr>
              <a:t>R</a:t>
            </a:r>
            <a:r>
              <a:rPr lang="en-US" baseline="-25000" dirty="0">
                <a:solidFill>
                  <a:srgbClr val="FF0000"/>
                </a:solidFill>
              </a:rPr>
              <a:t>1</a:t>
            </a:r>
            <a:r>
              <a:rPr lang="en-US" dirty="0"/>
              <a:t>, </a:t>
            </a:r>
            <a:r>
              <a:rPr lang="en-US" dirty="0">
                <a:solidFill>
                  <a:srgbClr val="FF0000"/>
                </a:solidFill>
              </a:rPr>
              <a:t>R</a:t>
            </a:r>
            <a:r>
              <a:rPr lang="en-US" baseline="-25000" dirty="0">
                <a:solidFill>
                  <a:srgbClr val="FF0000"/>
                </a:solidFill>
              </a:rPr>
              <a:t>2</a:t>
            </a:r>
            <a:r>
              <a:rPr lang="en-US" dirty="0"/>
              <a:t> and </a:t>
            </a:r>
            <a:r>
              <a:rPr lang="en-US" dirty="0">
                <a:solidFill>
                  <a:srgbClr val="FF0000"/>
                </a:solidFill>
              </a:rPr>
              <a:t>R</a:t>
            </a:r>
            <a:r>
              <a:rPr lang="en-US" baseline="-25000" dirty="0">
                <a:solidFill>
                  <a:srgbClr val="FF0000"/>
                </a:solidFill>
              </a:rPr>
              <a:t>3</a:t>
            </a:r>
            <a:r>
              <a:rPr lang="en-US" dirty="0"/>
              <a:t> on </a:t>
            </a:r>
            <a:r>
              <a:rPr lang="en-US" dirty="0">
                <a:solidFill>
                  <a:srgbClr val="FF0000"/>
                </a:solidFill>
              </a:rPr>
              <a:t>A</a:t>
            </a:r>
            <a:r>
              <a:rPr lang="en-US" dirty="0"/>
              <a:t> as follows:</a:t>
            </a:r>
          </a:p>
          <a:p>
            <a:pPr>
              <a:buNone/>
            </a:pPr>
            <a:r>
              <a:rPr lang="en-US" dirty="0"/>
              <a:t>			R</a:t>
            </a:r>
            <a:r>
              <a:rPr lang="en-US" baseline="-25000" dirty="0"/>
              <a:t>1</a:t>
            </a:r>
            <a:r>
              <a:rPr lang="en-US" dirty="0"/>
              <a:t> = </a:t>
            </a:r>
            <a:r>
              <a:rPr lang="en-US" dirty="0">
                <a:solidFill>
                  <a:srgbClr val="FF0000"/>
                </a:solidFill>
              </a:rPr>
              <a:t>{(1, 1), (1, 2), (1, 3), (2, 3)}</a:t>
            </a:r>
          </a:p>
          <a:p>
            <a:pPr>
              <a:buNone/>
            </a:pPr>
            <a:r>
              <a:rPr lang="en-US" dirty="0"/>
              <a:t>			R</a:t>
            </a:r>
            <a:r>
              <a:rPr lang="en-US" baseline="-25000" dirty="0"/>
              <a:t>2</a:t>
            </a:r>
            <a:r>
              <a:rPr lang="en-US" dirty="0"/>
              <a:t> = </a:t>
            </a:r>
            <a:r>
              <a:rPr lang="en-US" dirty="0">
                <a:solidFill>
                  <a:srgbClr val="FF0000"/>
                </a:solidFill>
              </a:rPr>
              <a:t>{(1, 2), (1, 4), (2, 3), (3, 4)}</a:t>
            </a:r>
          </a:p>
          <a:p>
            <a:pPr>
              <a:buNone/>
            </a:pPr>
            <a:r>
              <a:rPr lang="en-US" dirty="0"/>
              <a:t>			R</a:t>
            </a:r>
            <a:r>
              <a:rPr lang="en-US" baseline="-25000" dirty="0"/>
              <a:t>3</a:t>
            </a:r>
            <a:r>
              <a:rPr lang="en-US" dirty="0"/>
              <a:t> = </a:t>
            </a:r>
            <a:r>
              <a:rPr lang="en-US" dirty="0">
                <a:solidFill>
                  <a:srgbClr val="FF0000"/>
                </a:solidFill>
              </a:rPr>
              <a:t>{(2, 1), (2, 4), (2, 3), (3,4)}</a:t>
            </a:r>
          </a:p>
          <a:p>
            <a:pPr>
              <a:buNone/>
            </a:pPr>
            <a:endParaRPr lang="en-US" dirty="0"/>
          </a:p>
          <a:p>
            <a:r>
              <a:rPr lang="en-US" dirty="0"/>
              <a:t>Then </a:t>
            </a:r>
            <a:r>
              <a:rPr lang="en-US" dirty="0">
                <a:solidFill>
                  <a:srgbClr val="FF0000"/>
                </a:solidFill>
              </a:rPr>
              <a:t>R</a:t>
            </a:r>
            <a:r>
              <a:rPr lang="en-US" baseline="-25000" dirty="0">
                <a:solidFill>
                  <a:srgbClr val="FF0000"/>
                </a:solidFill>
              </a:rPr>
              <a:t>1</a:t>
            </a:r>
            <a:r>
              <a:rPr lang="en-US" dirty="0"/>
              <a:t> is </a:t>
            </a:r>
            <a:r>
              <a:rPr lang="en-US" dirty="0">
                <a:solidFill>
                  <a:srgbClr val="FF0000"/>
                </a:solidFill>
              </a:rPr>
              <a:t>transitive</a:t>
            </a:r>
            <a:r>
              <a:rPr lang="en-US" dirty="0"/>
              <a:t> because </a:t>
            </a:r>
            <a:r>
              <a:rPr lang="en-US" dirty="0">
                <a:solidFill>
                  <a:srgbClr val="FF0000"/>
                </a:solidFill>
              </a:rPr>
              <a:t>(1, 1), (1, 2)</a:t>
            </a:r>
            <a:r>
              <a:rPr lang="en-US" dirty="0"/>
              <a:t> are in </a:t>
            </a:r>
            <a:r>
              <a:rPr lang="en-US" dirty="0">
                <a:solidFill>
                  <a:srgbClr val="FF0000"/>
                </a:solidFill>
              </a:rPr>
              <a:t>R</a:t>
            </a:r>
            <a:r>
              <a:rPr lang="en-US" dirty="0"/>
              <a:t> then to be </a:t>
            </a:r>
            <a:r>
              <a:rPr lang="en-US" dirty="0">
                <a:solidFill>
                  <a:srgbClr val="FF0000"/>
                </a:solidFill>
              </a:rPr>
              <a:t>transitive relation (1,2)</a:t>
            </a:r>
            <a:r>
              <a:rPr lang="en-US" dirty="0"/>
              <a:t> must be there and it belongs to </a:t>
            </a:r>
            <a:r>
              <a:rPr lang="en-US" dirty="0">
                <a:solidFill>
                  <a:srgbClr val="FF0000"/>
                </a:solidFill>
              </a:rPr>
              <a:t>R</a:t>
            </a:r>
            <a:r>
              <a:rPr lang="en-US" dirty="0"/>
              <a:t> Similarly for other order pairs. </a:t>
            </a:r>
          </a:p>
          <a:p>
            <a:r>
              <a:rPr lang="en-US" dirty="0">
                <a:solidFill>
                  <a:srgbClr val="FF0000"/>
                </a:solidFill>
              </a:rPr>
              <a:t>R</a:t>
            </a:r>
            <a:r>
              <a:rPr lang="en-US" baseline="-25000" dirty="0">
                <a:solidFill>
                  <a:srgbClr val="FF0000"/>
                </a:solidFill>
              </a:rPr>
              <a:t>2</a:t>
            </a:r>
            <a:r>
              <a:rPr lang="en-US" dirty="0"/>
              <a:t> is </a:t>
            </a:r>
            <a:r>
              <a:rPr lang="en-US" dirty="0">
                <a:solidFill>
                  <a:srgbClr val="FF0000"/>
                </a:solidFill>
              </a:rPr>
              <a:t>not transitive</a:t>
            </a:r>
            <a:r>
              <a:rPr lang="en-US" dirty="0"/>
              <a:t> since </a:t>
            </a:r>
            <a:r>
              <a:rPr lang="en-US" dirty="0">
                <a:solidFill>
                  <a:srgbClr val="FF0000"/>
                </a:solidFill>
              </a:rPr>
              <a:t>(1, 2)</a:t>
            </a:r>
            <a:r>
              <a:rPr lang="en-US" dirty="0"/>
              <a:t> and </a:t>
            </a:r>
            <a:r>
              <a:rPr lang="en-US" dirty="0">
                <a:solidFill>
                  <a:srgbClr val="FF0000"/>
                </a:solidFill>
              </a:rPr>
              <a:t>(2, 3)</a:t>
            </a:r>
            <a:r>
              <a:rPr lang="en-US" dirty="0"/>
              <a:t> </a:t>
            </a:r>
            <a:r>
              <a:rPr lang="en-US" dirty="0">
                <a:sym typeface="Symbol"/>
              </a:rPr>
              <a:t></a:t>
            </a:r>
            <a:r>
              <a:rPr lang="en-US" dirty="0">
                <a:solidFill>
                  <a:srgbClr val="FF0000"/>
                </a:solidFill>
              </a:rPr>
              <a:t> R</a:t>
            </a:r>
            <a:r>
              <a:rPr lang="en-US" baseline="-25000" dirty="0">
                <a:solidFill>
                  <a:srgbClr val="FF0000"/>
                </a:solidFill>
              </a:rPr>
              <a:t>2</a:t>
            </a:r>
            <a:r>
              <a:rPr lang="en-US" dirty="0"/>
              <a:t> but </a:t>
            </a:r>
            <a:r>
              <a:rPr lang="en-US" dirty="0">
                <a:solidFill>
                  <a:srgbClr val="FF0000"/>
                </a:solidFill>
              </a:rPr>
              <a:t>(1,3) </a:t>
            </a:r>
            <a:r>
              <a:rPr lang="en-US" dirty="0">
                <a:solidFill>
                  <a:srgbClr val="FF0000"/>
                </a:solidFill>
                <a:sym typeface="Symbol"/>
              </a:rPr>
              <a:t></a:t>
            </a:r>
            <a:r>
              <a:rPr lang="en-US" dirty="0">
                <a:solidFill>
                  <a:srgbClr val="FF0000"/>
                </a:solidFill>
              </a:rPr>
              <a:t> R</a:t>
            </a:r>
            <a:r>
              <a:rPr lang="en-US" baseline="-25000" dirty="0">
                <a:solidFill>
                  <a:srgbClr val="FF0000"/>
                </a:solidFill>
              </a:rPr>
              <a:t>2</a:t>
            </a:r>
            <a:r>
              <a:rPr lang="en-US" dirty="0"/>
              <a:t>.</a:t>
            </a:r>
          </a:p>
          <a:p>
            <a:r>
              <a:rPr lang="en-US" dirty="0">
                <a:solidFill>
                  <a:srgbClr val="FF0000"/>
                </a:solidFill>
              </a:rPr>
              <a:t>R</a:t>
            </a:r>
            <a:r>
              <a:rPr lang="en-US" baseline="-25000" dirty="0">
                <a:solidFill>
                  <a:srgbClr val="FF0000"/>
                </a:solidFill>
              </a:rPr>
              <a:t>3</a:t>
            </a:r>
            <a:r>
              <a:rPr lang="en-US" dirty="0"/>
              <a:t> is </a:t>
            </a:r>
            <a:r>
              <a:rPr lang="en-US" dirty="0">
                <a:solidFill>
                  <a:srgbClr val="FF0000"/>
                </a:solidFill>
              </a:rPr>
              <a:t>transitive</a:t>
            </a:r>
            <a:r>
              <a:rPr lang="en-US" dirty="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20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20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2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b="1" u="sng" dirty="0">
                <a:solidFill>
                  <a:srgbClr val="0070C0"/>
                </a:solidFill>
              </a:rPr>
              <a:t>DIRECTED GRAPH OF A TRANSITIVE RELATION</a:t>
            </a:r>
          </a:p>
        </p:txBody>
      </p:sp>
      <p:sp>
        <p:nvSpPr>
          <p:cNvPr id="3" name="Slide Number Placeholder 2"/>
          <p:cNvSpPr>
            <a:spLocks noGrp="1"/>
          </p:cNvSpPr>
          <p:nvPr>
            <p:ph type="sldNum" sz="quarter" idx="12"/>
          </p:nvPr>
        </p:nvSpPr>
        <p:spPr/>
        <p:txBody>
          <a:bodyPr/>
          <a:lstStyle/>
          <a:p>
            <a:fld id="{25E19944-04AC-4CD8-BA69-63C2A678C21A}" type="slidenum">
              <a:rPr lang="en-US" smtClean="0"/>
              <a:pPr/>
              <a:t>52</a:t>
            </a:fld>
            <a:endParaRPr lang="en-US"/>
          </a:p>
        </p:txBody>
      </p:sp>
      <p:sp>
        <p:nvSpPr>
          <p:cNvPr id="4" name="Content Placeholder 3"/>
          <p:cNvSpPr>
            <a:spLocks noGrp="1"/>
          </p:cNvSpPr>
          <p:nvPr>
            <p:ph sz="quarter" idx="1"/>
          </p:nvPr>
        </p:nvSpPr>
        <p:spPr/>
        <p:txBody>
          <a:bodyPr/>
          <a:lstStyle/>
          <a:p>
            <a:r>
              <a:rPr lang="en-US" dirty="0"/>
              <a:t>For a </a:t>
            </a:r>
            <a:r>
              <a:rPr lang="en-US" dirty="0">
                <a:solidFill>
                  <a:srgbClr val="FF0000"/>
                </a:solidFill>
              </a:rPr>
              <a:t>transitive directed graph</a:t>
            </a:r>
            <a:r>
              <a:rPr lang="en-US" dirty="0"/>
              <a:t>, whenever there is an arrow going from one point to the second, and from the second to the third, there is an arrow going directly from the first to the third.</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EXAMPLE</a:t>
            </a:r>
          </a:p>
        </p:txBody>
      </p:sp>
      <p:sp>
        <p:nvSpPr>
          <p:cNvPr id="3" name="Slide Number Placeholder 2"/>
          <p:cNvSpPr>
            <a:spLocks noGrp="1"/>
          </p:cNvSpPr>
          <p:nvPr>
            <p:ph type="sldNum" sz="quarter" idx="12"/>
          </p:nvPr>
        </p:nvSpPr>
        <p:spPr/>
        <p:txBody>
          <a:bodyPr/>
          <a:lstStyle/>
          <a:p>
            <a:fld id="{25E19944-04AC-4CD8-BA69-63C2A678C21A}" type="slidenum">
              <a:rPr lang="en-US" smtClean="0"/>
              <a:pPr/>
              <a:t>53</a:t>
            </a:fld>
            <a:endParaRPr lang="en-US"/>
          </a:p>
        </p:txBody>
      </p:sp>
      <p:sp>
        <p:nvSpPr>
          <p:cNvPr id="4" name="Content Placeholder 3"/>
          <p:cNvSpPr>
            <a:spLocks noGrp="1"/>
          </p:cNvSpPr>
          <p:nvPr>
            <p:ph sz="quarter" idx="1"/>
          </p:nvPr>
        </p:nvSpPr>
        <p:spPr/>
        <p:txBody>
          <a:bodyPr/>
          <a:lstStyle/>
          <a:p>
            <a:r>
              <a:rPr lang="en-US" dirty="0"/>
              <a:t>Let A = </a:t>
            </a:r>
            <a:r>
              <a:rPr lang="en-US" dirty="0">
                <a:solidFill>
                  <a:srgbClr val="FF0000"/>
                </a:solidFill>
              </a:rPr>
              <a:t>{1, 2, 3, 4}</a:t>
            </a:r>
            <a:r>
              <a:rPr lang="en-US" dirty="0"/>
              <a:t> and define relations </a:t>
            </a:r>
            <a:r>
              <a:rPr lang="en-US" dirty="0">
                <a:solidFill>
                  <a:srgbClr val="FF0000"/>
                </a:solidFill>
              </a:rPr>
              <a:t>R</a:t>
            </a:r>
            <a:r>
              <a:rPr lang="en-US" baseline="-25000" dirty="0">
                <a:solidFill>
                  <a:srgbClr val="FF0000"/>
                </a:solidFill>
              </a:rPr>
              <a:t>1</a:t>
            </a:r>
            <a:r>
              <a:rPr lang="en-US" dirty="0"/>
              <a:t>, </a:t>
            </a:r>
            <a:r>
              <a:rPr lang="en-US" dirty="0">
                <a:solidFill>
                  <a:srgbClr val="FF0000"/>
                </a:solidFill>
              </a:rPr>
              <a:t>R</a:t>
            </a:r>
            <a:r>
              <a:rPr lang="en-US" baseline="-25000" dirty="0">
                <a:solidFill>
                  <a:srgbClr val="FF0000"/>
                </a:solidFill>
              </a:rPr>
              <a:t>2</a:t>
            </a:r>
            <a:r>
              <a:rPr lang="en-US" dirty="0"/>
              <a:t> and </a:t>
            </a:r>
            <a:r>
              <a:rPr lang="en-US" dirty="0">
                <a:solidFill>
                  <a:srgbClr val="FF0000"/>
                </a:solidFill>
              </a:rPr>
              <a:t>R</a:t>
            </a:r>
            <a:r>
              <a:rPr lang="en-US" baseline="-25000" dirty="0">
                <a:solidFill>
                  <a:srgbClr val="FF0000"/>
                </a:solidFill>
              </a:rPr>
              <a:t>3</a:t>
            </a:r>
            <a:r>
              <a:rPr lang="en-US" baseline="-25000" dirty="0"/>
              <a:t> </a:t>
            </a:r>
            <a:r>
              <a:rPr lang="en-US" dirty="0"/>
              <a:t>on </a:t>
            </a:r>
            <a:r>
              <a:rPr lang="en-US" dirty="0">
                <a:solidFill>
                  <a:srgbClr val="FF0000"/>
                </a:solidFill>
              </a:rPr>
              <a:t>A</a:t>
            </a:r>
            <a:r>
              <a:rPr lang="en-US" dirty="0"/>
              <a:t> by the </a:t>
            </a:r>
            <a:r>
              <a:rPr lang="en-US" dirty="0">
                <a:solidFill>
                  <a:srgbClr val="FF0000"/>
                </a:solidFill>
              </a:rPr>
              <a:t>directed graphs</a:t>
            </a:r>
            <a:r>
              <a:rPr lang="en-US" dirty="0"/>
              <a:t>:</a:t>
            </a:r>
          </a:p>
          <a:p>
            <a:pPr>
              <a:buNone/>
            </a:pPr>
            <a:r>
              <a:rPr lang="en-US" dirty="0"/>
              <a:t>			</a:t>
            </a:r>
          </a:p>
          <a:p>
            <a:pPr>
              <a:buNone/>
            </a:pPr>
            <a:r>
              <a:rPr lang="en-US" dirty="0"/>
              <a:t>			R</a:t>
            </a:r>
            <a:r>
              <a:rPr lang="en-US" baseline="-25000" dirty="0"/>
              <a:t>1</a:t>
            </a:r>
            <a:r>
              <a:rPr lang="en-US" dirty="0"/>
              <a:t> = </a:t>
            </a:r>
            <a:r>
              <a:rPr lang="en-US" dirty="0">
                <a:solidFill>
                  <a:srgbClr val="FF0000"/>
                </a:solidFill>
              </a:rPr>
              <a:t>{(1, 1), (1, 2), (1, 3), (2, 3)}</a:t>
            </a:r>
          </a:p>
          <a:p>
            <a:pPr>
              <a:buNone/>
            </a:pPr>
            <a:r>
              <a:rPr lang="en-US" dirty="0"/>
              <a:t>			R</a:t>
            </a:r>
            <a:r>
              <a:rPr lang="en-US" baseline="-25000" dirty="0"/>
              <a:t>2</a:t>
            </a:r>
            <a:r>
              <a:rPr lang="en-US" dirty="0"/>
              <a:t> = </a:t>
            </a:r>
            <a:r>
              <a:rPr lang="en-US" dirty="0">
                <a:solidFill>
                  <a:srgbClr val="FF0000"/>
                </a:solidFill>
              </a:rPr>
              <a:t>{(1, 2), (1, 4), (2, 3), (3, 4)}</a:t>
            </a:r>
          </a:p>
          <a:p>
            <a:pPr>
              <a:buNone/>
            </a:pPr>
            <a:r>
              <a:rPr lang="en-US" dirty="0"/>
              <a:t>			R</a:t>
            </a:r>
            <a:r>
              <a:rPr lang="en-US" baseline="-25000" dirty="0"/>
              <a:t>3</a:t>
            </a:r>
            <a:r>
              <a:rPr lang="en-US" dirty="0"/>
              <a:t> = </a:t>
            </a:r>
            <a:r>
              <a:rPr lang="en-US" dirty="0">
                <a:solidFill>
                  <a:srgbClr val="FF0000"/>
                </a:solidFill>
              </a:rPr>
              <a:t>{(2, 1), (2, 4), (2, 3), (3, 4)}</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5E19944-04AC-4CD8-BA69-63C2A678C21A}" type="slidenum">
              <a:rPr lang="en-US" smtClean="0"/>
              <a:pPr/>
              <a:t>54</a:t>
            </a:fld>
            <a:endParaRPr lang="en-US"/>
          </a:p>
        </p:txBody>
      </p:sp>
      <p:pic>
        <p:nvPicPr>
          <p:cNvPr id="5" name="Picture 4"/>
          <p:cNvPicPr/>
          <p:nvPr/>
        </p:nvPicPr>
        <p:blipFill>
          <a:blip r:embed="rId2"/>
          <a:srcRect/>
          <a:stretch>
            <a:fillRect/>
          </a:stretch>
        </p:blipFill>
        <p:spPr bwMode="auto">
          <a:xfrm>
            <a:off x="685800" y="228600"/>
            <a:ext cx="8001000" cy="6019800"/>
          </a:xfrm>
          <a:prstGeom prst="rect">
            <a:avLst/>
          </a:prstGeom>
          <a:noFill/>
          <a:ln w="9525">
            <a:noFill/>
            <a:miter lim="800000"/>
            <a:headEnd/>
            <a:tailEnd/>
          </a:ln>
        </p:spPr>
      </p:pic>
      <p:cxnSp>
        <p:nvCxnSpPr>
          <p:cNvPr id="7" name="Straight Arrow Connector 6">
            <a:extLst>
              <a:ext uri="{FF2B5EF4-FFF2-40B4-BE49-F238E27FC236}">
                <a16:creationId xmlns:a16="http://schemas.microsoft.com/office/drawing/2014/main" id="{CB17B092-1157-4452-8A30-E6FC12E6244A}"/>
              </a:ext>
            </a:extLst>
          </p:cNvPr>
          <p:cNvCxnSpPr/>
          <p:nvPr/>
        </p:nvCxnSpPr>
        <p:spPr>
          <a:xfrm flipH="1">
            <a:off x="1524000" y="3810000"/>
            <a:ext cx="1981200" cy="160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EXERCISE</a:t>
            </a:r>
          </a:p>
        </p:txBody>
      </p:sp>
      <p:sp>
        <p:nvSpPr>
          <p:cNvPr id="3" name="Slide Number Placeholder 2"/>
          <p:cNvSpPr>
            <a:spLocks noGrp="1"/>
          </p:cNvSpPr>
          <p:nvPr>
            <p:ph type="sldNum" sz="quarter" idx="12"/>
          </p:nvPr>
        </p:nvSpPr>
        <p:spPr/>
        <p:txBody>
          <a:bodyPr/>
          <a:lstStyle/>
          <a:p>
            <a:fld id="{25E19944-04AC-4CD8-BA69-63C2A678C21A}" type="slidenum">
              <a:rPr lang="en-US" smtClean="0"/>
              <a:pPr/>
              <a:t>55</a:t>
            </a:fld>
            <a:endParaRPr lang="en-US"/>
          </a:p>
        </p:txBody>
      </p:sp>
      <p:sp>
        <p:nvSpPr>
          <p:cNvPr id="4" name="Content Placeholder 3"/>
          <p:cNvSpPr>
            <a:spLocks noGrp="1"/>
          </p:cNvSpPr>
          <p:nvPr>
            <p:ph sz="quarter" idx="1"/>
          </p:nvPr>
        </p:nvSpPr>
        <p:spPr/>
        <p:txBody>
          <a:bodyPr/>
          <a:lstStyle/>
          <a:p>
            <a:r>
              <a:rPr lang="en-US" dirty="0"/>
              <a:t>Let A = </a:t>
            </a:r>
            <a:r>
              <a:rPr lang="en-US" dirty="0">
                <a:solidFill>
                  <a:srgbClr val="FF0000"/>
                </a:solidFill>
              </a:rPr>
              <a:t>{1, 2, 3, 4}</a:t>
            </a:r>
            <a:r>
              <a:rPr lang="en-US" dirty="0"/>
              <a:t> and define the </a:t>
            </a:r>
            <a:r>
              <a:rPr lang="en-US" dirty="0">
                <a:solidFill>
                  <a:srgbClr val="FF0000"/>
                </a:solidFill>
              </a:rPr>
              <a:t>null relation </a:t>
            </a:r>
            <a:r>
              <a:rPr lang="en-US" dirty="0">
                <a:solidFill>
                  <a:srgbClr val="FF0000"/>
                </a:solidFill>
                <a:sym typeface="Symbol"/>
              </a:rPr>
              <a:t></a:t>
            </a:r>
            <a:r>
              <a:rPr lang="en-US" dirty="0"/>
              <a:t> and universal relation  </a:t>
            </a:r>
            <a:r>
              <a:rPr lang="en-US" dirty="0">
                <a:solidFill>
                  <a:srgbClr val="FF0000"/>
                </a:solidFill>
              </a:rPr>
              <a:t>A </a:t>
            </a:r>
            <a:r>
              <a:rPr lang="en-US" dirty="0">
                <a:solidFill>
                  <a:srgbClr val="FF0000"/>
                </a:solidFill>
                <a:sym typeface="Symbol"/>
              </a:rPr>
              <a:t> </a:t>
            </a:r>
            <a:r>
              <a:rPr lang="en-US" dirty="0">
                <a:solidFill>
                  <a:srgbClr val="FF0000"/>
                </a:solidFill>
              </a:rPr>
              <a:t>A </a:t>
            </a:r>
            <a:r>
              <a:rPr lang="en-US" dirty="0"/>
              <a:t>on </a:t>
            </a:r>
            <a:r>
              <a:rPr lang="en-US" dirty="0">
                <a:solidFill>
                  <a:srgbClr val="FF0000"/>
                </a:solidFill>
              </a:rPr>
              <a:t>A</a:t>
            </a:r>
            <a:r>
              <a:rPr lang="en-US" dirty="0"/>
              <a:t>. Test these relations for </a:t>
            </a:r>
            <a:r>
              <a:rPr lang="en-US" dirty="0">
                <a:solidFill>
                  <a:srgbClr val="FF0000"/>
                </a:solidFill>
              </a:rPr>
              <a:t>reflexive</a:t>
            </a:r>
            <a:r>
              <a:rPr lang="en-US" dirty="0"/>
              <a:t>, </a:t>
            </a:r>
            <a:r>
              <a:rPr lang="en-US" dirty="0">
                <a:solidFill>
                  <a:srgbClr val="FF0000"/>
                </a:solidFill>
              </a:rPr>
              <a:t>symmetric</a:t>
            </a:r>
            <a:r>
              <a:rPr lang="en-US" dirty="0"/>
              <a:t> and </a:t>
            </a:r>
            <a:r>
              <a:rPr lang="en-US" dirty="0">
                <a:solidFill>
                  <a:srgbClr val="FF0000"/>
                </a:solidFill>
              </a:rPr>
              <a:t>transitive</a:t>
            </a:r>
            <a:r>
              <a:rPr lang="en-US" dirty="0"/>
              <a:t> properties.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SOLUTION</a:t>
            </a:r>
          </a:p>
        </p:txBody>
      </p:sp>
      <p:sp>
        <p:nvSpPr>
          <p:cNvPr id="3" name="Slide Number Placeholder 2"/>
          <p:cNvSpPr>
            <a:spLocks noGrp="1"/>
          </p:cNvSpPr>
          <p:nvPr>
            <p:ph type="sldNum" sz="quarter" idx="12"/>
          </p:nvPr>
        </p:nvSpPr>
        <p:spPr/>
        <p:txBody>
          <a:bodyPr/>
          <a:lstStyle/>
          <a:p>
            <a:fld id="{25E19944-04AC-4CD8-BA69-63C2A678C21A}" type="slidenum">
              <a:rPr lang="en-US" smtClean="0"/>
              <a:pPr/>
              <a:t>56</a:t>
            </a:fld>
            <a:endParaRPr lang="en-US"/>
          </a:p>
        </p:txBody>
      </p:sp>
      <p:sp>
        <p:nvSpPr>
          <p:cNvPr id="4" name="Content Placeholder 3"/>
          <p:cNvSpPr>
            <a:spLocks noGrp="1"/>
          </p:cNvSpPr>
          <p:nvPr>
            <p:ph sz="quarter" idx="1"/>
          </p:nvPr>
        </p:nvSpPr>
        <p:spPr/>
        <p:txBody>
          <a:bodyPr>
            <a:normAutofit/>
          </a:bodyPr>
          <a:lstStyle/>
          <a:p>
            <a:r>
              <a:rPr lang="en-US" b="1" dirty="0">
                <a:solidFill>
                  <a:srgbClr val="FF0000"/>
                </a:solidFill>
              </a:rPr>
              <a:t>Reflexive:</a:t>
            </a:r>
            <a:endParaRPr lang="en-US" dirty="0">
              <a:solidFill>
                <a:srgbClr val="FF0000"/>
              </a:solidFill>
            </a:endParaRPr>
          </a:p>
          <a:p>
            <a:pPr lvl="1"/>
            <a:r>
              <a:rPr lang="en-US" sz="2600" dirty="0">
                <a:solidFill>
                  <a:srgbClr val="002060"/>
                </a:solidFill>
                <a:sym typeface="Symbol"/>
              </a:rPr>
              <a:t></a:t>
            </a:r>
            <a:r>
              <a:rPr lang="en-US" sz="2600" dirty="0">
                <a:solidFill>
                  <a:srgbClr val="002060"/>
                </a:solidFill>
              </a:rPr>
              <a:t> is not reflexive since (1,1), (2,2), (3,3), (4,4) </a:t>
            </a:r>
            <a:r>
              <a:rPr lang="en-US" sz="2600" dirty="0">
                <a:solidFill>
                  <a:srgbClr val="002060"/>
                </a:solidFill>
                <a:sym typeface="Symbol"/>
              </a:rPr>
              <a:t></a:t>
            </a:r>
            <a:r>
              <a:rPr lang="en-US" sz="2600" dirty="0">
                <a:solidFill>
                  <a:srgbClr val="002060"/>
                </a:solidFill>
              </a:rPr>
              <a:t> </a:t>
            </a:r>
            <a:r>
              <a:rPr lang="en-US" sz="2600" dirty="0">
                <a:solidFill>
                  <a:srgbClr val="002060"/>
                </a:solidFill>
                <a:sym typeface="Symbol"/>
              </a:rPr>
              <a:t></a:t>
            </a:r>
            <a:r>
              <a:rPr lang="en-US" sz="2600" dirty="0">
                <a:solidFill>
                  <a:srgbClr val="002060"/>
                </a:solidFill>
              </a:rPr>
              <a:t>.</a:t>
            </a:r>
          </a:p>
          <a:p>
            <a:pPr lvl="1"/>
            <a:r>
              <a:rPr lang="en-US" sz="2600" dirty="0">
                <a:solidFill>
                  <a:srgbClr val="002060"/>
                </a:solidFill>
              </a:rPr>
              <a:t>A </a:t>
            </a:r>
            <a:r>
              <a:rPr lang="en-US" sz="2600" dirty="0">
                <a:solidFill>
                  <a:srgbClr val="002060"/>
                </a:solidFill>
                <a:sym typeface="Symbol"/>
              </a:rPr>
              <a:t></a:t>
            </a:r>
            <a:r>
              <a:rPr lang="en-US" sz="2600" dirty="0">
                <a:solidFill>
                  <a:srgbClr val="002060"/>
                </a:solidFill>
              </a:rPr>
              <a:t> A is reflexive since (a, a) </a:t>
            </a:r>
            <a:r>
              <a:rPr lang="en-US" sz="2600" dirty="0">
                <a:solidFill>
                  <a:srgbClr val="002060"/>
                </a:solidFill>
                <a:sym typeface="Symbol"/>
              </a:rPr>
              <a:t></a:t>
            </a:r>
            <a:r>
              <a:rPr lang="en-US" sz="2600" dirty="0">
                <a:solidFill>
                  <a:srgbClr val="002060"/>
                </a:solidFill>
              </a:rPr>
              <a:t> A </a:t>
            </a:r>
            <a:r>
              <a:rPr lang="en-US" sz="2600" dirty="0">
                <a:solidFill>
                  <a:srgbClr val="002060"/>
                </a:solidFill>
                <a:sym typeface="Symbol"/>
              </a:rPr>
              <a:t></a:t>
            </a:r>
            <a:r>
              <a:rPr lang="en-US" sz="2600" dirty="0">
                <a:solidFill>
                  <a:srgbClr val="002060"/>
                </a:solidFill>
              </a:rPr>
              <a:t> A for all a </a:t>
            </a:r>
            <a:r>
              <a:rPr lang="en-US" sz="2600" dirty="0">
                <a:solidFill>
                  <a:srgbClr val="002060"/>
                </a:solidFill>
                <a:sym typeface="Symbol"/>
              </a:rPr>
              <a:t></a:t>
            </a:r>
            <a:r>
              <a:rPr lang="en-US" sz="2600" dirty="0">
                <a:solidFill>
                  <a:srgbClr val="002060"/>
                </a:solidFill>
              </a:rPr>
              <a:t> A.</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5E19944-04AC-4CD8-BA69-63C2A678C21A}" type="slidenum">
              <a:rPr lang="en-US" smtClean="0"/>
              <a:pPr/>
              <a:t>57</a:t>
            </a:fld>
            <a:endParaRPr lang="en-US"/>
          </a:p>
        </p:txBody>
      </p:sp>
      <p:sp>
        <p:nvSpPr>
          <p:cNvPr id="4" name="Content Placeholder 3"/>
          <p:cNvSpPr>
            <a:spLocks noGrp="1"/>
          </p:cNvSpPr>
          <p:nvPr>
            <p:ph sz="quarter" idx="1"/>
          </p:nvPr>
        </p:nvSpPr>
        <p:spPr>
          <a:xfrm>
            <a:off x="457200" y="1219200"/>
            <a:ext cx="8229600" cy="5105400"/>
          </a:xfrm>
        </p:spPr>
        <p:txBody>
          <a:bodyPr>
            <a:normAutofit/>
          </a:bodyPr>
          <a:lstStyle/>
          <a:p>
            <a:r>
              <a:rPr lang="en-US" b="1" dirty="0">
                <a:solidFill>
                  <a:srgbClr val="FF0000"/>
                </a:solidFill>
              </a:rPr>
              <a:t>Symmetric</a:t>
            </a:r>
            <a:endParaRPr lang="en-US" dirty="0">
              <a:solidFill>
                <a:srgbClr val="FF0000"/>
              </a:solidFill>
            </a:endParaRPr>
          </a:p>
          <a:p>
            <a:pPr lvl="1"/>
            <a:r>
              <a:rPr lang="en-US" sz="2600" dirty="0">
                <a:solidFill>
                  <a:srgbClr val="002060"/>
                </a:solidFill>
              </a:rPr>
              <a:t>For the null relation </a:t>
            </a:r>
            <a:r>
              <a:rPr lang="en-US" sz="2600" dirty="0">
                <a:solidFill>
                  <a:srgbClr val="002060"/>
                </a:solidFill>
                <a:sym typeface="Symbol"/>
              </a:rPr>
              <a:t></a:t>
            </a:r>
            <a:r>
              <a:rPr lang="en-US" sz="2600" dirty="0">
                <a:solidFill>
                  <a:srgbClr val="002060"/>
                </a:solidFill>
              </a:rPr>
              <a:t> on A to be symmetric, it must 	satisfy the implication:</a:t>
            </a:r>
          </a:p>
          <a:p>
            <a:pPr lvl="1">
              <a:buNone/>
            </a:pPr>
            <a:r>
              <a:rPr lang="en-US" sz="2600" dirty="0">
                <a:solidFill>
                  <a:srgbClr val="002060"/>
                </a:solidFill>
              </a:rPr>
              <a:t>			if (a, b) </a:t>
            </a:r>
            <a:r>
              <a:rPr lang="en-US" sz="2600" dirty="0">
                <a:solidFill>
                  <a:srgbClr val="002060"/>
                </a:solidFill>
                <a:sym typeface="Symbol"/>
              </a:rPr>
              <a:t></a:t>
            </a:r>
            <a:r>
              <a:rPr lang="en-US" sz="2600" dirty="0">
                <a:solidFill>
                  <a:srgbClr val="002060"/>
                </a:solidFill>
              </a:rPr>
              <a:t> </a:t>
            </a:r>
            <a:r>
              <a:rPr lang="en-US" sz="2600" dirty="0">
                <a:solidFill>
                  <a:srgbClr val="002060"/>
                </a:solidFill>
                <a:sym typeface="Symbol"/>
              </a:rPr>
              <a:t></a:t>
            </a:r>
            <a:r>
              <a:rPr lang="en-US" sz="2600" dirty="0">
                <a:solidFill>
                  <a:srgbClr val="002060"/>
                </a:solidFill>
              </a:rPr>
              <a:t> then (b, a) </a:t>
            </a:r>
            <a:r>
              <a:rPr lang="en-US" sz="2600" dirty="0">
                <a:solidFill>
                  <a:srgbClr val="002060"/>
                </a:solidFill>
                <a:sym typeface="Symbol"/>
              </a:rPr>
              <a:t></a:t>
            </a:r>
            <a:r>
              <a:rPr lang="en-US" sz="2600" dirty="0">
                <a:solidFill>
                  <a:srgbClr val="002060"/>
                </a:solidFill>
              </a:rPr>
              <a:t> </a:t>
            </a:r>
            <a:r>
              <a:rPr lang="en-US" sz="2600" dirty="0">
                <a:solidFill>
                  <a:srgbClr val="002060"/>
                </a:solidFill>
                <a:sym typeface="Symbol"/>
              </a:rPr>
              <a:t></a:t>
            </a:r>
            <a:r>
              <a:rPr lang="en-US" sz="2600" dirty="0">
                <a:solidFill>
                  <a:srgbClr val="002060"/>
                </a:solidFill>
              </a:rPr>
              <a:t>.</a:t>
            </a:r>
          </a:p>
          <a:p>
            <a:pPr lvl="1">
              <a:buNone/>
            </a:pPr>
            <a:r>
              <a:rPr lang="en-US" sz="2600" dirty="0">
                <a:solidFill>
                  <a:srgbClr val="002060"/>
                </a:solidFill>
              </a:rPr>
              <a:t>	Since (a, b) </a:t>
            </a:r>
            <a:r>
              <a:rPr lang="en-US" sz="2600" dirty="0">
                <a:solidFill>
                  <a:srgbClr val="002060"/>
                </a:solidFill>
                <a:sym typeface="Symbol"/>
              </a:rPr>
              <a:t></a:t>
            </a:r>
            <a:r>
              <a:rPr lang="en-US" sz="2600" dirty="0">
                <a:solidFill>
                  <a:srgbClr val="002060"/>
                </a:solidFill>
              </a:rPr>
              <a:t> </a:t>
            </a:r>
            <a:r>
              <a:rPr lang="en-US" sz="2600" dirty="0">
                <a:solidFill>
                  <a:srgbClr val="002060"/>
                </a:solidFill>
                <a:sym typeface="Symbol"/>
              </a:rPr>
              <a:t></a:t>
            </a:r>
            <a:r>
              <a:rPr lang="en-US" sz="2600" dirty="0">
                <a:solidFill>
                  <a:srgbClr val="002060"/>
                </a:solidFill>
              </a:rPr>
              <a:t> is never true, the implication is vacuously true or true by default. </a:t>
            </a:r>
          </a:p>
          <a:p>
            <a:pPr lvl="1">
              <a:buNone/>
            </a:pPr>
            <a:r>
              <a:rPr lang="en-US" sz="2600" dirty="0">
                <a:solidFill>
                  <a:srgbClr val="002060"/>
                </a:solidFill>
              </a:rPr>
              <a:t>	Hence </a:t>
            </a:r>
            <a:r>
              <a:rPr lang="en-US" sz="2600" dirty="0">
                <a:solidFill>
                  <a:srgbClr val="002060"/>
                </a:solidFill>
                <a:sym typeface="Symbol"/>
              </a:rPr>
              <a:t></a:t>
            </a:r>
            <a:r>
              <a:rPr lang="en-US" sz="2600" dirty="0">
                <a:solidFill>
                  <a:srgbClr val="002060"/>
                </a:solidFill>
              </a:rPr>
              <a:t> is symmetric.</a:t>
            </a:r>
          </a:p>
          <a:p>
            <a:pPr>
              <a:buNone/>
            </a:pPr>
            <a:endParaRPr lang="en-US" dirty="0">
              <a:solidFill>
                <a:srgbClr val="002060"/>
              </a:solidFill>
            </a:endParaRPr>
          </a:p>
          <a:p>
            <a:pPr lvl="1"/>
            <a:r>
              <a:rPr lang="en-US" sz="2600" dirty="0">
                <a:solidFill>
                  <a:srgbClr val="002060"/>
                </a:solidFill>
              </a:rPr>
              <a:t>The universal relation A </a:t>
            </a:r>
            <a:r>
              <a:rPr lang="en-US" sz="2600" dirty="0">
                <a:solidFill>
                  <a:srgbClr val="002060"/>
                </a:solidFill>
                <a:sym typeface="Symbol"/>
              </a:rPr>
              <a:t></a:t>
            </a:r>
            <a:r>
              <a:rPr lang="en-US" sz="2600" dirty="0">
                <a:solidFill>
                  <a:srgbClr val="002060"/>
                </a:solidFill>
              </a:rPr>
              <a:t> A is symmetric, for it contains all ordered pairs of elements of A. Thus, </a:t>
            </a:r>
          </a:p>
          <a:p>
            <a:pPr lvl="1">
              <a:buNone/>
            </a:pPr>
            <a:r>
              <a:rPr lang="en-US" sz="2600" dirty="0">
                <a:solidFill>
                  <a:srgbClr val="002060"/>
                </a:solidFill>
              </a:rPr>
              <a:t>		if (a, b) </a:t>
            </a:r>
            <a:r>
              <a:rPr lang="en-US" sz="2600" dirty="0">
                <a:solidFill>
                  <a:srgbClr val="002060"/>
                </a:solidFill>
                <a:sym typeface="Symbol"/>
              </a:rPr>
              <a:t></a:t>
            </a:r>
            <a:r>
              <a:rPr lang="en-US" sz="2600" dirty="0">
                <a:solidFill>
                  <a:srgbClr val="002060"/>
                </a:solidFill>
              </a:rPr>
              <a:t> A </a:t>
            </a:r>
            <a:r>
              <a:rPr lang="en-US" sz="2600" dirty="0">
                <a:solidFill>
                  <a:srgbClr val="002060"/>
                </a:solidFill>
                <a:sym typeface="Symbol"/>
              </a:rPr>
              <a:t></a:t>
            </a:r>
            <a:r>
              <a:rPr lang="en-US" sz="2600" dirty="0">
                <a:solidFill>
                  <a:srgbClr val="002060"/>
                </a:solidFill>
              </a:rPr>
              <a:t> A then  (b, a) </a:t>
            </a:r>
            <a:r>
              <a:rPr lang="en-US" sz="2600" dirty="0">
                <a:solidFill>
                  <a:srgbClr val="002060"/>
                </a:solidFill>
                <a:sym typeface="Symbol"/>
              </a:rPr>
              <a:t></a:t>
            </a:r>
            <a:r>
              <a:rPr lang="en-US" sz="2600" dirty="0">
                <a:solidFill>
                  <a:srgbClr val="002060"/>
                </a:solidFill>
              </a:rPr>
              <a:t> A </a:t>
            </a:r>
            <a:r>
              <a:rPr lang="en-US" sz="2600" dirty="0">
                <a:solidFill>
                  <a:srgbClr val="002060"/>
                </a:solidFill>
                <a:sym typeface="Symbol"/>
              </a:rPr>
              <a:t></a:t>
            </a:r>
            <a:r>
              <a:rPr lang="en-US" sz="2600" dirty="0">
                <a:solidFill>
                  <a:srgbClr val="002060"/>
                </a:solidFill>
              </a:rPr>
              <a:t> A for all a, b in A.</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5E19944-04AC-4CD8-BA69-63C2A678C21A}" type="slidenum">
              <a:rPr lang="en-US" smtClean="0"/>
              <a:pPr/>
              <a:t>58</a:t>
            </a:fld>
            <a:endParaRPr lang="en-US"/>
          </a:p>
        </p:txBody>
      </p:sp>
      <p:sp>
        <p:nvSpPr>
          <p:cNvPr id="4" name="Content Placeholder 3"/>
          <p:cNvSpPr>
            <a:spLocks noGrp="1"/>
          </p:cNvSpPr>
          <p:nvPr>
            <p:ph sz="quarter" idx="1"/>
          </p:nvPr>
        </p:nvSpPr>
        <p:spPr/>
        <p:txBody>
          <a:bodyPr>
            <a:normAutofit lnSpcReduction="10000"/>
          </a:bodyPr>
          <a:lstStyle/>
          <a:p>
            <a:r>
              <a:rPr lang="en-US" b="1" dirty="0">
                <a:solidFill>
                  <a:srgbClr val="FF0000"/>
                </a:solidFill>
              </a:rPr>
              <a:t>Transitive</a:t>
            </a:r>
          </a:p>
          <a:p>
            <a:pPr lvl="1"/>
            <a:r>
              <a:rPr lang="en-US" sz="2600" dirty="0">
                <a:solidFill>
                  <a:srgbClr val="002060"/>
                </a:solidFill>
              </a:rPr>
              <a:t>The null relation </a:t>
            </a:r>
            <a:r>
              <a:rPr lang="en-US" sz="2600" dirty="0">
                <a:solidFill>
                  <a:srgbClr val="002060"/>
                </a:solidFill>
                <a:sym typeface="Symbol"/>
              </a:rPr>
              <a:t></a:t>
            </a:r>
            <a:r>
              <a:rPr lang="en-US" sz="2600" dirty="0">
                <a:solidFill>
                  <a:srgbClr val="002060"/>
                </a:solidFill>
              </a:rPr>
              <a:t> on A is transitive, because the implication.</a:t>
            </a:r>
          </a:p>
          <a:p>
            <a:pPr lvl="1">
              <a:buNone/>
            </a:pPr>
            <a:r>
              <a:rPr lang="en-US" sz="2600" dirty="0">
                <a:solidFill>
                  <a:srgbClr val="002060"/>
                </a:solidFill>
              </a:rPr>
              <a:t>		if (a, b) </a:t>
            </a:r>
            <a:r>
              <a:rPr lang="en-US" sz="2600" dirty="0">
                <a:solidFill>
                  <a:srgbClr val="002060"/>
                </a:solidFill>
                <a:sym typeface="Symbol"/>
              </a:rPr>
              <a:t></a:t>
            </a:r>
            <a:r>
              <a:rPr lang="en-US" sz="2600" dirty="0">
                <a:solidFill>
                  <a:srgbClr val="002060"/>
                </a:solidFill>
              </a:rPr>
              <a:t> </a:t>
            </a:r>
            <a:r>
              <a:rPr lang="en-US" sz="2600" dirty="0">
                <a:solidFill>
                  <a:srgbClr val="002060"/>
                </a:solidFill>
                <a:sym typeface="Symbol"/>
              </a:rPr>
              <a:t></a:t>
            </a:r>
            <a:r>
              <a:rPr lang="en-US" sz="2600" dirty="0">
                <a:solidFill>
                  <a:srgbClr val="002060"/>
                </a:solidFill>
              </a:rPr>
              <a:t> and (b, c) </a:t>
            </a:r>
            <a:r>
              <a:rPr lang="en-US" sz="2600" dirty="0">
                <a:solidFill>
                  <a:srgbClr val="002060"/>
                </a:solidFill>
                <a:sym typeface="Symbol"/>
              </a:rPr>
              <a:t></a:t>
            </a:r>
            <a:r>
              <a:rPr lang="en-US" sz="2600" dirty="0">
                <a:solidFill>
                  <a:srgbClr val="002060"/>
                </a:solidFill>
              </a:rPr>
              <a:t> </a:t>
            </a:r>
            <a:r>
              <a:rPr lang="en-US" sz="2600" dirty="0">
                <a:solidFill>
                  <a:srgbClr val="002060"/>
                </a:solidFill>
                <a:sym typeface="Symbol"/>
              </a:rPr>
              <a:t></a:t>
            </a:r>
            <a:r>
              <a:rPr lang="en-US" sz="2600" dirty="0">
                <a:solidFill>
                  <a:srgbClr val="002060"/>
                </a:solidFill>
              </a:rPr>
              <a:t> then (a, c) </a:t>
            </a:r>
            <a:r>
              <a:rPr lang="en-US" sz="2600" dirty="0">
                <a:solidFill>
                  <a:srgbClr val="002060"/>
                </a:solidFill>
                <a:sym typeface="Symbol"/>
              </a:rPr>
              <a:t></a:t>
            </a:r>
            <a:r>
              <a:rPr lang="en-US" sz="2600" dirty="0">
                <a:solidFill>
                  <a:srgbClr val="002060"/>
                </a:solidFill>
              </a:rPr>
              <a:t> </a:t>
            </a:r>
            <a:r>
              <a:rPr lang="en-US" sz="2600" dirty="0">
                <a:solidFill>
                  <a:srgbClr val="002060"/>
                </a:solidFill>
                <a:sym typeface="Symbol"/>
              </a:rPr>
              <a:t></a:t>
            </a:r>
            <a:r>
              <a:rPr lang="en-US" sz="2600" dirty="0">
                <a:solidFill>
                  <a:srgbClr val="002060"/>
                </a:solidFill>
              </a:rPr>
              <a:t> is true by default, </a:t>
            </a:r>
          </a:p>
          <a:p>
            <a:pPr lvl="1">
              <a:buNone/>
            </a:pPr>
            <a:r>
              <a:rPr lang="en-US" sz="2600" dirty="0">
                <a:solidFill>
                  <a:srgbClr val="002060"/>
                </a:solidFill>
              </a:rPr>
              <a:t>	Since the condition (a, b) </a:t>
            </a:r>
            <a:r>
              <a:rPr lang="en-US" sz="2600" dirty="0">
                <a:solidFill>
                  <a:srgbClr val="002060"/>
                </a:solidFill>
                <a:sym typeface="Symbol"/>
              </a:rPr>
              <a:t></a:t>
            </a:r>
            <a:r>
              <a:rPr lang="en-US" sz="2600" dirty="0">
                <a:solidFill>
                  <a:srgbClr val="002060"/>
                </a:solidFill>
              </a:rPr>
              <a:t> </a:t>
            </a:r>
            <a:r>
              <a:rPr lang="en-US" sz="2600" dirty="0">
                <a:solidFill>
                  <a:srgbClr val="002060"/>
                </a:solidFill>
                <a:sym typeface="Symbol"/>
              </a:rPr>
              <a:t></a:t>
            </a:r>
            <a:r>
              <a:rPr lang="en-US" sz="2600" dirty="0">
                <a:solidFill>
                  <a:srgbClr val="002060"/>
                </a:solidFill>
              </a:rPr>
              <a:t> is always false.</a:t>
            </a:r>
          </a:p>
          <a:p>
            <a:pPr lvl="1">
              <a:buNone/>
            </a:pPr>
            <a:endParaRPr lang="en-US" sz="2600" dirty="0">
              <a:solidFill>
                <a:srgbClr val="002060"/>
              </a:solidFill>
            </a:endParaRPr>
          </a:p>
          <a:p>
            <a:pPr lvl="1"/>
            <a:r>
              <a:rPr lang="en-US" sz="2600" dirty="0">
                <a:solidFill>
                  <a:srgbClr val="002060"/>
                </a:solidFill>
              </a:rPr>
              <a:t>The universal relation A </a:t>
            </a:r>
            <a:r>
              <a:rPr lang="en-US" sz="2600" dirty="0">
                <a:solidFill>
                  <a:srgbClr val="002060"/>
                </a:solidFill>
                <a:sym typeface="Symbol"/>
              </a:rPr>
              <a:t></a:t>
            </a:r>
            <a:r>
              <a:rPr lang="en-US" sz="2600" dirty="0">
                <a:solidFill>
                  <a:srgbClr val="002060"/>
                </a:solidFill>
              </a:rPr>
              <a:t> A is transitive for it contains all ordered pairs of elements of A.</a:t>
            </a:r>
          </a:p>
          <a:p>
            <a:pPr lvl="1">
              <a:buNone/>
            </a:pPr>
            <a:r>
              <a:rPr lang="en-US" sz="2600" dirty="0">
                <a:solidFill>
                  <a:srgbClr val="002060"/>
                </a:solidFill>
              </a:rPr>
              <a:t>	</a:t>
            </a:r>
          </a:p>
          <a:p>
            <a:pPr lvl="1">
              <a:buNone/>
            </a:pPr>
            <a:r>
              <a:rPr lang="en-US" sz="2600" dirty="0">
                <a:solidFill>
                  <a:srgbClr val="002060"/>
                </a:solidFill>
              </a:rPr>
              <a:t>	Accordingly, if (a, b) </a:t>
            </a:r>
            <a:r>
              <a:rPr lang="en-US" sz="2600" dirty="0">
                <a:solidFill>
                  <a:srgbClr val="002060"/>
                </a:solidFill>
                <a:sym typeface="Symbol"/>
              </a:rPr>
              <a:t></a:t>
            </a:r>
            <a:r>
              <a:rPr lang="en-US" sz="2600" dirty="0">
                <a:solidFill>
                  <a:srgbClr val="002060"/>
                </a:solidFill>
              </a:rPr>
              <a:t> A </a:t>
            </a:r>
            <a:r>
              <a:rPr lang="en-US" sz="2600" dirty="0">
                <a:solidFill>
                  <a:srgbClr val="002060"/>
                </a:solidFill>
                <a:sym typeface="Symbol"/>
              </a:rPr>
              <a:t></a:t>
            </a:r>
            <a:r>
              <a:rPr lang="en-US" sz="2600" dirty="0">
                <a:solidFill>
                  <a:srgbClr val="002060"/>
                </a:solidFill>
              </a:rPr>
              <a:t> A  and (b, c) </a:t>
            </a:r>
            <a:r>
              <a:rPr lang="en-US" sz="2600" dirty="0">
                <a:solidFill>
                  <a:srgbClr val="002060"/>
                </a:solidFill>
                <a:sym typeface="Symbol"/>
              </a:rPr>
              <a:t></a:t>
            </a:r>
            <a:r>
              <a:rPr lang="en-US" sz="2600" dirty="0">
                <a:solidFill>
                  <a:srgbClr val="002060"/>
                </a:solidFill>
              </a:rPr>
              <a:t> A </a:t>
            </a:r>
            <a:r>
              <a:rPr lang="en-US" sz="2600" dirty="0">
                <a:solidFill>
                  <a:srgbClr val="002060"/>
                </a:solidFill>
                <a:sym typeface="Symbol"/>
              </a:rPr>
              <a:t></a:t>
            </a:r>
            <a:r>
              <a:rPr lang="en-US" sz="2600" dirty="0">
                <a:solidFill>
                  <a:srgbClr val="002060"/>
                </a:solidFill>
              </a:rPr>
              <a:t> A  </a:t>
            </a:r>
          </a:p>
          <a:p>
            <a:pPr lvl="1">
              <a:buNone/>
            </a:pPr>
            <a:r>
              <a:rPr lang="en-US" sz="2600" dirty="0">
                <a:solidFill>
                  <a:srgbClr val="002060"/>
                </a:solidFill>
              </a:rPr>
              <a:t>	then (a, c) </a:t>
            </a:r>
            <a:r>
              <a:rPr lang="en-US" sz="2600" dirty="0">
                <a:solidFill>
                  <a:srgbClr val="002060"/>
                </a:solidFill>
                <a:sym typeface="Symbol"/>
              </a:rPr>
              <a:t></a:t>
            </a:r>
            <a:r>
              <a:rPr lang="en-US" sz="2600" dirty="0">
                <a:solidFill>
                  <a:srgbClr val="002060"/>
                </a:solidFill>
              </a:rPr>
              <a:t> A </a:t>
            </a:r>
            <a:r>
              <a:rPr lang="en-US" sz="2600" dirty="0">
                <a:solidFill>
                  <a:srgbClr val="002060"/>
                </a:solidFill>
                <a:sym typeface="Symbol"/>
              </a:rPr>
              <a:t></a:t>
            </a:r>
            <a:r>
              <a:rPr lang="en-US" sz="2600" dirty="0">
                <a:solidFill>
                  <a:srgbClr val="002060"/>
                </a:solidFill>
              </a:rPr>
              <a:t> A as well.</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EXERCISE</a:t>
            </a:r>
          </a:p>
        </p:txBody>
      </p:sp>
      <p:sp>
        <p:nvSpPr>
          <p:cNvPr id="3" name="Slide Number Placeholder 2"/>
          <p:cNvSpPr>
            <a:spLocks noGrp="1"/>
          </p:cNvSpPr>
          <p:nvPr>
            <p:ph type="sldNum" sz="quarter" idx="12"/>
          </p:nvPr>
        </p:nvSpPr>
        <p:spPr/>
        <p:txBody>
          <a:bodyPr/>
          <a:lstStyle/>
          <a:p>
            <a:fld id="{25E19944-04AC-4CD8-BA69-63C2A678C21A}" type="slidenum">
              <a:rPr lang="en-US" smtClean="0"/>
              <a:pPr/>
              <a:t>59</a:t>
            </a:fld>
            <a:endParaRPr lang="en-US"/>
          </a:p>
        </p:txBody>
      </p:sp>
      <p:sp>
        <p:nvSpPr>
          <p:cNvPr id="4" name="Content Placeholder 3"/>
          <p:cNvSpPr>
            <a:spLocks noGrp="1"/>
          </p:cNvSpPr>
          <p:nvPr>
            <p:ph sz="quarter" idx="1"/>
          </p:nvPr>
        </p:nvSpPr>
        <p:spPr/>
        <p:txBody>
          <a:bodyPr/>
          <a:lstStyle/>
          <a:p>
            <a:r>
              <a:rPr lang="en-US" dirty="0"/>
              <a:t>Let 	A = </a:t>
            </a:r>
            <a:r>
              <a:rPr lang="en-US" dirty="0">
                <a:solidFill>
                  <a:srgbClr val="FF0000"/>
                </a:solidFill>
              </a:rPr>
              <a:t>{0, 1, 2}</a:t>
            </a:r>
            <a:r>
              <a:rPr lang="en-US" dirty="0"/>
              <a:t> and </a:t>
            </a:r>
          </a:p>
          <a:p>
            <a:pPr>
              <a:buNone/>
            </a:pPr>
            <a:r>
              <a:rPr lang="en-US" dirty="0"/>
              <a:t>		R = </a:t>
            </a:r>
            <a:r>
              <a:rPr lang="en-US" dirty="0">
                <a:solidFill>
                  <a:srgbClr val="FF0000"/>
                </a:solidFill>
              </a:rPr>
              <a:t>{(0, 2), (1,1), (2, 0)}</a:t>
            </a:r>
            <a:r>
              <a:rPr lang="en-US" dirty="0"/>
              <a:t> be a </a:t>
            </a:r>
            <a:r>
              <a:rPr lang="en-US" dirty="0">
                <a:solidFill>
                  <a:srgbClr val="FF0000"/>
                </a:solidFill>
              </a:rPr>
              <a:t>relation</a:t>
            </a:r>
            <a:r>
              <a:rPr lang="en-US" dirty="0"/>
              <a:t> on </a:t>
            </a:r>
            <a:r>
              <a:rPr lang="en-US" dirty="0">
                <a:solidFill>
                  <a:srgbClr val="FF0000"/>
                </a:solidFill>
              </a:rPr>
              <a:t>A</a:t>
            </a:r>
            <a:r>
              <a:rPr lang="en-US" dirty="0"/>
              <a:t>.</a:t>
            </a:r>
          </a:p>
          <a:p>
            <a:pPr>
              <a:buNone/>
            </a:pPr>
            <a:endParaRPr lang="en-US" dirty="0"/>
          </a:p>
          <a:p>
            <a:pPr lvl="1"/>
            <a:r>
              <a:rPr lang="en-US" sz="2600" dirty="0">
                <a:solidFill>
                  <a:srgbClr val="002060"/>
                </a:solidFill>
              </a:rPr>
              <a:t>Is R reflexive? Symmetric? Transitive?</a:t>
            </a:r>
          </a:p>
          <a:p>
            <a:pPr lvl="1"/>
            <a:r>
              <a:rPr lang="en-US" sz="2600" dirty="0">
                <a:solidFill>
                  <a:srgbClr val="002060"/>
                </a:solidFill>
              </a:rPr>
              <a:t>Which ordered pairs are needed in R to make it a reflexive and transitive relation.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EXAMPLE</a:t>
            </a:r>
          </a:p>
        </p:txBody>
      </p:sp>
      <p:sp>
        <p:nvSpPr>
          <p:cNvPr id="3" name="Slide Number Placeholder 2"/>
          <p:cNvSpPr>
            <a:spLocks noGrp="1"/>
          </p:cNvSpPr>
          <p:nvPr>
            <p:ph type="sldNum" sz="quarter" idx="12"/>
          </p:nvPr>
        </p:nvSpPr>
        <p:spPr/>
        <p:txBody>
          <a:bodyPr/>
          <a:lstStyle/>
          <a:p>
            <a:fld id="{25E19944-04AC-4CD8-BA69-63C2A678C21A}" type="slidenum">
              <a:rPr lang="en-US" smtClean="0"/>
              <a:pPr/>
              <a:t>6</a:t>
            </a:fld>
            <a:endParaRPr lang="en-US"/>
          </a:p>
        </p:txBody>
      </p:sp>
      <p:sp>
        <p:nvSpPr>
          <p:cNvPr id="4" name="Content Placeholder 3"/>
          <p:cNvSpPr>
            <a:spLocks noGrp="1"/>
          </p:cNvSpPr>
          <p:nvPr>
            <p:ph sz="quarter" idx="1"/>
          </p:nvPr>
        </p:nvSpPr>
        <p:spPr/>
        <p:txBody>
          <a:bodyPr>
            <a:normAutofit/>
          </a:bodyPr>
          <a:lstStyle/>
          <a:p>
            <a:r>
              <a:rPr lang="en-US" dirty="0"/>
              <a:t>Let A = </a:t>
            </a:r>
            <a:r>
              <a:rPr lang="en-US" dirty="0">
                <a:solidFill>
                  <a:srgbClr val="FF0000"/>
                </a:solidFill>
              </a:rPr>
              <a:t>{1, 2},</a:t>
            </a:r>
            <a:r>
              <a:rPr lang="en-US" dirty="0"/>
              <a:t> B = </a:t>
            </a:r>
            <a:r>
              <a:rPr lang="en-US" dirty="0">
                <a:solidFill>
                  <a:srgbClr val="FF0000"/>
                </a:solidFill>
              </a:rPr>
              <a:t>{a, b, c}</a:t>
            </a:r>
            <a:r>
              <a:rPr lang="en-US" dirty="0"/>
              <a:t> then</a:t>
            </a:r>
          </a:p>
          <a:p>
            <a:pPr>
              <a:buNone/>
            </a:pPr>
            <a:br>
              <a:rPr lang="en-US" dirty="0"/>
            </a:br>
            <a:r>
              <a:rPr lang="en-US" dirty="0"/>
              <a:t>	A </a:t>
            </a:r>
            <a:r>
              <a:rPr lang="en-US" dirty="0">
                <a:sym typeface="Symbol"/>
              </a:rPr>
              <a:t> </a:t>
            </a:r>
            <a:r>
              <a:rPr lang="en-US" dirty="0"/>
              <a:t>B = {</a:t>
            </a:r>
            <a:r>
              <a:rPr lang="en-US" dirty="0">
                <a:solidFill>
                  <a:srgbClr val="FF0000"/>
                </a:solidFill>
              </a:rPr>
              <a:t>(1,a), (1,b), (1,c), (2,a), (2, b), (2, c)</a:t>
            </a:r>
            <a:r>
              <a:rPr lang="en-US" dirty="0"/>
              <a:t>}</a:t>
            </a:r>
            <a:br>
              <a:rPr lang="en-US" dirty="0"/>
            </a:br>
            <a:r>
              <a:rPr lang="en-US" dirty="0"/>
              <a:t>	B </a:t>
            </a:r>
            <a:r>
              <a:rPr lang="en-US" dirty="0">
                <a:sym typeface="Symbol"/>
              </a:rPr>
              <a:t> </a:t>
            </a:r>
            <a:r>
              <a:rPr lang="en-US" dirty="0"/>
              <a:t>A = {</a:t>
            </a:r>
            <a:r>
              <a:rPr lang="en-US" dirty="0">
                <a:solidFill>
                  <a:srgbClr val="FF0000"/>
                </a:solidFill>
              </a:rPr>
              <a:t>(a,1), (a,2), (b, 1), (b, 2), (c, 1), (c, 2)</a:t>
            </a:r>
            <a:r>
              <a:rPr lang="en-US" dirty="0"/>
              <a:t>}</a:t>
            </a:r>
            <a:br>
              <a:rPr lang="en-US" dirty="0"/>
            </a:br>
            <a:r>
              <a:rPr lang="en-US" dirty="0"/>
              <a:t>	A </a:t>
            </a:r>
            <a:r>
              <a:rPr lang="en-US" dirty="0">
                <a:sym typeface="Symbol"/>
              </a:rPr>
              <a:t> </a:t>
            </a:r>
            <a:r>
              <a:rPr lang="en-US" dirty="0"/>
              <a:t>A = {</a:t>
            </a:r>
            <a:r>
              <a:rPr lang="en-US" dirty="0">
                <a:solidFill>
                  <a:srgbClr val="FF0000"/>
                </a:solidFill>
              </a:rPr>
              <a:t>(1, 1), (1,2), (2, 1), (2, 2</a:t>
            </a:r>
            <a:r>
              <a:rPr lang="en-US" dirty="0"/>
              <a:t>)}</a:t>
            </a:r>
            <a:br>
              <a:rPr lang="en-US" dirty="0"/>
            </a:br>
            <a:r>
              <a:rPr lang="en-US" dirty="0"/>
              <a:t>	B </a:t>
            </a:r>
            <a:r>
              <a:rPr lang="en-US" dirty="0">
                <a:sym typeface="Symbol"/>
              </a:rPr>
              <a:t> </a:t>
            </a:r>
            <a:r>
              <a:rPr lang="en-US" dirty="0"/>
              <a:t>B = {</a:t>
            </a:r>
            <a:r>
              <a:rPr lang="en-US" dirty="0">
                <a:solidFill>
                  <a:srgbClr val="FF0000"/>
                </a:solidFill>
              </a:rPr>
              <a:t>(</a:t>
            </a:r>
            <a:r>
              <a:rPr lang="en-US" dirty="0" err="1">
                <a:solidFill>
                  <a:srgbClr val="FF0000"/>
                </a:solidFill>
              </a:rPr>
              <a:t>a,a</a:t>
            </a:r>
            <a:r>
              <a:rPr lang="en-US" dirty="0">
                <a:solidFill>
                  <a:srgbClr val="FF0000"/>
                </a:solidFill>
              </a:rPr>
              <a:t>), (</a:t>
            </a:r>
            <a:r>
              <a:rPr lang="en-US" dirty="0" err="1">
                <a:solidFill>
                  <a:srgbClr val="FF0000"/>
                </a:solidFill>
              </a:rPr>
              <a:t>a,b</a:t>
            </a:r>
            <a:r>
              <a:rPr lang="en-US" dirty="0">
                <a:solidFill>
                  <a:srgbClr val="FF0000"/>
                </a:solidFill>
              </a:rPr>
              <a:t>), (</a:t>
            </a:r>
            <a:r>
              <a:rPr lang="en-US" dirty="0" err="1">
                <a:solidFill>
                  <a:srgbClr val="FF0000"/>
                </a:solidFill>
              </a:rPr>
              <a:t>a,c</a:t>
            </a:r>
            <a:r>
              <a:rPr lang="en-US" dirty="0">
                <a:solidFill>
                  <a:srgbClr val="FF0000"/>
                </a:solidFill>
              </a:rPr>
              <a:t>), (</a:t>
            </a:r>
            <a:r>
              <a:rPr lang="en-US" dirty="0" err="1">
                <a:solidFill>
                  <a:srgbClr val="FF0000"/>
                </a:solidFill>
              </a:rPr>
              <a:t>b,a</a:t>
            </a:r>
            <a:r>
              <a:rPr lang="en-US" dirty="0">
                <a:solidFill>
                  <a:srgbClr val="FF0000"/>
                </a:solidFill>
              </a:rPr>
              <a:t>), (b, b), (b, c), (</a:t>
            </a:r>
            <a:r>
              <a:rPr lang="en-US" dirty="0" err="1">
                <a:solidFill>
                  <a:srgbClr val="FF0000"/>
                </a:solidFill>
              </a:rPr>
              <a:t>c,a</a:t>
            </a:r>
            <a:r>
              <a:rPr lang="en-US" dirty="0">
                <a:solidFill>
                  <a:srgbClr val="FF0000"/>
                </a:solidFill>
              </a:rPr>
              <a:t>),  </a:t>
            </a:r>
          </a:p>
          <a:p>
            <a:pPr>
              <a:buNone/>
            </a:pPr>
            <a:r>
              <a:rPr lang="en-US" dirty="0">
                <a:solidFill>
                  <a:srgbClr val="FF0000"/>
                </a:solidFill>
              </a:rPr>
              <a:t>			    (</a:t>
            </a:r>
            <a:r>
              <a:rPr lang="en-US" dirty="0" err="1">
                <a:solidFill>
                  <a:srgbClr val="FF0000"/>
                </a:solidFill>
              </a:rPr>
              <a:t>c,b</a:t>
            </a:r>
            <a:r>
              <a:rPr lang="en-US" dirty="0">
                <a:solidFill>
                  <a:srgbClr val="FF0000"/>
                </a:solidFill>
              </a:rPr>
              <a:t>),(</a:t>
            </a:r>
            <a:r>
              <a:rPr lang="en-US" dirty="0" err="1">
                <a:solidFill>
                  <a:srgbClr val="FF0000"/>
                </a:solidFill>
              </a:rPr>
              <a:t>c,c</a:t>
            </a:r>
            <a:r>
              <a:rPr lang="en-US" dirty="0">
                <a:solidFill>
                  <a:srgbClr val="FF0000"/>
                </a:solidFill>
              </a:rPr>
              <a:t>)</a:t>
            </a:r>
            <a:r>
              <a:rPr lang="en-US" dirty="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SOLUTION</a:t>
            </a:r>
          </a:p>
        </p:txBody>
      </p:sp>
      <p:sp>
        <p:nvSpPr>
          <p:cNvPr id="3" name="Slide Number Placeholder 2"/>
          <p:cNvSpPr>
            <a:spLocks noGrp="1"/>
          </p:cNvSpPr>
          <p:nvPr>
            <p:ph type="sldNum" sz="quarter" idx="12"/>
          </p:nvPr>
        </p:nvSpPr>
        <p:spPr/>
        <p:txBody>
          <a:bodyPr/>
          <a:lstStyle/>
          <a:p>
            <a:fld id="{25E19944-04AC-4CD8-BA69-63C2A678C21A}" type="slidenum">
              <a:rPr lang="en-US" smtClean="0"/>
              <a:pPr/>
              <a:t>60</a:t>
            </a:fld>
            <a:endParaRPr lang="en-US"/>
          </a:p>
        </p:txBody>
      </p:sp>
      <p:sp>
        <p:nvSpPr>
          <p:cNvPr id="4" name="Content Placeholder 3"/>
          <p:cNvSpPr>
            <a:spLocks noGrp="1"/>
          </p:cNvSpPr>
          <p:nvPr>
            <p:ph sz="quarter" idx="1"/>
          </p:nvPr>
        </p:nvSpPr>
        <p:spPr/>
        <p:txBody>
          <a:bodyPr/>
          <a:lstStyle/>
          <a:p>
            <a:pPr marL="274320" lvl="2" indent="-274320">
              <a:spcBef>
                <a:spcPts val="600"/>
              </a:spcBef>
              <a:buClr>
                <a:schemeClr val="accent1"/>
              </a:buClr>
            </a:pPr>
            <a:r>
              <a:rPr lang="en-US" sz="2600" dirty="0">
                <a:solidFill>
                  <a:srgbClr val="FF0000"/>
                </a:solidFill>
              </a:rPr>
              <a:t>R</a:t>
            </a:r>
            <a:r>
              <a:rPr lang="en-US" sz="2600" dirty="0"/>
              <a:t> is </a:t>
            </a:r>
            <a:r>
              <a:rPr lang="en-US" sz="2600" dirty="0">
                <a:solidFill>
                  <a:srgbClr val="FF0000"/>
                </a:solidFill>
              </a:rPr>
              <a:t>not reflexive</a:t>
            </a:r>
            <a:r>
              <a:rPr lang="en-US" sz="2600" dirty="0"/>
              <a:t>, since </a:t>
            </a:r>
            <a:r>
              <a:rPr lang="en-US" sz="2600" dirty="0">
                <a:solidFill>
                  <a:srgbClr val="FF0000"/>
                </a:solidFill>
              </a:rPr>
              <a:t>0 </a:t>
            </a:r>
            <a:r>
              <a:rPr lang="en-US" sz="2600" dirty="0">
                <a:solidFill>
                  <a:srgbClr val="FF0000"/>
                </a:solidFill>
                <a:sym typeface="Symbol"/>
              </a:rPr>
              <a:t></a:t>
            </a:r>
            <a:r>
              <a:rPr lang="en-US" sz="2600" dirty="0">
                <a:solidFill>
                  <a:srgbClr val="FF0000"/>
                </a:solidFill>
              </a:rPr>
              <a:t> A</a:t>
            </a:r>
            <a:r>
              <a:rPr lang="en-US" sz="2600" dirty="0"/>
              <a:t> but </a:t>
            </a:r>
            <a:r>
              <a:rPr lang="en-US" sz="2600" dirty="0">
                <a:solidFill>
                  <a:srgbClr val="FF0000"/>
                </a:solidFill>
              </a:rPr>
              <a:t>(0, 0) </a:t>
            </a:r>
            <a:r>
              <a:rPr lang="en-US" sz="2600" dirty="0">
                <a:solidFill>
                  <a:srgbClr val="FF0000"/>
                </a:solidFill>
                <a:sym typeface="Symbol"/>
              </a:rPr>
              <a:t></a:t>
            </a:r>
            <a:r>
              <a:rPr lang="en-US" sz="2600" dirty="0">
                <a:solidFill>
                  <a:srgbClr val="FF0000"/>
                </a:solidFill>
              </a:rPr>
              <a:t>R</a:t>
            </a:r>
            <a:r>
              <a:rPr lang="en-US" sz="2600" dirty="0"/>
              <a:t> and also</a:t>
            </a:r>
          </a:p>
          <a:p>
            <a:pPr marL="274320" lvl="2" indent="-274320">
              <a:spcBef>
                <a:spcPts val="600"/>
              </a:spcBef>
              <a:buClr>
                <a:schemeClr val="accent1"/>
              </a:buClr>
              <a:buNone/>
            </a:pPr>
            <a:r>
              <a:rPr lang="en-US" sz="2600" dirty="0"/>
              <a:t>	 </a:t>
            </a:r>
            <a:r>
              <a:rPr lang="en-US" sz="2600" dirty="0">
                <a:solidFill>
                  <a:srgbClr val="FF0000"/>
                </a:solidFill>
              </a:rPr>
              <a:t>2 </a:t>
            </a:r>
            <a:r>
              <a:rPr lang="en-US" sz="2600" dirty="0">
                <a:solidFill>
                  <a:srgbClr val="FF0000"/>
                </a:solidFill>
                <a:sym typeface="Symbol"/>
              </a:rPr>
              <a:t></a:t>
            </a:r>
            <a:r>
              <a:rPr lang="en-US" sz="2600" dirty="0">
                <a:solidFill>
                  <a:srgbClr val="FF0000"/>
                </a:solidFill>
              </a:rPr>
              <a:t> A</a:t>
            </a:r>
            <a:r>
              <a:rPr lang="en-US" sz="2600" dirty="0"/>
              <a:t> but </a:t>
            </a:r>
            <a:r>
              <a:rPr lang="en-US" sz="2600" dirty="0">
                <a:solidFill>
                  <a:srgbClr val="FF0000"/>
                </a:solidFill>
              </a:rPr>
              <a:t>(2, 2) </a:t>
            </a:r>
            <a:r>
              <a:rPr lang="en-US" sz="2600" dirty="0">
                <a:solidFill>
                  <a:srgbClr val="FF0000"/>
                </a:solidFill>
                <a:sym typeface="Symbol"/>
              </a:rPr>
              <a:t> </a:t>
            </a:r>
            <a:r>
              <a:rPr lang="en-US" sz="2600" dirty="0">
                <a:solidFill>
                  <a:srgbClr val="FF0000"/>
                </a:solidFill>
              </a:rPr>
              <a:t>R</a:t>
            </a:r>
            <a:r>
              <a:rPr lang="en-US" sz="2600" dirty="0"/>
              <a:t>.</a:t>
            </a:r>
          </a:p>
          <a:p>
            <a:endParaRPr lang="en-US" dirty="0"/>
          </a:p>
          <a:p>
            <a:r>
              <a:rPr lang="en-US" dirty="0">
                <a:solidFill>
                  <a:srgbClr val="FF0000"/>
                </a:solidFill>
              </a:rPr>
              <a:t>R</a:t>
            </a:r>
            <a:r>
              <a:rPr lang="en-US" dirty="0"/>
              <a:t> is clearly </a:t>
            </a:r>
            <a:r>
              <a:rPr lang="en-US" dirty="0">
                <a:solidFill>
                  <a:srgbClr val="FF0000"/>
                </a:solidFill>
              </a:rPr>
              <a:t>symmetric</a:t>
            </a:r>
            <a:r>
              <a:rPr lang="en-US" dirty="0"/>
              <a:t>.</a:t>
            </a:r>
          </a:p>
          <a:p>
            <a:pPr>
              <a:buNone/>
            </a:pPr>
            <a:endParaRPr lang="en-US" dirty="0"/>
          </a:p>
          <a:p>
            <a:r>
              <a:rPr lang="en-US" dirty="0">
                <a:solidFill>
                  <a:srgbClr val="FF0000"/>
                </a:solidFill>
              </a:rPr>
              <a:t>R</a:t>
            </a:r>
            <a:r>
              <a:rPr lang="en-US" dirty="0"/>
              <a:t> is </a:t>
            </a:r>
            <a:r>
              <a:rPr lang="en-US" dirty="0">
                <a:solidFill>
                  <a:srgbClr val="FF0000"/>
                </a:solidFill>
              </a:rPr>
              <a:t>not transitive</a:t>
            </a:r>
            <a:r>
              <a:rPr lang="en-US" dirty="0"/>
              <a:t>, since </a:t>
            </a:r>
            <a:r>
              <a:rPr lang="en-US" dirty="0">
                <a:solidFill>
                  <a:srgbClr val="FF0000"/>
                </a:solidFill>
              </a:rPr>
              <a:t>(0, 2) &amp; (2, 0) </a:t>
            </a:r>
            <a:r>
              <a:rPr lang="en-US" dirty="0">
                <a:solidFill>
                  <a:srgbClr val="FF0000"/>
                </a:solidFill>
                <a:sym typeface="Symbol"/>
              </a:rPr>
              <a:t></a:t>
            </a:r>
            <a:r>
              <a:rPr lang="en-US" dirty="0">
                <a:solidFill>
                  <a:srgbClr val="FF0000"/>
                </a:solidFill>
              </a:rPr>
              <a:t> R</a:t>
            </a:r>
            <a:r>
              <a:rPr lang="en-US" dirty="0"/>
              <a:t> but </a:t>
            </a:r>
            <a:r>
              <a:rPr lang="en-US" dirty="0">
                <a:solidFill>
                  <a:srgbClr val="FF0000"/>
                </a:solidFill>
              </a:rPr>
              <a:t>(0, 0) </a:t>
            </a:r>
            <a:r>
              <a:rPr lang="en-US" dirty="0">
                <a:solidFill>
                  <a:srgbClr val="FF0000"/>
                </a:solidFill>
                <a:sym typeface="Symbol"/>
              </a:rPr>
              <a:t></a:t>
            </a:r>
            <a:r>
              <a:rPr lang="en-US" dirty="0">
                <a:solidFill>
                  <a:srgbClr val="FF0000"/>
                </a:solidFill>
              </a:rPr>
              <a:t>R</a:t>
            </a:r>
            <a:r>
              <a:rPr lang="en-US" dirty="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20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20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25E19944-04AC-4CD8-BA69-63C2A678C21A}" type="slidenum">
              <a:rPr lang="en-US" smtClean="0"/>
              <a:pPr/>
              <a:t>61</a:t>
            </a:fld>
            <a:endParaRPr lang="en-US"/>
          </a:p>
        </p:txBody>
      </p:sp>
      <p:sp>
        <p:nvSpPr>
          <p:cNvPr id="4" name="Content Placeholder 3"/>
          <p:cNvSpPr>
            <a:spLocks noGrp="1"/>
          </p:cNvSpPr>
          <p:nvPr>
            <p:ph sz="quarter" idx="1"/>
          </p:nvPr>
        </p:nvSpPr>
        <p:spPr/>
        <p:txBody>
          <a:bodyPr/>
          <a:lstStyle/>
          <a:p>
            <a:r>
              <a:rPr lang="en-US" dirty="0"/>
              <a:t>For </a:t>
            </a:r>
            <a:r>
              <a:rPr lang="en-US" dirty="0">
                <a:solidFill>
                  <a:srgbClr val="FF0000"/>
                </a:solidFill>
              </a:rPr>
              <a:t>R</a:t>
            </a:r>
            <a:r>
              <a:rPr lang="en-US" dirty="0"/>
              <a:t> to be </a:t>
            </a:r>
            <a:r>
              <a:rPr lang="en-US" dirty="0">
                <a:solidFill>
                  <a:srgbClr val="FF0000"/>
                </a:solidFill>
              </a:rPr>
              <a:t>reflexive</a:t>
            </a:r>
            <a:r>
              <a:rPr lang="en-US" dirty="0"/>
              <a:t>, it must contain ordered pairs </a:t>
            </a:r>
            <a:r>
              <a:rPr lang="en-US" dirty="0">
                <a:solidFill>
                  <a:srgbClr val="FF0000"/>
                </a:solidFill>
              </a:rPr>
              <a:t>(0,0)</a:t>
            </a:r>
            <a:r>
              <a:rPr lang="en-US" dirty="0"/>
              <a:t> and </a:t>
            </a:r>
            <a:r>
              <a:rPr lang="en-US" dirty="0">
                <a:solidFill>
                  <a:srgbClr val="FF0000"/>
                </a:solidFill>
              </a:rPr>
              <a:t>(2,2)</a:t>
            </a:r>
            <a:r>
              <a:rPr lang="en-US" dirty="0"/>
              <a:t>.</a:t>
            </a:r>
          </a:p>
          <a:p>
            <a:endParaRPr lang="en-US" dirty="0"/>
          </a:p>
          <a:p>
            <a:r>
              <a:rPr lang="en-US" dirty="0"/>
              <a:t>For </a:t>
            </a:r>
            <a:r>
              <a:rPr lang="en-US" dirty="0">
                <a:solidFill>
                  <a:srgbClr val="FF0000"/>
                </a:solidFill>
              </a:rPr>
              <a:t>R</a:t>
            </a:r>
            <a:r>
              <a:rPr lang="en-US" dirty="0"/>
              <a:t> to be </a:t>
            </a:r>
            <a:r>
              <a:rPr lang="en-US" dirty="0">
                <a:solidFill>
                  <a:srgbClr val="FF0000"/>
                </a:solidFill>
              </a:rPr>
              <a:t>transitive</a:t>
            </a:r>
            <a:r>
              <a:rPr lang="en-US" dirty="0"/>
              <a:t>, </a:t>
            </a:r>
          </a:p>
          <a:p>
            <a:pPr>
              <a:buNone/>
            </a:pPr>
            <a:r>
              <a:rPr lang="en-US" dirty="0"/>
              <a:t>		we note </a:t>
            </a:r>
            <a:r>
              <a:rPr lang="en-US" dirty="0">
                <a:solidFill>
                  <a:srgbClr val="FF0000"/>
                </a:solidFill>
              </a:rPr>
              <a:t>(0, 2)</a:t>
            </a:r>
            <a:r>
              <a:rPr lang="en-US" dirty="0"/>
              <a:t> and </a:t>
            </a:r>
            <a:r>
              <a:rPr lang="en-US" dirty="0">
                <a:solidFill>
                  <a:srgbClr val="FF0000"/>
                </a:solidFill>
              </a:rPr>
              <a:t>(2, 0)</a:t>
            </a:r>
            <a:r>
              <a:rPr lang="en-US" dirty="0"/>
              <a:t> </a:t>
            </a:r>
            <a:r>
              <a:rPr lang="en-US" dirty="0">
                <a:solidFill>
                  <a:srgbClr val="FF0000"/>
                </a:solidFill>
                <a:sym typeface="Symbol"/>
              </a:rPr>
              <a:t></a:t>
            </a:r>
            <a:r>
              <a:rPr lang="en-US" dirty="0">
                <a:sym typeface="Symbol"/>
              </a:rPr>
              <a:t> </a:t>
            </a:r>
            <a:r>
              <a:rPr lang="en-US" dirty="0">
                <a:solidFill>
                  <a:srgbClr val="FF0000"/>
                </a:solidFill>
                <a:sym typeface="Symbol"/>
              </a:rPr>
              <a:t>R</a:t>
            </a:r>
            <a:r>
              <a:rPr lang="en-US" dirty="0"/>
              <a:t> but </a:t>
            </a:r>
            <a:r>
              <a:rPr lang="en-US" dirty="0">
                <a:solidFill>
                  <a:srgbClr val="FF0000"/>
                </a:solidFill>
              </a:rPr>
              <a:t>(0, 0) </a:t>
            </a:r>
            <a:r>
              <a:rPr lang="en-US" dirty="0">
                <a:solidFill>
                  <a:srgbClr val="FF0000"/>
                </a:solidFill>
                <a:sym typeface="Symbol"/>
              </a:rPr>
              <a:t> </a:t>
            </a:r>
            <a:r>
              <a:rPr lang="en-US" dirty="0">
                <a:solidFill>
                  <a:srgbClr val="FF0000"/>
                </a:solidFill>
              </a:rPr>
              <a:t>R</a:t>
            </a:r>
            <a:r>
              <a:rPr lang="en-US" dirty="0"/>
              <a:t>. </a:t>
            </a:r>
          </a:p>
          <a:p>
            <a:pPr>
              <a:buNone/>
            </a:pPr>
            <a:r>
              <a:rPr lang="en-US" dirty="0"/>
              <a:t>		Also </a:t>
            </a:r>
            <a:r>
              <a:rPr lang="en-US" dirty="0">
                <a:solidFill>
                  <a:srgbClr val="FF0000"/>
                </a:solidFill>
              </a:rPr>
              <a:t>(2, 0)</a:t>
            </a:r>
            <a:r>
              <a:rPr lang="en-US" dirty="0"/>
              <a:t> and </a:t>
            </a:r>
            <a:r>
              <a:rPr lang="en-US" dirty="0">
                <a:solidFill>
                  <a:srgbClr val="FF0000"/>
                </a:solidFill>
              </a:rPr>
              <a:t>(0, 2) </a:t>
            </a:r>
            <a:r>
              <a:rPr lang="en-US" dirty="0">
                <a:solidFill>
                  <a:srgbClr val="FF0000"/>
                </a:solidFill>
                <a:sym typeface="Symbol"/>
              </a:rPr>
              <a:t> </a:t>
            </a:r>
            <a:r>
              <a:rPr lang="en-US" dirty="0">
                <a:solidFill>
                  <a:srgbClr val="FF0000"/>
                </a:solidFill>
              </a:rPr>
              <a:t>R</a:t>
            </a:r>
            <a:r>
              <a:rPr lang="en-US" dirty="0"/>
              <a:t> but </a:t>
            </a:r>
            <a:r>
              <a:rPr lang="en-US" dirty="0">
                <a:solidFill>
                  <a:srgbClr val="FF0000"/>
                </a:solidFill>
              </a:rPr>
              <a:t>(2, 2)</a:t>
            </a:r>
            <a:r>
              <a:rPr lang="en-US" dirty="0">
                <a:solidFill>
                  <a:srgbClr val="FF0000"/>
                </a:solidFill>
                <a:sym typeface="Symbol"/>
              </a:rPr>
              <a:t> </a:t>
            </a:r>
            <a:r>
              <a:rPr lang="en-US" dirty="0">
                <a:solidFill>
                  <a:srgbClr val="FF0000"/>
                </a:solidFill>
              </a:rPr>
              <a:t>R</a:t>
            </a:r>
            <a:r>
              <a:rPr lang="en-US" dirty="0"/>
              <a:t>.</a:t>
            </a:r>
          </a:p>
          <a:p>
            <a:endParaRPr lang="en-US" dirty="0"/>
          </a:p>
          <a:p>
            <a:r>
              <a:rPr lang="en-US" dirty="0"/>
              <a:t>Hence </a:t>
            </a:r>
            <a:r>
              <a:rPr lang="en-US" dirty="0">
                <a:solidFill>
                  <a:srgbClr val="FF0000"/>
                </a:solidFill>
              </a:rPr>
              <a:t>(0, 0)</a:t>
            </a:r>
            <a:r>
              <a:rPr lang="en-US" dirty="0"/>
              <a:t> and </a:t>
            </a:r>
            <a:r>
              <a:rPr lang="en-US" dirty="0">
                <a:solidFill>
                  <a:srgbClr val="FF0000"/>
                </a:solidFill>
              </a:rPr>
              <a:t>(2, 2)</a:t>
            </a:r>
            <a:r>
              <a:rPr lang="en-US" dirty="0"/>
              <a:t>.  Are needed in </a:t>
            </a:r>
            <a:r>
              <a:rPr lang="en-US" dirty="0">
                <a:solidFill>
                  <a:srgbClr val="FF0000"/>
                </a:solidFill>
              </a:rPr>
              <a:t>R</a:t>
            </a:r>
            <a:r>
              <a:rPr lang="en-US" dirty="0"/>
              <a:t> to make it a </a:t>
            </a:r>
            <a:r>
              <a:rPr lang="en-US" dirty="0">
                <a:solidFill>
                  <a:srgbClr val="FF0000"/>
                </a:solidFill>
              </a:rPr>
              <a:t>transitive relation</a:t>
            </a:r>
            <a:r>
              <a:rPr lang="en-US" dirty="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2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EQUIVALENCE RELATION</a:t>
            </a:r>
          </a:p>
        </p:txBody>
      </p:sp>
      <p:sp>
        <p:nvSpPr>
          <p:cNvPr id="3" name="Slide Number Placeholder 2"/>
          <p:cNvSpPr>
            <a:spLocks noGrp="1"/>
          </p:cNvSpPr>
          <p:nvPr>
            <p:ph type="sldNum" sz="quarter" idx="12"/>
          </p:nvPr>
        </p:nvSpPr>
        <p:spPr/>
        <p:txBody>
          <a:bodyPr/>
          <a:lstStyle/>
          <a:p>
            <a:fld id="{25E19944-04AC-4CD8-BA69-63C2A678C21A}" type="slidenum">
              <a:rPr lang="en-US" smtClean="0"/>
              <a:pPr/>
              <a:t>62</a:t>
            </a:fld>
            <a:endParaRPr lang="en-US"/>
          </a:p>
        </p:txBody>
      </p:sp>
      <p:sp>
        <p:nvSpPr>
          <p:cNvPr id="4" name="Content Placeholder 3"/>
          <p:cNvSpPr>
            <a:spLocks noGrp="1"/>
          </p:cNvSpPr>
          <p:nvPr>
            <p:ph sz="quarter" idx="1"/>
          </p:nvPr>
        </p:nvSpPr>
        <p:spPr/>
        <p:txBody>
          <a:bodyPr/>
          <a:lstStyle/>
          <a:p>
            <a:r>
              <a:rPr lang="en-US" dirty="0"/>
              <a:t>Let </a:t>
            </a:r>
            <a:r>
              <a:rPr lang="en-US" dirty="0">
                <a:solidFill>
                  <a:srgbClr val="FF0000"/>
                </a:solidFill>
              </a:rPr>
              <a:t>A</a:t>
            </a:r>
            <a:r>
              <a:rPr lang="en-US" dirty="0"/>
              <a:t> be a </a:t>
            </a:r>
            <a:r>
              <a:rPr lang="en-US" dirty="0">
                <a:solidFill>
                  <a:srgbClr val="FF0000"/>
                </a:solidFill>
              </a:rPr>
              <a:t>non-empty set</a:t>
            </a:r>
            <a:r>
              <a:rPr lang="en-US" dirty="0"/>
              <a:t> and </a:t>
            </a:r>
            <a:r>
              <a:rPr lang="en-US" dirty="0">
                <a:solidFill>
                  <a:srgbClr val="FF0000"/>
                </a:solidFill>
              </a:rPr>
              <a:t>R</a:t>
            </a:r>
            <a:r>
              <a:rPr lang="en-US" dirty="0"/>
              <a:t> a </a:t>
            </a:r>
            <a:r>
              <a:rPr lang="en-US" dirty="0">
                <a:solidFill>
                  <a:srgbClr val="FF0000"/>
                </a:solidFill>
              </a:rPr>
              <a:t>binary relation</a:t>
            </a:r>
            <a:r>
              <a:rPr lang="en-US" dirty="0"/>
              <a:t> on </a:t>
            </a:r>
            <a:r>
              <a:rPr lang="en-US" dirty="0">
                <a:solidFill>
                  <a:srgbClr val="FF0000"/>
                </a:solidFill>
              </a:rPr>
              <a:t>A</a:t>
            </a:r>
            <a:r>
              <a:rPr lang="en-US" dirty="0"/>
              <a:t>. </a:t>
            </a:r>
          </a:p>
          <a:p>
            <a:pPr>
              <a:buNone/>
            </a:pPr>
            <a:r>
              <a:rPr lang="en-US" dirty="0"/>
              <a:t>	</a:t>
            </a:r>
            <a:r>
              <a:rPr lang="en-US" dirty="0">
                <a:solidFill>
                  <a:srgbClr val="FF0000"/>
                </a:solidFill>
              </a:rPr>
              <a:t>R</a:t>
            </a:r>
            <a:r>
              <a:rPr lang="en-US" dirty="0"/>
              <a:t> is an </a:t>
            </a:r>
            <a:r>
              <a:rPr lang="en-US" dirty="0">
                <a:solidFill>
                  <a:srgbClr val="FF0000"/>
                </a:solidFill>
              </a:rPr>
              <a:t>equivalence relation</a:t>
            </a:r>
            <a:r>
              <a:rPr lang="en-US" dirty="0"/>
              <a:t> if, and only if, </a:t>
            </a:r>
            <a:r>
              <a:rPr lang="en-US" dirty="0">
                <a:solidFill>
                  <a:srgbClr val="FF0000"/>
                </a:solidFill>
              </a:rPr>
              <a:t>R</a:t>
            </a:r>
            <a:r>
              <a:rPr lang="en-US" dirty="0"/>
              <a:t> is </a:t>
            </a:r>
            <a:r>
              <a:rPr lang="en-US" dirty="0">
                <a:solidFill>
                  <a:srgbClr val="FF0000"/>
                </a:solidFill>
              </a:rPr>
              <a:t>reflexive</a:t>
            </a:r>
            <a:r>
              <a:rPr lang="en-US" dirty="0"/>
              <a:t>, </a:t>
            </a:r>
            <a:r>
              <a:rPr lang="en-US" dirty="0">
                <a:solidFill>
                  <a:srgbClr val="FF0000"/>
                </a:solidFill>
              </a:rPr>
              <a:t>symmetric</a:t>
            </a:r>
            <a:r>
              <a:rPr lang="en-US" dirty="0"/>
              <a:t>, and </a:t>
            </a:r>
            <a:r>
              <a:rPr lang="en-US" dirty="0">
                <a:solidFill>
                  <a:srgbClr val="FF0000"/>
                </a:solidFill>
              </a:rPr>
              <a:t>transitive</a:t>
            </a:r>
            <a:r>
              <a:rPr lang="en-US" dirty="0"/>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EXAMPLE</a:t>
            </a:r>
          </a:p>
        </p:txBody>
      </p:sp>
      <p:sp>
        <p:nvSpPr>
          <p:cNvPr id="3" name="Slide Number Placeholder 2"/>
          <p:cNvSpPr>
            <a:spLocks noGrp="1"/>
          </p:cNvSpPr>
          <p:nvPr>
            <p:ph type="sldNum" sz="quarter" idx="12"/>
          </p:nvPr>
        </p:nvSpPr>
        <p:spPr/>
        <p:txBody>
          <a:bodyPr/>
          <a:lstStyle/>
          <a:p>
            <a:fld id="{25E19944-04AC-4CD8-BA69-63C2A678C21A}" type="slidenum">
              <a:rPr lang="en-US" smtClean="0"/>
              <a:pPr/>
              <a:t>63</a:t>
            </a:fld>
            <a:endParaRPr lang="en-US"/>
          </a:p>
        </p:txBody>
      </p:sp>
      <p:sp>
        <p:nvSpPr>
          <p:cNvPr id="4" name="Content Placeholder 3"/>
          <p:cNvSpPr>
            <a:spLocks noGrp="1"/>
          </p:cNvSpPr>
          <p:nvPr>
            <p:ph sz="quarter" idx="1"/>
          </p:nvPr>
        </p:nvSpPr>
        <p:spPr/>
        <p:txBody>
          <a:bodyPr/>
          <a:lstStyle/>
          <a:p>
            <a:r>
              <a:rPr lang="en-US" dirty="0"/>
              <a:t>Let  A = </a:t>
            </a:r>
            <a:r>
              <a:rPr lang="en-US" dirty="0">
                <a:solidFill>
                  <a:srgbClr val="FF0000"/>
                </a:solidFill>
              </a:rPr>
              <a:t>{1, 2, 3, 4}</a:t>
            </a:r>
            <a:r>
              <a:rPr lang="en-US" dirty="0"/>
              <a:t> and</a:t>
            </a:r>
          </a:p>
          <a:p>
            <a:pPr>
              <a:buNone/>
            </a:pPr>
            <a:r>
              <a:rPr lang="en-US" dirty="0"/>
              <a:t>	R = </a:t>
            </a:r>
            <a:r>
              <a:rPr lang="en-US" dirty="0">
                <a:solidFill>
                  <a:srgbClr val="FF0000"/>
                </a:solidFill>
              </a:rPr>
              <a:t>{(1,1), (2, 2), (2, 4), (3, 3), (4, 2), (4, 4)}</a:t>
            </a:r>
          </a:p>
          <a:p>
            <a:pPr>
              <a:buNone/>
            </a:pPr>
            <a:r>
              <a:rPr lang="en-US" dirty="0"/>
              <a:t>	be a </a:t>
            </a:r>
            <a:r>
              <a:rPr lang="en-US" dirty="0">
                <a:solidFill>
                  <a:srgbClr val="FF0000"/>
                </a:solidFill>
              </a:rPr>
              <a:t>binary relation</a:t>
            </a:r>
            <a:r>
              <a:rPr lang="en-US" dirty="0"/>
              <a:t> on </a:t>
            </a:r>
            <a:r>
              <a:rPr lang="en-US" dirty="0">
                <a:solidFill>
                  <a:srgbClr val="FF0000"/>
                </a:solidFill>
              </a:rPr>
              <a:t>A</a:t>
            </a:r>
            <a:r>
              <a:rPr lang="en-US" dirty="0"/>
              <a:t>.</a:t>
            </a:r>
          </a:p>
          <a:p>
            <a:endParaRPr lang="en-US" dirty="0"/>
          </a:p>
          <a:p>
            <a:r>
              <a:rPr lang="en-US" dirty="0"/>
              <a:t>Note that </a:t>
            </a:r>
            <a:r>
              <a:rPr lang="en-US" dirty="0">
                <a:solidFill>
                  <a:srgbClr val="FF0000"/>
                </a:solidFill>
              </a:rPr>
              <a:t>R</a:t>
            </a:r>
            <a:r>
              <a:rPr lang="en-US" dirty="0"/>
              <a:t> is </a:t>
            </a:r>
            <a:r>
              <a:rPr lang="en-US" dirty="0">
                <a:solidFill>
                  <a:srgbClr val="FF0000"/>
                </a:solidFill>
              </a:rPr>
              <a:t>reflexive</a:t>
            </a:r>
            <a:r>
              <a:rPr lang="en-US" dirty="0"/>
              <a:t>, </a:t>
            </a:r>
            <a:r>
              <a:rPr lang="en-US" dirty="0">
                <a:solidFill>
                  <a:srgbClr val="FF0000"/>
                </a:solidFill>
              </a:rPr>
              <a:t>symmetric</a:t>
            </a:r>
            <a:r>
              <a:rPr lang="en-US" dirty="0"/>
              <a:t> and </a:t>
            </a:r>
            <a:r>
              <a:rPr lang="en-US" dirty="0">
                <a:solidFill>
                  <a:srgbClr val="FF0000"/>
                </a:solidFill>
              </a:rPr>
              <a:t>transitive</a:t>
            </a:r>
            <a:r>
              <a:rPr lang="en-US" dirty="0"/>
              <a:t>, hence an </a:t>
            </a:r>
            <a:r>
              <a:rPr lang="en-US" dirty="0">
                <a:solidFill>
                  <a:srgbClr val="FF0000"/>
                </a:solidFill>
              </a:rPr>
              <a:t>equivalence relation</a:t>
            </a:r>
            <a:r>
              <a:rPr lang="en-US" dirty="0"/>
              <a: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20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u="sng" dirty="0">
                <a:solidFill>
                  <a:srgbClr val="0070C0"/>
                </a:solidFill>
              </a:rPr>
              <a:t>REMARK</a:t>
            </a:r>
          </a:p>
        </p:txBody>
      </p:sp>
      <p:sp>
        <p:nvSpPr>
          <p:cNvPr id="3" name="Slide Number Placeholder 2"/>
          <p:cNvSpPr>
            <a:spLocks noGrp="1"/>
          </p:cNvSpPr>
          <p:nvPr>
            <p:ph type="sldNum" sz="quarter" idx="12"/>
          </p:nvPr>
        </p:nvSpPr>
        <p:spPr/>
        <p:txBody>
          <a:bodyPr/>
          <a:lstStyle/>
          <a:p>
            <a:fld id="{25E19944-04AC-4CD8-BA69-63C2A678C21A}" type="slidenum">
              <a:rPr lang="en-US" smtClean="0"/>
              <a:pPr/>
              <a:t>7</a:t>
            </a:fld>
            <a:endParaRPr lang="en-US"/>
          </a:p>
        </p:txBody>
      </p:sp>
      <p:sp>
        <p:nvSpPr>
          <p:cNvPr id="4" name="Content Placeholder 3"/>
          <p:cNvSpPr>
            <a:spLocks noGrp="1"/>
          </p:cNvSpPr>
          <p:nvPr>
            <p:ph sz="quarter" idx="1"/>
          </p:nvPr>
        </p:nvSpPr>
        <p:spPr/>
        <p:txBody>
          <a:bodyPr/>
          <a:lstStyle/>
          <a:p>
            <a:pPr lvl="1">
              <a:buFont typeface="Courier New" pitchFamily="49" charset="0"/>
              <a:buChar char="o"/>
            </a:pPr>
            <a:r>
              <a:rPr lang="en-US" sz="2600" dirty="0">
                <a:solidFill>
                  <a:srgbClr val="FF0000"/>
                </a:solidFill>
              </a:rPr>
              <a:t>A </a:t>
            </a:r>
            <a:r>
              <a:rPr lang="en-US" sz="2600" dirty="0">
                <a:solidFill>
                  <a:srgbClr val="FF0000"/>
                </a:solidFill>
                <a:sym typeface="Symbol"/>
              </a:rPr>
              <a:t></a:t>
            </a:r>
            <a:r>
              <a:rPr lang="en-US" sz="2600" dirty="0">
                <a:solidFill>
                  <a:srgbClr val="FF0000"/>
                </a:solidFill>
              </a:rPr>
              <a:t> B</a:t>
            </a:r>
            <a:r>
              <a:rPr lang="en-US" sz="2600" dirty="0">
                <a:solidFill>
                  <a:schemeClr val="tx1"/>
                </a:solidFill>
              </a:rPr>
              <a:t> </a:t>
            </a:r>
            <a:r>
              <a:rPr lang="en-US" sz="2600" dirty="0">
                <a:solidFill>
                  <a:schemeClr val="tx1"/>
                </a:solidFill>
                <a:sym typeface="Symbol"/>
              </a:rPr>
              <a:t> </a:t>
            </a:r>
            <a:r>
              <a:rPr lang="en-US" sz="2600" dirty="0">
                <a:solidFill>
                  <a:srgbClr val="FF0000"/>
                </a:solidFill>
              </a:rPr>
              <a:t>B </a:t>
            </a:r>
            <a:r>
              <a:rPr lang="en-US" sz="2600" dirty="0">
                <a:solidFill>
                  <a:srgbClr val="FF0000"/>
                </a:solidFill>
                <a:sym typeface="Symbol"/>
              </a:rPr>
              <a:t></a:t>
            </a:r>
            <a:r>
              <a:rPr lang="en-US" sz="2600" dirty="0">
                <a:solidFill>
                  <a:srgbClr val="FF0000"/>
                </a:solidFill>
              </a:rPr>
              <a:t> A</a:t>
            </a:r>
            <a:r>
              <a:rPr lang="en-US" sz="2600" dirty="0">
                <a:solidFill>
                  <a:schemeClr val="tx1"/>
                </a:solidFill>
              </a:rPr>
              <a:t> for non-empty and unequal sets A and B.</a:t>
            </a:r>
          </a:p>
          <a:p>
            <a:pPr lvl="1">
              <a:buFont typeface="Courier New" pitchFamily="49" charset="0"/>
              <a:buChar char="o"/>
            </a:pPr>
            <a:r>
              <a:rPr lang="en-US" sz="2600" dirty="0">
                <a:solidFill>
                  <a:srgbClr val="FF0000"/>
                </a:solidFill>
              </a:rPr>
              <a:t>A </a:t>
            </a:r>
            <a:r>
              <a:rPr lang="en-US" sz="2600" dirty="0">
                <a:solidFill>
                  <a:srgbClr val="FF0000"/>
                </a:solidFill>
                <a:sym typeface="Symbol"/>
              </a:rPr>
              <a:t></a:t>
            </a:r>
            <a:r>
              <a:rPr lang="en-US" sz="2600" dirty="0">
                <a:solidFill>
                  <a:srgbClr val="FF0000"/>
                </a:solidFill>
              </a:rPr>
              <a:t> </a:t>
            </a:r>
            <a:r>
              <a:rPr lang="en-US" sz="2600" dirty="0">
                <a:solidFill>
                  <a:srgbClr val="FF0000"/>
                </a:solidFill>
                <a:sym typeface="Symbol"/>
              </a:rPr>
              <a:t></a:t>
            </a:r>
            <a:r>
              <a:rPr lang="en-US" sz="2600" dirty="0">
                <a:solidFill>
                  <a:schemeClr val="tx1"/>
                </a:solidFill>
              </a:rPr>
              <a:t> = </a:t>
            </a:r>
            <a:r>
              <a:rPr lang="en-US" sz="2600" dirty="0">
                <a:solidFill>
                  <a:srgbClr val="FF0000"/>
                </a:solidFill>
                <a:sym typeface="Symbol"/>
              </a:rPr>
              <a:t></a:t>
            </a:r>
            <a:r>
              <a:rPr lang="en-US" sz="2600" dirty="0">
                <a:solidFill>
                  <a:srgbClr val="FF0000"/>
                </a:solidFill>
              </a:rPr>
              <a:t> </a:t>
            </a:r>
            <a:r>
              <a:rPr lang="en-US" sz="2600" dirty="0">
                <a:solidFill>
                  <a:srgbClr val="FF0000"/>
                </a:solidFill>
                <a:sym typeface="Symbol"/>
              </a:rPr>
              <a:t></a:t>
            </a:r>
            <a:r>
              <a:rPr lang="en-US" sz="2600" dirty="0">
                <a:solidFill>
                  <a:srgbClr val="FF0000"/>
                </a:solidFill>
              </a:rPr>
              <a:t> A</a:t>
            </a:r>
            <a:r>
              <a:rPr lang="en-US" sz="2600" dirty="0">
                <a:solidFill>
                  <a:schemeClr val="tx1"/>
                </a:solidFill>
              </a:rPr>
              <a:t> = </a:t>
            </a:r>
            <a:r>
              <a:rPr lang="en-US" sz="2600" dirty="0">
                <a:solidFill>
                  <a:srgbClr val="FF0000"/>
                </a:solidFill>
                <a:sym typeface="Symbol"/>
              </a:rPr>
              <a:t></a:t>
            </a:r>
          </a:p>
          <a:p>
            <a:pPr lvl="1">
              <a:buFont typeface="Courier New" pitchFamily="49" charset="0"/>
              <a:buChar char="o"/>
            </a:pPr>
            <a:r>
              <a:rPr lang="en-US" sz="2600" dirty="0">
                <a:solidFill>
                  <a:srgbClr val="FF0000"/>
                </a:solidFill>
              </a:rPr>
              <a:t>| A </a:t>
            </a:r>
            <a:r>
              <a:rPr lang="en-US" sz="2600" dirty="0">
                <a:solidFill>
                  <a:srgbClr val="FF0000"/>
                </a:solidFill>
                <a:sym typeface="Symbol"/>
              </a:rPr>
              <a:t></a:t>
            </a:r>
            <a:r>
              <a:rPr lang="en-US" sz="2600" dirty="0">
                <a:solidFill>
                  <a:srgbClr val="FF0000"/>
                </a:solidFill>
              </a:rPr>
              <a:t> B|</a:t>
            </a:r>
            <a:r>
              <a:rPr lang="en-US" sz="2600" dirty="0">
                <a:solidFill>
                  <a:schemeClr val="tx1"/>
                </a:solidFill>
              </a:rPr>
              <a:t> = </a:t>
            </a:r>
            <a:r>
              <a:rPr lang="en-US" sz="2600" dirty="0">
                <a:solidFill>
                  <a:srgbClr val="FF0000"/>
                </a:solidFill>
              </a:rPr>
              <a:t>|A| </a:t>
            </a:r>
            <a:r>
              <a:rPr lang="en-US" sz="2600" dirty="0">
                <a:solidFill>
                  <a:srgbClr val="FF0000"/>
                </a:solidFill>
                <a:sym typeface="Symbol"/>
              </a:rPr>
              <a:t></a:t>
            </a:r>
            <a:r>
              <a:rPr lang="en-US" sz="2600" dirty="0">
                <a:solidFill>
                  <a:srgbClr val="FF0000"/>
                </a:solidFill>
              </a:rPr>
              <a:t> |B|</a:t>
            </a:r>
          </a:p>
          <a:p>
            <a:endParaRPr lang="en-US" dirty="0"/>
          </a:p>
        </p:txBody>
      </p:sp>
      <p:sp>
        <p:nvSpPr>
          <p:cNvPr id="1464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a:solidFill>
                  <a:srgbClr val="0070C0"/>
                </a:solidFill>
              </a:rPr>
              <a:t>CARTESIAN PRODUCT OF MORE THAN TWO SETS</a:t>
            </a:r>
          </a:p>
        </p:txBody>
      </p:sp>
      <p:sp>
        <p:nvSpPr>
          <p:cNvPr id="3" name="Slide Number Placeholder 2"/>
          <p:cNvSpPr>
            <a:spLocks noGrp="1"/>
          </p:cNvSpPr>
          <p:nvPr>
            <p:ph type="sldNum" sz="quarter" idx="12"/>
          </p:nvPr>
        </p:nvSpPr>
        <p:spPr/>
        <p:txBody>
          <a:bodyPr/>
          <a:lstStyle/>
          <a:p>
            <a:fld id="{25E19944-04AC-4CD8-BA69-63C2A678C21A}" type="slidenum">
              <a:rPr lang="en-US" smtClean="0"/>
              <a:pPr/>
              <a:t>8</a:t>
            </a:fld>
            <a:endParaRPr lang="en-US"/>
          </a:p>
        </p:txBody>
      </p:sp>
      <p:sp>
        <p:nvSpPr>
          <p:cNvPr id="4" name="Content Placeholder 3"/>
          <p:cNvSpPr>
            <a:spLocks noGrp="1"/>
          </p:cNvSpPr>
          <p:nvPr>
            <p:ph sz="quarter" idx="1"/>
          </p:nvPr>
        </p:nvSpPr>
        <p:spPr/>
        <p:txBody>
          <a:bodyPr/>
          <a:lstStyle/>
          <a:p>
            <a:r>
              <a:rPr lang="en-US" dirty="0"/>
              <a:t>The </a:t>
            </a:r>
            <a:r>
              <a:rPr lang="en-US" dirty="0">
                <a:solidFill>
                  <a:srgbClr val="FF0000"/>
                </a:solidFill>
              </a:rPr>
              <a:t>Cartesian product</a:t>
            </a:r>
            <a:r>
              <a:rPr lang="en-US" dirty="0"/>
              <a:t> of sets </a:t>
            </a:r>
            <a:r>
              <a:rPr lang="en-US" dirty="0">
                <a:solidFill>
                  <a:srgbClr val="FF0000"/>
                </a:solidFill>
              </a:rPr>
              <a:t>A</a:t>
            </a:r>
            <a:r>
              <a:rPr lang="en-US" baseline="-25000" dirty="0">
                <a:solidFill>
                  <a:srgbClr val="FF0000"/>
                </a:solidFill>
              </a:rPr>
              <a:t>1</a:t>
            </a:r>
            <a:r>
              <a:rPr lang="en-US" dirty="0">
                <a:solidFill>
                  <a:srgbClr val="FF0000"/>
                </a:solidFill>
              </a:rPr>
              <a:t>, A</a:t>
            </a:r>
            <a:r>
              <a:rPr lang="en-US" baseline="-25000" dirty="0">
                <a:solidFill>
                  <a:srgbClr val="FF0000"/>
                </a:solidFill>
              </a:rPr>
              <a:t>2</a:t>
            </a:r>
            <a:r>
              <a:rPr lang="en-US" dirty="0">
                <a:solidFill>
                  <a:srgbClr val="FF0000"/>
                </a:solidFill>
              </a:rPr>
              <a:t>, …, A</a:t>
            </a:r>
            <a:r>
              <a:rPr lang="en-US" baseline="-25000" dirty="0">
                <a:solidFill>
                  <a:srgbClr val="FF0000"/>
                </a:solidFill>
              </a:rPr>
              <a:t>n</a:t>
            </a:r>
            <a:r>
              <a:rPr lang="en-US" dirty="0"/>
              <a:t>, </a:t>
            </a:r>
          </a:p>
          <a:p>
            <a:pPr>
              <a:buNone/>
            </a:pPr>
            <a:r>
              <a:rPr lang="en-US" dirty="0"/>
              <a:t>   denoted</a:t>
            </a:r>
            <a:r>
              <a:rPr lang="en-US" dirty="0">
                <a:solidFill>
                  <a:srgbClr val="FF0000"/>
                </a:solidFill>
              </a:rPr>
              <a:t> A</a:t>
            </a:r>
            <a:r>
              <a:rPr lang="en-US" baseline="-25000" dirty="0">
                <a:solidFill>
                  <a:srgbClr val="FF0000"/>
                </a:solidFill>
              </a:rPr>
              <a:t>1</a:t>
            </a:r>
            <a:r>
              <a:rPr lang="en-US" dirty="0">
                <a:solidFill>
                  <a:srgbClr val="FF0000"/>
                </a:solidFill>
                <a:sym typeface="Symbol"/>
              </a:rPr>
              <a:t></a:t>
            </a:r>
            <a:r>
              <a:rPr lang="en-US" dirty="0">
                <a:solidFill>
                  <a:srgbClr val="FF0000"/>
                </a:solidFill>
              </a:rPr>
              <a:t> A</a:t>
            </a:r>
            <a:r>
              <a:rPr lang="en-US" baseline="-25000" dirty="0">
                <a:solidFill>
                  <a:srgbClr val="FF0000"/>
                </a:solidFill>
              </a:rPr>
              <a:t>2</a:t>
            </a:r>
            <a:r>
              <a:rPr lang="en-US" dirty="0">
                <a:solidFill>
                  <a:srgbClr val="FF0000"/>
                </a:solidFill>
              </a:rPr>
              <a:t> </a:t>
            </a:r>
            <a:r>
              <a:rPr lang="en-US" dirty="0">
                <a:solidFill>
                  <a:srgbClr val="FF0000"/>
                </a:solidFill>
                <a:sym typeface="Symbol"/>
              </a:rPr>
              <a:t></a:t>
            </a:r>
            <a:r>
              <a:rPr lang="en-US" dirty="0">
                <a:solidFill>
                  <a:srgbClr val="FF0000"/>
                </a:solidFill>
              </a:rPr>
              <a:t> … </a:t>
            </a:r>
            <a:r>
              <a:rPr lang="en-US" dirty="0">
                <a:solidFill>
                  <a:srgbClr val="FF0000"/>
                </a:solidFill>
                <a:sym typeface="Symbol"/>
              </a:rPr>
              <a:t></a:t>
            </a:r>
            <a:r>
              <a:rPr lang="en-US" dirty="0">
                <a:solidFill>
                  <a:srgbClr val="FF0000"/>
                </a:solidFill>
              </a:rPr>
              <a:t>A</a:t>
            </a:r>
            <a:r>
              <a:rPr lang="en-US" baseline="-25000" dirty="0">
                <a:solidFill>
                  <a:srgbClr val="FF0000"/>
                </a:solidFill>
              </a:rPr>
              <a:t>n</a:t>
            </a:r>
            <a:r>
              <a:rPr lang="en-US" dirty="0"/>
              <a:t>, is the set of all ordered</a:t>
            </a:r>
          </a:p>
          <a:p>
            <a:pPr>
              <a:buNone/>
            </a:pPr>
            <a:r>
              <a:rPr lang="en-US" dirty="0"/>
              <a:t>	n-</a:t>
            </a:r>
            <a:r>
              <a:rPr lang="en-US" dirty="0" err="1"/>
              <a:t>tuples</a:t>
            </a:r>
            <a:r>
              <a:rPr lang="en-US" dirty="0"/>
              <a:t> (a</a:t>
            </a:r>
            <a:r>
              <a:rPr lang="en-US" baseline="-25000" dirty="0"/>
              <a:t>1</a:t>
            </a:r>
            <a:r>
              <a:rPr lang="en-US" dirty="0"/>
              <a:t>, a</a:t>
            </a:r>
            <a:r>
              <a:rPr lang="en-US" baseline="-25000" dirty="0"/>
              <a:t>2</a:t>
            </a:r>
            <a:r>
              <a:rPr lang="en-US" dirty="0"/>
              <a:t>, …, a</a:t>
            </a:r>
            <a:r>
              <a:rPr lang="en-US" baseline="-25000" dirty="0"/>
              <a:t>n</a:t>
            </a:r>
            <a:r>
              <a:rPr lang="en-US" dirty="0"/>
              <a:t>)</a:t>
            </a:r>
          </a:p>
          <a:p>
            <a:pPr>
              <a:buNone/>
            </a:pPr>
            <a:r>
              <a:rPr lang="en-US" dirty="0"/>
              <a:t> </a:t>
            </a:r>
          </a:p>
          <a:p>
            <a:pPr>
              <a:buNone/>
            </a:pPr>
            <a:r>
              <a:rPr lang="en-US" dirty="0"/>
              <a:t>	where</a:t>
            </a:r>
          </a:p>
          <a:p>
            <a:pPr>
              <a:buNone/>
            </a:pPr>
            <a:r>
              <a:rPr lang="en-US" dirty="0"/>
              <a:t>		 a</a:t>
            </a:r>
            <a:r>
              <a:rPr lang="en-US" baseline="-25000" dirty="0"/>
              <a:t>1</a:t>
            </a:r>
            <a:r>
              <a:rPr lang="en-US" dirty="0">
                <a:sym typeface="Symbol"/>
              </a:rPr>
              <a:t> </a:t>
            </a:r>
            <a:r>
              <a:rPr lang="en-US" dirty="0"/>
              <a:t>A</a:t>
            </a:r>
            <a:r>
              <a:rPr lang="en-US" baseline="-25000" dirty="0"/>
              <a:t>1</a:t>
            </a:r>
            <a:r>
              <a:rPr lang="en-US" dirty="0"/>
              <a:t>, a</a:t>
            </a:r>
            <a:r>
              <a:rPr lang="en-US" baseline="-25000" dirty="0"/>
              <a:t>2</a:t>
            </a:r>
            <a:r>
              <a:rPr lang="en-US" dirty="0"/>
              <a:t> </a:t>
            </a:r>
            <a:r>
              <a:rPr lang="en-US" dirty="0">
                <a:sym typeface="Symbol"/>
              </a:rPr>
              <a:t> </a:t>
            </a:r>
            <a:r>
              <a:rPr lang="en-US" dirty="0"/>
              <a:t>A</a:t>
            </a:r>
            <a:r>
              <a:rPr lang="en-US" baseline="-25000" dirty="0"/>
              <a:t>2</a:t>
            </a:r>
            <a:r>
              <a:rPr lang="en-US" dirty="0"/>
              <a:t>,…, a</a:t>
            </a:r>
            <a:r>
              <a:rPr lang="en-US" baseline="-25000" dirty="0"/>
              <a:t>n</a:t>
            </a:r>
            <a:r>
              <a:rPr lang="en-US" dirty="0"/>
              <a:t> </a:t>
            </a:r>
            <a:r>
              <a:rPr lang="en-US" dirty="0">
                <a:sym typeface="Symbol"/>
              </a:rPr>
              <a:t> </a:t>
            </a:r>
            <a:r>
              <a:rPr lang="en-US" dirty="0"/>
              <a:t>A</a:t>
            </a:r>
            <a:r>
              <a:rPr lang="en-US" baseline="-25000" dirty="0"/>
              <a:t>n</a:t>
            </a:r>
            <a:r>
              <a:rPr lang="en-US" dirty="0"/>
              <a:t>.</a:t>
            </a:r>
          </a:p>
          <a:p>
            <a:endParaRPr lang="en-US" dirty="0"/>
          </a:p>
          <a:p>
            <a:r>
              <a:rPr lang="en-US" dirty="0"/>
              <a:t>Symbolically:</a:t>
            </a:r>
          </a:p>
          <a:p>
            <a:pPr>
              <a:buNone/>
            </a:pPr>
            <a:r>
              <a:rPr lang="en-US" dirty="0"/>
              <a:t>	</a:t>
            </a:r>
            <a:r>
              <a:rPr lang="en-US" dirty="0">
                <a:solidFill>
                  <a:srgbClr val="FF0000"/>
                </a:solidFill>
              </a:rPr>
              <a:t>A</a:t>
            </a:r>
            <a:r>
              <a:rPr lang="en-US" baseline="-25000" dirty="0">
                <a:solidFill>
                  <a:srgbClr val="FF0000"/>
                </a:solidFill>
              </a:rPr>
              <a:t>1</a:t>
            </a:r>
            <a:r>
              <a:rPr lang="en-US" dirty="0">
                <a:solidFill>
                  <a:srgbClr val="FF0000"/>
                </a:solidFill>
                <a:sym typeface="Symbol"/>
              </a:rPr>
              <a:t></a:t>
            </a:r>
            <a:r>
              <a:rPr lang="en-US" dirty="0">
                <a:solidFill>
                  <a:srgbClr val="FF0000"/>
                </a:solidFill>
              </a:rPr>
              <a:t> A</a:t>
            </a:r>
            <a:r>
              <a:rPr lang="en-US" baseline="-25000" dirty="0">
                <a:solidFill>
                  <a:srgbClr val="FF0000"/>
                </a:solidFill>
              </a:rPr>
              <a:t>2</a:t>
            </a:r>
            <a:r>
              <a:rPr lang="en-US" dirty="0">
                <a:solidFill>
                  <a:srgbClr val="FF0000"/>
                </a:solidFill>
              </a:rPr>
              <a:t> </a:t>
            </a:r>
            <a:r>
              <a:rPr lang="en-US" dirty="0">
                <a:solidFill>
                  <a:srgbClr val="FF0000"/>
                </a:solidFill>
                <a:sym typeface="Symbol"/>
              </a:rPr>
              <a:t></a:t>
            </a:r>
            <a:r>
              <a:rPr lang="en-US" dirty="0">
                <a:solidFill>
                  <a:srgbClr val="FF0000"/>
                </a:solidFill>
              </a:rPr>
              <a:t> … </a:t>
            </a:r>
            <a:r>
              <a:rPr lang="en-US" dirty="0">
                <a:solidFill>
                  <a:srgbClr val="FF0000"/>
                </a:solidFill>
                <a:sym typeface="Symbol"/>
              </a:rPr>
              <a:t></a:t>
            </a:r>
            <a:r>
              <a:rPr lang="en-US" dirty="0">
                <a:solidFill>
                  <a:srgbClr val="FF0000"/>
                </a:solidFill>
              </a:rPr>
              <a:t>A</a:t>
            </a:r>
            <a:r>
              <a:rPr lang="en-US" baseline="-25000" dirty="0">
                <a:solidFill>
                  <a:srgbClr val="FF0000"/>
                </a:solidFill>
              </a:rPr>
              <a:t>n</a:t>
            </a:r>
            <a:r>
              <a:rPr lang="en-US" dirty="0">
                <a:solidFill>
                  <a:srgbClr val="FF0000"/>
                </a:solidFill>
              </a:rPr>
              <a:t> ={(a</a:t>
            </a:r>
            <a:r>
              <a:rPr lang="en-US" baseline="-25000" dirty="0">
                <a:solidFill>
                  <a:srgbClr val="FF0000"/>
                </a:solidFill>
              </a:rPr>
              <a:t>1</a:t>
            </a:r>
            <a:r>
              <a:rPr lang="en-US" dirty="0">
                <a:solidFill>
                  <a:srgbClr val="FF0000"/>
                </a:solidFill>
              </a:rPr>
              <a:t>, a</a:t>
            </a:r>
            <a:r>
              <a:rPr lang="en-US" baseline="-25000" dirty="0">
                <a:solidFill>
                  <a:srgbClr val="FF0000"/>
                </a:solidFill>
              </a:rPr>
              <a:t>2</a:t>
            </a:r>
            <a:r>
              <a:rPr lang="en-US" dirty="0">
                <a:solidFill>
                  <a:srgbClr val="FF0000"/>
                </a:solidFill>
              </a:rPr>
              <a:t>, …, a</a:t>
            </a:r>
            <a:r>
              <a:rPr lang="en-US" baseline="-25000" dirty="0">
                <a:solidFill>
                  <a:srgbClr val="FF0000"/>
                </a:solidFill>
              </a:rPr>
              <a:t>n</a:t>
            </a:r>
            <a:r>
              <a:rPr lang="en-US" dirty="0">
                <a:solidFill>
                  <a:srgbClr val="FF0000"/>
                </a:solidFill>
              </a:rPr>
              <a:t>) | </a:t>
            </a:r>
            <a:r>
              <a:rPr lang="en-US" dirty="0" err="1">
                <a:solidFill>
                  <a:srgbClr val="FF0000"/>
                </a:solidFill>
              </a:rPr>
              <a:t>a</a:t>
            </a:r>
            <a:r>
              <a:rPr lang="en-US" baseline="-25000" dirty="0" err="1">
                <a:solidFill>
                  <a:srgbClr val="FF0000"/>
                </a:solidFill>
              </a:rPr>
              <a:t>i</a:t>
            </a:r>
            <a:r>
              <a:rPr lang="en-US" dirty="0">
                <a:solidFill>
                  <a:srgbClr val="FF0000"/>
                </a:solidFill>
              </a:rPr>
              <a:t> </a:t>
            </a:r>
            <a:r>
              <a:rPr lang="en-US" dirty="0">
                <a:solidFill>
                  <a:srgbClr val="FF0000"/>
                </a:solidFill>
                <a:sym typeface="Symbol"/>
              </a:rPr>
              <a:t></a:t>
            </a:r>
            <a:r>
              <a:rPr lang="en-US" dirty="0">
                <a:solidFill>
                  <a:srgbClr val="FF0000"/>
                </a:solidFill>
              </a:rPr>
              <a:t>A</a:t>
            </a:r>
            <a:r>
              <a:rPr lang="en-US" baseline="-25000" dirty="0">
                <a:solidFill>
                  <a:srgbClr val="FF0000"/>
                </a:solidFill>
              </a:rPr>
              <a:t>i</a:t>
            </a:r>
            <a:r>
              <a:rPr lang="en-US" dirty="0">
                <a:solidFill>
                  <a:srgbClr val="FF0000"/>
                </a:solidFill>
              </a:rPr>
              <a:t>, for </a:t>
            </a:r>
            <a:r>
              <a:rPr lang="en-US" dirty="0" err="1">
                <a:solidFill>
                  <a:srgbClr val="FF0000"/>
                </a:solidFill>
              </a:rPr>
              <a:t>i</a:t>
            </a:r>
            <a:r>
              <a:rPr lang="en-US" dirty="0">
                <a:solidFill>
                  <a:srgbClr val="FF0000"/>
                </a:solidFill>
              </a:rPr>
              <a:t>=1, 2, …, n}</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2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20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fade">
                                      <p:cBhvr>
                                        <p:cTn id="42"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solidFill>
                  <a:srgbClr val="0070C0"/>
                </a:solidFill>
              </a:rPr>
              <a:t>BINARY RELATION</a:t>
            </a:r>
            <a:endParaRPr lang="en-US" dirty="0">
              <a:solidFill>
                <a:srgbClr val="0070C0"/>
              </a:solidFill>
            </a:endParaRPr>
          </a:p>
        </p:txBody>
      </p:sp>
      <p:sp>
        <p:nvSpPr>
          <p:cNvPr id="3" name="Slide Number Placeholder 2"/>
          <p:cNvSpPr>
            <a:spLocks noGrp="1"/>
          </p:cNvSpPr>
          <p:nvPr>
            <p:ph type="sldNum" sz="quarter" idx="12"/>
          </p:nvPr>
        </p:nvSpPr>
        <p:spPr/>
        <p:txBody>
          <a:bodyPr/>
          <a:lstStyle/>
          <a:p>
            <a:fld id="{25E19944-04AC-4CD8-BA69-63C2A678C21A}" type="slidenum">
              <a:rPr lang="en-US" smtClean="0"/>
              <a:pPr/>
              <a:t>9</a:t>
            </a:fld>
            <a:endParaRPr lang="en-US"/>
          </a:p>
        </p:txBody>
      </p:sp>
      <p:sp>
        <p:nvSpPr>
          <p:cNvPr id="4" name="Content Placeholder 3"/>
          <p:cNvSpPr>
            <a:spLocks noGrp="1"/>
          </p:cNvSpPr>
          <p:nvPr>
            <p:ph sz="quarter" idx="1"/>
          </p:nvPr>
        </p:nvSpPr>
        <p:spPr/>
        <p:txBody>
          <a:bodyPr/>
          <a:lstStyle/>
          <a:p>
            <a:r>
              <a:rPr lang="en-US" dirty="0"/>
              <a:t>Let </a:t>
            </a:r>
            <a:r>
              <a:rPr lang="en-US" dirty="0">
                <a:solidFill>
                  <a:srgbClr val="FF0000"/>
                </a:solidFill>
              </a:rPr>
              <a:t>A</a:t>
            </a:r>
            <a:r>
              <a:rPr lang="en-US" dirty="0"/>
              <a:t> and </a:t>
            </a:r>
            <a:r>
              <a:rPr lang="en-US" dirty="0">
                <a:solidFill>
                  <a:srgbClr val="FF0000"/>
                </a:solidFill>
              </a:rPr>
              <a:t>B</a:t>
            </a:r>
            <a:r>
              <a:rPr lang="en-US" dirty="0"/>
              <a:t> be sets. A (</a:t>
            </a:r>
            <a:r>
              <a:rPr lang="en-US" dirty="0">
                <a:solidFill>
                  <a:srgbClr val="FF0000"/>
                </a:solidFill>
              </a:rPr>
              <a:t>binary</a:t>
            </a:r>
            <a:r>
              <a:rPr lang="en-US" dirty="0"/>
              <a:t>) relation </a:t>
            </a:r>
            <a:r>
              <a:rPr lang="en-US" dirty="0">
                <a:solidFill>
                  <a:srgbClr val="FF0000"/>
                </a:solidFill>
              </a:rPr>
              <a:t>R</a:t>
            </a:r>
            <a:r>
              <a:rPr lang="en-US" dirty="0"/>
              <a:t> from A to B is a subset of </a:t>
            </a:r>
            <a:r>
              <a:rPr lang="en-US" dirty="0">
                <a:solidFill>
                  <a:srgbClr val="FF0000"/>
                </a:solidFill>
              </a:rPr>
              <a:t>A </a:t>
            </a:r>
            <a:r>
              <a:rPr lang="en-US" dirty="0">
                <a:solidFill>
                  <a:srgbClr val="FF0000"/>
                </a:solidFill>
                <a:sym typeface="Symbol"/>
              </a:rPr>
              <a:t></a:t>
            </a:r>
            <a:r>
              <a:rPr lang="en-US" dirty="0">
                <a:solidFill>
                  <a:srgbClr val="FF0000"/>
                </a:solidFill>
              </a:rPr>
              <a:t> B</a:t>
            </a:r>
            <a:r>
              <a:rPr lang="en-US" dirty="0"/>
              <a:t>.</a:t>
            </a:r>
          </a:p>
          <a:p>
            <a:endParaRPr lang="en-US" dirty="0"/>
          </a:p>
          <a:p>
            <a:r>
              <a:rPr lang="en-US" dirty="0"/>
              <a:t>When </a:t>
            </a:r>
            <a:r>
              <a:rPr lang="en-US" dirty="0">
                <a:solidFill>
                  <a:srgbClr val="FF0000"/>
                </a:solidFill>
              </a:rPr>
              <a:t>(a, b) </a:t>
            </a:r>
            <a:r>
              <a:rPr lang="en-US" dirty="0">
                <a:solidFill>
                  <a:srgbClr val="FF0000"/>
                </a:solidFill>
                <a:sym typeface="Symbol"/>
              </a:rPr>
              <a:t> </a:t>
            </a:r>
            <a:r>
              <a:rPr lang="en-US" dirty="0">
                <a:solidFill>
                  <a:srgbClr val="FF0000"/>
                </a:solidFill>
              </a:rPr>
              <a:t>R</a:t>
            </a:r>
            <a:r>
              <a:rPr lang="en-US" dirty="0"/>
              <a:t>, we say </a:t>
            </a:r>
            <a:r>
              <a:rPr lang="en-US" dirty="0">
                <a:solidFill>
                  <a:srgbClr val="FF0000"/>
                </a:solidFill>
              </a:rPr>
              <a:t>a</a:t>
            </a:r>
            <a:r>
              <a:rPr lang="en-US" dirty="0"/>
              <a:t> is </a:t>
            </a:r>
            <a:r>
              <a:rPr lang="en-US" dirty="0">
                <a:solidFill>
                  <a:srgbClr val="FF0000"/>
                </a:solidFill>
              </a:rPr>
              <a:t>related</a:t>
            </a:r>
            <a:r>
              <a:rPr lang="en-US" dirty="0"/>
              <a:t> to </a:t>
            </a:r>
            <a:r>
              <a:rPr lang="en-US" dirty="0">
                <a:solidFill>
                  <a:srgbClr val="FF0000"/>
                </a:solidFill>
              </a:rPr>
              <a:t>b</a:t>
            </a:r>
            <a:r>
              <a:rPr lang="en-US" dirty="0"/>
              <a:t> by </a:t>
            </a:r>
            <a:r>
              <a:rPr lang="en-US" dirty="0">
                <a:solidFill>
                  <a:srgbClr val="FF0000"/>
                </a:solidFill>
              </a:rPr>
              <a:t>R</a:t>
            </a:r>
            <a:r>
              <a:rPr lang="en-US" dirty="0"/>
              <a:t>, </a:t>
            </a:r>
          </a:p>
          <a:p>
            <a:pPr>
              <a:buNone/>
            </a:pPr>
            <a:r>
              <a:rPr lang="en-US" dirty="0"/>
              <a:t>	written </a:t>
            </a:r>
            <a:r>
              <a:rPr lang="en-US" b="1" dirty="0">
                <a:solidFill>
                  <a:srgbClr val="FF0000"/>
                </a:solidFill>
              </a:rPr>
              <a:t>a R b</a:t>
            </a:r>
            <a:r>
              <a:rPr lang="en-US" dirty="0"/>
              <a:t>. </a:t>
            </a:r>
          </a:p>
          <a:p>
            <a:pPr>
              <a:buNone/>
            </a:pPr>
            <a:r>
              <a:rPr lang="en-US" dirty="0"/>
              <a:t>	</a:t>
            </a:r>
          </a:p>
          <a:p>
            <a:pPr>
              <a:buNone/>
            </a:pPr>
            <a:r>
              <a:rPr lang="en-US" dirty="0"/>
              <a:t>	Otherwise if </a:t>
            </a:r>
            <a:r>
              <a:rPr lang="en-US" dirty="0">
                <a:solidFill>
                  <a:srgbClr val="FF0000"/>
                </a:solidFill>
              </a:rPr>
              <a:t>(a, b) </a:t>
            </a:r>
            <a:r>
              <a:rPr lang="en-US" dirty="0">
                <a:solidFill>
                  <a:srgbClr val="FF0000"/>
                </a:solidFill>
                <a:sym typeface="Symbol"/>
              </a:rPr>
              <a:t> </a:t>
            </a:r>
            <a:r>
              <a:rPr lang="en-US" dirty="0">
                <a:solidFill>
                  <a:srgbClr val="FF0000"/>
                </a:solidFill>
              </a:rPr>
              <a:t>R</a:t>
            </a:r>
            <a:r>
              <a:rPr lang="en-US" dirty="0"/>
              <a:t>, we write </a:t>
            </a:r>
            <a:r>
              <a:rPr lang="en-US" b="1" dirty="0">
                <a:solidFill>
                  <a:srgbClr val="FF0000"/>
                </a:solidFill>
              </a:rPr>
              <a:t>a R b</a:t>
            </a:r>
            <a:r>
              <a:rPr lang="en-US" dirty="0"/>
              <a:t>.</a:t>
            </a:r>
          </a:p>
          <a:p>
            <a:pPr>
              <a:buNone/>
            </a:pPr>
            <a:endParaRPr lang="en-US" dirty="0"/>
          </a:p>
          <a:p>
            <a:endParaRPr lang="en-US" dirty="0"/>
          </a:p>
          <a:p>
            <a:endParaRPr lang="en-US" dirty="0"/>
          </a:p>
        </p:txBody>
      </p:sp>
      <p:cxnSp>
        <p:nvCxnSpPr>
          <p:cNvPr id="9" name="Straight Connector 8"/>
          <p:cNvCxnSpPr/>
          <p:nvPr/>
        </p:nvCxnSpPr>
        <p:spPr>
          <a:xfrm rot="5400000">
            <a:off x="5485606" y="4222046"/>
            <a:ext cx="304800"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SESECONDARYMONITOR" val="True"/>
  <p:tag name="BULLETTYPE" val="3"/>
  <p:tag name="RESPCOUNTERSTYLE" val="-1"/>
  <p:tag name="INPUTSOURCE" val="1"/>
  <p:tag name="BACKUPSESSIONS" val="True"/>
  <p:tag name="REVIEWONLY" val="False"/>
  <p:tag name="PARTICIPANTSINLEADERBOARD" val="5"/>
  <p:tag name="BUBBLESIZEVISIBLE" val="True"/>
  <p:tag name="CUSTOMGRIDBACKCOLOR" val="-2830136"/>
  <p:tag name="CUSTOMCELLBACKCOLOR3" val="-268652"/>
  <p:tag name="DISPLAYDEVICENUMBER" val="True"/>
  <p:tag name="AUTOSIZEGRID" val="True"/>
  <p:tag name="CHARTCOLORS" val="0"/>
  <p:tag name="MULTIRESPDIVISOR" val="1"/>
  <p:tag name="CORRECTPOINTVALUE" val="100"/>
  <p:tag name="ZEROBASED" val="False"/>
  <p:tag name="SHOWBARVISIBLE" val="True"/>
  <p:tag name="REQUIREPASSWORD" val="False"/>
  <p:tag name="RESPCOUNTERFORMAT" val="0"/>
  <p:tag name="NUMRESPONSES" val="1"/>
  <p:tag name="AUTOADVANCE" val="False"/>
  <p:tag name="TEAMSINLEADERBOARD" val="5"/>
  <p:tag name="BUBBLEGROUPING" val="3"/>
  <p:tag name="CUSTOMCELLBACKCOLOR2" val="-13395457"/>
  <p:tag name="DISPLAYDEVICEID" val="True"/>
  <p:tag name="GRIDPOSITION" val="1"/>
  <p:tag name="INCLUDENONRESPONDERS" val="False"/>
  <p:tag name="INCORRECTPOINTVALUE" val="0"/>
  <p:tag name="CHARTSCALE" val="True"/>
  <p:tag name="DEFAULTPORT" val="1001"/>
  <p:tag name="RESPTABLESTYLE" val="-1"/>
  <p:tag name="BACKUPMAINTENANCE" val="7"/>
  <p:tag name="STDCHART" val="1"/>
  <p:tag name="DEFAULTNUMTEAMS" val="5"/>
  <p:tag name="USESCHEMECOLORS" val="True"/>
  <p:tag name="GRIDSIZE" val="{Width=800, Height=600}"/>
  <p:tag name="PARTLISTDEFAULT" val="0"/>
  <p:tag name="ADDINALWAYSLOADED" val="False"/>
  <p:tag name="ENABLEPRESENTERVPAD" val="False"/>
  <p:tag name="COUNTDOWNSECONDS" val="10"/>
  <p:tag name="ROTATIONINTERVAL" val="2"/>
  <p:tag name="BUBBLEVALUEFORMAT" val="0.0"/>
  <p:tag name="DISPLAYNAME" val="True"/>
  <p:tag name="CHARTLABELS" val="0"/>
  <p:tag name="REALTIMEBACKUP" val="False"/>
  <p:tag name="ANSWERNOWSTYLE" val="-1"/>
  <p:tag name="ALLOWDUPLICATES" val="False"/>
  <p:tag name="BUBBLENAMEVISIBLE" val="True"/>
  <p:tag name="GRIDOPACITY" val="90"/>
  <p:tag name="INCLUDEPPT" val="True"/>
  <p:tag name="EXPANDSHOWBAR" val="True"/>
  <p:tag name="CHARTVALUEFORMAT" val="0%"/>
  <p:tag name="CUSTOMCELLBACKCOLOR1" val="-657956"/>
  <p:tag name="RESETCHARTS" val="True"/>
  <p:tag name="ANSWERNOWTEXT" val="Answer Now"/>
  <p:tag name="MAXRESPONDERS" val="5"/>
  <p:tag name="POLLINGCYCLE" val="2"/>
  <p:tag name="COUNTDOWNSTYLE" val="-1"/>
  <p:tag name="CUSTOMCELLBACKCOLOR4" val="-8355712"/>
  <p:tag name="TPVERSION" val="2006"/>
  <p:tag name="GRIDROTATIONINTERVAL" val="2"/>
  <p:tag name="AUTOUPDATEALIASES" val="True"/>
  <p:tag name="USEENTERPRISEMANAGER" val="False"/>
  <p:tag name="CUSTOMCELLFORECOLOR" val="-16777216"/>
  <p:tag name="AUTOADJUSTPARTRANGE" val="True"/>
  <p:tag name="ALLOWUSERFEEDBACK" val="Tru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5213</TotalTime>
  <Words>1696</Words>
  <Application>Microsoft Office PowerPoint</Application>
  <PresentationFormat>On-screen Show (4:3)</PresentationFormat>
  <Paragraphs>463</Paragraphs>
  <Slides>63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63</vt:i4>
      </vt:variant>
    </vt:vector>
  </HeadingPairs>
  <TitlesOfParts>
    <vt:vector size="70" baseType="lpstr">
      <vt:lpstr>Arial</vt:lpstr>
      <vt:lpstr>Bookman Old Style</vt:lpstr>
      <vt:lpstr>Courier New</vt:lpstr>
      <vt:lpstr>Gill Sans MT</vt:lpstr>
      <vt:lpstr>Wingdings</vt:lpstr>
      <vt:lpstr>Wingdings 3</vt:lpstr>
      <vt:lpstr>Origin</vt:lpstr>
      <vt:lpstr>RELATIONS Lecture # 18  </vt:lpstr>
      <vt:lpstr>ORDERED PAIR</vt:lpstr>
      <vt:lpstr>EXERCISE</vt:lpstr>
      <vt:lpstr>ORDERED n-TUPLE</vt:lpstr>
      <vt:lpstr>CARTESIAN PRODUCT OF TWO SETS</vt:lpstr>
      <vt:lpstr>EXAMPLE</vt:lpstr>
      <vt:lpstr>REMARK</vt:lpstr>
      <vt:lpstr>CARTESIAN PRODUCT OF MORE THAN TWO SETS</vt:lpstr>
      <vt:lpstr>BINARY RELATION</vt:lpstr>
      <vt:lpstr>EXERCISE</vt:lpstr>
      <vt:lpstr>DOMAIN OF RELATION</vt:lpstr>
      <vt:lpstr>RANGE OF RELATION</vt:lpstr>
      <vt:lpstr>EXERCISE</vt:lpstr>
      <vt:lpstr>SOLUTION</vt:lpstr>
      <vt:lpstr>EXERCISE</vt:lpstr>
      <vt:lpstr>EXERCISE</vt:lpstr>
      <vt:lpstr>REMARK</vt:lpstr>
      <vt:lpstr>EXERCISE</vt:lpstr>
      <vt:lpstr>SOLUTION</vt:lpstr>
      <vt:lpstr>PowerPoint Presentation</vt:lpstr>
      <vt:lpstr>RELATION ON A SET</vt:lpstr>
      <vt:lpstr>EXERCISE</vt:lpstr>
      <vt:lpstr>REMARK</vt:lpstr>
      <vt:lpstr>ARROW DIAGRAM OF A RELATION</vt:lpstr>
      <vt:lpstr>DIRECTED GRAPH OF A RELATION</vt:lpstr>
      <vt:lpstr>MATRIX REPRESENTATION OF A RELATION</vt:lpstr>
      <vt:lpstr>EXAMPLE</vt:lpstr>
      <vt:lpstr>EXAMPLE</vt:lpstr>
      <vt:lpstr>SOLUTION</vt:lpstr>
      <vt:lpstr>EXERCISE</vt:lpstr>
      <vt:lpstr>SOLUTION</vt:lpstr>
      <vt:lpstr>PROPERTIES OF RELATION</vt:lpstr>
      <vt:lpstr>REFLEXIVE RELATION</vt:lpstr>
      <vt:lpstr>EXAMPLE</vt:lpstr>
      <vt:lpstr>PowerPoint Presentation</vt:lpstr>
      <vt:lpstr>DIRECTED GRAPH OF A REFLEXIVE RELATION</vt:lpstr>
      <vt:lpstr>EXAMPLE</vt:lpstr>
      <vt:lpstr>PowerPoint Presentation</vt:lpstr>
      <vt:lpstr>MATRIX REPRESENTATION OF A REFLEXIVE RELATION</vt:lpstr>
      <vt:lpstr>EXAMPLE</vt:lpstr>
      <vt:lpstr>SYMMETRIC RELATION</vt:lpstr>
      <vt:lpstr>EXAMPLE</vt:lpstr>
      <vt:lpstr>PowerPoint Presentation</vt:lpstr>
      <vt:lpstr>DIRECTED GRAPH OF A SYMMETRIC RELATION</vt:lpstr>
      <vt:lpstr>EXAMPLE</vt:lpstr>
      <vt:lpstr>PowerPoint Presentation</vt:lpstr>
      <vt:lpstr>MATRIX REPRESENTATION OF A SYMMETRIC RELATION</vt:lpstr>
      <vt:lpstr>EXAMPLE</vt:lpstr>
      <vt:lpstr>TRANSITIVE RELATION</vt:lpstr>
      <vt:lpstr>REMARK</vt:lpstr>
      <vt:lpstr>EXAMPLE</vt:lpstr>
      <vt:lpstr>DIRECTED GRAPH OF A TRANSITIVE RELATION</vt:lpstr>
      <vt:lpstr>EXAMPLE</vt:lpstr>
      <vt:lpstr>PowerPoint Presentation</vt:lpstr>
      <vt:lpstr>EXERCISE</vt:lpstr>
      <vt:lpstr>SOLUTION</vt:lpstr>
      <vt:lpstr>PowerPoint Presentation</vt:lpstr>
      <vt:lpstr>PowerPoint Presentation</vt:lpstr>
      <vt:lpstr>EXERCISE</vt:lpstr>
      <vt:lpstr>SOLUTION</vt:lpstr>
      <vt:lpstr>PowerPoint Presentation</vt:lpstr>
      <vt:lpstr>EQUIVALENCE RELATION</vt:lpstr>
      <vt:lpstr>EXAMPLE</vt:lpstr>
    </vt:vector>
  </TitlesOfParts>
  <Company>University of Virginia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Predicates and Quantifiers</dc:title>
  <dc:creator>Department of Computer Science</dc:creator>
  <cp:lastModifiedBy>Rubab Anam</cp:lastModifiedBy>
  <cp:revision>399</cp:revision>
  <dcterms:created xsi:type="dcterms:W3CDTF">2004-09-16T16:06:30Z</dcterms:created>
  <dcterms:modified xsi:type="dcterms:W3CDTF">2020-06-01T05:23:23Z</dcterms:modified>
</cp:coreProperties>
</file>