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58" r:id="rId4"/>
    <p:sldId id="259" r:id="rId5"/>
    <p:sldId id="260" r:id="rId6"/>
    <p:sldId id="261" r:id="rId7"/>
    <p:sldId id="262" r:id="rId8"/>
    <p:sldId id="263" r:id="rId9"/>
    <p:sldId id="281" r:id="rId10"/>
    <p:sldId id="28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24" autoAdjust="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2FFEF-1113-4E60-88FE-EA47470A374B}" type="datetimeFigureOut">
              <a:rPr lang="en-US" smtClean="0"/>
              <a:pPr/>
              <a:t>7/9/2015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CEA7A-0DCF-4742-BD22-DF14B59E452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3AE37AA-4ADA-4492-8893-14EEC95ADC5E}" type="datetimeFigureOut">
              <a:rPr lang="en-US" smtClean="0"/>
              <a:pPr/>
              <a:t>7/9/2015</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CB2CFDAD-2A26-4686-9CA8-B01433D3CFB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CFDAD-2A26-4686-9CA8-B01433D3CFB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CFDAD-2A26-4686-9CA8-B01433D3CFBE}"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6D8E66E-9F63-44B4-A1AD-0A85D907269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CFDAD-2A26-4686-9CA8-B01433D3CFBE}"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3AE37AA-4ADA-4492-8893-14EEC95ADC5E}" type="datetimeFigureOut">
              <a:rPr lang="en-US" smtClean="0"/>
              <a:pPr/>
              <a:t>7/9/2015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CB2CFDAD-2A26-4686-9CA8-B01433D3CFBE}"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2CFDAD-2A26-4686-9CA8-B01433D3CFBE}"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2CFDAD-2A26-4686-9CA8-B01433D3CFBE}"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2CFDAD-2A26-4686-9CA8-B01433D3CFB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2CFDAD-2A26-4686-9CA8-B01433D3CFB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2CFDAD-2A26-4686-9CA8-B01433D3CFBE}"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AE37AA-4ADA-4492-8893-14EEC95ADC5E}" type="datetimeFigureOut">
              <a:rPr lang="en-US" smtClean="0"/>
              <a:pPr/>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2CFDAD-2A26-4686-9CA8-B01433D3CFBE}"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3AE37AA-4ADA-4492-8893-14EEC95ADC5E}" type="datetimeFigureOut">
              <a:rPr lang="en-US" smtClean="0"/>
              <a:pPr/>
              <a:t>7/9/2015</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B2CFDAD-2A26-4686-9CA8-B01433D3CFB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u="sng" dirty="0" smtClean="0">
                <a:solidFill>
                  <a:srgbClr val="C00000"/>
                </a:solidFill>
              </a:rPr>
              <a:t>ARGUMENTS</a:t>
            </a:r>
            <a:br>
              <a:rPr lang="en-US" b="1" u="sng" dirty="0" smtClean="0">
                <a:solidFill>
                  <a:srgbClr val="C00000"/>
                </a:solidFill>
              </a:rPr>
            </a:br>
            <a:r>
              <a:rPr lang="en-US" b="1" dirty="0" smtClean="0">
                <a:solidFill>
                  <a:schemeClr val="tx1">
                    <a:lumMod val="95000"/>
                    <a:lumOff val="5000"/>
                  </a:schemeClr>
                </a:solidFill>
              </a:rPr>
              <a:t>Lecture # 05</a:t>
            </a:r>
            <a:br>
              <a:rPr lang="en-US" b="1" dirty="0" smtClean="0">
                <a:solidFill>
                  <a:schemeClr val="tx1">
                    <a:lumMod val="95000"/>
                    <a:lumOff val="5000"/>
                  </a:schemeClr>
                </a:solidFill>
              </a:rPr>
            </a:br>
            <a:r>
              <a:rPr lang="en-US" b="1" dirty="0" smtClean="0">
                <a:solidFill>
                  <a:schemeClr val="tx1">
                    <a:lumMod val="95000"/>
                    <a:lumOff val="5000"/>
                  </a:schemeClr>
                </a:solidFill>
              </a:rPr>
              <a:t/>
            </a:r>
            <a:br>
              <a:rPr lang="en-US" b="1" dirty="0" smtClean="0">
                <a:solidFill>
                  <a:schemeClr val="tx1">
                    <a:lumMod val="95000"/>
                    <a:lumOff val="5000"/>
                  </a:schemeClr>
                </a:solidFill>
              </a:rPr>
            </a:br>
            <a:endParaRPr lang="en-US" b="1" u="sng" dirty="0">
              <a:solidFill>
                <a:srgbClr val="C00000"/>
              </a:solidFill>
            </a:endParaRPr>
          </a:p>
        </p:txBody>
      </p:sp>
      <p:sp>
        <p:nvSpPr>
          <p:cNvPr id="3" name="Subtitle 2"/>
          <p:cNvSpPr>
            <a:spLocks noGrp="1"/>
          </p:cNvSpPr>
          <p:nvPr>
            <p:ph type="subTitle" idx="1"/>
          </p:nvPr>
        </p:nvSpPr>
        <p:spPr/>
        <p:txBody>
          <a:bodyPr/>
          <a:lstStyle/>
          <a:p>
            <a:pPr algn="ctr"/>
            <a:endParaRPr lang="en-US"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5A04DA1-7F6C-443E-9F6A-07410197839C}" type="slidenum">
              <a:rPr lang="en-US"/>
              <a:pPr/>
              <a:t>10</a:t>
            </a:fld>
            <a:endParaRPr lang="en-US"/>
          </a:p>
        </p:txBody>
      </p:sp>
      <p:sp>
        <p:nvSpPr>
          <p:cNvPr id="8194" name="Rectangle 2"/>
          <p:cNvSpPr>
            <a:spLocks noGrp="1" noChangeArrowheads="1"/>
          </p:cNvSpPr>
          <p:nvPr>
            <p:ph type="title"/>
          </p:nvPr>
        </p:nvSpPr>
        <p:spPr/>
        <p:txBody>
          <a:bodyPr>
            <a:noAutofit/>
          </a:bodyPr>
          <a:lstStyle/>
          <a:p>
            <a:pPr algn="ctr"/>
            <a:r>
              <a:rPr lang="en-US" b="1" u="sng" dirty="0" smtClean="0"/>
              <a:t>Checking the validity of an argument form</a:t>
            </a:r>
          </a:p>
        </p:txBody>
      </p:sp>
      <p:sp>
        <p:nvSpPr>
          <p:cNvPr id="8195" name="Rectangle 3"/>
          <p:cNvSpPr>
            <a:spLocks noGrp="1" noChangeArrowheads="1"/>
          </p:cNvSpPr>
          <p:nvPr>
            <p:ph type="body" idx="1"/>
          </p:nvPr>
        </p:nvSpPr>
        <p:spPr/>
        <p:txBody>
          <a:bodyPr/>
          <a:lstStyle/>
          <a:p>
            <a:pPr marL="609600" indent="-609600">
              <a:lnSpc>
                <a:spcPct val="90000"/>
              </a:lnSpc>
              <a:buClr>
                <a:schemeClr val="tx1"/>
              </a:buClr>
              <a:buFontTx/>
              <a:buAutoNum type="arabicParenR"/>
            </a:pPr>
            <a:r>
              <a:rPr lang="en-US" sz="2800" dirty="0"/>
              <a:t>Construct </a:t>
            </a:r>
            <a:r>
              <a:rPr lang="en-US" sz="2800" dirty="0">
                <a:solidFill>
                  <a:srgbClr val="C00000"/>
                </a:solidFill>
              </a:rPr>
              <a:t>truth table</a:t>
            </a:r>
            <a:r>
              <a:rPr lang="en-US" sz="2800" dirty="0"/>
              <a:t> for the premises and the conclusion;</a:t>
            </a:r>
          </a:p>
          <a:p>
            <a:pPr marL="609600" indent="-609600">
              <a:lnSpc>
                <a:spcPct val="90000"/>
              </a:lnSpc>
              <a:buClr>
                <a:schemeClr val="tx1"/>
              </a:buClr>
              <a:buFontTx/>
              <a:buAutoNum type="arabicParenR"/>
            </a:pPr>
            <a:r>
              <a:rPr lang="en-US" sz="2800" dirty="0"/>
              <a:t>Find the rows in which all the premises are true (</a:t>
            </a:r>
            <a:r>
              <a:rPr lang="en-US" sz="2800" i="1" dirty="0">
                <a:solidFill>
                  <a:schemeClr val="accent2"/>
                </a:solidFill>
              </a:rPr>
              <a:t>critical rows</a:t>
            </a:r>
            <a:r>
              <a:rPr lang="en-US" sz="2800" dirty="0"/>
              <a:t>);</a:t>
            </a:r>
          </a:p>
          <a:p>
            <a:pPr marL="609600" indent="-609600">
              <a:lnSpc>
                <a:spcPct val="90000"/>
              </a:lnSpc>
              <a:buClr>
                <a:schemeClr val="tx1"/>
              </a:buClr>
              <a:buFontTx/>
              <a:buAutoNum type="arabicParenR"/>
            </a:pPr>
            <a:r>
              <a:rPr lang="en-US" sz="2800" dirty="0">
                <a:solidFill>
                  <a:schemeClr val="accent2"/>
                </a:solidFill>
              </a:rPr>
              <a:t>a.</a:t>
            </a:r>
            <a:r>
              <a:rPr lang="en-US" sz="2800" dirty="0"/>
              <a:t> </a:t>
            </a:r>
            <a:r>
              <a:rPr lang="en-US" sz="2800" i="1" dirty="0">
                <a:solidFill>
                  <a:srgbClr val="C00000"/>
                </a:solidFill>
              </a:rPr>
              <a:t>If</a:t>
            </a:r>
            <a:r>
              <a:rPr lang="en-US" sz="2800" dirty="0"/>
              <a:t> in each critical row the conclusion</a:t>
            </a:r>
          </a:p>
          <a:p>
            <a:pPr marL="609600" indent="-609600">
              <a:lnSpc>
                <a:spcPct val="90000"/>
              </a:lnSpc>
              <a:buFontTx/>
              <a:buNone/>
            </a:pPr>
            <a:r>
              <a:rPr lang="en-US" sz="2800" dirty="0"/>
              <a:t>			 					is true </a:t>
            </a:r>
          </a:p>
          <a:p>
            <a:pPr marL="609600" indent="-609600">
              <a:lnSpc>
                <a:spcPct val="90000"/>
              </a:lnSpc>
              <a:buFontTx/>
              <a:buNone/>
            </a:pPr>
            <a:r>
              <a:rPr lang="en-US" sz="2800" i="1" dirty="0">
                <a:solidFill>
                  <a:schemeClr val="bg2"/>
                </a:solidFill>
              </a:rPr>
              <a:t>	    </a:t>
            </a:r>
            <a:r>
              <a:rPr lang="en-US" sz="2800" i="1" dirty="0">
                <a:solidFill>
                  <a:srgbClr val="C00000"/>
                </a:solidFill>
              </a:rPr>
              <a:t>then</a:t>
            </a:r>
            <a:r>
              <a:rPr lang="en-US" sz="2800" dirty="0"/>
              <a:t> the argument form is </a:t>
            </a:r>
            <a:r>
              <a:rPr lang="en-US" sz="2800" dirty="0">
                <a:solidFill>
                  <a:schemeClr val="accent2"/>
                </a:solidFill>
              </a:rPr>
              <a:t>valid</a:t>
            </a:r>
            <a:r>
              <a:rPr lang="en-US" sz="2800" dirty="0"/>
              <a:t>;</a:t>
            </a:r>
          </a:p>
          <a:p>
            <a:pPr marL="609600" indent="-609600">
              <a:lnSpc>
                <a:spcPct val="90000"/>
              </a:lnSpc>
              <a:buFontTx/>
              <a:buNone/>
            </a:pPr>
            <a:r>
              <a:rPr lang="en-US" sz="2800" dirty="0"/>
              <a:t>	</a:t>
            </a:r>
            <a:r>
              <a:rPr lang="en-US" sz="2800" dirty="0">
                <a:solidFill>
                  <a:schemeClr val="accent2"/>
                </a:solidFill>
              </a:rPr>
              <a:t>b.</a:t>
            </a:r>
            <a:r>
              <a:rPr lang="en-US" sz="2800" dirty="0"/>
              <a:t> </a:t>
            </a:r>
            <a:r>
              <a:rPr lang="en-US" sz="2800" i="1" dirty="0">
                <a:solidFill>
                  <a:srgbClr val="C00000"/>
                </a:solidFill>
              </a:rPr>
              <a:t>If</a:t>
            </a:r>
            <a:r>
              <a:rPr lang="en-US" sz="2800" dirty="0">
                <a:solidFill>
                  <a:srgbClr val="C00000"/>
                </a:solidFill>
              </a:rPr>
              <a:t>  </a:t>
            </a:r>
            <a:r>
              <a:rPr lang="en-US" sz="2800" dirty="0" smtClean="0"/>
              <a:t>there </a:t>
            </a:r>
            <a:r>
              <a:rPr lang="en-US" sz="2800" dirty="0"/>
              <a:t>is a row in which conclusion 								is false </a:t>
            </a:r>
          </a:p>
          <a:p>
            <a:pPr marL="609600" indent="-609600">
              <a:lnSpc>
                <a:spcPct val="90000"/>
              </a:lnSpc>
              <a:buFontTx/>
              <a:buNone/>
            </a:pPr>
            <a:r>
              <a:rPr lang="en-US" sz="2800" i="1" dirty="0">
                <a:solidFill>
                  <a:schemeClr val="bg2"/>
                </a:solidFill>
              </a:rPr>
              <a:t>	   </a:t>
            </a:r>
            <a:r>
              <a:rPr lang="en-US" sz="2800" i="1" dirty="0">
                <a:solidFill>
                  <a:srgbClr val="C00000"/>
                </a:solidFill>
              </a:rPr>
              <a:t>then</a:t>
            </a:r>
            <a:r>
              <a:rPr lang="en-US" sz="2800" dirty="0"/>
              <a:t> the argument form is </a:t>
            </a:r>
            <a:r>
              <a:rPr lang="en-US" sz="2800" dirty="0">
                <a:solidFill>
                  <a:schemeClr val="accent2"/>
                </a:solidFill>
              </a:rPr>
              <a:t>invalid</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20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20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fade">
                                      <p:cBhvr>
                                        <p:cTn id="32" dur="20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fade">
                                      <p:cBhvr>
                                        <p:cTn id="37" dur="20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EXAMPLE:</a:t>
            </a:r>
            <a:endParaRPr lang="en-US" dirty="0"/>
          </a:p>
        </p:txBody>
      </p:sp>
      <p:sp>
        <p:nvSpPr>
          <p:cNvPr id="3" name="Content Placeholder 2"/>
          <p:cNvSpPr>
            <a:spLocks noGrp="1"/>
          </p:cNvSpPr>
          <p:nvPr>
            <p:ph sz="quarter" idx="1"/>
          </p:nvPr>
        </p:nvSpPr>
        <p:spPr/>
        <p:txBody>
          <a:bodyPr/>
          <a:lstStyle/>
          <a:p>
            <a:r>
              <a:rPr lang="en-US" dirty="0" smtClean="0"/>
              <a:t>Show that the following argument form is valid:</a:t>
            </a:r>
          </a:p>
          <a:p>
            <a:endParaRPr lang="en-US" dirty="0" smtClean="0"/>
          </a:p>
          <a:p>
            <a:pPr>
              <a:buNone/>
            </a:pPr>
            <a:r>
              <a:rPr lang="en-US" dirty="0" smtClean="0"/>
              <a:t>				p </a:t>
            </a:r>
            <a:r>
              <a:rPr lang="en-US" dirty="0" smtClean="0">
                <a:sym typeface="Symbol"/>
              </a:rPr>
              <a:t> </a:t>
            </a:r>
            <a:r>
              <a:rPr lang="en-US" dirty="0" smtClean="0"/>
              <a:t>q		</a:t>
            </a:r>
            <a:r>
              <a:rPr lang="en-US" b="1" dirty="0" smtClean="0">
                <a:solidFill>
                  <a:srgbClr val="C00000"/>
                </a:solidFill>
              </a:rPr>
              <a:t>premise</a:t>
            </a:r>
          </a:p>
          <a:p>
            <a:endParaRPr lang="en-US" dirty="0" smtClean="0"/>
          </a:p>
          <a:p>
            <a:pPr>
              <a:buNone/>
            </a:pPr>
            <a:r>
              <a:rPr lang="en-US" dirty="0" smtClean="0"/>
              <a:t>				p		</a:t>
            </a:r>
            <a:r>
              <a:rPr lang="en-US" b="1" dirty="0" smtClean="0">
                <a:solidFill>
                  <a:srgbClr val="C00000"/>
                </a:solidFill>
              </a:rPr>
              <a:t>premise</a:t>
            </a:r>
          </a:p>
          <a:p>
            <a:endParaRPr lang="en-US" dirty="0" smtClean="0"/>
          </a:p>
          <a:p>
            <a:pPr>
              <a:buNone/>
            </a:pPr>
            <a:r>
              <a:rPr lang="en-US" dirty="0" smtClean="0"/>
              <a:t>			          q		</a:t>
            </a:r>
            <a:r>
              <a:rPr lang="en-US" b="1" dirty="0" smtClean="0">
                <a:solidFill>
                  <a:srgbClr val="C00000"/>
                </a:solidFill>
              </a:rPr>
              <a:t>conclusion</a:t>
            </a:r>
          </a:p>
          <a:p>
            <a:endParaRPr lang="en-US" dirty="0" smtClean="0"/>
          </a:p>
          <a:p>
            <a:endParaRPr lang="en-US" dirty="0"/>
          </a:p>
        </p:txBody>
      </p:sp>
      <p:graphicFrame>
        <p:nvGraphicFramePr>
          <p:cNvPr id="1028" name="Object 4"/>
          <p:cNvGraphicFramePr>
            <a:graphicFrameLocks noChangeAspect="1"/>
          </p:cNvGraphicFramePr>
          <p:nvPr/>
        </p:nvGraphicFramePr>
        <p:xfrm>
          <a:off x="2743200" y="4114800"/>
          <a:ext cx="457200" cy="381000"/>
        </p:xfrm>
        <a:graphic>
          <a:graphicData uri="http://schemas.openxmlformats.org/presentationml/2006/ole">
            <p:oleObj spid="_x0000_s1028"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2050" name="Group 2"/>
          <p:cNvGraphicFramePr>
            <a:graphicFrameLocks noGrp="1"/>
          </p:cNvGraphicFramePr>
          <p:nvPr/>
        </p:nvGraphicFramePr>
        <p:xfrm>
          <a:off x="2286000" y="2514600"/>
          <a:ext cx="3276600" cy="2448912"/>
        </p:xfrm>
        <a:graphic>
          <a:graphicData uri="http://schemas.openxmlformats.org/drawingml/2006/table">
            <a:tbl>
              <a:tblPr/>
              <a:tblGrid>
                <a:gridCol w="436880"/>
                <a:gridCol w="436880"/>
                <a:gridCol w="1092200"/>
                <a:gridCol w="655320"/>
                <a:gridCol w="655320"/>
              </a:tblGrid>
              <a:tr h="60960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  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q</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59828">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459828">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828">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828">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 name="Rectangle 45"/>
          <p:cNvSpPr/>
          <p:nvPr/>
        </p:nvSpPr>
        <p:spPr>
          <a:xfrm>
            <a:off x="2895600" y="1143000"/>
            <a:ext cx="1013611" cy="369332"/>
          </a:xfrm>
          <a:prstGeom prst="rect">
            <a:avLst/>
          </a:prstGeom>
        </p:spPr>
        <p:txBody>
          <a:bodyPr wrap="square">
            <a:spAutoFit/>
          </a:bodyPr>
          <a:lstStyle/>
          <a:p>
            <a:r>
              <a:rPr lang="en-US" dirty="0" smtClean="0"/>
              <a:t>premises</a:t>
            </a:r>
            <a:endParaRPr lang="en-US" dirty="0"/>
          </a:p>
        </p:txBody>
      </p:sp>
      <p:cxnSp>
        <p:nvCxnSpPr>
          <p:cNvPr id="48" name="Straight Arrow Connector 47"/>
          <p:cNvCxnSpPr/>
          <p:nvPr/>
        </p:nvCxnSpPr>
        <p:spPr>
          <a:xfrm rot="5400000">
            <a:off x="3391694" y="2018506"/>
            <a:ext cx="990600" cy="158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a:off x="4038600" y="1371600"/>
            <a:ext cx="533400" cy="1588"/>
          </a:xfrm>
          <a:prstGeom prst="line">
            <a:avLst/>
          </a:prstGeom>
          <a:ln w="9525"/>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rot="5400000">
            <a:off x="4039394" y="1904206"/>
            <a:ext cx="1066800" cy="158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
        <p:nvSpPr>
          <p:cNvPr id="54" name="Rectangle 53"/>
          <p:cNvSpPr/>
          <p:nvPr/>
        </p:nvSpPr>
        <p:spPr>
          <a:xfrm>
            <a:off x="4724400" y="1066800"/>
            <a:ext cx="1176925" cy="369332"/>
          </a:xfrm>
          <a:prstGeom prst="rect">
            <a:avLst/>
          </a:prstGeom>
        </p:spPr>
        <p:txBody>
          <a:bodyPr wrap="none">
            <a:spAutoFit/>
          </a:bodyPr>
          <a:lstStyle/>
          <a:p>
            <a:r>
              <a:rPr lang="en-US" dirty="0" smtClean="0"/>
              <a:t>conclusion</a:t>
            </a:r>
            <a:endParaRPr lang="en-US" dirty="0"/>
          </a:p>
        </p:txBody>
      </p:sp>
      <p:cxnSp>
        <p:nvCxnSpPr>
          <p:cNvPr id="56" name="Straight Arrow Connector 55"/>
          <p:cNvCxnSpPr/>
          <p:nvPr/>
        </p:nvCxnSpPr>
        <p:spPr>
          <a:xfrm rot="5400000">
            <a:off x="4801394" y="1980406"/>
            <a:ext cx="1066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7" name="Rectangle 56"/>
          <p:cNvSpPr/>
          <p:nvPr/>
        </p:nvSpPr>
        <p:spPr>
          <a:xfrm>
            <a:off x="1143000" y="5029200"/>
            <a:ext cx="6248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solidFill>
                  <a:schemeClr val="tx1"/>
                </a:solidFill>
              </a:rPr>
              <a:t> To validity we will not analyze the whole table.</a:t>
            </a:r>
          </a:p>
          <a:p>
            <a:pPr>
              <a:buFont typeface="Arial" pitchFamily="34" charset="0"/>
              <a:buChar char="•"/>
            </a:pPr>
            <a:r>
              <a:rPr lang="en-US" dirty="0" smtClean="0">
                <a:solidFill>
                  <a:schemeClr val="tx1"/>
                </a:solidFill>
              </a:rPr>
              <a:t> We will analyze those rows where in premise we have T</a:t>
            </a:r>
          </a:p>
          <a:p>
            <a:r>
              <a:rPr lang="en-US" dirty="0" smtClean="0">
                <a:solidFill>
                  <a:schemeClr val="tx1"/>
                </a:solidFill>
              </a:rPr>
              <a:t>  value, and if corresponding conclusion also have T value,  </a:t>
            </a:r>
          </a:p>
          <a:p>
            <a:r>
              <a:rPr lang="en-US" dirty="0" smtClean="0">
                <a:solidFill>
                  <a:schemeClr val="tx1"/>
                </a:solidFill>
              </a:rPr>
              <a:t>  then we say it’s a valid argument.</a:t>
            </a:r>
          </a:p>
          <a:p>
            <a:pPr algn="ctr"/>
            <a:endParaRPr lang="en-US" dirty="0"/>
          </a:p>
        </p:txBody>
      </p:sp>
      <p:sp>
        <p:nvSpPr>
          <p:cNvPr id="61" name="Rectangle 60"/>
          <p:cNvSpPr/>
          <p:nvPr/>
        </p:nvSpPr>
        <p:spPr>
          <a:xfrm>
            <a:off x="6781800" y="3182256"/>
            <a:ext cx="1247457" cy="369332"/>
          </a:xfrm>
          <a:prstGeom prst="rect">
            <a:avLst/>
          </a:prstGeom>
        </p:spPr>
        <p:txBody>
          <a:bodyPr wrap="none">
            <a:spAutoFit/>
          </a:bodyPr>
          <a:lstStyle/>
          <a:p>
            <a:r>
              <a:rPr lang="en-US" dirty="0" smtClean="0"/>
              <a:t>critical row</a:t>
            </a:r>
            <a:endParaRPr lang="en-US" dirty="0"/>
          </a:p>
        </p:txBody>
      </p:sp>
      <p:cxnSp>
        <p:nvCxnSpPr>
          <p:cNvPr id="63" name="Straight Arrow Connector 62"/>
          <p:cNvCxnSpPr/>
          <p:nvPr/>
        </p:nvCxnSpPr>
        <p:spPr>
          <a:xfrm rot="10800000">
            <a:off x="5562600" y="3352800"/>
            <a:ext cx="1143000" cy="158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20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2000"/>
                                        <p:tgtEl>
                                          <p:spTgt spid="48"/>
                                        </p:tgtEl>
                                      </p:cBhvr>
                                    </p:animEffect>
                                  </p:childTnLst>
                                </p:cTn>
                              </p:par>
                              <p:par>
                                <p:cTn id="14" presetID="10"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20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000"/>
                                        <p:tgtEl>
                                          <p:spTgt spid="54"/>
                                        </p:tgtEl>
                                      </p:cBhvr>
                                    </p:animEffect>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2000"/>
                                        <p:tgtEl>
                                          <p:spTgt spid="56"/>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2000"/>
                                        <p:tgtEl>
                                          <p:spTgt spid="6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20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4" grpId="0"/>
      <p:bldP spid="57"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EXAMPLE OF INVALID ARGUMENT</a:t>
            </a:r>
            <a:endParaRPr lang="en-US" dirty="0"/>
          </a:p>
        </p:txBody>
      </p:sp>
      <p:sp>
        <p:nvSpPr>
          <p:cNvPr id="3" name="Content Placeholder 2"/>
          <p:cNvSpPr>
            <a:spLocks noGrp="1"/>
          </p:cNvSpPr>
          <p:nvPr>
            <p:ph sz="quarter" idx="1"/>
          </p:nvPr>
        </p:nvSpPr>
        <p:spPr/>
        <p:txBody>
          <a:bodyPr/>
          <a:lstStyle/>
          <a:p>
            <a:r>
              <a:rPr lang="en-US" dirty="0" smtClean="0"/>
              <a:t>Show that the following argument form is invalid:</a:t>
            </a:r>
          </a:p>
          <a:p>
            <a:endParaRPr lang="en-US" dirty="0" smtClean="0"/>
          </a:p>
          <a:p>
            <a:pPr>
              <a:buNone/>
            </a:pPr>
            <a:r>
              <a:rPr lang="en-US" dirty="0" smtClean="0"/>
              <a:t>				p </a:t>
            </a:r>
            <a:r>
              <a:rPr lang="en-US" dirty="0" smtClean="0">
                <a:sym typeface="Symbol"/>
              </a:rPr>
              <a:t> </a:t>
            </a:r>
            <a:r>
              <a:rPr lang="en-US" dirty="0" smtClean="0"/>
              <a:t>q		</a:t>
            </a:r>
            <a:r>
              <a:rPr lang="en-US" dirty="0" smtClean="0">
                <a:solidFill>
                  <a:srgbClr val="C00000"/>
                </a:solidFill>
              </a:rPr>
              <a:t>premise</a:t>
            </a:r>
          </a:p>
          <a:p>
            <a:endParaRPr lang="en-US" dirty="0" smtClean="0"/>
          </a:p>
          <a:p>
            <a:pPr>
              <a:buNone/>
            </a:pPr>
            <a:r>
              <a:rPr lang="en-US" dirty="0" smtClean="0"/>
              <a:t>				q		</a:t>
            </a:r>
            <a:r>
              <a:rPr lang="en-US" dirty="0" smtClean="0">
                <a:solidFill>
                  <a:srgbClr val="C00000"/>
                </a:solidFill>
              </a:rPr>
              <a:t>premise</a:t>
            </a:r>
          </a:p>
          <a:p>
            <a:endParaRPr lang="en-US" dirty="0" smtClean="0"/>
          </a:p>
          <a:p>
            <a:pPr>
              <a:buNone/>
            </a:pPr>
            <a:r>
              <a:rPr lang="en-US" dirty="0" smtClean="0"/>
              <a:t>				 p		</a:t>
            </a:r>
            <a:r>
              <a:rPr lang="en-US" dirty="0" smtClean="0">
                <a:solidFill>
                  <a:srgbClr val="C00000"/>
                </a:solidFill>
              </a:rPr>
              <a:t>conclusion</a:t>
            </a:r>
            <a:endParaRPr lang="en-US" dirty="0">
              <a:solidFill>
                <a:srgbClr val="C00000"/>
              </a:solidFill>
            </a:endParaRPr>
          </a:p>
        </p:txBody>
      </p:sp>
      <p:graphicFrame>
        <p:nvGraphicFramePr>
          <p:cNvPr id="24580" name="Object 4"/>
          <p:cNvGraphicFramePr>
            <a:graphicFrameLocks noChangeAspect="1"/>
          </p:cNvGraphicFramePr>
          <p:nvPr/>
        </p:nvGraphicFramePr>
        <p:xfrm>
          <a:off x="2667000" y="4114800"/>
          <a:ext cx="457200" cy="381000"/>
        </p:xfrm>
        <a:graphic>
          <a:graphicData uri="http://schemas.openxmlformats.org/presentationml/2006/ole">
            <p:oleObj spid="_x0000_s24580"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0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25602" name="Group 2"/>
          <p:cNvGraphicFramePr>
            <a:graphicFrameLocks noGrp="1"/>
          </p:cNvGraphicFramePr>
          <p:nvPr/>
        </p:nvGraphicFramePr>
        <p:xfrm>
          <a:off x="2285999" y="2590800"/>
          <a:ext cx="3505201" cy="2438400"/>
        </p:xfrm>
        <a:graphic>
          <a:graphicData uri="http://schemas.openxmlformats.org/drawingml/2006/table">
            <a:tbl>
              <a:tblPr/>
              <a:tblGrid>
                <a:gridCol w="678426"/>
                <a:gridCol w="452284"/>
                <a:gridCol w="1017639"/>
                <a:gridCol w="791497"/>
                <a:gridCol w="565355"/>
              </a:tblGrid>
              <a:tr h="60960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  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33552">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433552">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552">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433552">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3" name="Rectangle 42"/>
          <p:cNvSpPr/>
          <p:nvPr/>
        </p:nvSpPr>
        <p:spPr>
          <a:xfrm>
            <a:off x="3962400" y="1219200"/>
            <a:ext cx="1013611" cy="369332"/>
          </a:xfrm>
          <a:prstGeom prst="rect">
            <a:avLst/>
          </a:prstGeom>
        </p:spPr>
        <p:txBody>
          <a:bodyPr wrap="square">
            <a:spAutoFit/>
          </a:bodyPr>
          <a:lstStyle/>
          <a:p>
            <a:r>
              <a:rPr lang="en-US" dirty="0" smtClean="0"/>
              <a:t>premises</a:t>
            </a:r>
            <a:endParaRPr lang="en-US" dirty="0"/>
          </a:p>
        </p:txBody>
      </p:sp>
      <p:sp>
        <p:nvSpPr>
          <p:cNvPr id="44" name="Rectangle 43"/>
          <p:cNvSpPr/>
          <p:nvPr/>
        </p:nvSpPr>
        <p:spPr>
          <a:xfrm>
            <a:off x="5181600" y="1219200"/>
            <a:ext cx="1176925" cy="369332"/>
          </a:xfrm>
          <a:prstGeom prst="rect">
            <a:avLst/>
          </a:prstGeom>
        </p:spPr>
        <p:txBody>
          <a:bodyPr wrap="none">
            <a:spAutoFit/>
          </a:bodyPr>
          <a:lstStyle/>
          <a:p>
            <a:r>
              <a:rPr lang="en-US" dirty="0" smtClean="0"/>
              <a:t>conclusion</a:t>
            </a:r>
            <a:endParaRPr lang="en-US" dirty="0"/>
          </a:p>
        </p:txBody>
      </p:sp>
      <p:cxnSp>
        <p:nvCxnSpPr>
          <p:cNvPr id="46" name="Straight Arrow Connector 45"/>
          <p:cNvCxnSpPr>
            <a:stCxn id="43" idx="2"/>
          </p:cNvCxnSpPr>
          <p:nvPr/>
        </p:nvCxnSpPr>
        <p:spPr>
          <a:xfrm rot="5400000">
            <a:off x="3790869" y="1836263"/>
            <a:ext cx="926068" cy="430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2"/>
          </p:cNvCxnSpPr>
          <p:nvPr/>
        </p:nvCxnSpPr>
        <p:spPr>
          <a:xfrm rot="16200000" flipH="1">
            <a:off x="4209969" y="1847769"/>
            <a:ext cx="926068" cy="407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5219700" y="20193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62800" y="3581400"/>
            <a:ext cx="1247457" cy="369332"/>
          </a:xfrm>
          <a:prstGeom prst="rect">
            <a:avLst/>
          </a:prstGeom>
        </p:spPr>
        <p:txBody>
          <a:bodyPr wrap="none">
            <a:spAutoFit/>
          </a:bodyPr>
          <a:lstStyle/>
          <a:p>
            <a:r>
              <a:rPr lang="en-US" dirty="0" smtClean="0"/>
              <a:t>critical row</a:t>
            </a:r>
            <a:endParaRPr lang="en-US" dirty="0"/>
          </a:p>
        </p:txBody>
      </p:sp>
      <p:cxnSp>
        <p:nvCxnSpPr>
          <p:cNvPr id="54" name="Straight Arrow Connector 53"/>
          <p:cNvCxnSpPr>
            <a:stCxn id="52" idx="1"/>
          </p:cNvCxnSpPr>
          <p:nvPr/>
        </p:nvCxnSpPr>
        <p:spPr>
          <a:xfrm rot="10800000">
            <a:off x="5791200" y="3352800"/>
            <a:ext cx="1371600" cy="413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1"/>
          </p:cNvCxnSpPr>
          <p:nvPr/>
        </p:nvCxnSpPr>
        <p:spPr>
          <a:xfrm rot="10800000" flipV="1">
            <a:off x="5791200" y="3766066"/>
            <a:ext cx="13716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447800" y="4804236"/>
            <a:ext cx="55626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This argument is not valid.</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2000"/>
                                        <p:tgtEl>
                                          <p:spTgt spid="46"/>
                                        </p:tgtEl>
                                      </p:cBhvr>
                                    </p:animEffect>
                                  </p:childTnLst>
                                </p:cTn>
                              </p:par>
                              <p:par>
                                <p:cTn id="13" presetID="10"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20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20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2000"/>
                                        <p:tgtEl>
                                          <p:spTgt spid="44"/>
                                        </p:tgtEl>
                                      </p:cBhvr>
                                    </p:animEffect>
                                  </p:childTnLst>
                                </p:cTn>
                              </p:par>
                              <p:par>
                                <p:cTn id="22" presetID="10"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2000"/>
                                        <p:tgtEl>
                                          <p:spTgt spid="50"/>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2000"/>
                                        <p:tgtEl>
                                          <p:spTgt spid="54"/>
                                        </p:tgtEl>
                                      </p:cBhvr>
                                    </p:animEffect>
                                  </p:childTnLst>
                                </p:cTn>
                              </p:par>
                              <p:par>
                                <p:cTn id="28" presetID="10" presetClass="entr" presetSubtype="0" fill="hold"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2000"/>
                                        <p:tgtEl>
                                          <p:spTgt spid="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2000"/>
                                        <p:tgtEl>
                                          <p:spTgt spid="5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52"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C00000"/>
                </a:solidFill>
              </a:rPr>
              <a:t>EXERCISE</a:t>
            </a:r>
            <a:endParaRPr lang="en-US" dirty="0">
              <a:solidFill>
                <a:srgbClr val="C00000"/>
              </a:solidFill>
            </a:endParaRPr>
          </a:p>
        </p:txBody>
      </p:sp>
      <p:sp>
        <p:nvSpPr>
          <p:cNvPr id="3" name="Content Placeholder 2"/>
          <p:cNvSpPr>
            <a:spLocks noGrp="1"/>
          </p:cNvSpPr>
          <p:nvPr>
            <p:ph sz="quarter" idx="1"/>
          </p:nvPr>
        </p:nvSpPr>
        <p:spPr/>
        <p:txBody>
          <a:bodyPr/>
          <a:lstStyle/>
          <a:p>
            <a:r>
              <a:rPr lang="en-US" dirty="0" smtClean="0"/>
              <a:t>Use truth table to determine the argument form </a:t>
            </a:r>
          </a:p>
          <a:p>
            <a:endParaRPr lang="en-US" dirty="0" smtClean="0"/>
          </a:p>
          <a:p>
            <a:pPr>
              <a:buNone/>
            </a:pPr>
            <a:r>
              <a:rPr lang="en-US" b="1" dirty="0" smtClean="0"/>
              <a:t>	                 p </a:t>
            </a:r>
            <a:r>
              <a:rPr lang="en-US" b="1" dirty="0" smtClean="0">
                <a:sym typeface="Symbol"/>
              </a:rPr>
              <a:t></a:t>
            </a:r>
            <a:r>
              <a:rPr lang="en-US" b="1" dirty="0" smtClean="0"/>
              <a:t> q		</a:t>
            </a:r>
            <a:r>
              <a:rPr lang="en-US" dirty="0" smtClean="0">
                <a:solidFill>
                  <a:srgbClr val="C00000"/>
                </a:solidFill>
              </a:rPr>
              <a:t>premise</a:t>
            </a:r>
          </a:p>
          <a:p>
            <a:pPr>
              <a:buNone/>
            </a:pPr>
            <a:r>
              <a:rPr lang="en-US" b="1" dirty="0" smtClean="0"/>
              <a:t>			p </a:t>
            </a:r>
            <a:r>
              <a:rPr lang="en-US" b="1" dirty="0" smtClean="0">
                <a:sym typeface="Symbol"/>
              </a:rPr>
              <a:t></a:t>
            </a:r>
            <a:r>
              <a:rPr lang="en-US" b="1" dirty="0" smtClean="0"/>
              <a:t> ~q	</a:t>
            </a:r>
            <a:r>
              <a:rPr lang="en-US" dirty="0" smtClean="0">
                <a:solidFill>
                  <a:srgbClr val="C00000"/>
                </a:solidFill>
              </a:rPr>
              <a:t>premise</a:t>
            </a:r>
          </a:p>
          <a:p>
            <a:pPr>
              <a:buNone/>
            </a:pPr>
            <a:r>
              <a:rPr lang="en-US" b="1" dirty="0" smtClean="0"/>
              <a:t>			p </a:t>
            </a:r>
            <a:r>
              <a:rPr lang="en-US" b="1" dirty="0" smtClean="0">
                <a:sym typeface="Symbol"/>
              </a:rPr>
              <a:t></a:t>
            </a:r>
            <a:r>
              <a:rPr lang="en-US" b="1" dirty="0" smtClean="0"/>
              <a:t> r		</a:t>
            </a:r>
            <a:r>
              <a:rPr lang="en-US" dirty="0" smtClean="0">
                <a:solidFill>
                  <a:srgbClr val="C00000"/>
                </a:solidFill>
              </a:rPr>
              <a:t>premise</a:t>
            </a:r>
          </a:p>
          <a:p>
            <a:pPr>
              <a:buNone/>
            </a:pPr>
            <a:r>
              <a:rPr lang="en-US" b="1" dirty="0" smtClean="0"/>
              <a:t>	                        r		</a:t>
            </a:r>
            <a:r>
              <a:rPr lang="en-US" dirty="0" smtClean="0">
                <a:solidFill>
                  <a:srgbClr val="C00000"/>
                </a:solidFill>
              </a:rPr>
              <a:t>conclusion</a:t>
            </a:r>
            <a:r>
              <a:rPr lang="en-US" b="1" dirty="0" smtClean="0">
                <a:solidFill>
                  <a:srgbClr val="C00000"/>
                </a:solidFill>
              </a:rPr>
              <a:t> </a:t>
            </a:r>
          </a:p>
          <a:p>
            <a:endParaRPr lang="en-US" b="1" dirty="0" smtClean="0"/>
          </a:p>
          <a:p>
            <a:r>
              <a:rPr lang="en-US" dirty="0" smtClean="0"/>
              <a:t>Is valid or invalid?</a:t>
            </a:r>
          </a:p>
          <a:p>
            <a:endParaRPr lang="en-US" dirty="0"/>
          </a:p>
        </p:txBody>
      </p:sp>
      <p:graphicFrame>
        <p:nvGraphicFramePr>
          <p:cNvPr id="26627" name="Object 3"/>
          <p:cNvGraphicFramePr>
            <a:graphicFrameLocks noChangeAspect="1"/>
          </p:cNvGraphicFramePr>
          <p:nvPr/>
        </p:nvGraphicFramePr>
        <p:xfrm>
          <a:off x="2286000" y="3657600"/>
          <a:ext cx="457200" cy="381000"/>
        </p:xfrm>
        <a:graphic>
          <a:graphicData uri="http://schemas.openxmlformats.org/presentationml/2006/ole">
            <p:oleObj spid="_x0000_s26627"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27650" name="Group 2"/>
          <p:cNvGraphicFramePr>
            <a:graphicFrameLocks noGrp="1"/>
          </p:cNvGraphicFramePr>
          <p:nvPr/>
        </p:nvGraphicFramePr>
        <p:xfrm>
          <a:off x="838200" y="1828800"/>
          <a:ext cx="5352142" cy="4210730"/>
        </p:xfrm>
        <a:graphic>
          <a:graphicData uri="http://schemas.openxmlformats.org/drawingml/2006/table">
            <a:tbl>
              <a:tblPr/>
              <a:tblGrid>
                <a:gridCol w="486558"/>
                <a:gridCol w="486558"/>
                <a:gridCol w="583870"/>
                <a:gridCol w="881413"/>
                <a:gridCol w="1219200"/>
                <a:gridCol w="1143000"/>
                <a:gridCol w="551543"/>
              </a:tblGrid>
              <a:tr h="55313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  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 ~q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  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05983">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5983">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5983">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328294">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5983">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305983">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r>
              <a:tr h="305983">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5983">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 name="Rectangle 86"/>
          <p:cNvSpPr/>
          <p:nvPr/>
        </p:nvSpPr>
        <p:spPr>
          <a:xfrm>
            <a:off x="3429000" y="381000"/>
            <a:ext cx="1107996" cy="369332"/>
          </a:xfrm>
          <a:prstGeom prst="rect">
            <a:avLst/>
          </a:prstGeom>
        </p:spPr>
        <p:txBody>
          <a:bodyPr wrap="none">
            <a:spAutoFit/>
          </a:bodyPr>
          <a:lstStyle/>
          <a:p>
            <a:r>
              <a:rPr lang="en-US" dirty="0" smtClean="0"/>
              <a:t>premises	</a:t>
            </a:r>
            <a:endParaRPr lang="en-US" dirty="0"/>
          </a:p>
        </p:txBody>
      </p:sp>
      <p:cxnSp>
        <p:nvCxnSpPr>
          <p:cNvPr id="89" name="Straight Arrow Connector 88"/>
          <p:cNvCxnSpPr/>
          <p:nvPr/>
        </p:nvCxnSpPr>
        <p:spPr>
          <a:xfrm rot="5400000">
            <a:off x="2857500" y="8763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3467894" y="1332706"/>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H="1">
            <a:off x="4136767" y="816233"/>
            <a:ext cx="1002268" cy="1046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5334000" y="685800"/>
            <a:ext cx="1176925" cy="369332"/>
          </a:xfrm>
          <a:prstGeom prst="rect">
            <a:avLst/>
          </a:prstGeom>
        </p:spPr>
        <p:txBody>
          <a:bodyPr wrap="square">
            <a:spAutoFit/>
          </a:bodyPr>
          <a:lstStyle/>
          <a:p>
            <a:r>
              <a:rPr lang="en-US" dirty="0" smtClean="0"/>
              <a:t>conclusion</a:t>
            </a:r>
            <a:endParaRPr lang="en-US" dirty="0"/>
          </a:p>
        </p:txBody>
      </p:sp>
      <p:cxnSp>
        <p:nvCxnSpPr>
          <p:cNvPr id="96" name="Straight Arrow Connector 95"/>
          <p:cNvCxnSpPr/>
          <p:nvPr/>
        </p:nvCxnSpPr>
        <p:spPr>
          <a:xfrm rot="5400000">
            <a:off x="5568836" y="1437934"/>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543800" y="3886200"/>
            <a:ext cx="1405525" cy="369332"/>
          </a:xfrm>
          <a:prstGeom prst="rect">
            <a:avLst/>
          </a:prstGeom>
        </p:spPr>
        <p:txBody>
          <a:bodyPr wrap="square">
            <a:spAutoFit/>
          </a:bodyPr>
          <a:lstStyle/>
          <a:p>
            <a:r>
              <a:rPr lang="en-US" dirty="0" smtClean="0"/>
              <a:t>critical rows</a:t>
            </a:r>
            <a:endParaRPr lang="en-US" dirty="0"/>
          </a:p>
        </p:txBody>
      </p:sp>
      <p:cxnSp>
        <p:nvCxnSpPr>
          <p:cNvPr id="99" name="Straight Arrow Connector 98"/>
          <p:cNvCxnSpPr>
            <a:stCxn id="97" idx="1"/>
          </p:cNvCxnSpPr>
          <p:nvPr/>
        </p:nvCxnSpPr>
        <p:spPr>
          <a:xfrm rot="10800000">
            <a:off x="6248400" y="3505200"/>
            <a:ext cx="1295400" cy="565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10800000" flipV="1">
            <a:off x="6248400" y="41148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flipV="1">
            <a:off x="6248400" y="4114800"/>
            <a:ext cx="1295400" cy="72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6400800" y="5029200"/>
            <a:ext cx="24384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argument is not valid because all corresponding values in conclusion are not 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2000"/>
                                        <p:tgtEl>
                                          <p:spTgt spid="89"/>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2000"/>
                                        <p:tgtEl>
                                          <p:spTgt spid="91"/>
                                        </p:tgtEl>
                                      </p:cBhvr>
                                    </p:animEffect>
                                  </p:childTnLst>
                                </p:cTn>
                              </p:par>
                              <p:par>
                                <p:cTn id="11" presetID="10" presetClass="entr" presetSubtype="0"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20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2000"/>
                                        <p:tgtEl>
                                          <p:spTgt spid="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2000"/>
                                        <p:tgtEl>
                                          <p:spTgt spid="94"/>
                                        </p:tgtEl>
                                      </p:cBhvr>
                                    </p:animEffect>
                                  </p:childTnLst>
                                </p:cTn>
                              </p:par>
                              <p:par>
                                <p:cTn id="20" presetID="10" presetClass="entr" presetSubtype="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2000"/>
                                        <p:tgtEl>
                                          <p:spTgt spid="96"/>
                                        </p:tgtEl>
                                      </p:cBhvr>
                                    </p:animEffect>
                                  </p:childTnLst>
                                </p:cTn>
                              </p:par>
                              <p:par>
                                <p:cTn id="23" presetID="10" presetClass="entr" presetSubtype="0"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fade">
                                      <p:cBhvr>
                                        <p:cTn id="25" dur="2000"/>
                                        <p:tgtEl>
                                          <p:spTgt spid="99"/>
                                        </p:tgtEl>
                                      </p:cBhvr>
                                    </p:animEffect>
                                  </p:childTnLst>
                                </p:cTn>
                              </p:par>
                              <p:par>
                                <p:cTn id="26" presetID="10" presetClass="entr" presetSubtype="0" fill="hold" nodeType="with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2000"/>
                                        <p:tgtEl>
                                          <p:spTgt spid="101"/>
                                        </p:tgtEl>
                                      </p:cBhvr>
                                    </p:animEffect>
                                  </p:childTnLst>
                                </p:cTn>
                              </p:par>
                              <p:par>
                                <p:cTn id="29" presetID="10" presetClass="entr" presetSubtype="0"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2000"/>
                                        <p:tgtEl>
                                          <p:spTgt spid="10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2000"/>
                                        <p:tgtEl>
                                          <p:spTgt spid="9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4" grpId="0"/>
      <p:bldP spid="97" grpId="0"/>
      <p:bldP spid="1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C00000"/>
                </a:solidFill>
              </a:rPr>
              <a:t>WORD PROBLEM</a:t>
            </a:r>
            <a:endParaRPr lang="en-US" u="sng" dirty="0">
              <a:solidFill>
                <a:srgbClr val="C0000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If Tariq is not on team A, then </a:t>
            </a:r>
            <a:r>
              <a:rPr lang="en-US" dirty="0" err="1" smtClean="0"/>
              <a:t>Hameed</a:t>
            </a:r>
            <a:r>
              <a:rPr lang="en-US" dirty="0" smtClean="0"/>
              <a:t> is on team B. </a:t>
            </a:r>
          </a:p>
          <a:p>
            <a:pPr>
              <a:buNone/>
            </a:pPr>
            <a:r>
              <a:rPr lang="en-US" dirty="0" smtClean="0"/>
              <a:t>	If </a:t>
            </a:r>
            <a:r>
              <a:rPr lang="en-US" dirty="0" err="1" smtClean="0"/>
              <a:t>Hameed</a:t>
            </a:r>
            <a:r>
              <a:rPr lang="en-US" dirty="0" smtClean="0"/>
              <a:t> is not on team B, then Tariq is on team A.</a:t>
            </a:r>
          </a:p>
          <a:p>
            <a:pPr>
              <a:buNone/>
            </a:pPr>
            <a:r>
              <a:rPr lang="en-US" dirty="0" smtClean="0"/>
              <a:t>	     Tariq is not on team A or </a:t>
            </a:r>
            <a:r>
              <a:rPr lang="en-US" dirty="0" err="1" smtClean="0"/>
              <a:t>Hameed</a:t>
            </a:r>
            <a:r>
              <a:rPr lang="en-US" dirty="0" smtClean="0"/>
              <a:t> is not on team B.</a:t>
            </a:r>
          </a:p>
          <a:p>
            <a:pPr lvl="2">
              <a:buNone/>
            </a:pPr>
            <a:endParaRPr lang="en-US" dirty="0" smtClean="0"/>
          </a:p>
          <a:p>
            <a:r>
              <a:rPr lang="en-US" sz="2800" b="1" u="sng" dirty="0" smtClean="0">
                <a:solidFill>
                  <a:srgbClr val="C00000"/>
                </a:solidFill>
              </a:rPr>
              <a:t>SOLUTION:</a:t>
            </a:r>
            <a:endParaRPr lang="en-US" sz="2800" dirty="0" smtClean="0">
              <a:solidFill>
                <a:srgbClr val="C00000"/>
              </a:solidFill>
            </a:endParaRPr>
          </a:p>
          <a:p>
            <a:pPr>
              <a:buNone/>
            </a:pPr>
            <a:r>
              <a:rPr lang="en-US" dirty="0" smtClean="0"/>
              <a:t>	Let 	</a:t>
            </a:r>
          </a:p>
          <a:p>
            <a:pPr>
              <a:buNone/>
            </a:pPr>
            <a:r>
              <a:rPr lang="en-US" dirty="0" smtClean="0"/>
              <a:t>			</a:t>
            </a:r>
            <a:r>
              <a:rPr lang="en-US" b="1" dirty="0" smtClean="0">
                <a:solidFill>
                  <a:srgbClr val="C00000"/>
                </a:solidFill>
              </a:rPr>
              <a:t>t</a:t>
            </a:r>
            <a:r>
              <a:rPr lang="en-US" dirty="0" smtClean="0"/>
              <a:t> = Tariq is on team A</a:t>
            </a:r>
          </a:p>
          <a:p>
            <a:pPr>
              <a:buNone/>
            </a:pPr>
            <a:r>
              <a:rPr lang="en-US" dirty="0" smtClean="0"/>
              <a:t>			</a:t>
            </a:r>
            <a:r>
              <a:rPr lang="en-US" b="1" dirty="0" smtClean="0">
                <a:solidFill>
                  <a:srgbClr val="C00000"/>
                </a:solidFill>
              </a:rPr>
              <a:t>h</a:t>
            </a:r>
            <a:r>
              <a:rPr lang="en-US" dirty="0" smtClean="0"/>
              <a:t> = </a:t>
            </a:r>
            <a:r>
              <a:rPr lang="en-US" dirty="0" err="1" smtClean="0"/>
              <a:t>Hameed</a:t>
            </a:r>
            <a:r>
              <a:rPr lang="en-US" dirty="0" smtClean="0"/>
              <a:t> is on team B</a:t>
            </a:r>
          </a:p>
          <a:p>
            <a:pPr>
              <a:buNone/>
            </a:pPr>
            <a:r>
              <a:rPr lang="en-US" dirty="0" smtClean="0"/>
              <a:t>	Then the argument is</a:t>
            </a:r>
          </a:p>
          <a:p>
            <a:pPr>
              <a:buNone/>
            </a:pPr>
            <a:r>
              <a:rPr lang="en-US" sz="2800" dirty="0" smtClean="0"/>
              <a:t>	                        ~ t </a:t>
            </a:r>
            <a:r>
              <a:rPr lang="en-US" sz="2800" dirty="0" smtClean="0">
                <a:sym typeface="Symbol"/>
              </a:rPr>
              <a:t></a:t>
            </a:r>
            <a:r>
              <a:rPr lang="en-US" sz="2800" dirty="0" smtClean="0"/>
              <a:t> h</a:t>
            </a:r>
          </a:p>
          <a:p>
            <a:pPr>
              <a:buNone/>
            </a:pPr>
            <a:r>
              <a:rPr lang="en-US" sz="2800" dirty="0" smtClean="0"/>
              <a:t>		                 ~ h </a:t>
            </a:r>
            <a:r>
              <a:rPr lang="en-US" sz="2800" dirty="0" smtClean="0">
                <a:sym typeface="Symbol"/>
              </a:rPr>
              <a:t></a:t>
            </a:r>
            <a:r>
              <a:rPr lang="en-US" sz="2800" dirty="0" smtClean="0"/>
              <a:t> t</a:t>
            </a:r>
          </a:p>
          <a:p>
            <a:pPr>
              <a:buNone/>
            </a:pPr>
            <a:r>
              <a:rPr lang="en-US" sz="2800" dirty="0" smtClean="0"/>
              <a:t>	                 	</a:t>
            </a:r>
            <a:r>
              <a:rPr lang="en-US" sz="2800" dirty="0" smtClean="0">
                <a:sym typeface="Symbol"/>
              </a:rPr>
              <a:t></a:t>
            </a:r>
            <a:r>
              <a:rPr lang="en-US" sz="2800" dirty="0" smtClean="0"/>
              <a:t> ~ t </a:t>
            </a:r>
            <a:r>
              <a:rPr lang="en-US" sz="2800" dirty="0" smtClean="0">
                <a:sym typeface="Symbol"/>
              </a:rPr>
              <a:t></a:t>
            </a:r>
            <a:r>
              <a:rPr lang="en-US" sz="2800" dirty="0" smtClean="0"/>
              <a:t> ~ h</a:t>
            </a:r>
          </a:p>
          <a:p>
            <a:pPr lvl="2"/>
            <a:endParaRPr lang="en-US" dirty="0" smtClean="0"/>
          </a:p>
          <a:p>
            <a:endParaRPr lang="en-US" dirty="0" smtClean="0"/>
          </a:p>
          <a:p>
            <a:endParaRPr lang="en-US" dirty="0"/>
          </a:p>
        </p:txBody>
      </p:sp>
      <p:graphicFrame>
        <p:nvGraphicFramePr>
          <p:cNvPr id="28675" name="Object 3"/>
          <p:cNvGraphicFramePr>
            <a:graphicFrameLocks noChangeAspect="1"/>
          </p:cNvGraphicFramePr>
          <p:nvPr/>
        </p:nvGraphicFramePr>
        <p:xfrm>
          <a:off x="823686" y="2035626"/>
          <a:ext cx="457200" cy="381000"/>
        </p:xfrm>
        <a:graphic>
          <a:graphicData uri="http://schemas.openxmlformats.org/presentationml/2006/ole">
            <p:oleObj spid="_x0000_s28675"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2057400" y="1828800"/>
          <a:ext cx="4572000" cy="1828800"/>
        </p:xfrm>
        <a:graphic>
          <a:graphicData uri="http://schemas.openxmlformats.org/drawingml/2006/table">
            <a:tbl>
              <a:tblPr/>
              <a:tblGrid>
                <a:gridCol w="475451"/>
                <a:gridCol w="570376"/>
                <a:gridCol w="1087773"/>
                <a:gridCol w="1143000"/>
                <a:gridCol w="1295400"/>
              </a:tblGrid>
              <a:tr h="200025">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~t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~h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~t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~h</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20002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20002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20002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26860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1371600" y="3886200"/>
            <a:ext cx="6781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Argument is invalid. Because there are three critical rows ( Remember  that the critical rows are those rows where the premises have truth value T) and in the first critical row conclusion has truth value F.  (Also remember that we say an argument is valid if in all critical rows conclusion has truth value T)</a:t>
            </a:r>
          </a:p>
          <a:p>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C00000"/>
                </a:solidFill>
              </a:rPr>
              <a:t>EXERCISE</a:t>
            </a:r>
            <a:endParaRPr lang="en-US" u="sng" dirty="0">
              <a:solidFill>
                <a:srgbClr val="C00000"/>
              </a:solidFill>
            </a:endParaRPr>
          </a:p>
        </p:txBody>
      </p:sp>
      <p:sp>
        <p:nvSpPr>
          <p:cNvPr id="3" name="Content Placeholder 2"/>
          <p:cNvSpPr>
            <a:spLocks noGrp="1"/>
          </p:cNvSpPr>
          <p:nvPr>
            <p:ph sz="quarter" idx="1"/>
          </p:nvPr>
        </p:nvSpPr>
        <p:spPr/>
        <p:txBody>
          <a:bodyPr>
            <a:normAutofit fontScale="92500" lnSpcReduction="20000"/>
          </a:bodyPr>
          <a:lstStyle/>
          <a:p>
            <a:r>
              <a:rPr lang="en-US" sz="2800" dirty="0" smtClean="0"/>
              <a:t>If at least one of these two numbers is divisible by 6, then the product of these two numbers is divisible by 6.</a:t>
            </a:r>
          </a:p>
          <a:p>
            <a:pPr>
              <a:buNone/>
            </a:pPr>
            <a:r>
              <a:rPr lang="en-US" sz="2800" dirty="0" smtClean="0"/>
              <a:t>	Neither of these two numbers is divisible by 6.</a:t>
            </a:r>
          </a:p>
          <a:p>
            <a:pPr>
              <a:buNone/>
            </a:pPr>
            <a:r>
              <a:rPr lang="en-US" sz="2800" dirty="0" smtClean="0"/>
              <a:t>	        The product of these two numbers is not divisible by 6.</a:t>
            </a:r>
          </a:p>
          <a:p>
            <a:r>
              <a:rPr lang="en-US" sz="2800" b="1" u="sng" dirty="0" smtClean="0">
                <a:solidFill>
                  <a:srgbClr val="C00000"/>
                </a:solidFill>
              </a:rPr>
              <a:t>SOLUTION:</a:t>
            </a:r>
            <a:endParaRPr lang="en-US" sz="2800" dirty="0" smtClean="0">
              <a:solidFill>
                <a:srgbClr val="C00000"/>
              </a:solidFill>
            </a:endParaRPr>
          </a:p>
          <a:p>
            <a:pPr>
              <a:buNone/>
            </a:pPr>
            <a:r>
              <a:rPr lang="en-US" sz="2800" dirty="0" smtClean="0"/>
              <a:t>	Let 	p = at least one of these two numbers is divisible by 6.</a:t>
            </a:r>
          </a:p>
          <a:p>
            <a:pPr>
              <a:buNone/>
            </a:pPr>
            <a:r>
              <a:rPr lang="en-US" sz="2800" dirty="0" smtClean="0"/>
              <a:t>		q =product of these two numbers is divisible by 6.</a:t>
            </a:r>
          </a:p>
          <a:p>
            <a:pPr>
              <a:buNone/>
            </a:pPr>
            <a:r>
              <a:rPr lang="en-US" sz="2800" dirty="0" smtClean="0"/>
              <a:t>	Then the argument become in these symbols</a:t>
            </a:r>
          </a:p>
          <a:p>
            <a:pPr>
              <a:buNone/>
            </a:pPr>
            <a:r>
              <a:rPr lang="en-US" sz="2800" dirty="0" smtClean="0"/>
              <a:t>			p </a:t>
            </a:r>
            <a:r>
              <a:rPr lang="en-US" sz="2800" dirty="0" smtClean="0">
                <a:sym typeface="Symbol"/>
              </a:rPr>
              <a:t></a:t>
            </a:r>
            <a:r>
              <a:rPr lang="en-US" sz="2800" dirty="0" smtClean="0"/>
              <a:t> q</a:t>
            </a:r>
          </a:p>
          <a:p>
            <a:pPr>
              <a:buNone/>
            </a:pPr>
            <a:r>
              <a:rPr lang="en-US" sz="2800" dirty="0" smtClean="0"/>
              <a:t>			~ p</a:t>
            </a:r>
          </a:p>
          <a:p>
            <a:pPr>
              <a:buNone/>
            </a:pPr>
            <a:r>
              <a:rPr lang="en-US" sz="2800" dirty="0" smtClean="0"/>
              <a:t>			</a:t>
            </a:r>
            <a:r>
              <a:rPr lang="en-US" sz="2800" dirty="0" smtClean="0">
                <a:sym typeface="Symbol"/>
              </a:rPr>
              <a:t></a:t>
            </a:r>
            <a:r>
              <a:rPr lang="en-US" sz="2800" dirty="0" smtClean="0"/>
              <a:t>   ~ q</a:t>
            </a:r>
          </a:p>
          <a:p>
            <a:endParaRPr lang="en-US" sz="2800" dirty="0" smtClean="0"/>
          </a:p>
          <a:p>
            <a:endParaRPr lang="en-US" sz="2800" dirty="0" smtClean="0"/>
          </a:p>
          <a:p>
            <a:endParaRPr lang="en-US" dirty="0"/>
          </a:p>
        </p:txBody>
      </p:sp>
      <p:graphicFrame>
        <p:nvGraphicFramePr>
          <p:cNvPr id="30723" name="Object 3"/>
          <p:cNvGraphicFramePr>
            <a:graphicFrameLocks noChangeAspect="1"/>
          </p:cNvGraphicFramePr>
          <p:nvPr/>
        </p:nvGraphicFramePr>
        <p:xfrm>
          <a:off x="957942" y="2267874"/>
          <a:ext cx="457200" cy="381000"/>
        </p:xfrm>
        <a:graphic>
          <a:graphicData uri="http://schemas.openxmlformats.org/presentationml/2006/ole">
            <p:oleObj spid="_x0000_s30723"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 Today’s Lecture</a:t>
            </a:r>
            <a:endParaRPr lang="en-US" b="1" dirty="0"/>
          </a:p>
        </p:txBody>
      </p:sp>
      <p:sp>
        <p:nvSpPr>
          <p:cNvPr id="3" name="Content Placeholder 2"/>
          <p:cNvSpPr>
            <a:spLocks noGrp="1"/>
          </p:cNvSpPr>
          <p:nvPr>
            <p:ph sz="quarter" idx="1"/>
          </p:nvPr>
        </p:nvSpPr>
        <p:spPr/>
        <p:txBody>
          <a:bodyPr>
            <a:normAutofit lnSpcReduction="10000"/>
          </a:bodyPr>
          <a:lstStyle/>
          <a:p>
            <a:r>
              <a:rPr lang="en-US" b="1" u="sng" dirty="0" smtClean="0">
                <a:solidFill>
                  <a:srgbClr val="C00000"/>
                </a:solidFill>
              </a:rPr>
              <a:t>Logic:</a:t>
            </a:r>
          </a:p>
          <a:p>
            <a:pPr>
              <a:buNone/>
            </a:pPr>
            <a:r>
              <a:rPr lang="en-US" dirty="0" smtClean="0"/>
              <a:t>	Logic rules and principles is to distinguish an argument is valid or invalid.</a:t>
            </a:r>
          </a:p>
          <a:p>
            <a:pPr>
              <a:buNone/>
            </a:pPr>
            <a:endParaRPr lang="en-US" dirty="0" smtClean="0"/>
          </a:p>
          <a:p>
            <a:r>
              <a:rPr lang="en-US" b="1" u="sng" dirty="0" smtClean="0"/>
              <a:t>Examples of Arguments:</a:t>
            </a:r>
          </a:p>
          <a:p>
            <a:pPr lvl="1"/>
            <a:r>
              <a:rPr lang="en-US" dirty="0" smtClean="0"/>
              <a:t>You have a intuitive idea about argument.  When you are talking with you friend you give argument.</a:t>
            </a:r>
          </a:p>
          <a:p>
            <a:pPr lvl="1"/>
            <a:r>
              <a:rPr lang="en-US" dirty="0" smtClean="0"/>
              <a:t>Sometimes you say to your friend “what are you saying has no logic” it means you are saying that your argument is not valid.</a:t>
            </a:r>
          </a:p>
          <a:p>
            <a:pPr lvl="1"/>
            <a:r>
              <a:rPr lang="en-US" dirty="0" smtClean="0"/>
              <a:t>Lawyer in court during the trail to defend client, give argument. Judge decision is also based on lawyer argument if its argument is valid then decision will be in his favor.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We will made the truth table for premises and conclusion as given below: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The Argument is invalid.</a:t>
            </a:r>
            <a:endParaRPr lang="en-US" dirty="0" smtClean="0"/>
          </a:p>
          <a:p>
            <a:endParaRPr lang="en-US" dirty="0" smtClean="0"/>
          </a:p>
          <a:p>
            <a:endParaRPr lang="en-US" dirty="0"/>
          </a:p>
        </p:txBody>
      </p:sp>
      <p:graphicFrame>
        <p:nvGraphicFramePr>
          <p:cNvPr id="7" name="Table 6"/>
          <p:cNvGraphicFramePr>
            <a:graphicFrameLocks noGrp="1"/>
          </p:cNvGraphicFramePr>
          <p:nvPr/>
        </p:nvGraphicFramePr>
        <p:xfrm>
          <a:off x="2590800" y="2590800"/>
          <a:ext cx="3581398" cy="2116138"/>
        </p:xfrm>
        <a:graphic>
          <a:graphicData uri="http://schemas.openxmlformats.org/drawingml/2006/table">
            <a:tbl>
              <a:tblPr/>
              <a:tblGrid>
                <a:gridCol w="661033"/>
                <a:gridCol w="649234"/>
                <a:gridCol w="1060852"/>
                <a:gridCol w="633085"/>
                <a:gridCol w="577194"/>
              </a:tblGrid>
              <a:tr h="451734">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q</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q</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~p</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~q</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37573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73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73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537187">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FF99"/>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C00000"/>
                </a:solidFill>
              </a:rPr>
              <a:t>EXERCISE</a:t>
            </a:r>
            <a:endParaRPr lang="en-US" dirty="0">
              <a:solidFill>
                <a:srgbClr val="C00000"/>
              </a:solidFill>
            </a:endParaRPr>
          </a:p>
        </p:txBody>
      </p:sp>
      <p:sp>
        <p:nvSpPr>
          <p:cNvPr id="3" name="Content Placeholder 2"/>
          <p:cNvSpPr>
            <a:spLocks noGrp="1"/>
          </p:cNvSpPr>
          <p:nvPr>
            <p:ph sz="quarter" idx="1"/>
          </p:nvPr>
        </p:nvSpPr>
        <p:spPr/>
        <p:txBody>
          <a:bodyPr/>
          <a:lstStyle/>
          <a:p>
            <a:r>
              <a:rPr lang="en-US" sz="2800" dirty="0" smtClean="0"/>
              <a:t>If  I got an </a:t>
            </a:r>
            <a:r>
              <a:rPr lang="en-US" sz="2800" dirty="0" err="1" smtClean="0"/>
              <a:t>Eid</a:t>
            </a:r>
            <a:r>
              <a:rPr lang="en-US" sz="2800" dirty="0" smtClean="0"/>
              <a:t> bonus, I’ll buy a stereo.</a:t>
            </a:r>
          </a:p>
          <a:p>
            <a:pPr>
              <a:buNone/>
            </a:pPr>
            <a:r>
              <a:rPr lang="en-US" sz="2800" dirty="0" smtClean="0"/>
              <a:t>	If  I sell my motorcycle, I’ll buy a stereo.</a:t>
            </a:r>
          </a:p>
          <a:p>
            <a:pPr>
              <a:buNone/>
            </a:pPr>
            <a:r>
              <a:rPr lang="en-US" sz="2800" dirty="0" smtClean="0"/>
              <a:t>	        If I get an </a:t>
            </a:r>
            <a:r>
              <a:rPr lang="en-US" sz="2800" dirty="0" err="1" smtClean="0"/>
              <a:t>Eid</a:t>
            </a:r>
            <a:r>
              <a:rPr lang="en-US" sz="2800" dirty="0" smtClean="0"/>
              <a:t> bonus or I sell my motorcycle, then I’ll buy a stereo.</a:t>
            </a:r>
          </a:p>
          <a:p>
            <a:pPr>
              <a:buNone/>
            </a:pPr>
            <a:r>
              <a:rPr lang="en-US" b="1" u="sng" dirty="0" smtClean="0">
                <a:solidFill>
                  <a:srgbClr val="C00000"/>
                </a:solidFill>
              </a:rPr>
              <a:t>SOLUTION</a:t>
            </a:r>
            <a:r>
              <a:rPr lang="en-US" b="1" dirty="0" smtClean="0">
                <a:solidFill>
                  <a:srgbClr val="C00000"/>
                </a:solidFill>
              </a:rPr>
              <a:t>:</a:t>
            </a:r>
            <a:endParaRPr lang="en-US" dirty="0" smtClean="0">
              <a:solidFill>
                <a:srgbClr val="C00000"/>
              </a:solidFill>
            </a:endParaRPr>
          </a:p>
          <a:p>
            <a:pPr>
              <a:buNone/>
            </a:pPr>
            <a:r>
              <a:rPr lang="en-US" dirty="0" smtClean="0"/>
              <a:t>		Let	</a:t>
            </a:r>
          </a:p>
          <a:p>
            <a:pPr>
              <a:buNone/>
            </a:pPr>
            <a:r>
              <a:rPr lang="en-US" dirty="0" smtClean="0"/>
              <a:t>				</a:t>
            </a:r>
            <a:r>
              <a:rPr lang="en-US" b="1" dirty="0" smtClean="0">
                <a:solidFill>
                  <a:srgbClr val="C00000"/>
                </a:solidFill>
              </a:rPr>
              <a:t>e</a:t>
            </a:r>
            <a:r>
              <a:rPr lang="en-US" dirty="0" smtClean="0"/>
              <a:t> = I got an </a:t>
            </a:r>
            <a:r>
              <a:rPr lang="en-US" dirty="0" err="1" smtClean="0"/>
              <a:t>Eid</a:t>
            </a:r>
            <a:r>
              <a:rPr lang="en-US" dirty="0" smtClean="0"/>
              <a:t> bonus</a:t>
            </a:r>
          </a:p>
          <a:p>
            <a:pPr>
              <a:buNone/>
            </a:pPr>
            <a:r>
              <a:rPr lang="en-US" dirty="0" smtClean="0"/>
              <a:t>				</a:t>
            </a:r>
            <a:r>
              <a:rPr lang="en-US" b="1" dirty="0" smtClean="0">
                <a:solidFill>
                  <a:srgbClr val="C00000"/>
                </a:solidFill>
              </a:rPr>
              <a:t>s</a:t>
            </a:r>
            <a:r>
              <a:rPr lang="en-US" dirty="0" smtClean="0"/>
              <a:t> = I’ll buy a stereo</a:t>
            </a:r>
          </a:p>
          <a:p>
            <a:pPr>
              <a:buNone/>
            </a:pPr>
            <a:r>
              <a:rPr lang="en-US" dirty="0" smtClean="0"/>
              <a:t>				</a:t>
            </a:r>
            <a:r>
              <a:rPr lang="en-US" b="1" dirty="0" smtClean="0">
                <a:solidFill>
                  <a:srgbClr val="C00000"/>
                </a:solidFill>
              </a:rPr>
              <a:t>m</a:t>
            </a:r>
            <a:r>
              <a:rPr lang="en-US" dirty="0" smtClean="0"/>
              <a:t> = I sell my motorcycle</a:t>
            </a:r>
          </a:p>
          <a:p>
            <a:endParaRPr lang="en-US" dirty="0"/>
          </a:p>
        </p:txBody>
      </p:sp>
      <p:graphicFrame>
        <p:nvGraphicFramePr>
          <p:cNvPr id="33795" name="Object 3"/>
          <p:cNvGraphicFramePr>
            <a:graphicFrameLocks noChangeAspect="1"/>
          </p:cNvGraphicFramePr>
          <p:nvPr/>
        </p:nvGraphicFramePr>
        <p:xfrm>
          <a:off x="1034142" y="2297566"/>
          <a:ext cx="457200" cy="381000"/>
        </p:xfrm>
        <a:graphic>
          <a:graphicData uri="http://schemas.openxmlformats.org/presentationml/2006/ole">
            <p:oleObj spid="_x0000_s33795"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553200"/>
          </a:xfrm>
        </p:spPr>
        <p:txBody>
          <a:bodyPr/>
          <a:lstStyle/>
          <a:p>
            <a:r>
              <a:rPr lang="en-US" dirty="0" smtClean="0"/>
              <a:t>The argument is</a:t>
            </a:r>
          </a:p>
          <a:p>
            <a:pPr>
              <a:buNone/>
            </a:pPr>
            <a:r>
              <a:rPr lang="en-US" dirty="0" smtClean="0"/>
              <a:t>                    e </a:t>
            </a:r>
            <a:r>
              <a:rPr lang="en-US" dirty="0" smtClean="0">
                <a:sym typeface="Symbol"/>
              </a:rPr>
              <a:t></a:t>
            </a:r>
            <a:r>
              <a:rPr lang="en-US" dirty="0" smtClean="0"/>
              <a:t> s</a:t>
            </a:r>
          </a:p>
          <a:p>
            <a:pPr>
              <a:buNone/>
            </a:pPr>
            <a:r>
              <a:rPr lang="en-US" dirty="0" smtClean="0"/>
              <a:t>			m </a:t>
            </a:r>
            <a:r>
              <a:rPr lang="en-US" dirty="0" smtClean="0">
                <a:sym typeface="Symbol"/>
              </a:rPr>
              <a:t></a:t>
            </a:r>
            <a:r>
              <a:rPr lang="en-US" dirty="0" smtClean="0"/>
              <a:t> s</a:t>
            </a:r>
          </a:p>
          <a:p>
            <a:pPr>
              <a:buNone/>
            </a:pPr>
            <a:r>
              <a:rPr lang="en-US" dirty="0" smtClean="0"/>
              <a:t>		         </a:t>
            </a:r>
            <a:r>
              <a:rPr lang="en-US" dirty="0" smtClean="0">
                <a:sym typeface="Symbol"/>
              </a:rPr>
              <a:t>  </a:t>
            </a:r>
            <a:r>
              <a:rPr lang="en-US" dirty="0" smtClean="0"/>
              <a:t>e </a:t>
            </a:r>
            <a:r>
              <a:rPr lang="en-US" dirty="0" smtClean="0">
                <a:sym typeface="Symbol"/>
              </a:rPr>
              <a:t></a:t>
            </a:r>
            <a:r>
              <a:rPr lang="en-US" dirty="0" smtClean="0"/>
              <a:t> m </a:t>
            </a:r>
            <a:r>
              <a:rPr lang="en-US" dirty="0" smtClean="0">
                <a:sym typeface="Symbol"/>
              </a:rPr>
              <a:t></a:t>
            </a:r>
            <a:r>
              <a:rPr lang="en-US" dirty="0" smtClean="0"/>
              <a:t> 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solidFill>
                  <a:srgbClr val="C00000"/>
                </a:solidFill>
              </a:rPr>
              <a:t>	The argument is valid</a:t>
            </a:r>
            <a:r>
              <a:rPr lang="en-US" dirty="0" smtClean="0"/>
              <a:t>. Because there are five critical rows</a:t>
            </a:r>
          </a:p>
          <a:p>
            <a:endParaRPr lang="en-US" dirty="0" smtClean="0"/>
          </a:p>
          <a:p>
            <a:endParaRPr lang="en-US" dirty="0"/>
          </a:p>
        </p:txBody>
      </p:sp>
      <p:graphicFrame>
        <p:nvGraphicFramePr>
          <p:cNvPr id="4" name="Table 3"/>
          <p:cNvGraphicFramePr>
            <a:graphicFrameLocks noGrp="1"/>
          </p:cNvGraphicFramePr>
          <p:nvPr/>
        </p:nvGraphicFramePr>
        <p:xfrm>
          <a:off x="1066800" y="2286000"/>
          <a:ext cx="7086598" cy="3566160"/>
        </p:xfrm>
        <a:graphic>
          <a:graphicData uri="http://schemas.openxmlformats.org/drawingml/2006/table">
            <a:tbl>
              <a:tblPr/>
              <a:tblGrid>
                <a:gridCol w="614861"/>
                <a:gridCol w="671112"/>
                <a:gridCol w="749606"/>
                <a:gridCol w="760074"/>
                <a:gridCol w="52329"/>
                <a:gridCol w="1412872"/>
                <a:gridCol w="941913"/>
                <a:gridCol w="1883831"/>
              </a:tblGrid>
              <a:tr h="457200">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e</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2">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e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m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e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e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m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s</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620">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FF99"/>
                    </a:solidFill>
                  </a:tcPr>
                </a:tc>
                <a:tc gridSpan="2">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FF9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FF99"/>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REMEMBER:</a:t>
            </a:r>
          </a:p>
        </p:txBody>
      </p:sp>
      <p:sp>
        <p:nvSpPr>
          <p:cNvPr id="3" name="Content Placeholder 2"/>
          <p:cNvSpPr>
            <a:spLocks noGrp="1"/>
          </p:cNvSpPr>
          <p:nvPr>
            <p:ph sz="quarter" idx="1"/>
          </p:nvPr>
        </p:nvSpPr>
        <p:spPr/>
        <p:txBody>
          <a:bodyPr/>
          <a:lstStyle/>
          <a:p>
            <a:r>
              <a:rPr lang="en-US" dirty="0" smtClean="0"/>
              <a:t>( Remember  that the critical rows are those rows where the premises have truth value T) and in all critical row conclusion has truth value T. (Also remember that we say an argument is valid if in all critical rows conclusion has truth value 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C00000"/>
                </a:solidFill>
              </a:rPr>
              <a:t>EXERCISE</a:t>
            </a:r>
            <a:endParaRPr lang="en-US" u="sng" dirty="0">
              <a:solidFill>
                <a:srgbClr val="C00000"/>
              </a:solidFill>
            </a:endParaRPr>
          </a:p>
        </p:txBody>
      </p:sp>
      <p:sp>
        <p:nvSpPr>
          <p:cNvPr id="3" name="Content Placeholder 2"/>
          <p:cNvSpPr>
            <a:spLocks noGrp="1"/>
          </p:cNvSpPr>
          <p:nvPr>
            <p:ph sz="quarter" idx="1"/>
          </p:nvPr>
        </p:nvSpPr>
        <p:spPr/>
        <p:txBody>
          <a:bodyPr>
            <a:normAutofit lnSpcReduction="10000"/>
          </a:bodyPr>
          <a:lstStyle/>
          <a:p>
            <a:r>
              <a:rPr lang="en-US" dirty="0" smtClean="0"/>
              <a:t>An interesting teacher keeps me awake. I stay awake in Discrete Mathematics class. Therefore, my Discrete Mathematics teacher is interesting.</a:t>
            </a:r>
          </a:p>
          <a:p>
            <a:pPr>
              <a:buNone/>
            </a:pPr>
            <a:r>
              <a:rPr lang="en-US" b="1" dirty="0" smtClean="0">
                <a:solidFill>
                  <a:srgbClr val="C00000"/>
                </a:solidFill>
              </a:rPr>
              <a:t>	</a:t>
            </a:r>
            <a:r>
              <a:rPr lang="en-US" b="1" u="sng" dirty="0" smtClean="0">
                <a:solidFill>
                  <a:srgbClr val="C00000"/>
                </a:solidFill>
              </a:rPr>
              <a:t>Solution:</a:t>
            </a:r>
          </a:p>
          <a:p>
            <a:pPr>
              <a:buNone/>
            </a:pPr>
            <a:r>
              <a:rPr lang="en-US" dirty="0" smtClean="0"/>
              <a:t>			</a:t>
            </a:r>
            <a:r>
              <a:rPr lang="en-US" b="1" dirty="0" smtClean="0">
                <a:solidFill>
                  <a:srgbClr val="C00000"/>
                </a:solidFill>
              </a:rPr>
              <a:t>t</a:t>
            </a:r>
            <a:r>
              <a:rPr lang="en-US" dirty="0" smtClean="0"/>
              <a:t>: my teacher is interesting</a:t>
            </a:r>
          </a:p>
          <a:p>
            <a:pPr>
              <a:buNone/>
            </a:pPr>
            <a:r>
              <a:rPr lang="en-US" dirty="0" smtClean="0"/>
              <a:t>			</a:t>
            </a:r>
            <a:r>
              <a:rPr lang="en-US" b="1" dirty="0" smtClean="0">
                <a:solidFill>
                  <a:srgbClr val="C00000"/>
                </a:solidFill>
              </a:rPr>
              <a:t>a</a:t>
            </a:r>
            <a:r>
              <a:rPr lang="en-US" dirty="0" smtClean="0"/>
              <a:t>: I stay awake</a:t>
            </a:r>
          </a:p>
          <a:p>
            <a:pPr>
              <a:buNone/>
            </a:pPr>
            <a:r>
              <a:rPr lang="en-US" dirty="0" smtClean="0"/>
              <a:t>			</a:t>
            </a:r>
            <a:r>
              <a:rPr lang="en-US" b="1" dirty="0" smtClean="0">
                <a:solidFill>
                  <a:srgbClr val="C00000"/>
                </a:solidFill>
              </a:rPr>
              <a:t>m</a:t>
            </a:r>
            <a:r>
              <a:rPr lang="en-US" dirty="0" smtClean="0"/>
              <a:t>: I am in Discrete Mathematics class </a:t>
            </a:r>
          </a:p>
          <a:p>
            <a:r>
              <a:rPr lang="en-US" dirty="0" smtClean="0"/>
              <a:t>The argument to be tested is</a:t>
            </a:r>
          </a:p>
          <a:p>
            <a:pPr>
              <a:buNone/>
            </a:pPr>
            <a:r>
              <a:rPr lang="en-US" dirty="0" smtClean="0"/>
              <a:t>				t </a:t>
            </a:r>
            <a:r>
              <a:rPr lang="en-US" dirty="0" smtClean="0">
                <a:sym typeface="Symbol"/>
              </a:rPr>
              <a:t></a:t>
            </a:r>
            <a:r>
              <a:rPr lang="en-US" dirty="0" smtClean="0"/>
              <a:t> a,</a:t>
            </a:r>
          </a:p>
          <a:p>
            <a:pPr>
              <a:buNone/>
            </a:pPr>
            <a:r>
              <a:rPr lang="en-US" dirty="0" smtClean="0"/>
              <a:t>				a </a:t>
            </a:r>
            <a:r>
              <a:rPr lang="en-US" dirty="0" smtClean="0">
                <a:sym typeface="Symbol"/>
              </a:rPr>
              <a:t></a:t>
            </a:r>
            <a:r>
              <a:rPr lang="en-US" dirty="0" smtClean="0"/>
              <a:t> m </a:t>
            </a:r>
          </a:p>
          <a:p>
            <a:pPr>
              <a:buNone/>
            </a:pPr>
            <a:r>
              <a:rPr lang="en-US" dirty="0" smtClean="0"/>
              <a:t>	Therefore			m </a:t>
            </a:r>
            <a:r>
              <a:rPr lang="en-US" dirty="0" smtClean="0">
                <a:sym typeface="Symbol"/>
              </a:rPr>
              <a:t></a:t>
            </a:r>
            <a:r>
              <a:rPr lang="en-US" dirty="0" smtClean="0"/>
              <a:t> 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sz="quarter" idx="1"/>
          </p:nvPr>
        </p:nvGraphicFramePr>
        <p:xfrm>
          <a:off x="2286000" y="1600200"/>
          <a:ext cx="4953000" cy="3396342"/>
        </p:xfrm>
        <a:graphic>
          <a:graphicData uri="http://schemas.openxmlformats.org/drawingml/2006/table">
            <a:tbl>
              <a:tblPr/>
              <a:tblGrid>
                <a:gridCol w="559228"/>
                <a:gridCol w="623711"/>
                <a:gridCol w="852739"/>
                <a:gridCol w="1000606"/>
                <a:gridCol w="917222"/>
                <a:gridCol w="999494"/>
              </a:tblGrid>
              <a:tr h="412750">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t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a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m </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a:rPr>
                        <a:t></a:t>
                      </a:r>
                      <a:r>
                        <a:rPr kumimoji="0" lang="en-US" sz="2400" b="1" i="0" u="none" strike="noStrike" kern="1200" cap="none" normalizeH="0" baseline="0" dirty="0" smtClean="0">
                          <a:ln>
                            <a:noFill/>
                          </a:ln>
                          <a:solidFill>
                            <a:srgbClr val="000000"/>
                          </a:solidFill>
                          <a:effectLst/>
                          <a:latin typeface="Bell MT" pitchFamily="18" charset="0"/>
                          <a:ea typeface="+mn-ea"/>
                          <a:cs typeface="Times New Roman" pitchFamily="18" charset="0"/>
                          <a:sym typeface="Symbol" pitchFamily="18" charset="2"/>
                        </a:rPr>
                        <a:t> 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949">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kern="1200" cap="none" normalizeH="0" baseline="0" dirty="0" smtClean="0">
                          <a:ln>
                            <a:noFill/>
                          </a:ln>
                          <a:solidFill>
                            <a:srgbClr val="000000"/>
                          </a:solidFill>
                          <a:effectLst/>
                          <a:latin typeface="Calibri" pitchFamily="34" charset="0"/>
                          <a:ea typeface="+mn-ea"/>
                          <a:cs typeface="+mn-cs"/>
                        </a:rPr>
                        <a:t>F</a:t>
                      </a: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3505200" y="5105400"/>
            <a:ext cx="51816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Argument is not valid.</a:t>
            </a:r>
          </a:p>
          <a:p>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Example:</a:t>
            </a:r>
            <a:endParaRPr lang="en-US" b="1" u="sng" dirty="0"/>
          </a:p>
        </p:txBody>
      </p:sp>
      <p:sp>
        <p:nvSpPr>
          <p:cNvPr id="3" name="Content Placeholder 2"/>
          <p:cNvSpPr>
            <a:spLocks noGrp="1"/>
          </p:cNvSpPr>
          <p:nvPr>
            <p:ph sz="quarter" idx="1"/>
          </p:nvPr>
        </p:nvSpPr>
        <p:spPr/>
        <p:txBody>
          <a:bodyPr/>
          <a:lstStyle/>
          <a:p>
            <a:pPr>
              <a:buNone/>
            </a:pPr>
            <a:r>
              <a:rPr lang="en-US" dirty="0" smtClean="0"/>
              <a:t>	</a:t>
            </a:r>
            <a:r>
              <a:rPr lang="en-US" dirty="0" smtClean="0">
                <a:solidFill>
                  <a:srgbClr val="C00000"/>
                </a:solidFill>
              </a:rPr>
              <a:t>An interesting teacher keeps me awake.</a:t>
            </a:r>
          </a:p>
          <a:p>
            <a:pPr>
              <a:buNone/>
            </a:pPr>
            <a:r>
              <a:rPr lang="en-US" dirty="0" smtClean="0"/>
              <a:t>	</a:t>
            </a:r>
            <a:r>
              <a:rPr lang="en-US" dirty="0" smtClean="0">
                <a:solidFill>
                  <a:srgbClr val="C00000"/>
                </a:solidFill>
              </a:rPr>
              <a:t>I stay awake in discrete structure class.</a:t>
            </a:r>
          </a:p>
          <a:p>
            <a:pPr>
              <a:buNone/>
            </a:pPr>
            <a:r>
              <a:rPr lang="en-US" dirty="0" smtClean="0"/>
              <a:t>	Therefore, </a:t>
            </a:r>
            <a:r>
              <a:rPr lang="en-US" dirty="0" smtClean="0">
                <a:solidFill>
                  <a:srgbClr val="00B050"/>
                </a:solidFill>
              </a:rPr>
              <a:t>my discrete structure teacher is interesting. </a:t>
            </a:r>
          </a:p>
          <a:p>
            <a:endParaRPr lang="en-US" dirty="0" smtClean="0"/>
          </a:p>
          <a:p>
            <a:r>
              <a:rPr lang="en-US" dirty="0" smtClean="0"/>
              <a:t>1</a:t>
            </a:r>
            <a:r>
              <a:rPr lang="en-US" baseline="30000" dirty="0" smtClean="0"/>
              <a:t>st</a:t>
            </a:r>
            <a:r>
              <a:rPr lang="en-US" dirty="0" smtClean="0"/>
              <a:t> two statements we are declaring(</a:t>
            </a:r>
            <a:r>
              <a:rPr lang="en-US" b="1" i="1" dirty="0" smtClean="0">
                <a:solidFill>
                  <a:srgbClr val="7030A0"/>
                </a:solidFill>
              </a:rPr>
              <a:t>premises</a:t>
            </a:r>
            <a:r>
              <a:rPr lang="en-US" dirty="0" smtClean="0"/>
              <a:t>) on this basis 3</a:t>
            </a:r>
            <a:r>
              <a:rPr lang="en-US" baseline="30000" dirty="0" smtClean="0"/>
              <a:t>rd</a:t>
            </a:r>
            <a:r>
              <a:rPr lang="en-US" dirty="0" smtClean="0"/>
              <a:t> line is giving </a:t>
            </a:r>
            <a:r>
              <a:rPr lang="en-US" b="1" i="1" dirty="0" smtClean="0">
                <a:solidFill>
                  <a:srgbClr val="7030A0"/>
                </a:solidFill>
              </a:rPr>
              <a:t>conclusion</a:t>
            </a:r>
            <a:r>
              <a:rPr lang="en-US" dirty="0" smtClean="0"/>
              <a:t>.</a:t>
            </a:r>
          </a:p>
          <a:p>
            <a:endParaRPr lang="en-US" dirty="0" smtClean="0"/>
          </a:p>
          <a:p>
            <a:r>
              <a:rPr lang="en-US" dirty="0" smtClean="0"/>
              <a:t>The argument presenting is, its </a:t>
            </a:r>
            <a:r>
              <a:rPr lang="en-US" dirty="0" smtClean="0">
                <a:solidFill>
                  <a:srgbClr val="FF0000"/>
                </a:solidFill>
              </a:rPr>
              <a:t>valid or not</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ARGUMENT: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An </a:t>
            </a:r>
            <a:r>
              <a:rPr lang="en-US" b="1" dirty="0" smtClean="0">
                <a:solidFill>
                  <a:srgbClr val="C00000"/>
                </a:solidFill>
              </a:rPr>
              <a:t>argument</a:t>
            </a:r>
            <a:r>
              <a:rPr lang="en-US" b="1" dirty="0" smtClean="0"/>
              <a:t> </a:t>
            </a:r>
            <a:r>
              <a:rPr lang="en-US" dirty="0" smtClean="0"/>
              <a:t>is a list of statements called </a:t>
            </a:r>
            <a:r>
              <a:rPr lang="en-US" b="1" dirty="0" smtClean="0">
                <a:solidFill>
                  <a:srgbClr val="C00000"/>
                </a:solidFill>
              </a:rPr>
              <a:t>premises</a:t>
            </a:r>
            <a:r>
              <a:rPr lang="en-US" dirty="0" smtClean="0"/>
              <a:t> (or </a:t>
            </a:r>
            <a:r>
              <a:rPr lang="en-US" b="1" dirty="0" smtClean="0"/>
              <a:t>assumptions</a:t>
            </a:r>
            <a:r>
              <a:rPr lang="en-US" dirty="0" smtClean="0"/>
              <a:t> or </a:t>
            </a:r>
            <a:r>
              <a:rPr lang="en-US" b="1" dirty="0" smtClean="0"/>
              <a:t>hypotheses</a:t>
            </a:r>
            <a:r>
              <a:rPr lang="en-US" dirty="0" smtClean="0"/>
              <a:t>)</a:t>
            </a:r>
            <a:r>
              <a:rPr lang="en-US" b="1" dirty="0" smtClean="0"/>
              <a:t> </a:t>
            </a:r>
            <a:r>
              <a:rPr lang="en-US" dirty="0" smtClean="0"/>
              <a:t>followed by a statement called the </a:t>
            </a:r>
            <a:r>
              <a:rPr lang="en-US" b="1" dirty="0" smtClean="0">
                <a:solidFill>
                  <a:srgbClr val="C00000"/>
                </a:solidFill>
              </a:rPr>
              <a:t>conclusion</a:t>
            </a:r>
            <a:r>
              <a:rPr lang="en-US" b="1" dirty="0" smtClean="0"/>
              <a:t>.</a:t>
            </a:r>
            <a:r>
              <a:rPr lang="en-US" dirty="0" smtClean="0"/>
              <a:t> </a:t>
            </a:r>
          </a:p>
          <a:p>
            <a:pPr>
              <a:buNone/>
            </a:pPr>
            <a:r>
              <a:rPr lang="en-US" dirty="0" smtClean="0"/>
              <a:t>				P1    </a:t>
            </a:r>
            <a:r>
              <a:rPr lang="en-US" dirty="0" smtClean="0">
                <a:solidFill>
                  <a:srgbClr val="00B0F0"/>
                </a:solidFill>
              </a:rPr>
              <a:t>Premise</a:t>
            </a:r>
            <a:r>
              <a:rPr lang="en-US" dirty="0" smtClean="0"/>
              <a:t> </a:t>
            </a:r>
          </a:p>
          <a:p>
            <a:pPr>
              <a:buNone/>
            </a:pPr>
            <a:r>
              <a:rPr lang="en-US" dirty="0" smtClean="0"/>
              <a:t>				P2   </a:t>
            </a:r>
            <a:r>
              <a:rPr lang="en-US" dirty="0" smtClean="0">
                <a:solidFill>
                  <a:srgbClr val="00B0F0"/>
                </a:solidFill>
              </a:rPr>
              <a:t>Premise</a:t>
            </a:r>
            <a:r>
              <a:rPr lang="en-US" dirty="0" smtClean="0"/>
              <a:t> 	</a:t>
            </a:r>
          </a:p>
          <a:p>
            <a:pPr>
              <a:buNone/>
            </a:pPr>
            <a:r>
              <a:rPr lang="en-US" dirty="0" smtClean="0"/>
              <a:t>				P3    </a:t>
            </a:r>
            <a:r>
              <a:rPr lang="en-US" dirty="0" smtClean="0">
                <a:solidFill>
                  <a:srgbClr val="00B0F0"/>
                </a:solidFill>
              </a:rPr>
              <a:t>Premise</a:t>
            </a:r>
          </a:p>
          <a:p>
            <a:pPr>
              <a:buNone/>
            </a:pPr>
            <a:r>
              <a:rPr lang="en-US" dirty="0" smtClean="0"/>
              <a:t>				 . . . . .. . . . . </a:t>
            </a:r>
          </a:p>
          <a:p>
            <a:pPr>
              <a:buNone/>
            </a:pPr>
            <a:r>
              <a:rPr lang="en-US" dirty="0" smtClean="0"/>
              <a:t>				</a:t>
            </a:r>
            <a:r>
              <a:rPr lang="en-US" dirty="0" err="1" smtClean="0"/>
              <a:t>Pn</a:t>
            </a:r>
            <a:r>
              <a:rPr lang="en-US" dirty="0" smtClean="0"/>
              <a:t>     </a:t>
            </a:r>
            <a:r>
              <a:rPr lang="en-US" dirty="0" smtClean="0">
                <a:solidFill>
                  <a:srgbClr val="00B0F0"/>
                </a:solidFill>
              </a:rPr>
              <a:t>Premise</a:t>
            </a:r>
            <a:r>
              <a:rPr lang="en-US" dirty="0" smtClean="0"/>
              <a:t> </a:t>
            </a:r>
          </a:p>
          <a:p>
            <a:pPr>
              <a:buNone/>
            </a:pPr>
            <a:r>
              <a:rPr lang="en-US" dirty="0" smtClean="0"/>
              <a:t>                                ______________</a:t>
            </a:r>
          </a:p>
          <a:p>
            <a:pPr>
              <a:buNone/>
            </a:pPr>
            <a:r>
              <a:rPr lang="en-US" dirty="0" smtClean="0">
                <a:sym typeface="Symbol"/>
              </a:rPr>
              <a:t>				</a:t>
            </a:r>
            <a:r>
              <a:rPr lang="en-US" b="1" dirty="0" smtClean="0">
                <a:sym typeface="Symbol"/>
              </a:rPr>
              <a:t></a:t>
            </a:r>
            <a:r>
              <a:rPr lang="en-US" dirty="0" smtClean="0"/>
              <a:t>C    </a:t>
            </a:r>
            <a:r>
              <a:rPr lang="en-US" dirty="0" smtClean="0">
                <a:solidFill>
                  <a:srgbClr val="00B050"/>
                </a:solidFill>
              </a:rPr>
              <a:t>Conclusion</a:t>
            </a:r>
          </a:p>
          <a:p>
            <a:pPr>
              <a:buNone/>
            </a:pPr>
            <a:endParaRPr lang="en-US" dirty="0" smtClean="0"/>
          </a:p>
          <a:p>
            <a:r>
              <a:rPr lang="en-US" b="1" u="sng" dirty="0" smtClean="0">
                <a:solidFill>
                  <a:srgbClr val="C00000"/>
                </a:solidFill>
              </a:rPr>
              <a:t>NOTE</a:t>
            </a:r>
            <a:r>
              <a:rPr lang="en-US" dirty="0" smtClean="0">
                <a:solidFill>
                  <a:srgbClr val="C00000"/>
                </a:solidFill>
              </a:rPr>
              <a:t> :</a:t>
            </a:r>
          </a:p>
          <a:p>
            <a:r>
              <a:rPr lang="en-US" dirty="0" smtClean="0"/>
              <a:t>The symbol </a:t>
            </a:r>
            <a:r>
              <a:rPr lang="en-US" b="1" dirty="0" smtClean="0">
                <a:sym typeface="Symbol"/>
              </a:rPr>
              <a:t></a:t>
            </a:r>
            <a:r>
              <a:rPr lang="en-US" dirty="0" smtClean="0"/>
              <a:t> read “therefore,” is normally placed just before the conclusion.</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t>VALID ARGUMENT</a:t>
            </a:r>
            <a:endParaRPr lang="en-US" dirty="0"/>
          </a:p>
        </p:txBody>
      </p:sp>
      <p:sp>
        <p:nvSpPr>
          <p:cNvPr id="3" name="Content Placeholder 2"/>
          <p:cNvSpPr>
            <a:spLocks noGrp="1"/>
          </p:cNvSpPr>
          <p:nvPr>
            <p:ph sz="quarter" idx="1"/>
          </p:nvPr>
        </p:nvSpPr>
        <p:spPr/>
        <p:txBody>
          <a:bodyPr/>
          <a:lstStyle/>
          <a:p>
            <a:r>
              <a:rPr lang="en-US" dirty="0" smtClean="0"/>
              <a:t>An argument is </a:t>
            </a:r>
            <a:r>
              <a:rPr lang="en-US" b="1" dirty="0" smtClean="0">
                <a:solidFill>
                  <a:srgbClr val="00B050"/>
                </a:solidFill>
              </a:rPr>
              <a:t>valid</a:t>
            </a:r>
            <a:r>
              <a:rPr lang="en-US" b="1" dirty="0" smtClean="0"/>
              <a:t> </a:t>
            </a:r>
            <a:r>
              <a:rPr lang="en-US" dirty="0" smtClean="0"/>
              <a:t>if the conclusion is true when all the premises are true.</a:t>
            </a:r>
          </a:p>
          <a:p>
            <a:endParaRPr lang="en-US" dirty="0" smtClean="0"/>
          </a:p>
          <a:p>
            <a:r>
              <a:rPr lang="en-US" dirty="0" smtClean="0"/>
              <a:t>Alternatively, an argument is </a:t>
            </a:r>
            <a:r>
              <a:rPr lang="en-US" dirty="0" smtClean="0">
                <a:solidFill>
                  <a:srgbClr val="00B050"/>
                </a:solidFill>
              </a:rPr>
              <a:t>valid</a:t>
            </a:r>
            <a:r>
              <a:rPr lang="en-US" dirty="0" smtClean="0"/>
              <a:t> if conjunction of its premises imply conclusion. </a:t>
            </a:r>
          </a:p>
          <a:p>
            <a:endParaRPr lang="en-US" dirty="0" smtClean="0"/>
          </a:p>
          <a:p>
            <a:pPr>
              <a:buNone/>
            </a:pPr>
            <a:r>
              <a:rPr lang="en-US" dirty="0" smtClean="0"/>
              <a:t>	That is  </a:t>
            </a:r>
            <a:r>
              <a:rPr lang="en-US" dirty="0" smtClean="0">
                <a:solidFill>
                  <a:srgbClr val="C00000"/>
                </a:solidFill>
              </a:rPr>
              <a:t>(P1</a:t>
            </a:r>
            <a:r>
              <a:rPr lang="en-US" dirty="0" smtClean="0">
                <a:solidFill>
                  <a:srgbClr val="C00000"/>
                </a:solidFill>
                <a:sym typeface="Symbol"/>
              </a:rPr>
              <a:t></a:t>
            </a:r>
            <a:r>
              <a:rPr lang="en-US" dirty="0" smtClean="0">
                <a:solidFill>
                  <a:srgbClr val="C00000"/>
                </a:solidFill>
              </a:rPr>
              <a:t> P2 </a:t>
            </a:r>
            <a:r>
              <a:rPr lang="en-US" dirty="0" smtClean="0">
                <a:solidFill>
                  <a:srgbClr val="C00000"/>
                </a:solidFill>
                <a:sym typeface="Symbol"/>
              </a:rPr>
              <a:t></a:t>
            </a:r>
            <a:r>
              <a:rPr lang="en-US" dirty="0" smtClean="0">
                <a:solidFill>
                  <a:srgbClr val="C00000"/>
                </a:solidFill>
              </a:rPr>
              <a:t> P3 </a:t>
            </a:r>
            <a:r>
              <a:rPr lang="en-US" dirty="0" smtClean="0">
                <a:solidFill>
                  <a:srgbClr val="C00000"/>
                </a:solidFill>
                <a:sym typeface="Symbol"/>
              </a:rPr>
              <a:t></a:t>
            </a:r>
            <a:r>
              <a:rPr lang="en-US" dirty="0" smtClean="0">
                <a:solidFill>
                  <a:srgbClr val="C00000"/>
                </a:solidFill>
              </a:rPr>
              <a:t> . . . </a:t>
            </a:r>
            <a:r>
              <a:rPr lang="en-US" dirty="0" smtClean="0">
                <a:solidFill>
                  <a:srgbClr val="C00000"/>
                </a:solidFill>
                <a:sym typeface="Symbol"/>
              </a:rPr>
              <a:t></a:t>
            </a:r>
            <a:r>
              <a:rPr lang="en-US" dirty="0" smtClean="0">
                <a:solidFill>
                  <a:srgbClr val="C00000"/>
                </a:solidFill>
              </a:rPr>
              <a:t> </a:t>
            </a:r>
            <a:r>
              <a:rPr lang="en-US" dirty="0" err="1" smtClean="0">
                <a:solidFill>
                  <a:srgbClr val="C00000"/>
                </a:solidFill>
              </a:rPr>
              <a:t>Pn</a:t>
            </a:r>
            <a:r>
              <a:rPr lang="en-US" dirty="0" smtClean="0">
                <a:solidFill>
                  <a:srgbClr val="C00000"/>
                </a:solidFill>
              </a:rPr>
              <a:t>) </a:t>
            </a:r>
            <a:r>
              <a:rPr lang="en-US" dirty="0" smtClean="0">
                <a:solidFill>
                  <a:srgbClr val="C00000"/>
                </a:solidFill>
                <a:sym typeface="Symbol"/>
              </a:rPr>
              <a:t></a:t>
            </a:r>
            <a:r>
              <a:rPr lang="en-US" dirty="0" smtClean="0">
                <a:solidFill>
                  <a:srgbClr val="C00000"/>
                </a:solidFill>
              </a:rPr>
              <a:t> C</a:t>
            </a:r>
            <a:r>
              <a:rPr lang="en-US" dirty="0" smtClean="0"/>
              <a:t> is a tautology.</a:t>
            </a:r>
          </a:p>
          <a:p>
            <a:pPr>
              <a:buNone/>
            </a:pPr>
            <a:endParaRPr lang="en-US" dirty="0" smtClean="0"/>
          </a:p>
          <a:p>
            <a:r>
              <a:rPr lang="en-US" dirty="0" smtClean="0"/>
              <a:t>In that case if argument becomes </a:t>
            </a:r>
            <a:r>
              <a:rPr lang="en-US" dirty="0" smtClean="0">
                <a:solidFill>
                  <a:srgbClr val="FF0000"/>
                </a:solidFill>
              </a:rPr>
              <a:t>tautology</a:t>
            </a:r>
            <a:r>
              <a:rPr lang="en-US" dirty="0" smtClean="0"/>
              <a:t> then we say the argument is </a:t>
            </a:r>
            <a:r>
              <a:rPr lang="en-US" dirty="0" smtClean="0">
                <a:solidFill>
                  <a:srgbClr val="00B050"/>
                </a:solidFill>
              </a:rPr>
              <a:t>valid</a:t>
            </a:r>
            <a:r>
              <a:rPr lang="en-US" dirty="0" smtClean="0"/>
              <a: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			p </a:t>
            </a:r>
            <a:r>
              <a:rPr lang="en-US" dirty="0" smtClean="0">
                <a:solidFill>
                  <a:srgbClr val="C00000"/>
                </a:solidFill>
              </a:rPr>
              <a:t>implies</a:t>
            </a:r>
            <a:r>
              <a:rPr lang="en-US" dirty="0" smtClean="0"/>
              <a:t> q is mostly true.</a:t>
            </a:r>
          </a:p>
          <a:p>
            <a:endParaRPr lang="en-US" dirty="0" smtClean="0"/>
          </a:p>
          <a:p>
            <a:pPr>
              <a:buNone/>
            </a:pPr>
            <a:r>
              <a:rPr lang="en-US" dirty="0" smtClean="0"/>
              <a:t>			p </a:t>
            </a:r>
            <a:r>
              <a:rPr lang="en-US" dirty="0" smtClean="0">
                <a:solidFill>
                  <a:srgbClr val="C00000"/>
                </a:solidFill>
              </a:rPr>
              <a:t>implies</a:t>
            </a:r>
            <a:r>
              <a:rPr lang="en-US" dirty="0" smtClean="0"/>
              <a:t> q is false whenever</a:t>
            </a:r>
          </a:p>
          <a:p>
            <a:pPr>
              <a:buNone/>
            </a:pPr>
            <a:r>
              <a:rPr lang="en-US" dirty="0" smtClean="0"/>
              <a:t>			p is true and q is false </a:t>
            </a:r>
          </a:p>
          <a:p>
            <a:pPr>
              <a:buNone/>
            </a:pPr>
            <a:endParaRPr lang="en-US" dirty="0" smtClean="0"/>
          </a:p>
          <a:p>
            <a:pPr>
              <a:buNone/>
            </a:pPr>
            <a:r>
              <a:rPr lang="en-US" dirty="0" smtClean="0"/>
              <a:t>			That is</a:t>
            </a:r>
          </a:p>
          <a:p>
            <a:endParaRPr lang="en-US" dirty="0" smtClean="0"/>
          </a:p>
          <a:p>
            <a:pPr>
              <a:buNone/>
            </a:pPr>
            <a:r>
              <a:rPr lang="en-US" dirty="0" smtClean="0"/>
              <a:t>			P true, q false then</a:t>
            </a:r>
            <a:r>
              <a:rPr lang="en-US" dirty="0" smtClean="0">
                <a:solidFill>
                  <a:srgbClr val="C00000"/>
                </a:solidFill>
              </a:rPr>
              <a:t> p</a:t>
            </a:r>
            <a:r>
              <a:rPr lang="en-US" sz="2800" b="1" dirty="0" smtClean="0">
                <a:solidFill>
                  <a:srgbClr val="C00000"/>
                </a:solidFill>
                <a:latin typeface="Bell MT" pitchFamily="18" charset="0"/>
                <a:cs typeface="Times New Roman" pitchFamily="18" charset="0"/>
                <a:sym typeface="Symbol" pitchFamily="18" charset="2"/>
              </a:rPr>
              <a:t>  </a:t>
            </a:r>
            <a:r>
              <a:rPr lang="en-US" dirty="0" smtClean="0">
                <a:solidFill>
                  <a:srgbClr val="C00000"/>
                </a:solidFill>
                <a:sym typeface="Symbol" pitchFamily="18" charset="2"/>
              </a:rPr>
              <a:t>q</a:t>
            </a:r>
            <a:r>
              <a:rPr lang="en-US" dirty="0" smtClean="0">
                <a:sym typeface="Symbol" pitchFamily="18" charset="2"/>
              </a:rPr>
              <a:t> is false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Note:</a:t>
            </a:r>
            <a:endParaRPr lang="en-US" b="1" dirty="0">
              <a:solidFill>
                <a:srgbClr val="C00000"/>
              </a:solidFill>
            </a:endParaRPr>
          </a:p>
        </p:txBody>
      </p:sp>
      <p:sp>
        <p:nvSpPr>
          <p:cNvPr id="3" name="Content Placeholder 2"/>
          <p:cNvSpPr>
            <a:spLocks noGrp="1"/>
          </p:cNvSpPr>
          <p:nvPr>
            <p:ph sz="quarter" idx="1"/>
          </p:nvPr>
        </p:nvSpPr>
        <p:spPr/>
        <p:txBody>
          <a:bodyPr/>
          <a:lstStyle/>
          <a:p>
            <a:r>
              <a:rPr lang="en-US" dirty="0" smtClean="0"/>
              <a:t>In argument, if one </a:t>
            </a:r>
            <a:r>
              <a:rPr lang="en-US" b="1" dirty="0" smtClean="0">
                <a:solidFill>
                  <a:srgbClr val="C00000"/>
                </a:solidFill>
              </a:rPr>
              <a:t>premise</a:t>
            </a:r>
            <a:r>
              <a:rPr lang="en-US" dirty="0" smtClean="0"/>
              <a:t> is </a:t>
            </a:r>
            <a:r>
              <a:rPr lang="en-US" dirty="0" smtClean="0">
                <a:solidFill>
                  <a:srgbClr val="C00000"/>
                </a:solidFill>
              </a:rPr>
              <a:t>false</a:t>
            </a:r>
            <a:r>
              <a:rPr lang="en-US" dirty="0" smtClean="0"/>
              <a:t> then we say argument is </a:t>
            </a:r>
            <a:r>
              <a:rPr lang="en-US" dirty="0" smtClean="0">
                <a:solidFill>
                  <a:srgbClr val="C00000"/>
                </a:solidFill>
              </a:rPr>
              <a:t>valid</a:t>
            </a:r>
            <a:r>
              <a:rPr lang="en-US" dirty="0" smtClean="0"/>
              <a:t>. Because premise implies conclusion, the premise is false implies conclusion is whatever the implication of argument becomes true.</a:t>
            </a:r>
          </a:p>
          <a:p>
            <a:endParaRPr lang="en-US" dirty="0" smtClean="0"/>
          </a:p>
          <a:p>
            <a:r>
              <a:rPr lang="en-US" dirty="0" smtClean="0"/>
              <a:t>If all the premise is true then the conjunction of all the premise is also true.  And if the conclusion becomes also true, then the whole implication becomes true.</a:t>
            </a:r>
          </a:p>
          <a:p>
            <a:endParaRPr lang="en-US" dirty="0" smtClean="0"/>
          </a:p>
          <a:p>
            <a:pPr>
              <a:buNone/>
            </a:pPr>
            <a:r>
              <a:rPr lang="en-US" dirty="0" smtClean="0"/>
              <a:t>			Therefore = thus = so that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C00000"/>
                </a:solidFill>
              </a:rPr>
              <a:t>INVALID ARGUMENT</a:t>
            </a:r>
          </a:p>
        </p:txBody>
      </p:sp>
      <p:sp>
        <p:nvSpPr>
          <p:cNvPr id="3" name="Content Placeholder 2"/>
          <p:cNvSpPr>
            <a:spLocks noGrp="1"/>
          </p:cNvSpPr>
          <p:nvPr>
            <p:ph sz="quarter" idx="1"/>
          </p:nvPr>
        </p:nvSpPr>
        <p:spPr/>
        <p:txBody>
          <a:bodyPr/>
          <a:lstStyle/>
          <a:p>
            <a:r>
              <a:rPr lang="en-US" dirty="0" smtClean="0"/>
              <a:t>An argument is </a:t>
            </a:r>
            <a:r>
              <a:rPr lang="en-US" b="1" dirty="0" smtClean="0">
                <a:solidFill>
                  <a:srgbClr val="C00000"/>
                </a:solidFill>
              </a:rPr>
              <a:t>invalid</a:t>
            </a:r>
            <a:r>
              <a:rPr lang="en-US" b="1" dirty="0" smtClean="0"/>
              <a:t> </a:t>
            </a:r>
            <a:r>
              <a:rPr lang="en-US" dirty="0" smtClean="0"/>
              <a:t>if the </a:t>
            </a:r>
            <a:r>
              <a:rPr lang="en-US" dirty="0" smtClean="0">
                <a:solidFill>
                  <a:srgbClr val="C00000"/>
                </a:solidFill>
              </a:rPr>
              <a:t>conclusion</a:t>
            </a:r>
            <a:r>
              <a:rPr lang="en-US" dirty="0" smtClean="0"/>
              <a:t> is </a:t>
            </a:r>
            <a:r>
              <a:rPr lang="en-US" dirty="0" smtClean="0">
                <a:solidFill>
                  <a:srgbClr val="C00000"/>
                </a:solidFill>
              </a:rPr>
              <a:t>false</a:t>
            </a:r>
            <a:r>
              <a:rPr lang="en-US" dirty="0" smtClean="0"/>
              <a:t> when all the </a:t>
            </a:r>
            <a:r>
              <a:rPr lang="en-US" dirty="0" smtClean="0">
                <a:solidFill>
                  <a:srgbClr val="C00000"/>
                </a:solidFill>
              </a:rPr>
              <a:t>premises</a:t>
            </a:r>
            <a:r>
              <a:rPr lang="en-US" dirty="0" smtClean="0"/>
              <a:t> are </a:t>
            </a:r>
            <a:r>
              <a:rPr lang="en-US" dirty="0" smtClean="0">
                <a:solidFill>
                  <a:srgbClr val="C00000"/>
                </a:solidFill>
              </a:rPr>
              <a:t>true</a:t>
            </a:r>
            <a:r>
              <a:rPr lang="en-US" dirty="0" smtClean="0"/>
              <a:t>.</a:t>
            </a:r>
          </a:p>
          <a:p>
            <a:endParaRPr lang="en-US" dirty="0" smtClean="0"/>
          </a:p>
          <a:p>
            <a:r>
              <a:rPr lang="en-US" dirty="0" smtClean="0">
                <a:solidFill>
                  <a:srgbClr val="C00000"/>
                </a:solidFill>
              </a:rPr>
              <a:t>Alternatively</a:t>
            </a:r>
            <a:r>
              <a:rPr lang="en-US" dirty="0" smtClean="0"/>
              <a:t>, an argument is invalid if conjunction of its premises does not imply conclusion.</a:t>
            </a:r>
          </a:p>
          <a:p>
            <a:endParaRPr lang="en-US" dirty="0" smtClean="0"/>
          </a:p>
          <a:p>
            <a:r>
              <a:rPr lang="en-US" b="1" u="sng" dirty="0" smtClean="0">
                <a:solidFill>
                  <a:srgbClr val="C00000"/>
                </a:solidFill>
              </a:rPr>
              <a:t>Validity of argument:</a:t>
            </a:r>
          </a:p>
          <a:p>
            <a:r>
              <a:rPr lang="en-US" dirty="0" smtClean="0"/>
              <a:t>When our premises conjunction is false, and conclusion is whatever true or false, the argument is valid</a:t>
            </a:r>
          </a:p>
          <a:p>
            <a:r>
              <a:rPr lang="en-US" dirty="0" smtClean="0"/>
              <a:t>When our premises conjunction is true, and conclusion is false, then we say argument is invalid.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3F800B7-A47F-4680-8B39-A2C1342B5EB8}" type="slidenum">
              <a:rPr lang="en-US"/>
              <a:pPr/>
              <a:t>9</a:t>
            </a:fld>
            <a:endParaRPr lang="en-US"/>
          </a:p>
        </p:txBody>
      </p:sp>
      <p:sp>
        <p:nvSpPr>
          <p:cNvPr id="6146" name="Rectangle 2"/>
          <p:cNvSpPr>
            <a:spLocks noGrp="1" noChangeArrowheads="1"/>
          </p:cNvSpPr>
          <p:nvPr>
            <p:ph type="title"/>
          </p:nvPr>
        </p:nvSpPr>
        <p:spPr>
          <a:xfrm>
            <a:off x="381000" y="0"/>
            <a:ext cx="8229600" cy="1143000"/>
          </a:xfrm>
        </p:spPr>
        <p:txBody>
          <a:bodyPr/>
          <a:lstStyle/>
          <a:p>
            <a:r>
              <a:rPr lang="en-US" dirty="0">
                <a:solidFill>
                  <a:srgbClr val="663300"/>
                </a:solidFill>
                <a:effectLst>
                  <a:outerShdw blurRad="38100" dist="38100" dir="2700000" algn="tl">
                    <a:srgbClr val="C0C0C0"/>
                  </a:outerShdw>
                </a:effectLst>
                <a:latin typeface="Comic Sans MS" pitchFamily="66" charset="0"/>
              </a:rPr>
              <a:t>Argument Form</a:t>
            </a:r>
          </a:p>
        </p:txBody>
      </p:sp>
      <p:sp>
        <p:nvSpPr>
          <p:cNvPr id="6147" name="Rectangle 3"/>
          <p:cNvSpPr>
            <a:spLocks noGrp="1" noChangeArrowheads="1"/>
          </p:cNvSpPr>
          <p:nvPr>
            <p:ph type="body" sz="half" idx="1"/>
          </p:nvPr>
        </p:nvSpPr>
        <p:spPr>
          <a:xfrm>
            <a:off x="457200" y="1600200"/>
            <a:ext cx="8229600" cy="4525963"/>
          </a:xfrm>
        </p:spPr>
        <p:txBody>
          <a:bodyPr/>
          <a:lstStyle/>
          <a:p>
            <a:r>
              <a:rPr lang="en-US" sz="2800" dirty="0">
                <a:solidFill>
                  <a:srgbClr val="C00000"/>
                </a:solidFill>
              </a:rPr>
              <a:t>If</a:t>
            </a:r>
            <a:r>
              <a:rPr lang="en-US" sz="2800" dirty="0"/>
              <a:t> the premises and the conclusion</a:t>
            </a:r>
          </a:p>
          <a:p>
            <a:pPr>
              <a:buFontTx/>
              <a:buNone/>
            </a:pPr>
            <a:r>
              <a:rPr lang="en-US" sz="2800" dirty="0"/>
              <a:t>		are </a:t>
            </a:r>
            <a:r>
              <a:rPr lang="en-US" sz="2800" dirty="0">
                <a:solidFill>
                  <a:schemeClr val="accent2"/>
                </a:solidFill>
              </a:rPr>
              <a:t>statement forms</a:t>
            </a:r>
            <a:r>
              <a:rPr lang="en-US" sz="2800" dirty="0"/>
              <a:t> </a:t>
            </a:r>
          </a:p>
          <a:p>
            <a:pPr>
              <a:buFontTx/>
              <a:buNone/>
            </a:pPr>
            <a:r>
              <a:rPr lang="en-US" sz="2800" dirty="0"/>
              <a:t>			instead of statements,</a:t>
            </a:r>
          </a:p>
          <a:p>
            <a:pPr>
              <a:buFontTx/>
              <a:buNone/>
            </a:pPr>
            <a:r>
              <a:rPr lang="en-US" sz="2800" dirty="0"/>
              <a:t>   </a:t>
            </a:r>
            <a:r>
              <a:rPr lang="en-US" sz="2800" dirty="0">
                <a:solidFill>
                  <a:srgbClr val="C00000"/>
                </a:solidFill>
              </a:rPr>
              <a:t>then</a:t>
            </a:r>
            <a:r>
              <a:rPr lang="en-US" sz="2800" dirty="0"/>
              <a:t> the resulting form is called</a:t>
            </a:r>
          </a:p>
          <a:p>
            <a:pPr>
              <a:buFontTx/>
              <a:buNone/>
            </a:pPr>
            <a:r>
              <a:rPr lang="en-US" sz="2800" dirty="0"/>
              <a:t>					  </a:t>
            </a:r>
            <a:r>
              <a:rPr lang="en-US" sz="2800" dirty="0">
                <a:solidFill>
                  <a:srgbClr val="FF0066"/>
                </a:solidFill>
              </a:rPr>
              <a:t>argument form</a:t>
            </a:r>
            <a:r>
              <a:rPr lang="en-US" sz="2800" dirty="0"/>
              <a:t>.</a:t>
            </a:r>
          </a:p>
          <a:p>
            <a:r>
              <a:rPr lang="en-US" sz="2800" i="1" dirty="0"/>
              <a:t>Ex</a:t>
            </a:r>
            <a:r>
              <a:rPr lang="en-US" sz="2800" dirty="0"/>
              <a:t>:   If </a:t>
            </a:r>
            <a:r>
              <a:rPr lang="en-US" sz="2800" i="1" dirty="0"/>
              <a:t>p</a:t>
            </a:r>
            <a:r>
              <a:rPr lang="en-US" sz="2800" dirty="0"/>
              <a:t> then </a:t>
            </a:r>
            <a:r>
              <a:rPr lang="en-US" sz="2800" i="1" dirty="0"/>
              <a:t>q</a:t>
            </a:r>
            <a:r>
              <a:rPr lang="en-US" sz="2800" dirty="0"/>
              <a:t>;</a:t>
            </a:r>
          </a:p>
          <a:p>
            <a:pPr>
              <a:buFontTx/>
              <a:buNone/>
            </a:pPr>
            <a:r>
              <a:rPr lang="en-US" sz="2800" dirty="0"/>
              <a:t>		   </a:t>
            </a:r>
            <a:r>
              <a:rPr lang="en-US" sz="2800" i="1" dirty="0"/>
              <a:t>p</a:t>
            </a:r>
            <a:r>
              <a:rPr lang="en-US" sz="2800" dirty="0"/>
              <a:t>;</a:t>
            </a:r>
          </a:p>
          <a:p>
            <a:pPr>
              <a:buFontTx/>
              <a:buNone/>
            </a:pPr>
            <a:r>
              <a:rPr lang="en-US" sz="2800" dirty="0"/>
              <a:t>		   </a:t>
            </a:r>
            <a:r>
              <a:rPr lang="en-US" sz="2800" i="1" dirty="0"/>
              <a:t>q</a:t>
            </a:r>
            <a:r>
              <a:rPr lang="en-US" sz="2800" dirty="0"/>
              <a:t>.</a:t>
            </a:r>
          </a:p>
        </p:txBody>
      </p:sp>
      <p:graphicFrame>
        <p:nvGraphicFramePr>
          <p:cNvPr id="6148" name="Object 4"/>
          <p:cNvGraphicFramePr>
            <a:graphicFrameLocks noChangeAspect="1"/>
          </p:cNvGraphicFramePr>
          <p:nvPr>
            <p:ph sz="half" idx="2"/>
          </p:nvPr>
        </p:nvGraphicFramePr>
        <p:xfrm>
          <a:off x="1219200" y="5257800"/>
          <a:ext cx="533400" cy="484188"/>
        </p:xfrm>
        <a:graphic>
          <a:graphicData uri="http://schemas.openxmlformats.org/presentationml/2006/ole">
            <p:oleObj spid="_x0000_s38914"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20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20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20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20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fade">
                                      <p:cBhvr>
                                        <p:cTn id="32" dur="20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fade">
                                      <p:cBhvr>
                                        <p:cTn id="37" dur="2000"/>
                                        <p:tgtEl>
                                          <p:spTgt spid="6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47">
                                            <p:txEl>
                                              <p:pRg st="7" end="7"/>
                                            </p:txEl>
                                          </p:spTgt>
                                        </p:tgtEl>
                                        <p:attrNameLst>
                                          <p:attrName>style.visibility</p:attrName>
                                        </p:attrNameLst>
                                      </p:cBhvr>
                                      <p:to>
                                        <p:strVal val="visible"/>
                                      </p:to>
                                    </p:set>
                                    <p:animEffect transition="in" filter="fade">
                                      <p:cBhvr>
                                        <p:cTn id="42" dur="20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1526</TotalTime>
  <Words>920</Words>
  <Application>Microsoft Office PowerPoint</Application>
  <PresentationFormat>On-screen Show (4:3)</PresentationFormat>
  <Paragraphs>470</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Origin</vt:lpstr>
      <vt:lpstr>Equation</vt:lpstr>
      <vt:lpstr>ARGUMENTS Lecture # 05  </vt:lpstr>
      <vt:lpstr>In Today’s Lecture</vt:lpstr>
      <vt:lpstr>Example:</vt:lpstr>
      <vt:lpstr>ARGUMENT:</vt:lpstr>
      <vt:lpstr>VALID ARGUMENT</vt:lpstr>
      <vt:lpstr>Slide 6</vt:lpstr>
      <vt:lpstr>Note:</vt:lpstr>
      <vt:lpstr>INVALID ARGUMENT</vt:lpstr>
      <vt:lpstr>Argument Form</vt:lpstr>
      <vt:lpstr>Checking the validity of an argument form</vt:lpstr>
      <vt:lpstr>EXAMPLE:</vt:lpstr>
      <vt:lpstr>Slide 12</vt:lpstr>
      <vt:lpstr>EXAMPLE OF INVALID ARGUMENT</vt:lpstr>
      <vt:lpstr>Slide 14</vt:lpstr>
      <vt:lpstr>EXERCISE</vt:lpstr>
      <vt:lpstr>Slide 16</vt:lpstr>
      <vt:lpstr>WORD PROBLEM</vt:lpstr>
      <vt:lpstr>Slide 18</vt:lpstr>
      <vt:lpstr>EXERCISE</vt:lpstr>
      <vt:lpstr>Slide 20</vt:lpstr>
      <vt:lpstr>EXERCISE</vt:lpstr>
      <vt:lpstr>Slide 22</vt:lpstr>
      <vt:lpstr>REMEMBER:</vt:lpstr>
      <vt:lpstr>EXERCISE</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Discrete Structures </dc:title>
  <dc:creator>C &amp; M</dc:creator>
  <cp:lastModifiedBy>Yasir</cp:lastModifiedBy>
  <cp:revision>184</cp:revision>
  <dcterms:created xsi:type="dcterms:W3CDTF">2013-09-11T16:39:38Z</dcterms:created>
  <dcterms:modified xsi:type="dcterms:W3CDTF">2015-07-09T17:06:24Z</dcterms:modified>
</cp:coreProperties>
</file>