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257" r:id="rId3"/>
    <p:sldId id="259" r:id="rId4"/>
    <p:sldId id="275" r:id="rId5"/>
    <p:sldId id="273" r:id="rId6"/>
    <p:sldId id="260" r:id="rId7"/>
    <p:sldId id="262" r:id="rId8"/>
    <p:sldId id="261" r:id="rId9"/>
    <p:sldId id="263" r:id="rId10"/>
    <p:sldId id="277" r:id="rId11"/>
    <p:sldId id="265" r:id="rId12"/>
    <p:sldId id="266" r:id="rId13"/>
    <p:sldId id="267" r:id="rId14"/>
    <p:sldId id="268" r:id="rId15"/>
    <p:sldId id="270"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9EC208-CBD2-4BB3-BC72-DCDC3D7B8183}" type="datetimeFigureOut">
              <a:rPr lang="en-US" smtClean="0"/>
              <a:pPr/>
              <a:t>2/11/2016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9421D0-6215-4261-B64C-7470A97F18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9421D0-6215-4261-B64C-7470A97F18E7}"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C547385E-8BC5-4441-A857-FF4014F161FF}" type="datetimeFigureOut">
              <a:rPr lang="en-US" smtClean="0"/>
              <a:pPr/>
              <a:t>2/11/2016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869461FC-DF4C-4548-A1F9-450F06AED952}"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47385E-8BC5-4441-A857-FF4014F161FF}"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461FC-DF4C-4548-A1F9-450F06AED9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47385E-8BC5-4441-A857-FF4014F161FF}"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461FC-DF4C-4548-A1F9-450F06AED952}"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547385E-8BC5-4441-A857-FF4014F161FF}" type="datetimeFigureOut">
              <a:rPr lang="en-US" smtClean="0"/>
              <a:pPr/>
              <a:t>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461FC-DF4C-4548-A1F9-450F06AED952}"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C547385E-8BC5-4441-A857-FF4014F161FF}" type="datetimeFigureOut">
              <a:rPr lang="en-US" smtClean="0"/>
              <a:pPr/>
              <a:t>2/11/2016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869461FC-DF4C-4548-A1F9-450F06AED952}"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547385E-8BC5-4441-A857-FF4014F161FF}" type="datetimeFigureOut">
              <a:rPr lang="en-US" smtClean="0"/>
              <a:pPr/>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461FC-DF4C-4548-A1F9-450F06AED952}"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547385E-8BC5-4441-A857-FF4014F161FF}" type="datetimeFigureOut">
              <a:rPr lang="en-US" smtClean="0"/>
              <a:pPr/>
              <a:t>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461FC-DF4C-4548-A1F9-450F06AED952}"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547385E-8BC5-4441-A857-FF4014F161FF}" type="datetimeFigureOut">
              <a:rPr lang="en-US" smtClean="0"/>
              <a:pPr/>
              <a:t>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461FC-DF4C-4548-A1F9-450F06AED952}"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47385E-8BC5-4441-A857-FF4014F161FF}" type="datetimeFigureOut">
              <a:rPr lang="en-US" smtClean="0"/>
              <a:pPr/>
              <a:t>2/11/2016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461FC-DF4C-4548-A1F9-450F06AED952}"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47385E-8BC5-4441-A857-FF4014F161FF}" type="datetimeFigureOut">
              <a:rPr lang="en-US" smtClean="0"/>
              <a:pPr/>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461FC-DF4C-4548-A1F9-450F06AED95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47385E-8BC5-4441-A857-FF4014F161FF}" type="datetimeFigureOut">
              <a:rPr lang="en-US" smtClean="0"/>
              <a:pPr/>
              <a:t>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461FC-DF4C-4548-A1F9-450F06AED95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547385E-8BC5-4441-A857-FF4014F161FF}" type="datetimeFigureOut">
              <a:rPr lang="en-US" smtClean="0"/>
              <a:pPr/>
              <a:t>2/11/2016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869461FC-DF4C-4548-A1F9-450F06AED952}"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u="sng" dirty="0" smtClean="0">
                <a:solidFill>
                  <a:srgbClr val="C00000"/>
                </a:solidFill>
              </a:rPr>
              <a:t>RULES OF INFERENCE</a:t>
            </a:r>
            <a:br>
              <a:rPr lang="en-US" b="1" u="sng" dirty="0" smtClean="0">
                <a:solidFill>
                  <a:srgbClr val="C00000"/>
                </a:solidFill>
              </a:rPr>
            </a:br>
            <a:r>
              <a:rPr lang="en-US" b="1" dirty="0" smtClean="0">
                <a:solidFill>
                  <a:srgbClr val="0070C0"/>
                </a:solidFill>
              </a:rPr>
              <a:t>Lecture </a:t>
            </a:r>
            <a:r>
              <a:rPr lang="en-US" b="1" smtClean="0">
                <a:solidFill>
                  <a:srgbClr val="0070C0"/>
                </a:solidFill>
              </a:rPr>
              <a:t># 06</a:t>
            </a:r>
            <a:endParaRPr lang="en-US" b="1" dirty="0">
              <a:solidFill>
                <a:srgbClr val="0070C0"/>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0" y="0"/>
            <a:ext cx="2586038" cy="366713"/>
          </a:xfrm>
          <a:prstGeom prst="rect">
            <a:avLst/>
          </a:prstGeom>
          <a:solidFill>
            <a:srgbClr val="FFFF66"/>
          </a:solidFill>
          <a:ln w="9525">
            <a:noFill/>
            <a:miter lim="800000"/>
            <a:headEnd/>
            <a:tailEnd/>
          </a:ln>
        </p:spPr>
        <p:txBody>
          <a:bodyPr wrap="none">
            <a:spAutoFit/>
          </a:bodyPr>
          <a:lstStyle/>
          <a:p>
            <a:r>
              <a:rPr lang="en-GB"/>
              <a:t>The rules of inference</a:t>
            </a:r>
          </a:p>
        </p:txBody>
      </p:sp>
      <p:graphicFrame>
        <p:nvGraphicFramePr>
          <p:cNvPr id="8194" name="Object 7"/>
          <p:cNvGraphicFramePr>
            <a:graphicFrameLocks noChangeAspect="1"/>
          </p:cNvGraphicFramePr>
          <p:nvPr/>
        </p:nvGraphicFramePr>
        <p:xfrm>
          <a:off x="1603375" y="375317"/>
          <a:ext cx="6116638" cy="6453187"/>
        </p:xfrm>
        <a:graphic>
          <a:graphicData uri="http://schemas.openxmlformats.org/presentationml/2006/ole">
            <p:oleObj spid="_x0000_s52226" name="Equation" r:id="rId3" imgW="4838400" imgH="510516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rPr>
              <a:t>Exercise:</a:t>
            </a:r>
            <a:endParaRPr lang="en-US" b="1" u="sng" dirty="0">
              <a:solidFill>
                <a:srgbClr val="002060"/>
              </a:solidFill>
            </a:endParaRPr>
          </a:p>
        </p:txBody>
      </p:sp>
      <p:sp>
        <p:nvSpPr>
          <p:cNvPr id="3" name="Content Placeholder 2"/>
          <p:cNvSpPr>
            <a:spLocks noGrp="1"/>
          </p:cNvSpPr>
          <p:nvPr>
            <p:ph sz="quarter" idx="1"/>
          </p:nvPr>
        </p:nvSpPr>
        <p:spPr>
          <a:xfrm>
            <a:off x="457200" y="1219200"/>
            <a:ext cx="8229600" cy="5105400"/>
          </a:xfrm>
        </p:spPr>
        <p:txBody>
          <a:bodyPr/>
          <a:lstStyle/>
          <a:p>
            <a:r>
              <a:rPr lang="en-US" dirty="0" smtClean="0"/>
              <a:t>State which </a:t>
            </a:r>
            <a:r>
              <a:rPr lang="en-US" b="1" dirty="0" smtClean="0">
                <a:solidFill>
                  <a:srgbClr val="C00000"/>
                </a:solidFill>
              </a:rPr>
              <a:t>rule of inference</a:t>
            </a:r>
            <a:r>
              <a:rPr lang="en-US" dirty="0" smtClean="0"/>
              <a:t> is the basis of the following argument:</a:t>
            </a:r>
          </a:p>
          <a:p>
            <a:pPr>
              <a:buNone/>
            </a:pPr>
            <a:r>
              <a:rPr lang="en-US" dirty="0" smtClean="0"/>
              <a:t>	</a:t>
            </a:r>
            <a:r>
              <a:rPr lang="en-US" dirty="0" smtClean="0">
                <a:solidFill>
                  <a:srgbClr val="C00000"/>
                </a:solidFill>
              </a:rPr>
              <a:t>“It is below freezing now. Therefore, It is either below freezing or raining now.”</a:t>
            </a:r>
          </a:p>
          <a:p>
            <a:r>
              <a:rPr lang="en-US" b="1" u="sng" dirty="0" smtClean="0">
                <a:solidFill>
                  <a:srgbClr val="002060"/>
                </a:solidFill>
              </a:rPr>
              <a:t>Solution:</a:t>
            </a:r>
          </a:p>
          <a:p>
            <a:pPr>
              <a:buNone/>
            </a:pPr>
            <a:r>
              <a:rPr lang="en-US" dirty="0" smtClean="0"/>
              <a:t>			Let </a:t>
            </a:r>
            <a:r>
              <a:rPr lang="en-US" b="1" dirty="0" smtClean="0">
                <a:solidFill>
                  <a:srgbClr val="C00000"/>
                </a:solidFill>
              </a:rPr>
              <a:t>p</a:t>
            </a:r>
            <a:r>
              <a:rPr lang="en-US" dirty="0" smtClean="0"/>
              <a:t> = </a:t>
            </a:r>
            <a:r>
              <a:rPr lang="en-US" dirty="0" smtClean="0">
                <a:solidFill>
                  <a:srgbClr val="002060"/>
                </a:solidFill>
              </a:rPr>
              <a:t>It is below freezing.</a:t>
            </a:r>
          </a:p>
          <a:p>
            <a:pPr>
              <a:buNone/>
            </a:pPr>
            <a:r>
              <a:rPr lang="en-US" dirty="0" smtClean="0"/>
              <a:t>			      </a:t>
            </a:r>
            <a:r>
              <a:rPr lang="en-US" b="1" dirty="0" smtClean="0">
                <a:solidFill>
                  <a:srgbClr val="C00000"/>
                </a:solidFill>
              </a:rPr>
              <a:t>q</a:t>
            </a:r>
            <a:r>
              <a:rPr lang="en-US" dirty="0" smtClean="0"/>
              <a:t> = </a:t>
            </a:r>
            <a:r>
              <a:rPr lang="en-US" dirty="0" smtClean="0">
                <a:solidFill>
                  <a:srgbClr val="002060"/>
                </a:solidFill>
              </a:rPr>
              <a:t>It is raining now.</a:t>
            </a:r>
          </a:p>
          <a:p>
            <a:pPr>
              <a:buNone/>
            </a:pPr>
            <a:r>
              <a:rPr lang="en-US" dirty="0" smtClean="0"/>
              <a:t>	Symbolically,</a:t>
            </a:r>
          </a:p>
          <a:p>
            <a:pPr>
              <a:buNone/>
            </a:pPr>
            <a:r>
              <a:rPr lang="en-US" dirty="0" smtClean="0"/>
              <a:t>				p</a:t>
            </a:r>
          </a:p>
          <a:p>
            <a:pPr>
              <a:buNone/>
            </a:pPr>
            <a:r>
              <a:rPr lang="en-US" dirty="0" smtClean="0"/>
              <a:t>				   p </a:t>
            </a:r>
            <a:r>
              <a:rPr lang="en-US" b="1" dirty="0" smtClean="0">
                <a:sym typeface="Symbol"/>
              </a:rPr>
              <a:t> </a:t>
            </a:r>
            <a:r>
              <a:rPr lang="en-US" dirty="0" smtClean="0">
                <a:sym typeface="Symbol"/>
              </a:rPr>
              <a:t>q</a:t>
            </a:r>
          </a:p>
          <a:p>
            <a:pPr>
              <a:buNone/>
            </a:pPr>
            <a:r>
              <a:rPr lang="en-US" dirty="0" smtClean="0">
                <a:sym typeface="Symbol"/>
              </a:rPr>
              <a:t>	This is an argument that uses </a:t>
            </a:r>
            <a:r>
              <a:rPr lang="en-US" dirty="0" smtClean="0">
                <a:solidFill>
                  <a:srgbClr val="C00000"/>
                </a:solidFill>
                <a:sym typeface="Symbol"/>
              </a:rPr>
              <a:t>Addition rule of inference</a:t>
            </a:r>
            <a:r>
              <a:rPr lang="en-US" dirty="0" smtClean="0">
                <a:sym typeface="Symbol"/>
              </a:rPr>
              <a:t>.</a:t>
            </a:r>
            <a:endParaRPr lang="en-US" dirty="0" smtClean="0"/>
          </a:p>
          <a:p>
            <a:pPr>
              <a:buNone/>
            </a:pPr>
            <a:endParaRPr lang="en-US" dirty="0" smtClean="0"/>
          </a:p>
          <a:p>
            <a:pPr>
              <a:buNone/>
            </a:pPr>
            <a:endParaRPr lang="en-US" dirty="0" smtClean="0"/>
          </a:p>
        </p:txBody>
      </p:sp>
      <p:cxnSp>
        <p:nvCxnSpPr>
          <p:cNvPr id="4" name="Straight Connector 3"/>
          <p:cNvCxnSpPr/>
          <p:nvPr/>
        </p:nvCxnSpPr>
        <p:spPr>
          <a:xfrm>
            <a:off x="3222516" y="5408612"/>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Object 2"/>
          <p:cNvGraphicFramePr>
            <a:graphicFrameLocks noChangeAspect="1"/>
          </p:cNvGraphicFramePr>
          <p:nvPr/>
        </p:nvGraphicFramePr>
        <p:xfrm>
          <a:off x="3138948" y="5412660"/>
          <a:ext cx="457200" cy="381000"/>
        </p:xfrm>
        <a:graphic>
          <a:graphicData uri="http://schemas.openxmlformats.org/presentationml/2006/ole">
            <p:oleObj spid="_x0000_s6146"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ox(in)">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diamond(in)">
                                      <p:cBhvr>
                                        <p:cTn id="52" dur="20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blinds(horizontal)">
                                      <p:cBhvr>
                                        <p:cTn id="57" dur="500"/>
                                        <p:tgtEl>
                                          <p:spTgt spid="3">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blinds(horizontal)">
                                      <p:cBhvr>
                                        <p:cTn id="6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rPr>
              <a:t>Exercise:</a:t>
            </a:r>
            <a:endParaRPr lang="en-US" b="1" u="sng" dirty="0">
              <a:solidFill>
                <a:srgbClr val="002060"/>
              </a:solidFill>
            </a:endParaRPr>
          </a:p>
        </p:txBody>
      </p:sp>
      <p:sp>
        <p:nvSpPr>
          <p:cNvPr id="3" name="Content Placeholder 2"/>
          <p:cNvSpPr>
            <a:spLocks noGrp="1"/>
          </p:cNvSpPr>
          <p:nvPr>
            <p:ph sz="quarter" idx="1"/>
          </p:nvPr>
        </p:nvSpPr>
        <p:spPr/>
        <p:txBody>
          <a:bodyPr>
            <a:normAutofit fontScale="92500" lnSpcReduction="10000"/>
          </a:bodyPr>
          <a:lstStyle/>
          <a:p>
            <a:r>
              <a:rPr lang="en-US" dirty="0" smtClean="0"/>
              <a:t>State which </a:t>
            </a:r>
            <a:r>
              <a:rPr lang="en-US" b="1" dirty="0" smtClean="0">
                <a:solidFill>
                  <a:srgbClr val="C00000"/>
                </a:solidFill>
              </a:rPr>
              <a:t>rule of inference</a:t>
            </a:r>
            <a:r>
              <a:rPr lang="en-US" dirty="0" smtClean="0"/>
              <a:t> is the basis of the following argument:</a:t>
            </a:r>
          </a:p>
          <a:p>
            <a:pPr>
              <a:buNone/>
            </a:pPr>
            <a:r>
              <a:rPr lang="en-US" dirty="0" smtClean="0"/>
              <a:t>	</a:t>
            </a:r>
            <a:r>
              <a:rPr lang="en-US" dirty="0" smtClean="0">
                <a:solidFill>
                  <a:srgbClr val="C00000"/>
                </a:solidFill>
              </a:rPr>
              <a:t>“It is below freezing and raining now. Therefore, it is below freezing now.”</a:t>
            </a:r>
          </a:p>
          <a:p>
            <a:r>
              <a:rPr lang="en-US" b="1" u="sng" dirty="0" smtClean="0">
                <a:solidFill>
                  <a:srgbClr val="002060"/>
                </a:solidFill>
              </a:rPr>
              <a:t>Solution:</a:t>
            </a:r>
          </a:p>
          <a:p>
            <a:pPr>
              <a:buNone/>
            </a:pPr>
            <a:r>
              <a:rPr lang="en-US" dirty="0" smtClean="0"/>
              <a:t>			Let </a:t>
            </a:r>
            <a:r>
              <a:rPr lang="en-US" b="1" dirty="0" smtClean="0">
                <a:solidFill>
                  <a:srgbClr val="C00000"/>
                </a:solidFill>
              </a:rPr>
              <a:t>p</a:t>
            </a:r>
            <a:r>
              <a:rPr lang="en-US" dirty="0" smtClean="0"/>
              <a:t> = </a:t>
            </a:r>
            <a:r>
              <a:rPr lang="en-US" dirty="0" smtClean="0">
                <a:solidFill>
                  <a:srgbClr val="002060"/>
                </a:solidFill>
              </a:rPr>
              <a:t>It is below freezing.</a:t>
            </a:r>
          </a:p>
          <a:p>
            <a:pPr>
              <a:buNone/>
            </a:pPr>
            <a:r>
              <a:rPr lang="en-US" dirty="0" smtClean="0"/>
              <a:t>			      </a:t>
            </a:r>
            <a:r>
              <a:rPr lang="en-US" b="1" dirty="0" smtClean="0">
                <a:solidFill>
                  <a:srgbClr val="C00000"/>
                </a:solidFill>
              </a:rPr>
              <a:t>q</a:t>
            </a:r>
            <a:r>
              <a:rPr lang="en-US" dirty="0" smtClean="0"/>
              <a:t> = </a:t>
            </a:r>
            <a:r>
              <a:rPr lang="en-US" dirty="0" smtClean="0">
                <a:solidFill>
                  <a:srgbClr val="002060"/>
                </a:solidFill>
              </a:rPr>
              <a:t>It is raining now.</a:t>
            </a:r>
          </a:p>
          <a:p>
            <a:pPr>
              <a:buNone/>
            </a:pPr>
            <a:r>
              <a:rPr lang="en-US" dirty="0" smtClean="0"/>
              <a:t>	Symbolically,</a:t>
            </a:r>
          </a:p>
          <a:p>
            <a:pPr>
              <a:buNone/>
            </a:pPr>
            <a:r>
              <a:rPr lang="en-US" dirty="0" smtClean="0"/>
              <a:t>				 p ∧</a:t>
            </a:r>
            <a:r>
              <a:rPr lang="en-US" b="1" dirty="0" smtClean="0">
                <a:sym typeface="Symbol"/>
              </a:rPr>
              <a:t> </a:t>
            </a:r>
            <a:r>
              <a:rPr lang="en-US" dirty="0" smtClean="0">
                <a:sym typeface="Symbol"/>
              </a:rPr>
              <a:t>q</a:t>
            </a:r>
            <a:endParaRPr lang="en-US" dirty="0" smtClean="0"/>
          </a:p>
          <a:p>
            <a:pPr>
              <a:buNone/>
            </a:pPr>
            <a:r>
              <a:rPr lang="en-US" dirty="0" smtClean="0"/>
              <a:t>	                                   p</a:t>
            </a:r>
          </a:p>
          <a:p>
            <a:pPr>
              <a:buNone/>
            </a:pPr>
            <a:endParaRPr lang="en-US" dirty="0" smtClean="0"/>
          </a:p>
          <a:p>
            <a:pPr>
              <a:buNone/>
            </a:pPr>
            <a:r>
              <a:rPr lang="en-US" dirty="0" smtClean="0"/>
              <a:t>	This argument uses </a:t>
            </a:r>
            <a:r>
              <a:rPr lang="en-US" dirty="0" smtClean="0">
                <a:solidFill>
                  <a:srgbClr val="C00000"/>
                </a:solidFill>
              </a:rPr>
              <a:t>simplification rule of inference.</a:t>
            </a:r>
          </a:p>
          <a:p>
            <a:endParaRPr lang="en-US" dirty="0"/>
          </a:p>
        </p:txBody>
      </p:sp>
      <p:cxnSp>
        <p:nvCxnSpPr>
          <p:cNvPr id="4" name="Straight Connector 3"/>
          <p:cNvCxnSpPr/>
          <p:nvPr/>
        </p:nvCxnSpPr>
        <p:spPr>
          <a:xfrm>
            <a:off x="3276600" y="4756356"/>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Object 2"/>
          <p:cNvGraphicFramePr>
            <a:graphicFrameLocks noChangeAspect="1"/>
          </p:cNvGraphicFramePr>
          <p:nvPr/>
        </p:nvGraphicFramePr>
        <p:xfrm>
          <a:off x="3411792" y="4771104"/>
          <a:ext cx="457200" cy="381000"/>
        </p:xfrm>
        <a:graphic>
          <a:graphicData uri="http://schemas.openxmlformats.org/presentationml/2006/ole">
            <p:oleObj spid="_x0000_s7170"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par>
                                <p:cTn id="53" presetID="3" presetClass="entr" presetSubtype="1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linds(horizontal)">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2060"/>
                </a:solidFill>
              </a:rPr>
              <a:t>Exercise: </a:t>
            </a:r>
            <a:endParaRPr lang="en-US" b="1" u="sng" dirty="0">
              <a:solidFill>
                <a:srgbClr val="002060"/>
              </a:solidFill>
            </a:endParaRPr>
          </a:p>
        </p:txBody>
      </p:sp>
      <p:sp>
        <p:nvSpPr>
          <p:cNvPr id="3" name="Content Placeholder 2"/>
          <p:cNvSpPr>
            <a:spLocks noGrp="1"/>
          </p:cNvSpPr>
          <p:nvPr>
            <p:ph sz="quarter" idx="1"/>
          </p:nvPr>
        </p:nvSpPr>
        <p:spPr/>
        <p:txBody>
          <a:bodyPr/>
          <a:lstStyle/>
          <a:p>
            <a:r>
              <a:rPr lang="en-US" dirty="0" smtClean="0"/>
              <a:t>State which </a:t>
            </a:r>
            <a:r>
              <a:rPr lang="en-US" b="1" dirty="0" smtClean="0">
                <a:solidFill>
                  <a:srgbClr val="C00000"/>
                </a:solidFill>
              </a:rPr>
              <a:t>rule of inference</a:t>
            </a:r>
            <a:r>
              <a:rPr lang="en-US" dirty="0" smtClean="0"/>
              <a:t> is the basis of the following argument:</a:t>
            </a:r>
          </a:p>
          <a:p>
            <a:r>
              <a:rPr lang="en-US" dirty="0" smtClean="0">
                <a:solidFill>
                  <a:srgbClr val="C00000"/>
                </a:solidFill>
              </a:rPr>
              <a:t>“If it rains today, then we will not have a barbecue today. If we do not have a barbecue today, then we will have a barbecue tomorrow. Therefore, if it rains today, then we will have a barbecue tomorrow.”</a:t>
            </a:r>
          </a:p>
          <a:p>
            <a:endParaRPr lang="en-US" dirty="0" smtClean="0"/>
          </a:p>
          <a:p>
            <a:r>
              <a:rPr lang="en-US" b="1" u="sng" dirty="0" smtClean="0">
                <a:solidFill>
                  <a:srgbClr val="002060"/>
                </a:solidFill>
              </a:rPr>
              <a:t>Solution:</a:t>
            </a:r>
          </a:p>
          <a:p>
            <a:pPr>
              <a:buNone/>
            </a:pPr>
            <a:r>
              <a:rPr lang="en-US" dirty="0" smtClean="0"/>
              <a:t>		Let </a:t>
            </a:r>
            <a:r>
              <a:rPr lang="en-US" b="1" dirty="0" smtClean="0">
                <a:solidFill>
                  <a:srgbClr val="C00000"/>
                </a:solidFill>
              </a:rPr>
              <a:t>p</a:t>
            </a:r>
            <a:r>
              <a:rPr lang="en-US" dirty="0" smtClean="0"/>
              <a:t> </a:t>
            </a:r>
            <a:r>
              <a:rPr lang="en-US" smtClean="0"/>
              <a:t>= </a:t>
            </a:r>
            <a:r>
              <a:rPr lang="en-US" smtClean="0">
                <a:solidFill>
                  <a:srgbClr val="002060"/>
                </a:solidFill>
              </a:rPr>
              <a:t>It </a:t>
            </a:r>
            <a:r>
              <a:rPr lang="en-US" dirty="0" smtClean="0">
                <a:solidFill>
                  <a:srgbClr val="002060"/>
                </a:solidFill>
              </a:rPr>
              <a:t>rains today.</a:t>
            </a:r>
          </a:p>
          <a:p>
            <a:pPr>
              <a:buNone/>
            </a:pPr>
            <a:r>
              <a:rPr lang="en-US" dirty="0" smtClean="0"/>
              <a:t>		      </a:t>
            </a:r>
            <a:r>
              <a:rPr lang="en-US" b="1" dirty="0" smtClean="0">
                <a:solidFill>
                  <a:srgbClr val="C00000"/>
                </a:solidFill>
              </a:rPr>
              <a:t>q</a:t>
            </a:r>
            <a:r>
              <a:rPr lang="en-US" dirty="0" smtClean="0"/>
              <a:t> = </a:t>
            </a:r>
            <a:r>
              <a:rPr lang="en-US" dirty="0" smtClean="0">
                <a:solidFill>
                  <a:srgbClr val="002060"/>
                </a:solidFill>
              </a:rPr>
              <a:t>we will not have a barbecue today.</a:t>
            </a:r>
          </a:p>
          <a:p>
            <a:pPr>
              <a:buNone/>
            </a:pPr>
            <a:r>
              <a:rPr lang="en-US" dirty="0" smtClean="0"/>
              <a:t>		      </a:t>
            </a:r>
            <a:r>
              <a:rPr lang="en-US" b="1" dirty="0" smtClean="0">
                <a:solidFill>
                  <a:srgbClr val="C00000"/>
                </a:solidFill>
              </a:rPr>
              <a:t>r</a:t>
            </a:r>
            <a:r>
              <a:rPr lang="en-US" dirty="0" smtClean="0"/>
              <a:t> = </a:t>
            </a:r>
            <a:r>
              <a:rPr lang="en-US" dirty="0" smtClean="0">
                <a:solidFill>
                  <a:srgbClr val="002060"/>
                </a:solidFill>
              </a:rPr>
              <a:t>we will have a barbecue tomorrow.</a:t>
            </a:r>
            <a:endParaRPr lang="en-US"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Symbolically,</a:t>
            </a:r>
          </a:p>
          <a:p>
            <a:pPr>
              <a:buNone/>
            </a:pPr>
            <a:r>
              <a:rPr lang="en-US" dirty="0" smtClean="0"/>
              <a:t>				 p → q</a:t>
            </a:r>
          </a:p>
          <a:p>
            <a:pPr>
              <a:buNone/>
            </a:pPr>
            <a:r>
              <a:rPr lang="en-US" dirty="0" smtClean="0"/>
              <a:t>				 q → r</a:t>
            </a:r>
          </a:p>
          <a:p>
            <a:pPr>
              <a:buNone/>
            </a:pPr>
            <a:r>
              <a:rPr lang="en-US" dirty="0" smtClean="0"/>
              <a:t>				  p → r</a:t>
            </a:r>
          </a:p>
          <a:p>
            <a:pPr>
              <a:buNone/>
            </a:pPr>
            <a:endParaRPr lang="en-US" dirty="0" smtClean="0"/>
          </a:p>
          <a:p>
            <a:pPr>
              <a:buNone/>
            </a:pPr>
            <a:r>
              <a:rPr lang="en-US" dirty="0" smtClean="0"/>
              <a:t>	Hence, the argument is </a:t>
            </a:r>
            <a:r>
              <a:rPr lang="en-US" b="1" dirty="0" smtClean="0">
                <a:solidFill>
                  <a:srgbClr val="C00000"/>
                </a:solidFill>
              </a:rPr>
              <a:t>hypothetical syllogism.</a:t>
            </a:r>
          </a:p>
          <a:p>
            <a:endParaRPr lang="en-US" dirty="0"/>
          </a:p>
        </p:txBody>
      </p:sp>
      <p:cxnSp>
        <p:nvCxnSpPr>
          <p:cNvPr id="4" name="Straight Connector 3"/>
          <p:cNvCxnSpPr/>
          <p:nvPr/>
        </p:nvCxnSpPr>
        <p:spPr>
          <a:xfrm>
            <a:off x="3276600" y="2667000"/>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195" name="Object 3"/>
          <p:cNvGraphicFramePr>
            <a:graphicFrameLocks noChangeAspect="1"/>
          </p:cNvGraphicFramePr>
          <p:nvPr/>
        </p:nvGraphicFramePr>
        <p:xfrm>
          <a:off x="3016044" y="2755488"/>
          <a:ext cx="457200" cy="381000"/>
        </p:xfrm>
        <a:graphic>
          <a:graphicData uri="http://schemas.openxmlformats.org/presentationml/2006/ole">
            <p:oleObj spid="_x0000_s8195"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195"/>
                                        </p:tgtEl>
                                        <p:attrNameLst>
                                          <p:attrName>style.visibility</p:attrName>
                                        </p:attrNameLst>
                                      </p:cBhvr>
                                      <p:to>
                                        <p:strVal val="visible"/>
                                      </p:to>
                                    </p:set>
                                    <p:animEffect transition="in" filter="blinds(horizontal)">
                                      <p:cBhvr>
                                        <p:cTn id="35"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1763713" y="1700213"/>
            <a:ext cx="4625975" cy="925512"/>
          </a:xfrm>
          <a:prstGeom prst="rect">
            <a:avLst/>
          </a:prstGeom>
          <a:noFill/>
          <a:ln w="9525">
            <a:solidFill>
              <a:schemeClr val="tx1"/>
            </a:solidFill>
            <a:miter lim="800000"/>
            <a:headEnd/>
            <a:tailEnd/>
          </a:ln>
        </p:spPr>
        <p:txBody>
          <a:bodyPr wrap="none">
            <a:spAutoFit/>
          </a:bodyPr>
          <a:lstStyle/>
          <a:p>
            <a:r>
              <a:rPr lang="en-GB"/>
              <a:t>If you listen you will hear what I’m saying</a:t>
            </a:r>
          </a:p>
          <a:p>
            <a:r>
              <a:rPr lang="en-GB"/>
              <a:t>You are listening</a:t>
            </a:r>
          </a:p>
          <a:p>
            <a:r>
              <a:rPr lang="en-GB"/>
              <a:t>Therefore, you hear what I am saying</a:t>
            </a:r>
          </a:p>
        </p:txBody>
      </p:sp>
      <p:sp>
        <p:nvSpPr>
          <p:cNvPr id="1028" name="Text Box 5"/>
          <p:cNvSpPr txBox="1">
            <a:spLocks noChangeArrowheads="1"/>
          </p:cNvSpPr>
          <p:nvPr/>
        </p:nvSpPr>
        <p:spPr bwMode="auto">
          <a:xfrm>
            <a:off x="0" y="0"/>
            <a:ext cx="4229100" cy="366713"/>
          </a:xfrm>
          <a:prstGeom prst="rect">
            <a:avLst/>
          </a:prstGeom>
          <a:solidFill>
            <a:srgbClr val="FFFF66"/>
          </a:solidFill>
          <a:ln w="9525">
            <a:noFill/>
            <a:miter lim="800000"/>
            <a:headEnd/>
            <a:tailEnd/>
          </a:ln>
        </p:spPr>
        <p:txBody>
          <a:bodyPr wrap="none">
            <a:spAutoFit/>
          </a:bodyPr>
          <a:lstStyle/>
          <a:p>
            <a:r>
              <a:rPr lang="en-GB"/>
              <a:t>Valid Arguments in Propositional Logic</a:t>
            </a:r>
          </a:p>
        </p:txBody>
      </p:sp>
      <p:sp>
        <p:nvSpPr>
          <p:cNvPr id="1029" name="Text Box 6"/>
          <p:cNvSpPr txBox="1">
            <a:spLocks noChangeArrowheads="1"/>
          </p:cNvSpPr>
          <p:nvPr/>
        </p:nvSpPr>
        <p:spPr bwMode="auto">
          <a:xfrm>
            <a:off x="879475" y="573088"/>
            <a:ext cx="2830513" cy="366712"/>
          </a:xfrm>
          <a:prstGeom prst="rect">
            <a:avLst/>
          </a:prstGeom>
          <a:noFill/>
          <a:ln w="9525">
            <a:noFill/>
            <a:miter lim="800000"/>
            <a:headEnd/>
            <a:tailEnd/>
          </a:ln>
        </p:spPr>
        <p:txBody>
          <a:bodyPr wrap="none">
            <a:spAutoFit/>
          </a:bodyPr>
          <a:lstStyle/>
          <a:p>
            <a:r>
              <a:rPr lang="en-GB"/>
              <a:t>Is this a valid argument?</a:t>
            </a:r>
          </a:p>
        </p:txBody>
      </p:sp>
      <p:sp>
        <p:nvSpPr>
          <p:cNvPr id="4103" name="Text Box 7"/>
          <p:cNvSpPr txBox="1">
            <a:spLocks noChangeArrowheads="1"/>
          </p:cNvSpPr>
          <p:nvPr/>
        </p:nvSpPr>
        <p:spPr bwMode="auto">
          <a:xfrm>
            <a:off x="1403350" y="3068638"/>
            <a:ext cx="6484938" cy="650875"/>
          </a:xfrm>
          <a:prstGeom prst="rect">
            <a:avLst/>
          </a:prstGeom>
          <a:noFill/>
          <a:ln w="9525">
            <a:solidFill>
              <a:schemeClr val="tx1"/>
            </a:solidFill>
            <a:miter lim="800000"/>
            <a:headEnd/>
            <a:tailEnd/>
          </a:ln>
        </p:spPr>
        <p:txBody>
          <a:bodyPr wrap="none">
            <a:spAutoFit/>
          </a:bodyPr>
          <a:lstStyle/>
          <a:p>
            <a:r>
              <a:rPr lang="en-GB"/>
              <a:t>Let p represent the statement “you listen” </a:t>
            </a:r>
          </a:p>
          <a:p>
            <a:r>
              <a:rPr lang="en-GB"/>
              <a:t>Let q represent the statement “you hear what I am saying”</a:t>
            </a:r>
          </a:p>
        </p:txBody>
      </p:sp>
      <p:sp>
        <p:nvSpPr>
          <p:cNvPr id="4104" name="Text Box 8"/>
          <p:cNvSpPr txBox="1">
            <a:spLocks noChangeArrowheads="1"/>
          </p:cNvSpPr>
          <p:nvPr/>
        </p:nvSpPr>
        <p:spPr bwMode="auto">
          <a:xfrm>
            <a:off x="1187450" y="5373688"/>
            <a:ext cx="3184525" cy="366712"/>
          </a:xfrm>
          <a:prstGeom prst="rect">
            <a:avLst/>
          </a:prstGeom>
          <a:noFill/>
          <a:ln w="9525">
            <a:noFill/>
            <a:miter lim="800000"/>
            <a:headEnd/>
            <a:tailEnd/>
          </a:ln>
        </p:spPr>
        <p:txBody>
          <a:bodyPr wrap="none">
            <a:spAutoFit/>
          </a:bodyPr>
          <a:lstStyle/>
          <a:p>
            <a:r>
              <a:rPr lang="en-GB"/>
              <a:t>The argument has the form:</a:t>
            </a:r>
          </a:p>
        </p:txBody>
      </p:sp>
      <p:graphicFrame>
        <p:nvGraphicFramePr>
          <p:cNvPr id="4106" name="Object 10"/>
          <p:cNvGraphicFramePr>
            <a:graphicFrameLocks noChangeAspect="1"/>
          </p:cNvGraphicFramePr>
          <p:nvPr/>
        </p:nvGraphicFramePr>
        <p:xfrm>
          <a:off x="5795963" y="4437063"/>
          <a:ext cx="1304925" cy="2087562"/>
        </p:xfrm>
        <a:graphic>
          <a:graphicData uri="http://schemas.openxmlformats.org/presentationml/2006/ole">
            <p:oleObj spid="_x0000_s27650" name="Equation" r:id="rId3" imgW="444240" imgH="7110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P spid="4103" grpId="0" animBg="1"/>
      <p:bldP spid="410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smtClean="0">
                <a:solidFill>
                  <a:srgbClr val="002060"/>
                </a:solidFill>
              </a:rPr>
              <a:t>USING RULES OF INFERENCE TO BUILD ARGUMENTS</a:t>
            </a:r>
            <a:endParaRPr lang="en-US" b="1" u="sng" dirty="0">
              <a:solidFill>
                <a:srgbClr val="002060"/>
              </a:solidFill>
            </a:endParaRPr>
          </a:p>
        </p:txBody>
      </p:sp>
      <p:sp>
        <p:nvSpPr>
          <p:cNvPr id="3" name="Content Placeholder 2"/>
          <p:cNvSpPr>
            <a:spLocks noGrp="1"/>
          </p:cNvSpPr>
          <p:nvPr>
            <p:ph sz="quarter" idx="1"/>
          </p:nvPr>
        </p:nvSpPr>
        <p:spPr/>
        <p:txBody>
          <a:bodyPr/>
          <a:lstStyle/>
          <a:p>
            <a:r>
              <a:rPr lang="en-US" dirty="0" smtClean="0"/>
              <a:t>When there are </a:t>
            </a:r>
            <a:r>
              <a:rPr lang="en-US" dirty="0" smtClean="0">
                <a:solidFill>
                  <a:srgbClr val="C00000"/>
                </a:solidFill>
              </a:rPr>
              <a:t>many premises</a:t>
            </a:r>
            <a:r>
              <a:rPr lang="en-US" dirty="0" smtClean="0"/>
              <a:t>, several </a:t>
            </a:r>
            <a:r>
              <a:rPr lang="en-US" dirty="0" smtClean="0">
                <a:solidFill>
                  <a:srgbClr val="C00000"/>
                </a:solidFill>
              </a:rPr>
              <a:t>rules of inference</a:t>
            </a:r>
            <a:r>
              <a:rPr lang="en-US" dirty="0" smtClean="0"/>
              <a:t> are often needed to show that an </a:t>
            </a:r>
            <a:r>
              <a:rPr lang="en-US" dirty="0" smtClean="0">
                <a:solidFill>
                  <a:srgbClr val="C00000"/>
                </a:solidFill>
              </a:rPr>
              <a:t>argument is valid</a:t>
            </a:r>
            <a:r>
              <a:rPr lang="en-US" dirty="0" smtClean="0"/>
              <a:t>.</a:t>
            </a:r>
          </a:p>
          <a:p>
            <a:endParaRPr lang="en-US" dirty="0" smtClean="0"/>
          </a:p>
          <a:p>
            <a:r>
              <a:rPr lang="en-US" dirty="0" smtClean="0"/>
              <a:t>You </a:t>
            </a:r>
            <a:r>
              <a:rPr lang="en-US" dirty="0" smtClean="0">
                <a:solidFill>
                  <a:srgbClr val="C00000"/>
                </a:solidFill>
              </a:rPr>
              <a:t>translate the statement</a:t>
            </a:r>
            <a:r>
              <a:rPr lang="en-US" dirty="0" smtClean="0"/>
              <a:t> into argument form using </a:t>
            </a:r>
            <a:r>
              <a:rPr lang="en-US" dirty="0" smtClean="0">
                <a:solidFill>
                  <a:srgbClr val="C00000"/>
                </a:solidFill>
              </a:rPr>
              <a:t>propositional variables</a:t>
            </a:r>
            <a:r>
              <a:rPr lang="en-US" dirty="0" smtClean="0"/>
              <a:t>.</a:t>
            </a:r>
          </a:p>
          <a:p>
            <a:endParaRPr lang="en-US" dirty="0" smtClean="0"/>
          </a:p>
          <a:p>
            <a:r>
              <a:rPr lang="en-US" dirty="0" smtClean="0"/>
              <a:t>You then want to get from </a:t>
            </a:r>
            <a:r>
              <a:rPr lang="en-US" dirty="0" smtClean="0">
                <a:solidFill>
                  <a:srgbClr val="C00000"/>
                </a:solidFill>
              </a:rPr>
              <a:t>premises/hypothesis</a:t>
            </a:r>
            <a:r>
              <a:rPr lang="en-US" dirty="0" smtClean="0"/>
              <a:t>(A) to the </a:t>
            </a:r>
            <a:r>
              <a:rPr lang="en-US" dirty="0" smtClean="0">
                <a:solidFill>
                  <a:srgbClr val="C00000"/>
                </a:solidFill>
              </a:rPr>
              <a:t>conclusion</a:t>
            </a:r>
            <a:r>
              <a:rPr lang="en-US" dirty="0" smtClean="0"/>
              <a:t> (B) using </a:t>
            </a:r>
            <a:r>
              <a:rPr lang="en-US" dirty="0" smtClean="0">
                <a:solidFill>
                  <a:srgbClr val="C00000"/>
                </a:solidFill>
              </a:rPr>
              <a:t>rules of inference</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002060"/>
                </a:solidFill>
              </a:rPr>
              <a:t>EXAMPLE</a:t>
            </a:r>
            <a:endParaRPr lang="en-US" b="1" u="sng" dirty="0">
              <a:solidFill>
                <a:srgbClr val="002060"/>
              </a:solidFill>
            </a:endParaRPr>
          </a:p>
        </p:txBody>
      </p:sp>
      <p:sp>
        <p:nvSpPr>
          <p:cNvPr id="3" name="Content Placeholder 2"/>
          <p:cNvSpPr>
            <a:spLocks noGrp="1"/>
          </p:cNvSpPr>
          <p:nvPr>
            <p:ph sz="quarter" idx="1"/>
          </p:nvPr>
        </p:nvSpPr>
        <p:spPr>
          <a:xfrm>
            <a:off x="457200" y="1219200"/>
            <a:ext cx="8229600" cy="5257800"/>
          </a:xfrm>
        </p:spPr>
        <p:txBody>
          <a:bodyPr>
            <a:normAutofit fontScale="92500" lnSpcReduction="10000"/>
          </a:bodyPr>
          <a:lstStyle/>
          <a:p>
            <a:r>
              <a:rPr lang="en-US" dirty="0" smtClean="0">
                <a:solidFill>
                  <a:srgbClr val="C00000"/>
                </a:solidFill>
              </a:rPr>
              <a:t>“It is not sunny this afternoon and it is colder then yesterday.” “We will go swimming only if it is sunny.” “If we do not go to swimming”, “then we will take a canoe trip,” and “if we take a canoe trip, then we will be home by sunset”</a:t>
            </a:r>
            <a:r>
              <a:rPr lang="en-US" dirty="0" smtClean="0"/>
              <a:t> </a:t>
            </a:r>
            <a:r>
              <a:rPr lang="en-US" dirty="0" smtClean="0">
                <a:solidFill>
                  <a:srgbClr val="00B050"/>
                </a:solidFill>
              </a:rPr>
              <a:t>lead to the conclusion </a:t>
            </a:r>
            <a:r>
              <a:rPr lang="en-US" dirty="0" smtClean="0">
                <a:solidFill>
                  <a:srgbClr val="C00000"/>
                </a:solidFill>
              </a:rPr>
              <a:t>“we will be home by sunset.”</a:t>
            </a:r>
          </a:p>
          <a:p>
            <a:endParaRPr lang="en-US" dirty="0" smtClean="0"/>
          </a:p>
          <a:p>
            <a:r>
              <a:rPr lang="en-US" sz="3500" b="1" u="sng" dirty="0" smtClean="0">
                <a:solidFill>
                  <a:srgbClr val="002060"/>
                </a:solidFill>
                <a:latin typeface="+mj-lt"/>
                <a:ea typeface="+mj-ea"/>
                <a:cs typeface="+mj-cs"/>
              </a:rPr>
              <a:t>Solution:</a:t>
            </a:r>
          </a:p>
          <a:p>
            <a:pPr>
              <a:buNone/>
            </a:pPr>
            <a:endParaRPr lang="en-US" sz="3500" b="1" u="sng" dirty="0" smtClean="0">
              <a:solidFill>
                <a:srgbClr val="002060"/>
              </a:solidFill>
              <a:latin typeface="+mj-lt"/>
              <a:ea typeface="+mj-ea"/>
              <a:cs typeface="+mj-cs"/>
            </a:endParaRPr>
          </a:p>
          <a:p>
            <a:pPr>
              <a:buNone/>
            </a:pPr>
            <a:r>
              <a:rPr lang="en-US" dirty="0" smtClean="0"/>
              <a:t>		Let	</a:t>
            </a:r>
            <a:r>
              <a:rPr lang="en-US" b="1" dirty="0" smtClean="0">
                <a:solidFill>
                  <a:srgbClr val="C00000"/>
                </a:solidFill>
              </a:rPr>
              <a:t>p</a:t>
            </a:r>
            <a:r>
              <a:rPr lang="en-US" dirty="0" smtClean="0"/>
              <a:t> = </a:t>
            </a:r>
            <a:r>
              <a:rPr lang="en-US" dirty="0" smtClean="0">
                <a:solidFill>
                  <a:srgbClr val="002060"/>
                </a:solidFill>
              </a:rPr>
              <a:t>It is sunny this afternoon.</a:t>
            </a:r>
          </a:p>
          <a:p>
            <a:pPr>
              <a:buNone/>
            </a:pPr>
            <a:r>
              <a:rPr lang="en-US" dirty="0" smtClean="0"/>
              <a:t>			</a:t>
            </a:r>
            <a:r>
              <a:rPr lang="en-US" b="1" dirty="0" smtClean="0">
                <a:solidFill>
                  <a:srgbClr val="C00000"/>
                </a:solidFill>
              </a:rPr>
              <a:t>q</a:t>
            </a:r>
            <a:r>
              <a:rPr lang="en-US" dirty="0" smtClean="0"/>
              <a:t> = </a:t>
            </a:r>
            <a:r>
              <a:rPr lang="en-US" dirty="0" smtClean="0">
                <a:solidFill>
                  <a:srgbClr val="002060"/>
                </a:solidFill>
              </a:rPr>
              <a:t>It is colder then yesterday.</a:t>
            </a:r>
          </a:p>
          <a:p>
            <a:pPr>
              <a:buNone/>
            </a:pPr>
            <a:r>
              <a:rPr lang="en-US" dirty="0" smtClean="0"/>
              <a:t>			</a:t>
            </a:r>
            <a:r>
              <a:rPr lang="en-US" b="1" dirty="0" smtClean="0">
                <a:solidFill>
                  <a:srgbClr val="C00000"/>
                </a:solidFill>
              </a:rPr>
              <a:t>r</a:t>
            </a:r>
            <a:r>
              <a:rPr lang="en-US" dirty="0" smtClean="0"/>
              <a:t> = </a:t>
            </a:r>
            <a:r>
              <a:rPr lang="en-US" dirty="0" smtClean="0">
                <a:solidFill>
                  <a:srgbClr val="002060"/>
                </a:solidFill>
              </a:rPr>
              <a:t>We will go to swimming.</a:t>
            </a:r>
          </a:p>
          <a:p>
            <a:pPr>
              <a:buNone/>
            </a:pPr>
            <a:r>
              <a:rPr lang="en-US" dirty="0" smtClean="0"/>
              <a:t>			</a:t>
            </a:r>
            <a:r>
              <a:rPr lang="en-US" b="1" dirty="0" smtClean="0">
                <a:solidFill>
                  <a:srgbClr val="C00000"/>
                </a:solidFill>
              </a:rPr>
              <a:t>s</a:t>
            </a:r>
            <a:r>
              <a:rPr lang="en-US" dirty="0" smtClean="0"/>
              <a:t> = </a:t>
            </a:r>
            <a:r>
              <a:rPr lang="en-US" dirty="0" smtClean="0">
                <a:solidFill>
                  <a:srgbClr val="002060"/>
                </a:solidFill>
              </a:rPr>
              <a:t>We will take a canoe trip.</a:t>
            </a:r>
          </a:p>
          <a:p>
            <a:pPr>
              <a:buNone/>
            </a:pPr>
            <a:r>
              <a:rPr lang="en-US" dirty="0" smtClean="0"/>
              <a:t>			</a:t>
            </a:r>
            <a:r>
              <a:rPr lang="en-US" b="1" dirty="0" smtClean="0">
                <a:solidFill>
                  <a:srgbClr val="C00000"/>
                </a:solidFill>
              </a:rPr>
              <a:t>t</a:t>
            </a:r>
            <a:r>
              <a:rPr lang="en-US" dirty="0" smtClean="0"/>
              <a:t> = </a:t>
            </a:r>
            <a:r>
              <a:rPr lang="en-US" dirty="0" smtClean="0">
                <a:solidFill>
                  <a:srgbClr val="002060"/>
                </a:solidFill>
              </a:rPr>
              <a:t>We will be home by sunset.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Symbolically,</a:t>
            </a:r>
          </a:p>
          <a:p>
            <a:pPr>
              <a:buNone/>
            </a:pPr>
            <a:r>
              <a:rPr lang="en-US" dirty="0" smtClean="0"/>
              <a:t>				</a:t>
            </a:r>
            <a:endParaRPr lang="en-US" dirty="0"/>
          </a:p>
        </p:txBody>
      </p:sp>
      <p:graphicFrame>
        <p:nvGraphicFramePr>
          <p:cNvPr id="16391" name="Object 7"/>
          <p:cNvGraphicFramePr>
            <a:graphicFrameLocks noChangeAspect="1"/>
          </p:cNvGraphicFramePr>
          <p:nvPr/>
        </p:nvGraphicFramePr>
        <p:xfrm>
          <a:off x="3340100" y="2119313"/>
          <a:ext cx="1620838" cy="2376487"/>
        </p:xfrm>
        <a:graphic>
          <a:graphicData uri="http://schemas.openxmlformats.org/presentationml/2006/ole">
            <p:oleObj spid="_x0000_s53250" name="Equation" r:id="rId3" imgW="761760" imgH="1117440" progId="Equation.3">
              <p:embed/>
            </p:oleObj>
          </a:graphicData>
        </a:graphic>
      </p:graphicFrame>
      <p:graphicFrame>
        <p:nvGraphicFramePr>
          <p:cNvPr id="5" name="Object 4"/>
          <p:cNvGraphicFramePr>
            <a:graphicFrameLocks noChangeAspect="1"/>
          </p:cNvGraphicFramePr>
          <p:nvPr/>
        </p:nvGraphicFramePr>
        <p:xfrm>
          <a:off x="4132008" y="2321168"/>
          <a:ext cx="1371601" cy="1793632"/>
        </p:xfrm>
        <a:graphic>
          <a:graphicData uri="http://schemas.openxmlformats.org/presentationml/2006/ole">
            <p:oleObj spid="_x0000_s53251" name="Equation" r:id="rId4" imgW="164880" imgH="215640" progId="Equation.3">
              <p:embed/>
            </p:oleObj>
          </a:graphicData>
        </a:graphic>
      </p:graphicFrame>
      <p:sp>
        <p:nvSpPr>
          <p:cNvPr id="6" name="Rectangle 5"/>
          <p:cNvSpPr/>
          <p:nvPr/>
        </p:nvSpPr>
        <p:spPr>
          <a:xfrm>
            <a:off x="5368416" y="2814468"/>
            <a:ext cx="2514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C00000"/>
                </a:solidFill>
              </a:rPr>
              <a:t>Premises </a:t>
            </a:r>
            <a:endParaRPr lang="en-US" sz="2400" b="1" dirty="0">
              <a:solidFill>
                <a:srgbClr val="C00000"/>
              </a:solidFill>
            </a:endParaRPr>
          </a:p>
        </p:txBody>
      </p:sp>
      <p:graphicFrame>
        <p:nvGraphicFramePr>
          <p:cNvPr id="7" name="Object 6"/>
          <p:cNvGraphicFramePr>
            <a:graphicFrameLocks noChangeAspect="1"/>
          </p:cNvGraphicFramePr>
          <p:nvPr/>
        </p:nvGraphicFramePr>
        <p:xfrm>
          <a:off x="4481052" y="3910969"/>
          <a:ext cx="463550" cy="730983"/>
        </p:xfrm>
        <a:graphic>
          <a:graphicData uri="http://schemas.openxmlformats.org/presentationml/2006/ole">
            <p:oleObj spid="_x0000_s53252" name="Equation" r:id="rId5" imgW="164880" imgH="215640" progId="Equation.3">
              <p:embed/>
            </p:oleObj>
          </a:graphicData>
        </a:graphic>
      </p:graphicFrame>
      <p:sp>
        <p:nvSpPr>
          <p:cNvPr id="8" name="Rectangle 7"/>
          <p:cNvSpPr/>
          <p:nvPr/>
        </p:nvSpPr>
        <p:spPr>
          <a:xfrm>
            <a:off x="5181600" y="4004172"/>
            <a:ext cx="2133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C00000"/>
                </a:solidFill>
              </a:rPr>
              <a:t>Conclusion</a:t>
            </a:r>
            <a:endParaRPr lang="en-US" sz="2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diamond(in)">
                                      <p:cBhvr>
                                        <p:cTn id="7" dur="2000"/>
                                        <p:tgtEl>
                                          <p:spTgt spid="163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2400" dirty="0" smtClean="0"/>
              <a:t>We </a:t>
            </a:r>
            <a:r>
              <a:rPr lang="en-US" sz="2400" dirty="0" smtClean="0">
                <a:solidFill>
                  <a:srgbClr val="C00000"/>
                </a:solidFill>
              </a:rPr>
              <a:t>construct an argument </a:t>
            </a:r>
            <a:r>
              <a:rPr lang="en-US" sz="2400" dirty="0" smtClean="0"/>
              <a:t>that our premise lead to desired </a:t>
            </a:r>
            <a:r>
              <a:rPr lang="en-US" sz="2400" dirty="0" smtClean="0">
                <a:solidFill>
                  <a:srgbClr val="C00000"/>
                </a:solidFill>
              </a:rPr>
              <a:t>conclusion</a:t>
            </a:r>
            <a:r>
              <a:rPr lang="en-US" sz="2400" dirty="0" smtClean="0"/>
              <a:t> as follows:</a:t>
            </a:r>
          </a:p>
          <a:p>
            <a:endParaRPr lang="en-US" sz="2400" dirty="0" smtClean="0"/>
          </a:p>
          <a:p>
            <a:pPr>
              <a:buNone/>
            </a:pPr>
            <a:r>
              <a:rPr lang="en-US" sz="2400" dirty="0" smtClean="0"/>
              <a:t>	</a:t>
            </a:r>
            <a:r>
              <a:rPr lang="en-US" sz="2400" dirty="0" smtClean="0">
                <a:solidFill>
                  <a:srgbClr val="00B050"/>
                </a:solidFill>
              </a:rPr>
              <a:t>~ p ∧ q</a:t>
            </a:r>
            <a:r>
              <a:rPr lang="en-US" sz="2400" dirty="0" smtClean="0"/>
              <a:t>		</a:t>
            </a:r>
            <a:r>
              <a:rPr lang="en-US" sz="2400" dirty="0" smtClean="0">
                <a:solidFill>
                  <a:srgbClr val="C00000"/>
                </a:solidFill>
              </a:rPr>
              <a:t>Premise</a:t>
            </a:r>
            <a:r>
              <a:rPr lang="en-US" sz="2800" dirty="0" smtClean="0"/>
              <a:t> </a:t>
            </a:r>
          </a:p>
          <a:p>
            <a:pPr>
              <a:buNone/>
            </a:pPr>
            <a:r>
              <a:rPr lang="en-US" sz="2400" dirty="0" smtClean="0"/>
              <a:t>	</a:t>
            </a:r>
            <a:r>
              <a:rPr lang="en-US" sz="2400" dirty="0" smtClean="0">
                <a:solidFill>
                  <a:srgbClr val="00B050"/>
                </a:solidFill>
              </a:rPr>
              <a:t>~ p</a:t>
            </a:r>
            <a:r>
              <a:rPr lang="en-US" sz="2400" dirty="0" smtClean="0"/>
              <a:t>			</a:t>
            </a:r>
            <a:r>
              <a:rPr lang="en-US" sz="2400" dirty="0" smtClean="0">
                <a:solidFill>
                  <a:srgbClr val="0070C0"/>
                </a:solidFill>
              </a:rPr>
              <a:t>Simplification</a:t>
            </a:r>
          </a:p>
          <a:p>
            <a:pPr>
              <a:buNone/>
            </a:pPr>
            <a:r>
              <a:rPr lang="en-US" sz="2400" dirty="0" smtClean="0"/>
              <a:t>	 </a:t>
            </a:r>
            <a:r>
              <a:rPr lang="en-US" sz="2400" dirty="0" smtClean="0">
                <a:solidFill>
                  <a:srgbClr val="00B050"/>
                </a:solidFill>
              </a:rPr>
              <a:t>r → p</a:t>
            </a:r>
            <a:r>
              <a:rPr lang="en-US" sz="2400" dirty="0" smtClean="0"/>
              <a:t>		</a:t>
            </a:r>
            <a:r>
              <a:rPr lang="en-US" sz="2400" dirty="0" smtClean="0">
                <a:solidFill>
                  <a:srgbClr val="C00000"/>
                </a:solidFill>
              </a:rPr>
              <a:t>Premise</a:t>
            </a:r>
          </a:p>
          <a:p>
            <a:pPr>
              <a:buNone/>
            </a:pPr>
            <a:r>
              <a:rPr lang="en-US" sz="2400" dirty="0" smtClean="0"/>
              <a:t>	</a:t>
            </a:r>
            <a:r>
              <a:rPr lang="en-US" sz="2400" dirty="0" smtClean="0">
                <a:solidFill>
                  <a:srgbClr val="00B050"/>
                </a:solidFill>
              </a:rPr>
              <a:t>~ r</a:t>
            </a:r>
            <a:r>
              <a:rPr lang="en-US" sz="2400" dirty="0" smtClean="0"/>
              <a:t>			</a:t>
            </a:r>
            <a:r>
              <a:rPr lang="en-US" sz="2400" dirty="0" smtClean="0">
                <a:solidFill>
                  <a:srgbClr val="0070C0"/>
                </a:solidFill>
              </a:rPr>
              <a:t>Modus </a:t>
            </a:r>
            <a:r>
              <a:rPr lang="en-US" sz="2400" dirty="0" err="1" smtClean="0">
                <a:solidFill>
                  <a:srgbClr val="0070C0"/>
                </a:solidFill>
              </a:rPr>
              <a:t>Tollens</a:t>
            </a:r>
            <a:endParaRPr lang="en-US" sz="2400" dirty="0" smtClean="0">
              <a:solidFill>
                <a:srgbClr val="0070C0"/>
              </a:solidFill>
            </a:endParaRPr>
          </a:p>
          <a:p>
            <a:pPr>
              <a:buNone/>
            </a:pPr>
            <a:r>
              <a:rPr lang="en-US" sz="2400" dirty="0" smtClean="0"/>
              <a:t>	</a:t>
            </a:r>
            <a:r>
              <a:rPr lang="en-US" sz="2400" dirty="0" smtClean="0">
                <a:solidFill>
                  <a:srgbClr val="00B050"/>
                </a:solidFill>
              </a:rPr>
              <a:t>~ r → s</a:t>
            </a:r>
            <a:r>
              <a:rPr lang="en-US" sz="2400" dirty="0" smtClean="0"/>
              <a:t>		</a:t>
            </a:r>
            <a:r>
              <a:rPr lang="en-US" sz="2400" dirty="0" smtClean="0">
                <a:solidFill>
                  <a:srgbClr val="C00000"/>
                </a:solidFill>
              </a:rPr>
              <a:t>Premise</a:t>
            </a:r>
          </a:p>
          <a:p>
            <a:pPr>
              <a:buNone/>
            </a:pPr>
            <a:r>
              <a:rPr lang="en-US" sz="2400" dirty="0" smtClean="0"/>
              <a:t>	 </a:t>
            </a:r>
            <a:r>
              <a:rPr lang="en-US" sz="2400" dirty="0" smtClean="0">
                <a:solidFill>
                  <a:srgbClr val="00B050"/>
                </a:solidFill>
              </a:rPr>
              <a:t>s</a:t>
            </a:r>
            <a:r>
              <a:rPr lang="en-US" sz="2400" dirty="0" smtClean="0"/>
              <a:t>			</a:t>
            </a:r>
            <a:r>
              <a:rPr lang="en-US" sz="2400" dirty="0" smtClean="0">
                <a:solidFill>
                  <a:srgbClr val="0070C0"/>
                </a:solidFill>
              </a:rPr>
              <a:t>Modus Ponens </a:t>
            </a:r>
          </a:p>
          <a:p>
            <a:pPr>
              <a:buNone/>
            </a:pPr>
            <a:r>
              <a:rPr lang="en-US" sz="2400" dirty="0" smtClean="0"/>
              <a:t>	 </a:t>
            </a:r>
            <a:r>
              <a:rPr lang="en-US" sz="2400" dirty="0" smtClean="0">
                <a:solidFill>
                  <a:srgbClr val="00B050"/>
                </a:solidFill>
              </a:rPr>
              <a:t>s → t</a:t>
            </a:r>
            <a:r>
              <a:rPr lang="en-US" sz="2400" dirty="0" smtClean="0"/>
              <a:t>		</a:t>
            </a:r>
            <a:r>
              <a:rPr lang="en-US" sz="2400" dirty="0" smtClean="0">
                <a:solidFill>
                  <a:srgbClr val="C00000"/>
                </a:solidFill>
              </a:rPr>
              <a:t>Premise</a:t>
            </a:r>
          </a:p>
          <a:p>
            <a:pPr>
              <a:buNone/>
            </a:pPr>
            <a:r>
              <a:rPr lang="en-US" sz="2400" dirty="0" smtClean="0"/>
              <a:t>	 </a:t>
            </a:r>
            <a:r>
              <a:rPr lang="en-US" sz="2400" dirty="0" smtClean="0">
                <a:solidFill>
                  <a:srgbClr val="00B050"/>
                </a:solidFill>
              </a:rPr>
              <a:t>t</a:t>
            </a:r>
            <a:r>
              <a:rPr lang="en-US" sz="2400" dirty="0" smtClean="0"/>
              <a:t>			</a:t>
            </a:r>
            <a:r>
              <a:rPr lang="en-US" sz="2400" dirty="0" smtClean="0">
                <a:solidFill>
                  <a:srgbClr val="0070C0"/>
                </a:solidFill>
              </a:rPr>
              <a:t>Modus Ponens</a:t>
            </a:r>
          </a:p>
          <a:p>
            <a:endParaRPr lang="en-US" sz="2400" dirty="0" smtClean="0"/>
          </a:p>
          <a:p>
            <a:endParaRPr lang="en-US" sz="2400" dirty="0" smtClean="0"/>
          </a:p>
          <a:p>
            <a:endParaRPr lang="en-US" dirty="0"/>
          </a:p>
        </p:txBody>
      </p:sp>
      <p:graphicFrame>
        <p:nvGraphicFramePr>
          <p:cNvPr id="17420" name="Object 12"/>
          <p:cNvGraphicFramePr>
            <a:graphicFrameLocks noChangeAspect="1"/>
          </p:cNvGraphicFramePr>
          <p:nvPr/>
        </p:nvGraphicFramePr>
        <p:xfrm>
          <a:off x="5664200" y="3186113"/>
          <a:ext cx="3479800" cy="3671887"/>
        </p:xfrm>
        <a:graphic>
          <a:graphicData uri="http://schemas.openxmlformats.org/presentationml/2006/ole">
            <p:oleObj spid="_x0000_s54274" name="Equation" r:id="rId3" imgW="4838400" imgH="51051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20"/>
                                        </p:tgtEl>
                                        <p:attrNameLst>
                                          <p:attrName>style.visibility</p:attrName>
                                        </p:attrNameLst>
                                      </p:cBhvr>
                                      <p:to>
                                        <p:strVal val="visible"/>
                                      </p:to>
                                    </p:set>
                                    <p:anim calcmode="lin" valueType="num">
                                      <p:cBhvr additive="base">
                                        <p:cTn id="7" dur="500" fill="hold"/>
                                        <p:tgtEl>
                                          <p:spTgt spid="17420"/>
                                        </p:tgtEl>
                                        <p:attrNameLst>
                                          <p:attrName>ppt_x</p:attrName>
                                        </p:attrNameLst>
                                      </p:cBhvr>
                                      <p:tavLst>
                                        <p:tav tm="0">
                                          <p:val>
                                            <p:strVal val="#ppt_x"/>
                                          </p:val>
                                        </p:tav>
                                        <p:tav tm="100000">
                                          <p:val>
                                            <p:strVal val="#ppt_x"/>
                                          </p:val>
                                        </p:tav>
                                      </p:tavLst>
                                    </p:anim>
                                    <p:anim calcmode="lin" valueType="num">
                                      <p:cBhvr additive="base">
                                        <p:cTn id="8" dur="500" fill="hold"/>
                                        <p:tgtEl>
                                          <p:spTgt spid="174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2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20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20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20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20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20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990600"/>
          </a:xfrm>
        </p:spPr>
        <p:txBody>
          <a:bodyPr>
            <a:normAutofit fontScale="90000"/>
          </a:bodyPr>
          <a:lstStyle/>
          <a:p>
            <a:pPr algn="ctr"/>
            <a:r>
              <a:rPr lang="en-US" b="1" u="sng" dirty="0" smtClean="0">
                <a:solidFill>
                  <a:srgbClr val="C00000"/>
                </a:solidFill>
              </a:rPr>
              <a:t>RULES OF INFERENCE &amp; PROPOSITIONAL LOGIC</a:t>
            </a:r>
            <a:endParaRPr lang="en-US" b="1" u="sng" dirty="0">
              <a:solidFill>
                <a:srgbClr val="C00000"/>
              </a:solidFill>
            </a:endParaRPr>
          </a:p>
        </p:txBody>
      </p:sp>
      <p:sp>
        <p:nvSpPr>
          <p:cNvPr id="3" name="Content Placeholder 2"/>
          <p:cNvSpPr>
            <a:spLocks noGrp="1"/>
          </p:cNvSpPr>
          <p:nvPr>
            <p:ph sz="quarter" idx="1"/>
          </p:nvPr>
        </p:nvSpPr>
        <p:spPr/>
        <p:txBody>
          <a:bodyPr>
            <a:normAutofit/>
          </a:bodyPr>
          <a:lstStyle/>
          <a:p>
            <a:r>
              <a:rPr lang="en-US" dirty="0" smtClean="0"/>
              <a:t>We always use a </a:t>
            </a:r>
            <a:r>
              <a:rPr lang="en-US" b="1" dirty="0" smtClean="0">
                <a:solidFill>
                  <a:srgbClr val="002060"/>
                </a:solidFill>
              </a:rPr>
              <a:t>truth table</a:t>
            </a:r>
            <a:r>
              <a:rPr lang="en-US" dirty="0" smtClean="0"/>
              <a:t> to show that an argument form is </a:t>
            </a:r>
            <a:r>
              <a:rPr lang="en-US" b="1" dirty="0" smtClean="0">
                <a:solidFill>
                  <a:srgbClr val="002060"/>
                </a:solidFill>
              </a:rPr>
              <a:t>valid</a:t>
            </a:r>
            <a:r>
              <a:rPr lang="en-US" dirty="0" smtClean="0"/>
              <a:t>.</a:t>
            </a:r>
          </a:p>
          <a:p>
            <a:endParaRPr lang="en-US" dirty="0" smtClean="0"/>
          </a:p>
          <a:p>
            <a:r>
              <a:rPr lang="en-US" dirty="0" smtClean="0"/>
              <a:t>We do this by showing that whenever the </a:t>
            </a:r>
            <a:r>
              <a:rPr lang="en-US" b="1" dirty="0" smtClean="0">
                <a:solidFill>
                  <a:srgbClr val="002060"/>
                </a:solidFill>
              </a:rPr>
              <a:t>premises</a:t>
            </a:r>
            <a:r>
              <a:rPr lang="en-US" dirty="0" smtClean="0"/>
              <a:t> are </a:t>
            </a:r>
            <a:r>
              <a:rPr lang="en-US" b="1" dirty="0" smtClean="0">
                <a:solidFill>
                  <a:srgbClr val="002060"/>
                </a:solidFill>
              </a:rPr>
              <a:t>true</a:t>
            </a:r>
            <a:r>
              <a:rPr lang="en-US" dirty="0" smtClean="0"/>
              <a:t>, the </a:t>
            </a:r>
            <a:r>
              <a:rPr lang="en-US" b="1" dirty="0" smtClean="0">
                <a:solidFill>
                  <a:srgbClr val="002060"/>
                </a:solidFill>
              </a:rPr>
              <a:t>conclusion</a:t>
            </a:r>
            <a:r>
              <a:rPr lang="en-US" dirty="0" smtClean="0"/>
              <a:t> must also be </a:t>
            </a:r>
            <a:r>
              <a:rPr lang="en-US" b="1" dirty="0" smtClean="0">
                <a:solidFill>
                  <a:srgbClr val="002060"/>
                </a:solidFill>
              </a:rPr>
              <a:t>true</a:t>
            </a:r>
            <a:r>
              <a:rPr lang="en-US" dirty="0" smtClean="0"/>
              <a:t>. This can be a tedious approach. </a:t>
            </a:r>
          </a:p>
          <a:p>
            <a:endParaRPr lang="en-US" dirty="0" smtClean="0"/>
          </a:p>
          <a:p>
            <a:r>
              <a:rPr lang="en-US" b="1" u="sng" dirty="0" smtClean="0">
                <a:solidFill>
                  <a:srgbClr val="C00000"/>
                </a:solidFill>
              </a:rPr>
              <a:t>For Example:</a:t>
            </a:r>
          </a:p>
          <a:p>
            <a:pPr>
              <a:buNone/>
            </a:pPr>
            <a:r>
              <a:rPr lang="en-US" dirty="0" smtClean="0"/>
              <a:t>	When an argument form involves </a:t>
            </a:r>
            <a:r>
              <a:rPr lang="en-US" dirty="0" smtClean="0">
                <a:solidFill>
                  <a:srgbClr val="002060"/>
                </a:solidFill>
              </a:rPr>
              <a:t>10 different propositional variables</a:t>
            </a:r>
            <a:r>
              <a:rPr lang="en-US" dirty="0" smtClean="0"/>
              <a:t>, to use a truth table to show this argument form is valid requires </a:t>
            </a:r>
            <a:r>
              <a:rPr lang="en-US" dirty="0" smtClean="0">
                <a:solidFill>
                  <a:srgbClr val="002060"/>
                </a:solidFill>
              </a:rPr>
              <a:t>2</a:t>
            </a:r>
            <a:r>
              <a:rPr lang="en-US" dirty="0" smtClean="0">
                <a:solidFill>
                  <a:srgbClr val="002060"/>
                </a:solidFill>
                <a:latin typeface="Arial"/>
                <a:cs typeface="Arial"/>
              </a:rPr>
              <a:t>¹º = 1024</a:t>
            </a:r>
            <a:r>
              <a:rPr lang="en-US" dirty="0" smtClean="0">
                <a:latin typeface="Arial"/>
                <a:cs typeface="Arial"/>
              </a:rPr>
              <a:t> </a:t>
            </a:r>
            <a:r>
              <a:rPr lang="en-US" dirty="0" smtClean="0"/>
              <a:t>rows.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002060"/>
                </a:solidFill>
              </a:rPr>
              <a:t>EXAMPLE</a:t>
            </a:r>
            <a:endParaRPr lang="en-US" b="1" u="sng" dirty="0">
              <a:solidFill>
                <a:srgbClr val="002060"/>
              </a:solidFill>
            </a:endParaRPr>
          </a:p>
        </p:txBody>
      </p:sp>
      <p:sp>
        <p:nvSpPr>
          <p:cNvPr id="3" name="Content Placeholder 2"/>
          <p:cNvSpPr>
            <a:spLocks noGrp="1"/>
          </p:cNvSpPr>
          <p:nvPr>
            <p:ph sz="quarter" idx="1"/>
          </p:nvPr>
        </p:nvSpPr>
        <p:spPr>
          <a:xfrm>
            <a:off x="457200" y="1143000"/>
            <a:ext cx="8229600" cy="5334000"/>
          </a:xfrm>
        </p:spPr>
        <p:txBody>
          <a:bodyPr>
            <a:normAutofit lnSpcReduction="10000"/>
          </a:bodyPr>
          <a:lstStyle/>
          <a:p>
            <a:r>
              <a:rPr lang="en-US" dirty="0" smtClean="0">
                <a:solidFill>
                  <a:srgbClr val="C00000"/>
                </a:solidFill>
              </a:rPr>
              <a:t>“If you send me an e-mail message, then I will finish writing the problem,” “If you do not send me an e-mail message, then I will go to sleep early,” and “If I go to sleep early, then I will wake up feeling refreshed.”</a:t>
            </a:r>
            <a:r>
              <a:rPr lang="en-US" dirty="0" smtClean="0"/>
              <a:t> </a:t>
            </a:r>
            <a:r>
              <a:rPr lang="en-US" dirty="0" smtClean="0">
                <a:solidFill>
                  <a:srgbClr val="00B050"/>
                </a:solidFill>
              </a:rPr>
              <a:t>lead to the conclusion </a:t>
            </a:r>
            <a:r>
              <a:rPr lang="en-US" dirty="0" smtClean="0">
                <a:solidFill>
                  <a:srgbClr val="C00000"/>
                </a:solidFill>
              </a:rPr>
              <a:t>“If I do not finish writing the problem, then I will wake up feeling refreshed.”</a:t>
            </a:r>
          </a:p>
          <a:p>
            <a:pPr>
              <a:tabLst>
                <a:tab pos="122238" algn="l"/>
              </a:tabLst>
            </a:pPr>
            <a:endParaRPr lang="en-US" dirty="0" smtClean="0"/>
          </a:p>
          <a:p>
            <a:r>
              <a:rPr lang="en-US" b="1" u="sng" dirty="0" smtClean="0">
                <a:solidFill>
                  <a:srgbClr val="002060"/>
                </a:solidFill>
              </a:rPr>
              <a:t>Solution:</a:t>
            </a:r>
          </a:p>
          <a:p>
            <a:endParaRPr lang="en-US" dirty="0" smtClean="0"/>
          </a:p>
          <a:p>
            <a:pPr>
              <a:buNone/>
            </a:pPr>
            <a:r>
              <a:rPr lang="en-US" dirty="0" smtClean="0"/>
              <a:t>	Let		</a:t>
            </a:r>
            <a:r>
              <a:rPr lang="en-US" b="1" dirty="0" smtClean="0">
                <a:solidFill>
                  <a:srgbClr val="C00000"/>
                </a:solidFill>
              </a:rPr>
              <a:t>p</a:t>
            </a:r>
            <a:r>
              <a:rPr lang="en-US" dirty="0" smtClean="0"/>
              <a:t> = </a:t>
            </a:r>
            <a:r>
              <a:rPr lang="en-US" dirty="0" smtClean="0">
                <a:solidFill>
                  <a:srgbClr val="0070C0"/>
                </a:solidFill>
              </a:rPr>
              <a:t>You send me an e-mail message.</a:t>
            </a:r>
          </a:p>
          <a:p>
            <a:pPr>
              <a:buNone/>
            </a:pPr>
            <a:r>
              <a:rPr lang="en-US" dirty="0" smtClean="0"/>
              <a:t>			</a:t>
            </a:r>
            <a:r>
              <a:rPr lang="en-US" b="1" dirty="0" smtClean="0">
                <a:solidFill>
                  <a:srgbClr val="C00000"/>
                </a:solidFill>
              </a:rPr>
              <a:t>q</a:t>
            </a:r>
            <a:r>
              <a:rPr lang="en-US" dirty="0" smtClean="0"/>
              <a:t> = </a:t>
            </a:r>
            <a:r>
              <a:rPr lang="en-US" dirty="0" smtClean="0">
                <a:solidFill>
                  <a:srgbClr val="0070C0"/>
                </a:solidFill>
              </a:rPr>
              <a:t>I will finish writing the problem.</a:t>
            </a:r>
          </a:p>
          <a:p>
            <a:pPr>
              <a:buNone/>
            </a:pPr>
            <a:r>
              <a:rPr lang="en-US" dirty="0" smtClean="0"/>
              <a:t>			</a:t>
            </a:r>
            <a:r>
              <a:rPr lang="en-US" b="1" dirty="0" smtClean="0">
                <a:solidFill>
                  <a:srgbClr val="C00000"/>
                </a:solidFill>
              </a:rPr>
              <a:t>r</a:t>
            </a:r>
            <a:r>
              <a:rPr lang="en-US" dirty="0" smtClean="0"/>
              <a:t> = </a:t>
            </a:r>
            <a:r>
              <a:rPr lang="en-US" dirty="0" smtClean="0">
                <a:solidFill>
                  <a:srgbClr val="0070C0"/>
                </a:solidFill>
              </a:rPr>
              <a:t>I will go to sleep early.</a:t>
            </a:r>
          </a:p>
          <a:p>
            <a:pPr>
              <a:buNone/>
            </a:pPr>
            <a:r>
              <a:rPr lang="en-US" dirty="0" smtClean="0"/>
              <a:t>			</a:t>
            </a:r>
            <a:r>
              <a:rPr lang="en-US" b="1" dirty="0" smtClean="0">
                <a:solidFill>
                  <a:srgbClr val="C00000"/>
                </a:solidFill>
              </a:rPr>
              <a:t>s</a:t>
            </a:r>
            <a:r>
              <a:rPr lang="en-US" dirty="0" smtClean="0"/>
              <a:t> = </a:t>
            </a:r>
            <a:r>
              <a:rPr lang="en-US" dirty="0" smtClean="0">
                <a:solidFill>
                  <a:srgbClr val="0070C0"/>
                </a:solidFill>
              </a:rPr>
              <a:t>I will wake up feeling refreshed.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smtClean="0"/>
              <a:t>Symbolically,</a:t>
            </a:r>
          </a:p>
          <a:p>
            <a:pPr>
              <a:buNone/>
            </a:pPr>
            <a:r>
              <a:rPr lang="en-US" sz="2800" dirty="0" smtClean="0"/>
              <a:t>				p → q</a:t>
            </a:r>
          </a:p>
          <a:p>
            <a:pPr>
              <a:buNone/>
            </a:pPr>
            <a:r>
              <a:rPr lang="en-US" sz="2800" dirty="0" smtClean="0"/>
              <a:t>			      ~ p → r</a:t>
            </a:r>
          </a:p>
          <a:p>
            <a:pPr>
              <a:buNone/>
            </a:pPr>
            <a:r>
              <a:rPr lang="en-US" sz="2800" dirty="0" smtClean="0"/>
              <a:t>				r → s</a:t>
            </a:r>
          </a:p>
          <a:p>
            <a:pPr>
              <a:buNone/>
            </a:pPr>
            <a:endParaRPr lang="en-US" sz="2800" dirty="0" smtClean="0"/>
          </a:p>
          <a:p>
            <a:pPr>
              <a:buNone/>
            </a:pPr>
            <a:r>
              <a:rPr lang="en-US" sz="2800" dirty="0" smtClean="0"/>
              <a:t>	The </a:t>
            </a:r>
            <a:r>
              <a:rPr lang="en-US" sz="2800" b="1" dirty="0" smtClean="0">
                <a:solidFill>
                  <a:srgbClr val="0070C0"/>
                </a:solidFill>
              </a:rPr>
              <a:t>desired conclusion </a:t>
            </a:r>
            <a:r>
              <a:rPr lang="en-US" sz="2800" dirty="0" smtClean="0"/>
              <a:t>is:</a:t>
            </a:r>
          </a:p>
          <a:p>
            <a:pPr>
              <a:buNone/>
            </a:pPr>
            <a:r>
              <a:rPr lang="en-US" sz="2800" dirty="0" smtClean="0"/>
              <a:t>				 ~ q → s</a:t>
            </a:r>
          </a:p>
          <a:p>
            <a:pPr>
              <a:buNone/>
            </a:pPr>
            <a:r>
              <a:rPr lang="en-US" sz="2800" dirty="0" smtClean="0"/>
              <a:t>				</a:t>
            </a:r>
          </a:p>
          <a:p>
            <a:pPr>
              <a:buNone/>
            </a:pPr>
            <a:endParaRPr lang="en-US" sz="2800" dirty="0" smtClean="0"/>
          </a:p>
          <a:p>
            <a:pPr>
              <a:buNone/>
            </a:pPr>
            <a:r>
              <a:rPr lang="en-US" sz="2800" dirty="0" smtClean="0"/>
              <a:t>				</a:t>
            </a:r>
            <a:endParaRPr lang="en-US" dirty="0" smtClean="0"/>
          </a:p>
          <a:p>
            <a:pPr>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We </a:t>
            </a:r>
            <a:r>
              <a:rPr lang="en-US" dirty="0" smtClean="0">
                <a:solidFill>
                  <a:srgbClr val="C00000"/>
                </a:solidFill>
              </a:rPr>
              <a:t>construct argument </a:t>
            </a:r>
            <a:r>
              <a:rPr lang="en-US" dirty="0" smtClean="0"/>
              <a:t>that our premise lead to </a:t>
            </a:r>
            <a:r>
              <a:rPr lang="en-US" dirty="0" smtClean="0">
                <a:solidFill>
                  <a:srgbClr val="C00000"/>
                </a:solidFill>
              </a:rPr>
              <a:t>desired conclusion </a:t>
            </a:r>
            <a:r>
              <a:rPr lang="en-US" dirty="0" smtClean="0"/>
              <a:t>as follow:  </a:t>
            </a:r>
          </a:p>
          <a:p>
            <a:endParaRPr lang="en-US" dirty="0" smtClean="0"/>
          </a:p>
          <a:p>
            <a:pPr>
              <a:buNone/>
            </a:pPr>
            <a:r>
              <a:rPr lang="en-US" dirty="0" smtClean="0"/>
              <a:t>	</a:t>
            </a:r>
            <a:r>
              <a:rPr lang="en-US" sz="2400" dirty="0" smtClean="0">
                <a:solidFill>
                  <a:srgbClr val="00B050"/>
                </a:solidFill>
              </a:rPr>
              <a:t> </a:t>
            </a:r>
            <a:r>
              <a:rPr lang="en-US" dirty="0" smtClean="0">
                <a:solidFill>
                  <a:srgbClr val="00B050"/>
                </a:solidFill>
              </a:rPr>
              <a:t>p → q</a:t>
            </a:r>
            <a:r>
              <a:rPr lang="en-US" dirty="0" smtClean="0"/>
              <a:t>		</a:t>
            </a:r>
            <a:r>
              <a:rPr lang="en-US" dirty="0" smtClean="0">
                <a:solidFill>
                  <a:srgbClr val="C00000"/>
                </a:solidFill>
              </a:rPr>
              <a:t>Premise</a:t>
            </a:r>
          </a:p>
          <a:p>
            <a:pPr>
              <a:buNone/>
            </a:pPr>
            <a:r>
              <a:rPr lang="en-US" dirty="0" smtClean="0"/>
              <a:t>	</a:t>
            </a:r>
            <a:r>
              <a:rPr lang="en-US" dirty="0" smtClean="0">
                <a:solidFill>
                  <a:srgbClr val="00B050"/>
                </a:solidFill>
              </a:rPr>
              <a:t>~ q → ~ p </a:t>
            </a:r>
            <a:r>
              <a:rPr lang="en-US" dirty="0" smtClean="0"/>
              <a:t>		</a:t>
            </a:r>
            <a:r>
              <a:rPr lang="en-US" dirty="0" err="1" smtClean="0">
                <a:solidFill>
                  <a:srgbClr val="0070C0"/>
                </a:solidFill>
              </a:rPr>
              <a:t>Contrapositive</a:t>
            </a:r>
            <a:endParaRPr lang="en-US" dirty="0" smtClean="0">
              <a:solidFill>
                <a:srgbClr val="0070C0"/>
              </a:solidFill>
            </a:endParaRPr>
          </a:p>
          <a:p>
            <a:pPr>
              <a:buNone/>
            </a:pPr>
            <a:r>
              <a:rPr lang="en-US" dirty="0" smtClean="0"/>
              <a:t>	</a:t>
            </a:r>
            <a:r>
              <a:rPr lang="en-US" dirty="0" smtClean="0">
                <a:solidFill>
                  <a:srgbClr val="00B050"/>
                </a:solidFill>
              </a:rPr>
              <a:t>~ p → r</a:t>
            </a:r>
            <a:r>
              <a:rPr lang="en-US" dirty="0" smtClean="0"/>
              <a:t>		</a:t>
            </a:r>
            <a:r>
              <a:rPr lang="en-US" dirty="0" smtClean="0">
                <a:solidFill>
                  <a:srgbClr val="C00000"/>
                </a:solidFill>
              </a:rPr>
              <a:t>Premise</a:t>
            </a:r>
          </a:p>
          <a:p>
            <a:pPr>
              <a:buNone/>
            </a:pPr>
            <a:r>
              <a:rPr lang="en-US" dirty="0" smtClean="0"/>
              <a:t>	</a:t>
            </a:r>
            <a:r>
              <a:rPr lang="en-US" dirty="0" smtClean="0">
                <a:solidFill>
                  <a:srgbClr val="00B050"/>
                </a:solidFill>
              </a:rPr>
              <a:t>~ q → r</a:t>
            </a:r>
            <a:r>
              <a:rPr lang="en-US" dirty="0" smtClean="0"/>
              <a:t>	</a:t>
            </a:r>
            <a:r>
              <a:rPr lang="en-US" dirty="0" smtClean="0">
                <a:solidFill>
                  <a:srgbClr val="0070C0"/>
                </a:solidFill>
              </a:rPr>
              <a:t>Hypothetical Syllogism</a:t>
            </a:r>
          </a:p>
          <a:p>
            <a:pPr>
              <a:buNone/>
            </a:pPr>
            <a:r>
              <a:rPr lang="en-US" dirty="0" smtClean="0"/>
              <a:t>	</a:t>
            </a:r>
            <a:r>
              <a:rPr lang="en-US" dirty="0" smtClean="0">
                <a:solidFill>
                  <a:srgbClr val="00B050"/>
                </a:solidFill>
              </a:rPr>
              <a:t>r → s</a:t>
            </a:r>
            <a:r>
              <a:rPr lang="en-US" dirty="0" smtClean="0"/>
              <a:t>	</a:t>
            </a:r>
            <a:r>
              <a:rPr lang="en-US" dirty="0" smtClean="0">
                <a:solidFill>
                  <a:srgbClr val="C00000"/>
                </a:solidFill>
              </a:rPr>
              <a:t>Premise</a:t>
            </a:r>
          </a:p>
          <a:p>
            <a:pPr>
              <a:buNone/>
            </a:pPr>
            <a:r>
              <a:rPr lang="en-US" dirty="0" smtClean="0"/>
              <a:t>	 </a:t>
            </a:r>
            <a:r>
              <a:rPr lang="en-US" dirty="0" smtClean="0">
                <a:solidFill>
                  <a:srgbClr val="00B050"/>
                </a:solidFill>
              </a:rPr>
              <a:t>~ q → s</a:t>
            </a:r>
            <a:r>
              <a:rPr lang="en-US" dirty="0" smtClean="0"/>
              <a:t>	</a:t>
            </a:r>
            <a:r>
              <a:rPr lang="en-US" dirty="0" smtClean="0">
                <a:solidFill>
                  <a:srgbClr val="0070C0"/>
                </a:solidFill>
              </a:rPr>
              <a:t>Hypothetical Syllogism</a:t>
            </a:r>
          </a:p>
          <a:p>
            <a:pPr>
              <a:buNone/>
            </a:pPr>
            <a:endParaRPr lang="en-US" sz="2400" dirty="0" smtClean="0"/>
          </a:p>
          <a:p>
            <a:pPr>
              <a:buNone/>
            </a:pPr>
            <a:r>
              <a:rPr lang="en-US" sz="2400" dirty="0" smtClean="0"/>
              <a:t>	</a:t>
            </a:r>
          </a:p>
          <a:p>
            <a:pPr>
              <a:buNone/>
            </a:pPr>
            <a:r>
              <a:rPr lang="en-US" sz="2400" dirty="0" smtClean="0"/>
              <a:t>		</a:t>
            </a:r>
            <a:endParaRPr lang="en-US" dirty="0" smtClean="0"/>
          </a:p>
          <a:p>
            <a:pPr>
              <a:buNone/>
            </a:pPr>
            <a:r>
              <a:rPr lang="en-US" dirty="0" smtClean="0"/>
              <a:t>	</a:t>
            </a:r>
            <a:endParaRPr lang="en-US" dirty="0"/>
          </a:p>
        </p:txBody>
      </p:sp>
      <p:graphicFrame>
        <p:nvGraphicFramePr>
          <p:cNvPr id="17420" name="Object 12"/>
          <p:cNvGraphicFramePr>
            <a:graphicFrameLocks noChangeAspect="1"/>
          </p:cNvGraphicFramePr>
          <p:nvPr/>
        </p:nvGraphicFramePr>
        <p:xfrm>
          <a:off x="5664200" y="3186113"/>
          <a:ext cx="3479800" cy="3671887"/>
        </p:xfrm>
        <a:graphic>
          <a:graphicData uri="http://schemas.openxmlformats.org/presentationml/2006/ole">
            <p:oleObj spid="_x0000_s58370" name="Equation" r:id="rId3" imgW="4838400" imgH="51051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20"/>
                                        </p:tgtEl>
                                        <p:attrNameLst>
                                          <p:attrName>style.visibility</p:attrName>
                                        </p:attrNameLst>
                                      </p:cBhvr>
                                      <p:to>
                                        <p:strVal val="visible"/>
                                      </p:to>
                                    </p:set>
                                    <p:anim calcmode="lin" valueType="num">
                                      <p:cBhvr additive="base">
                                        <p:cTn id="7" dur="500" fill="hold"/>
                                        <p:tgtEl>
                                          <p:spTgt spid="17420"/>
                                        </p:tgtEl>
                                        <p:attrNameLst>
                                          <p:attrName>ppt_x</p:attrName>
                                        </p:attrNameLst>
                                      </p:cBhvr>
                                      <p:tavLst>
                                        <p:tav tm="0">
                                          <p:val>
                                            <p:strVal val="#ppt_x"/>
                                          </p:val>
                                        </p:tav>
                                        <p:tav tm="100000">
                                          <p:val>
                                            <p:strVal val="#ppt_x"/>
                                          </p:val>
                                        </p:tav>
                                      </p:tavLst>
                                    </p:anim>
                                    <p:anim calcmode="lin" valueType="num">
                                      <p:cBhvr additive="base">
                                        <p:cTn id="8" dur="500" fill="hold"/>
                                        <p:tgtEl>
                                          <p:spTgt spid="174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2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20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20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20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20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20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20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0070C0"/>
                </a:solidFill>
              </a:rPr>
              <a:t>RESOLUTION </a:t>
            </a:r>
            <a:endParaRPr lang="en-US" b="1" u="sng" dirty="0">
              <a:solidFill>
                <a:srgbClr val="0070C0"/>
              </a:solidFill>
            </a:endParaRPr>
          </a:p>
        </p:txBody>
      </p:sp>
      <p:sp>
        <p:nvSpPr>
          <p:cNvPr id="3" name="Content Placeholder 2"/>
          <p:cNvSpPr>
            <a:spLocks noGrp="1"/>
          </p:cNvSpPr>
          <p:nvPr>
            <p:ph sz="quarter" idx="1"/>
          </p:nvPr>
        </p:nvSpPr>
        <p:spPr/>
        <p:txBody>
          <a:bodyPr/>
          <a:lstStyle/>
          <a:p>
            <a:r>
              <a:rPr lang="en-US" dirty="0" smtClean="0"/>
              <a:t>The Resolution law is:</a:t>
            </a:r>
          </a:p>
          <a:p>
            <a:endParaRPr lang="en-US" dirty="0" smtClean="0"/>
          </a:p>
          <a:p>
            <a:endParaRPr lang="en-US" dirty="0" smtClean="0"/>
          </a:p>
          <a:p>
            <a:endParaRPr lang="en-US" dirty="0" smtClean="0"/>
          </a:p>
          <a:p>
            <a:endParaRPr lang="en-US" dirty="0" smtClean="0"/>
          </a:p>
          <a:p>
            <a:r>
              <a:rPr lang="en-US" dirty="0" smtClean="0"/>
              <a:t>Alternatively, ((p </a:t>
            </a:r>
            <a:r>
              <a:rPr lang="en-US" b="1" dirty="0" smtClean="0">
                <a:sym typeface="Symbol"/>
              </a:rPr>
              <a:t> </a:t>
            </a:r>
            <a:r>
              <a:rPr lang="en-US" dirty="0" smtClean="0">
                <a:sym typeface="Symbol"/>
              </a:rPr>
              <a:t>q)</a:t>
            </a:r>
            <a:r>
              <a:rPr lang="en-US" dirty="0" smtClean="0"/>
              <a:t> ∧</a:t>
            </a:r>
            <a:r>
              <a:rPr lang="en-US" sz="2800" dirty="0" smtClean="0"/>
              <a:t> </a:t>
            </a:r>
            <a:r>
              <a:rPr lang="en-US" dirty="0" smtClean="0"/>
              <a:t>( ~p </a:t>
            </a:r>
            <a:r>
              <a:rPr lang="en-US" b="1" dirty="0" smtClean="0">
                <a:sym typeface="Symbol"/>
              </a:rPr>
              <a:t></a:t>
            </a:r>
            <a:r>
              <a:rPr lang="en-US" dirty="0" smtClean="0"/>
              <a:t> r))→ (q </a:t>
            </a:r>
            <a:r>
              <a:rPr lang="en-US" b="1" dirty="0" smtClean="0">
                <a:sym typeface="Symbol"/>
              </a:rPr>
              <a:t> </a:t>
            </a:r>
            <a:r>
              <a:rPr lang="en-US" dirty="0" smtClean="0">
                <a:sym typeface="Symbol"/>
              </a:rPr>
              <a:t>r</a:t>
            </a:r>
            <a:r>
              <a:rPr lang="en-US" dirty="0" smtClean="0"/>
              <a:t>) is </a:t>
            </a:r>
            <a:r>
              <a:rPr lang="en-US" b="1" dirty="0" smtClean="0">
                <a:solidFill>
                  <a:srgbClr val="C00000"/>
                </a:solidFill>
              </a:rPr>
              <a:t>Tautology</a:t>
            </a:r>
            <a:r>
              <a:rPr lang="en-US" dirty="0" smtClean="0"/>
              <a:t>.</a:t>
            </a:r>
          </a:p>
        </p:txBody>
      </p:sp>
      <p:graphicFrame>
        <p:nvGraphicFramePr>
          <p:cNvPr id="4" name="Object 9"/>
          <p:cNvGraphicFramePr>
            <a:graphicFrameLocks noChangeAspect="1"/>
          </p:cNvGraphicFramePr>
          <p:nvPr/>
        </p:nvGraphicFramePr>
        <p:xfrm>
          <a:off x="3749675" y="1752600"/>
          <a:ext cx="1203325" cy="1871663"/>
        </p:xfrm>
        <a:graphic>
          <a:graphicData uri="http://schemas.openxmlformats.org/presentationml/2006/ole">
            <p:oleObj spid="_x0000_s59395" name="Equation" r:id="rId3" imgW="457200" imgH="7110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70C0"/>
                </a:solidFill>
              </a:rPr>
              <a:t>Example:</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Using the resolution rule to show that the hypothesis:</a:t>
            </a:r>
          </a:p>
          <a:p>
            <a:pPr>
              <a:buNone/>
            </a:pPr>
            <a:r>
              <a:rPr lang="en-US" dirty="0" smtClean="0"/>
              <a:t>	</a:t>
            </a:r>
            <a:r>
              <a:rPr lang="en-US" dirty="0" smtClean="0">
                <a:solidFill>
                  <a:srgbClr val="C00000"/>
                </a:solidFill>
              </a:rPr>
              <a:t>“Jasmine is skiing or it is not snowing” and “It is snowing or Bart is playing hockey”</a:t>
            </a:r>
            <a:r>
              <a:rPr lang="en-US" dirty="0" smtClean="0"/>
              <a:t> </a:t>
            </a:r>
            <a:r>
              <a:rPr lang="en-US" dirty="0" smtClean="0">
                <a:solidFill>
                  <a:srgbClr val="00B050"/>
                </a:solidFill>
              </a:rPr>
              <a:t>imply that </a:t>
            </a:r>
            <a:r>
              <a:rPr lang="en-US" dirty="0" smtClean="0">
                <a:solidFill>
                  <a:srgbClr val="C00000"/>
                </a:solidFill>
              </a:rPr>
              <a:t>“Jasmine is skiing or Bart is playing hockey.”</a:t>
            </a:r>
          </a:p>
          <a:p>
            <a:endParaRPr lang="en-US" dirty="0" smtClean="0"/>
          </a:p>
          <a:p>
            <a:r>
              <a:rPr lang="en-US" b="1" u="sng" dirty="0" smtClean="0">
                <a:solidFill>
                  <a:srgbClr val="0070C0"/>
                </a:solidFill>
              </a:rPr>
              <a:t>Solution:</a:t>
            </a:r>
          </a:p>
          <a:p>
            <a:pPr>
              <a:buNone/>
            </a:pPr>
            <a:r>
              <a:rPr lang="en-US" dirty="0" smtClean="0"/>
              <a:t>	Let		</a:t>
            </a:r>
            <a:r>
              <a:rPr lang="en-US" b="1" dirty="0" smtClean="0">
                <a:solidFill>
                  <a:srgbClr val="C00000"/>
                </a:solidFill>
              </a:rPr>
              <a:t>p</a:t>
            </a:r>
            <a:r>
              <a:rPr lang="en-US" dirty="0" smtClean="0"/>
              <a:t> = </a:t>
            </a:r>
            <a:r>
              <a:rPr lang="en-US" dirty="0" smtClean="0">
                <a:solidFill>
                  <a:srgbClr val="0070C0"/>
                </a:solidFill>
              </a:rPr>
              <a:t>It is snowing.</a:t>
            </a:r>
          </a:p>
          <a:p>
            <a:pPr>
              <a:buNone/>
            </a:pPr>
            <a:r>
              <a:rPr lang="en-US" dirty="0" smtClean="0"/>
              <a:t>			</a:t>
            </a:r>
            <a:r>
              <a:rPr lang="en-US" b="1" dirty="0" smtClean="0">
                <a:solidFill>
                  <a:srgbClr val="C00000"/>
                </a:solidFill>
              </a:rPr>
              <a:t>q</a:t>
            </a:r>
            <a:r>
              <a:rPr lang="en-US" dirty="0" smtClean="0"/>
              <a:t> = </a:t>
            </a:r>
            <a:r>
              <a:rPr lang="en-US" dirty="0" smtClean="0">
                <a:solidFill>
                  <a:srgbClr val="0070C0"/>
                </a:solidFill>
              </a:rPr>
              <a:t>Jasmine is skiing.</a:t>
            </a:r>
          </a:p>
          <a:p>
            <a:pPr>
              <a:buNone/>
            </a:pPr>
            <a:r>
              <a:rPr lang="en-US" dirty="0" smtClean="0"/>
              <a:t>			</a:t>
            </a:r>
            <a:r>
              <a:rPr lang="en-US" b="1" dirty="0" smtClean="0">
                <a:solidFill>
                  <a:srgbClr val="C00000"/>
                </a:solidFill>
              </a:rPr>
              <a:t>r </a:t>
            </a:r>
            <a:r>
              <a:rPr lang="en-US" dirty="0" smtClean="0"/>
              <a:t>= </a:t>
            </a:r>
            <a:r>
              <a:rPr lang="en-US" dirty="0" smtClean="0">
                <a:solidFill>
                  <a:srgbClr val="0070C0"/>
                </a:solidFill>
              </a:rPr>
              <a:t>Bart is playing hockey.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Symbolically,</a:t>
            </a:r>
          </a:p>
          <a:p>
            <a:pPr>
              <a:buNone/>
            </a:pPr>
            <a:r>
              <a:rPr lang="en-US" dirty="0" smtClean="0"/>
              <a:t>			       ~ p </a:t>
            </a:r>
            <a:r>
              <a:rPr lang="en-US" b="1" dirty="0" smtClean="0">
                <a:sym typeface="Symbol"/>
              </a:rPr>
              <a:t> </a:t>
            </a:r>
            <a:r>
              <a:rPr lang="en-US" dirty="0" smtClean="0">
                <a:sym typeface="Symbol"/>
              </a:rPr>
              <a:t>q</a:t>
            </a:r>
          </a:p>
          <a:p>
            <a:pPr>
              <a:buNone/>
            </a:pPr>
            <a:r>
              <a:rPr lang="en-US" dirty="0" smtClean="0">
                <a:sym typeface="Symbol"/>
              </a:rPr>
              <a:t>				p</a:t>
            </a:r>
            <a:r>
              <a:rPr lang="en-US" dirty="0" smtClean="0"/>
              <a:t> </a:t>
            </a:r>
            <a:r>
              <a:rPr lang="en-US" b="1" dirty="0" smtClean="0">
                <a:sym typeface="Symbol"/>
              </a:rPr>
              <a:t> </a:t>
            </a:r>
            <a:r>
              <a:rPr lang="en-US" dirty="0" smtClean="0">
                <a:sym typeface="Symbol"/>
              </a:rPr>
              <a:t>r</a:t>
            </a:r>
          </a:p>
          <a:p>
            <a:pPr>
              <a:buNone/>
            </a:pPr>
            <a:r>
              <a:rPr lang="en-US" dirty="0" smtClean="0">
                <a:sym typeface="Symbol"/>
              </a:rPr>
              <a:t>				q </a:t>
            </a:r>
            <a:r>
              <a:rPr lang="en-US" b="1" dirty="0" smtClean="0">
                <a:sym typeface="Symbol"/>
              </a:rPr>
              <a:t> </a:t>
            </a:r>
            <a:r>
              <a:rPr lang="en-US" dirty="0" smtClean="0">
                <a:sym typeface="Symbol"/>
              </a:rPr>
              <a:t>r</a:t>
            </a:r>
          </a:p>
          <a:p>
            <a:pPr>
              <a:buNone/>
            </a:pPr>
            <a:r>
              <a:rPr lang="en-US" dirty="0" smtClean="0"/>
              <a:t>	Using Resolution the </a:t>
            </a:r>
            <a:r>
              <a:rPr lang="en-US" dirty="0" smtClean="0">
                <a:sym typeface="Symbol"/>
              </a:rPr>
              <a:t>q </a:t>
            </a:r>
            <a:r>
              <a:rPr lang="en-US" b="1" dirty="0" smtClean="0">
                <a:sym typeface="Symbol"/>
              </a:rPr>
              <a:t> </a:t>
            </a:r>
            <a:r>
              <a:rPr lang="en-US" dirty="0" smtClean="0">
                <a:sym typeface="Symbol"/>
              </a:rPr>
              <a:t>r follows.</a:t>
            </a:r>
            <a:endParaRPr lang="en-US" dirty="0" smtClean="0"/>
          </a:p>
          <a:p>
            <a:pPr>
              <a:buNone/>
            </a:pPr>
            <a:r>
              <a:rPr lang="en-US" dirty="0" smtClean="0"/>
              <a:t>				</a:t>
            </a:r>
            <a:endParaRPr lang="en-US" dirty="0"/>
          </a:p>
        </p:txBody>
      </p:sp>
      <p:cxnSp>
        <p:nvCxnSpPr>
          <p:cNvPr id="4" name="Straight Connector 3"/>
          <p:cNvCxnSpPr/>
          <p:nvPr/>
        </p:nvCxnSpPr>
        <p:spPr>
          <a:xfrm>
            <a:off x="3200400" y="2743200"/>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Object 2"/>
          <p:cNvGraphicFramePr>
            <a:graphicFrameLocks noChangeAspect="1"/>
          </p:cNvGraphicFramePr>
          <p:nvPr/>
        </p:nvGraphicFramePr>
        <p:xfrm>
          <a:off x="2895600" y="2743200"/>
          <a:ext cx="457200" cy="381000"/>
        </p:xfrm>
        <a:graphic>
          <a:graphicData uri="http://schemas.openxmlformats.org/presentationml/2006/ole">
            <p:oleObj spid="_x0000_s60418"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000"/>
                                        <p:tgtEl>
                                          <p:spTgt spid="3">
                                            <p:txEl>
                                              <p:pRg st="5" end="5"/>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solidFill>
                  <a:srgbClr val="0070C0"/>
                </a:solidFill>
              </a:rPr>
              <a:t>EXERCISE</a:t>
            </a:r>
          </a:p>
        </p:txBody>
      </p:sp>
      <p:sp>
        <p:nvSpPr>
          <p:cNvPr id="3" name="Content Placeholder 2"/>
          <p:cNvSpPr>
            <a:spLocks noGrp="1"/>
          </p:cNvSpPr>
          <p:nvPr>
            <p:ph sz="quarter" idx="1"/>
          </p:nvPr>
        </p:nvSpPr>
        <p:spPr/>
        <p:txBody>
          <a:bodyPr>
            <a:normAutofit fontScale="92500" lnSpcReduction="20000"/>
          </a:bodyPr>
          <a:lstStyle/>
          <a:p>
            <a:r>
              <a:rPr lang="en-US" b="1" dirty="0" smtClean="0"/>
              <a:t>In the back of an old cupboard you discover a note signed by a pirate famous for his sense of humor and love of logical puzzles. In the note he wrote that he had hidden treasure somewhere on the property. He listed five true statements (a–d below) and challenged the reader to use them to figure out the location of the treasure using  inference rules for propositional logic							               </a:t>
            </a:r>
            <a:endParaRPr lang="en-US" dirty="0" smtClean="0"/>
          </a:p>
          <a:p>
            <a:pPr marL="788670" lvl="1" indent="-514350">
              <a:buFont typeface="+mj-lt"/>
              <a:buAutoNum type="alphaLcParenR"/>
            </a:pPr>
            <a:r>
              <a:rPr lang="en-US" b="1" dirty="0" smtClean="0"/>
              <a:t>If this house is next to a lake, then the treasure is not in the kitchen.</a:t>
            </a:r>
          </a:p>
          <a:p>
            <a:pPr marL="788670" lvl="1" indent="-514350">
              <a:buFont typeface="+mj-lt"/>
              <a:buAutoNum type="alphaLcParenR"/>
            </a:pPr>
            <a:r>
              <a:rPr lang="en-US" b="1" dirty="0" smtClean="0"/>
              <a:t>This house is next to a lake.</a:t>
            </a:r>
          </a:p>
          <a:p>
            <a:pPr marL="788670" lvl="1" indent="-514350">
              <a:buFont typeface="+mj-lt"/>
              <a:buAutoNum type="alphaLcParenR"/>
            </a:pPr>
            <a:r>
              <a:rPr lang="en-US" b="1" dirty="0" smtClean="0"/>
              <a:t>If the tree in the front yard is an elm, then the treasure is in the kitchen.</a:t>
            </a:r>
          </a:p>
          <a:p>
            <a:pPr marL="788670" lvl="1" indent="-514350">
              <a:buFont typeface="+mj-lt"/>
              <a:buAutoNum type="alphaLcParenR"/>
            </a:pPr>
            <a:r>
              <a:rPr lang="en-US" b="1" dirty="0" smtClean="0"/>
              <a:t>The tree in the front yard is an elm or the treasure is buried under the flagpole.</a:t>
            </a:r>
            <a:endParaRPr lang="en-US" dirty="0" smtClean="0"/>
          </a:p>
          <a:p>
            <a:r>
              <a:rPr lang="en-US" b="1" dirty="0" smtClean="0"/>
              <a:t>Where is the treasure hidden?</a:t>
            </a: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solidFill>
                  <a:srgbClr val="0070C0"/>
                </a:solidFill>
              </a:rPr>
              <a:t>EXERCISE</a:t>
            </a:r>
          </a:p>
        </p:txBody>
      </p:sp>
      <p:sp>
        <p:nvSpPr>
          <p:cNvPr id="3" name="Content Placeholder 2"/>
          <p:cNvSpPr>
            <a:spLocks noGrp="1"/>
          </p:cNvSpPr>
          <p:nvPr>
            <p:ph sz="quarter" idx="1"/>
          </p:nvPr>
        </p:nvSpPr>
        <p:spPr/>
        <p:txBody>
          <a:bodyPr>
            <a:normAutofit/>
          </a:bodyPr>
          <a:lstStyle/>
          <a:p>
            <a:r>
              <a:rPr lang="en-US" sz="2400" b="1" dirty="0" smtClean="0"/>
              <a:t>Show that the premises “If you send me an e-mail message, then I will finish writing the program,” “If you do not send me an e-mail message, then I will go to sleep early,” and “If I go to sleep early, then I will wake up feeling refreshed” lead to the conclusion “If I do not finish writing the program, then I will wake up feeling refreshed.”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solidFill>
                  <a:srgbClr val="0070C0"/>
                </a:solidFill>
              </a:rPr>
              <a:t>EXERCISE</a:t>
            </a:r>
          </a:p>
        </p:txBody>
      </p:sp>
      <p:sp>
        <p:nvSpPr>
          <p:cNvPr id="3" name="Content Placeholder 2"/>
          <p:cNvSpPr>
            <a:spLocks noGrp="1"/>
          </p:cNvSpPr>
          <p:nvPr>
            <p:ph sz="quarter" idx="1"/>
          </p:nvPr>
        </p:nvSpPr>
        <p:spPr/>
        <p:txBody>
          <a:bodyPr>
            <a:normAutofit/>
          </a:bodyPr>
          <a:lstStyle/>
          <a:p>
            <a:r>
              <a:rPr lang="en-US" sz="2400" dirty="0" smtClean="0"/>
              <a:t>“If </a:t>
            </a:r>
            <a:r>
              <a:rPr lang="en-US" sz="2400" dirty="0" smtClean="0"/>
              <a:t>today is working day then I will keep my laptop with me”. “If it is Sunday then it will be a holiday”. “If today is other than Sunday then it will be holiday or working day”. “Today is not holiday”. Prove that “today is holiday or I will keep my laptop with me”. </a:t>
            </a:r>
            <a:br>
              <a:rPr lang="en-US" sz="2400" dirty="0" smtClean="0"/>
            </a:br>
            <a:endParaRPr lang="en-US" sz="2400" dirty="0" smtClean="0"/>
          </a:p>
          <a:p>
            <a:r>
              <a:rPr lang="en-US" sz="2400" dirty="0" smtClean="0"/>
              <a:t>You </a:t>
            </a:r>
            <a:r>
              <a:rPr lang="en-US" sz="2400" dirty="0" smtClean="0"/>
              <a:t>are supposed to use the following abstract propositions.</a:t>
            </a:r>
          </a:p>
          <a:p>
            <a:endParaRPr lang="en-US" sz="2400" dirty="0" smtClean="0"/>
          </a:p>
          <a:p>
            <a:r>
              <a:rPr lang="en-US" sz="2400" b="1" dirty="0" smtClean="0"/>
              <a:t>w</a:t>
            </a:r>
            <a:r>
              <a:rPr lang="en-US" sz="2400" b="1" dirty="0" smtClean="0"/>
              <a:t>: </a:t>
            </a:r>
            <a:r>
              <a:rPr lang="en-US" sz="2400" dirty="0" smtClean="0"/>
              <a:t>Today is working day					</a:t>
            </a:r>
            <a:br>
              <a:rPr lang="en-US" sz="2400" dirty="0" smtClean="0"/>
            </a:br>
            <a:r>
              <a:rPr lang="en-US" sz="2400" b="1" dirty="0" smtClean="0"/>
              <a:t>p: </a:t>
            </a:r>
            <a:r>
              <a:rPr lang="en-US" sz="2400" dirty="0" smtClean="0"/>
              <a:t>I will keep my laptop with me</a:t>
            </a:r>
            <a:br>
              <a:rPr lang="en-US" sz="2400" dirty="0" smtClean="0"/>
            </a:br>
            <a:r>
              <a:rPr lang="en-US" sz="2400" b="1" dirty="0" smtClean="0"/>
              <a:t>s: </a:t>
            </a:r>
            <a:r>
              <a:rPr lang="en-US" sz="2400" dirty="0" smtClean="0"/>
              <a:t>Today is Sunday. </a:t>
            </a:r>
            <a:br>
              <a:rPr lang="en-US" sz="2400" dirty="0" smtClean="0"/>
            </a:br>
            <a:r>
              <a:rPr lang="en-US" sz="2400" b="1" dirty="0" smtClean="0"/>
              <a:t>h: </a:t>
            </a:r>
            <a:r>
              <a:rPr lang="en-US" sz="2400" dirty="0" smtClean="0"/>
              <a:t>today is holiday</a:t>
            </a:r>
          </a:p>
          <a:p>
            <a:endParaRPr lang="en-US" sz="24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C00000"/>
                </a:solidFill>
              </a:rPr>
              <a:t>RULES OF INFERENCE</a:t>
            </a:r>
            <a:endParaRPr lang="en-US" b="1" u="sng" dirty="0">
              <a:solidFill>
                <a:srgbClr val="C00000"/>
              </a:solidFill>
            </a:endParaRPr>
          </a:p>
        </p:txBody>
      </p:sp>
      <p:sp>
        <p:nvSpPr>
          <p:cNvPr id="3" name="Content Placeholder 2"/>
          <p:cNvSpPr>
            <a:spLocks noGrp="1"/>
          </p:cNvSpPr>
          <p:nvPr>
            <p:ph sz="quarter" idx="1"/>
          </p:nvPr>
        </p:nvSpPr>
        <p:spPr/>
        <p:txBody>
          <a:bodyPr>
            <a:normAutofit fontScale="92500" lnSpcReduction="20000"/>
          </a:bodyPr>
          <a:lstStyle/>
          <a:p>
            <a:r>
              <a:rPr lang="en-US" b="1" dirty="0" smtClean="0">
                <a:solidFill>
                  <a:srgbClr val="002060"/>
                </a:solidFill>
              </a:rPr>
              <a:t>Inference rules</a:t>
            </a:r>
            <a:r>
              <a:rPr lang="en-US" dirty="0" smtClean="0"/>
              <a:t> are </a:t>
            </a:r>
            <a:r>
              <a:rPr lang="en-US" b="1" dirty="0" smtClean="0">
                <a:solidFill>
                  <a:srgbClr val="002060"/>
                </a:solidFill>
              </a:rPr>
              <a:t>templates</a:t>
            </a:r>
            <a:r>
              <a:rPr lang="en-US" dirty="0" smtClean="0"/>
              <a:t> for </a:t>
            </a:r>
            <a:r>
              <a:rPr lang="en-US" b="1" dirty="0" smtClean="0">
                <a:solidFill>
                  <a:srgbClr val="002060"/>
                </a:solidFill>
              </a:rPr>
              <a:t>valid arguments</a:t>
            </a:r>
            <a:r>
              <a:rPr lang="en-US" dirty="0" smtClean="0"/>
              <a:t>.</a:t>
            </a:r>
          </a:p>
          <a:p>
            <a:endParaRPr lang="en-US" dirty="0" smtClean="0"/>
          </a:p>
          <a:p>
            <a:r>
              <a:rPr lang="en-US" dirty="0" smtClean="0"/>
              <a:t>These rules of inference can be used as </a:t>
            </a:r>
            <a:r>
              <a:rPr lang="en-US" b="1" dirty="0" smtClean="0">
                <a:solidFill>
                  <a:srgbClr val="002060"/>
                </a:solidFill>
              </a:rPr>
              <a:t>building blocks</a:t>
            </a:r>
            <a:r>
              <a:rPr lang="en-US" dirty="0" smtClean="0"/>
              <a:t> to construct more </a:t>
            </a:r>
            <a:r>
              <a:rPr lang="en-US" b="1" dirty="0" smtClean="0">
                <a:solidFill>
                  <a:srgbClr val="002060"/>
                </a:solidFill>
              </a:rPr>
              <a:t>complicated valid argument forms</a:t>
            </a:r>
            <a:r>
              <a:rPr lang="en-US" dirty="0" smtClean="0"/>
              <a:t>.</a:t>
            </a:r>
          </a:p>
          <a:p>
            <a:endParaRPr lang="en-US" dirty="0" smtClean="0"/>
          </a:p>
          <a:p>
            <a:r>
              <a:rPr lang="en-US" dirty="0" smtClean="0"/>
              <a:t>There are different kind of rules of inference:</a:t>
            </a:r>
          </a:p>
          <a:p>
            <a:pPr lvl="1"/>
            <a:r>
              <a:rPr lang="en-US" dirty="0" smtClean="0">
                <a:solidFill>
                  <a:srgbClr val="002060"/>
                </a:solidFill>
              </a:rPr>
              <a:t>Modus Ponens</a:t>
            </a:r>
          </a:p>
          <a:p>
            <a:pPr lvl="1"/>
            <a:r>
              <a:rPr lang="en-US" dirty="0" smtClean="0">
                <a:solidFill>
                  <a:srgbClr val="002060"/>
                </a:solidFill>
              </a:rPr>
              <a:t>Modus </a:t>
            </a:r>
            <a:r>
              <a:rPr lang="en-US" dirty="0" err="1" smtClean="0">
                <a:solidFill>
                  <a:srgbClr val="002060"/>
                </a:solidFill>
              </a:rPr>
              <a:t>Tollens</a:t>
            </a:r>
            <a:endParaRPr lang="en-US" dirty="0" smtClean="0">
              <a:solidFill>
                <a:srgbClr val="002060"/>
              </a:solidFill>
            </a:endParaRPr>
          </a:p>
          <a:p>
            <a:pPr lvl="1"/>
            <a:r>
              <a:rPr lang="en-US" dirty="0" smtClean="0">
                <a:solidFill>
                  <a:srgbClr val="002060"/>
                </a:solidFill>
              </a:rPr>
              <a:t>Hypothetical Syllogism</a:t>
            </a:r>
          </a:p>
          <a:p>
            <a:pPr lvl="1"/>
            <a:r>
              <a:rPr lang="en-US" dirty="0" smtClean="0">
                <a:solidFill>
                  <a:srgbClr val="002060"/>
                </a:solidFill>
              </a:rPr>
              <a:t>Disjunctive Syllogism</a:t>
            </a:r>
          </a:p>
          <a:p>
            <a:pPr lvl="1"/>
            <a:r>
              <a:rPr lang="en-US" dirty="0" smtClean="0">
                <a:solidFill>
                  <a:srgbClr val="002060"/>
                </a:solidFill>
              </a:rPr>
              <a:t>Addition</a:t>
            </a:r>
          </a:p>
          <a:p>
            <a:pPr lvl="1"/>
            <a:r>
              <a:rPr lang="en-US" dirty="0" smtClean="0">
                <a:solidFill>
                  <a:srgbClr val="002060"/>
                </a:solidFill>
              </a:rPr>
              <a:t>Simplification</a:t>
            </a:r>
          </a:p>
          <a:p>
            <a:pPr lvl="1"/>
            <a:r>
              <a:rPr lang="en-US" dirty="0" smtClean="0">
                <a:solidFill>
                  <a:srgbClr val="002060"/>
                </a:solidFill>
              </a:rPr>
              <a:t>Conjunction</a:t>
            </a:r>
          </a:p>
          <a:p>
            <a:pPr lvl="1"/>
            <a:r>
              <a:rPr lang="en-US" dirty="0" smtClean="0">
                <a:solidFill>
                  <a:srgbClr val="002060"/>
                </a:solidFill>
              </a:rPr>
              <a:t>Resolution</a:t>
            </a:r>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20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20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2000"/>
                                        <p:tgtEl>
                                          <p:spTgt spid="3">
                                            <p:txEl>
                                              <p:pRg st="11" end="1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3"/>
          <p:cNvSpPr txBox="1">
            <a:spLocks noChangeArrowheads="1"/>
          </p:cNvSpPr>
          <p:nvPr/>
        </p:nvSpPr>
        <p:spPr bwMode="auto">
          <a:xfrm>
            <a:off x="0" y="0"/>
            <a:ext cx="4229100" cy="366713"/>
          </a:xfrm>
          <a:prstGeom prst="rect">
            <a:avLst/>
          </a:prstGeom>
          <a:solidFill>
            <a:srgbClr val="FFFF66"/>
          </a:solidFill>
          <a:ln w="9525">
            <a:noFill/>
            <a:miter lim="800000"/>
            <a:headEnd/>
            <a:tailEnd/>
          </a:ln>
        </p:spPr>
        <p:txBody>
          <a:bodyPr wrap="none">
            <a:spAutoFit/>
          </a:bodyPr>
          <a:lstStyle/>
          <a:p>
            <a:r>
              <a:rPr lang="en-GB"/>
              <a:t>Valid Arguments in Propositional Logic</a:t>
            </a:r>
          </a:p>
        </p:txBody>
      </p:sp>
      <p:graphicFrame>
        <p:nvGraphicFramePr>
          <p:cNvPr id="2050" name="Object 7"/>
          <p:cNvGraphicFramePr>
            <a:graphicFrameLocks noChangeAspect="1"/>
          </p:cNvGraphicFramePr>
          <p:nvPr/>
        </p:nvGraphicFramePr>
        <p:xfrm>
          <a:off x="7092950" y="476250"/>
          <a:ext cx="1304925" cy="2087563"/>
        </p:xfrm>
        <a:graphic>
          <a:graphicData uri="http://schemas.openxmlformats.org/presentationml/2006/ole">
            <p:oleObj spid="_x0000_s31746" name="Equation" r:id="rId3" imgW="444240" imgH="711000" progId="Equation.3">
              <p:embed/>
            </p:oleObj>
          </a:graphicData>
        </a:graphic>
      </p:graphicFrame>
      <p:grpSp>
        <p:nvGrpSpPr>
          <p:cNvPr id="2" name="Group 11"/>
          <p:cNvGrpSpPr>
            <a:grpSpLocks/>
          </p:cNvGrpSpPr>
          <p:nvPr/>
        </p:nvGrpSpPr>
        <p:grpSpPr bwMode="auto">
          <a:xfrm>
            <a:off x="250825" y="1557338"/>
            <a:ext cx="5832475" cy="415925"/>
            <a:chOff x="204" y="1071"/>
            <a:chExt cx="3674" cy="262"/>
          </a:xfrm>
        </p:grpSpPr>
        <p:graphicFrame>
          <p:nvGraphicFramePr>
            <p:cNvPr id="2053" name="Object 8"/>
            <p:cNvGraphicFramePr>
              <a:graphicFrameLocks noChangeAspect="1"/>
            </p:cNvGraphicFramePr>
            <p:nvPr/>
          </p:nvGraphicFramePr>
          <p:xfrm>
            <a:off x="204" y="1071"/>
            <a:ext cx="1542" cy="262"/>
          </p:xfrm>
          <a:graphic>
            <a:graphicData uri="http://schemas.openxmlformats.org/presentationml/2006/ole">
              <p:oleObj spid="_x0000_s31749" name="Equation" r:id="rId4" imgW="1193760" imgH="203040" progId="Equation.3">
                <p:embed/>
              </p:oleObj>
            </a:graphicData>
          </a:graphic>
        </p:graphicFrame>
        <p:sp>
          <p:nvSpPr>
            <p:cNvPr id="2059" name="Text Box 9"/>
            <p:cNvSpPr txBox="1">
              <a:spLocks noChangeArrowheads="1"/>
            </p:cNvSpPr>
            <p:nvPr/>
          </p:nvSpPr>
          <p:spPr bwMode="auto">
            <a:xfrm>
              <a:off x="1746" y="1071"/>
              <a:ext cx="2132" cy="231"/>
            </a:xfrm>
            <a:prstGeom prst="rect">
              <a:avLst/>
            </a:prstGeom>
            <a:solidFill>
              <a:srgbClr val="FFFF66"/>
            </a:solidFill>
            <a:ln w="9525">
              <a:noFill/>
              <a:miter lim="800000"/>
              <a:headEnd/>
              <a:tailEnd/>
            </a:ln>
          </p:spPr>
          <p:txBody>
            <a:bodyPr>
              <a:spAutoFit/>
            </a:bodyPr>
            <a:lstStyle/>
            <a:p>
              <a:r>
                <a:rPr lang="en-GB"/>
                <a:t>  is a tautology (always true)</a:t>
              </a:r>
            </a:p>
          </p:txBody>
        </p:sp>
      </p:grpSp>
      <p:graphicFrame>
        <p:nvGraphicFramePr>
          <p:cNvPr id="5132" name="Object 12"/>
          <p:cNvGraphicFramePr>
            <a:graphicFrameLocks noChangeAspect="1"/>
          </p:cNvGraphicFramePr>
          <p:nvPr/>
        </p:nvGraphicFramePr>
        <p:xfrm>
          <a:off x="1657350" y="2852738"/>
          <a:ext cx="4535488" cy="1652587"/>
        </p:xfrm>
        <a:graphic>
          <a:graphicData uri="http://schemas.openxmlformats.org/presentationml/2006/ole">
            <p:oleObj spid="_x0000_s31747" name="Equation" r:id="rId5" imgW="3276360" imgH="1193760" progId="Equation.3">
              <p:embed/>
            </p:oleObj>
          </a:graphicData>
        </a:graphic>
      </p:graphicFrame>
      <p:sp>
        <p:nvSpPr>
          <p:cNvPr id="5133" name="Text Box 13"/>
          <p:cNvSpPr txBox="1">
            <a:spLocks noChangeArrowheads="1"/>
          </p:cNvSpPr>
          <p:nvPr/>
        </p:nvSpPr>
        <p:spPr bwMode="auto">
          <a:xfrm>
            <a:off x="2751138" y="5397500"/>
            <a:ext cx="3808412" cy="366713"/>
          </a:xfrm>
          <a:prstGeom prst="rect">
            <a:avLst/>
          </a:prstGeom>
          <a:noFill/>
          <a:ln w="9525">
            <a:noFill/>
            <a:miter lim="800000"/>
            <a:headEnd/>
            <a:tailEnd/>
          </a:ln>
        </p:spPr>
        <p:txBody>
          <a:bodyPr wrap="none">
            <a:spAutoFit/>
          </a:bodyPr>
          <a:lstStyle/>
          <a:p>
            <a:r>
              <a:rPr lang="en-GB"/>
              <a:t>This is another way of saying that</a:t>
            </a:r>
          </a:p>
        </p:txBody>
      </p:sp>
      <p:sp>
        <p:nvSpPr>
          <p:cNvPr id="5134" name="Line 14"/>
          <p:cNvSpPr>
            <a:spLocks noChangeShapeType="1"/>
          </p:cNvSpPr>
          <p:nvPr/>
        </p:nvSpPr>
        <p:spPr bwMode="auto">
          <a:xfrm flipH="1">
            <a:off x="6516688" y="2708275"/>
            <a:ext cx="1223962" cy="2376488"/>
          </a:xfrm>
          <a:prstGeom prst="line">
            <a:avLst/>
          </a:prstGeom>
          <a:noFill/>
          <a:ln w="9525">
            <a:solidFill>
              <a:schemeClr val="tx1"/>
            </a:solidFill>
            <a:round/>
            <a:headEnd/>
            <a:tailEnd type="triangle" w="med" len="med"/>
          </a:ln>
        </p:spPr>
        <p:txBody>
          <a:bodyPr/>
          <a:lstStyle/>
          <a:p>
            <a:endParaRPr lang="en-US"/>
          </a:p>
        </p:txBody>
      </p:sp>
      <p:cxnSp>
        <p:nvCxnSpPr>
          <p:cNvPr id="5135" name="AutoShape 15"/>
          <p:cNvCxnSpPr>
            <a:cxnSpLocks noChangeShapeType="1"/>
          </p:cNvCxnSpPr>
          <p:nvPr/>
        </p:nvCxnSpPr>
        <p:spPr bwMode="auto">
          <a:xfrm rot="5400000" flipH="1">
            <a:off x="107157" y="3069431"/>
            <a:ext cx="3384550" cy="1655763"/>
          </a:xfrm>
          <a:prstGeom prst="curvedConnector3">
            <a:avLst>
              <a:gd name="adj1" fmla="val 4315"/>
            </a:avLst>
          </a:prstGeom>
          <a:noFill/>
          <a:ln w="9525">
            <a:solidFill>
              <a:schemeClr val="tx1"/>
            </a:solidFill>
            <a:round/>
            <a:headEnd/>
            <a:tailEnd type="triangle" w="med" len="med"/>
          </a:ln>
        </p:spPr>
      </p:cxnSp>
      <p:graphicFrame>
        <p:nvGraphicFramePr>
          <p:cNvPr id="5136" name="Object 16"/>
          <p:cNvGraphicFramePr>
            <a:graphicFrameLocks noChangeAspect="1"/>
          </p:cNvGraphicFramePr>
          <p:nvPr/>
        </p:nvGraphicFramePr>
        <p:xfrm>
          <a:off x="7308850" y="6237288"/>
          <a:ext cx="1657350" cy="414337"/>
        </p:xfrm>
        <a:graphic>
          <a:graphicData uri="http://schemas.openxmlformats.org/presentationml/2006/ole">
            <p:oleObj spid="_x0000_s31748" name="Equation" r:id="rId6" imgW="812520" imgH="203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3" grpId="0"/>
      <p:bldP spid="51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0" y="0"/>
            <a:ext cx="4656138" cy="366713"/>
          </a:xfrm>
          <a:prstGeom prst="rect">
            <a:avLst/>
          </a:prstGeom>
          <a:solidFill>
            <a:srgbClr val="FFFF66"/>
          </a:solidFill>
          <a:ln w="9525">
            <a:noFill/>
            <a:miter lim="800000"/>
            <a:headEnd/>
            <a:tailEnd/>
          </a:ln>
        </p:spPr>
        <p:txBody>
          <a:bodyPr wrap="none">
            <a:spAutoFit/>
          </a:bodyPr>
          <a:lstStyle/>
          <a:p>
            <a:r>
              <a:rPr lang="en-GB"/>
              <a:t>Rules of Inference for Propositional Logic</a:t>
            </a:r>
          </a:p>
        </p:txBody>
      </p:sp>
      <p:graphicFrame>
        <p:nvGraphicFramePr>
          <p:cNvPr id="4098" name="Object 11"/>
          <p:cNvGraphicFramePr>
            <a:graphicFrameLocks noChangeAspect="1"/>
          </p:cNvGraphicFramePr>
          <p:nvPr/>
        </p:nvGraphicFramePr>
        <p:xfrm>
          <a:off x="1187450" y="1125538"/>
          <a:ext cx="1304925" cy="2087562"/>
        </p:xfrm>
        <a:graphic>
          <a:graphicData uri="http://schemas.openxmlformats.org/presentationml/2006/ole">
            <p:oleObj spid="_x0000_s29698" name="Equation" r:id="rId3" imgW="444240" imgH="711000" progId="Equation.3">
              <p:embed/>
            </p:oleObj>
          </a:graphicData>
        </a:graphic>
      </p:graphicFrame>
      <p:sp>
        <p:nvSpPr>
          <p:cNvPr id="9228" name="Text Box 12"/>
          <p:cNvSpPr txBox="1">
            <a:spLocks noChangeArrowheads="1"/>
          </p:cNvSpPr>
          <p:nvPr/>
        </p:nvSpPr>
        <p:spPr bwMode="auto">
          <a:xfrm>
            <a:off x="4062413" y="1916113"/>
            <a:ext cx="2322512" cy="925512"/>
          </a:xfrm>
          <a:prstGeom prst="rect">
            <a:avLst/>
          </a:prstGeom>
          <a:noFill/>
          <a:ln w="9525">
            <a:solidFill>
              <a:schemeClr val="tx1"/>
            </a:solidFill>
            <a:miter lim="800000"/>
            <a:headEnd/>
            <a:tailEnd/>
          </a:ln>
        </p:spPr>
        <p:txBody>
          <a:bodyPr wrap="none">
            <a:spAutoFit/>
          </a:bodyPr>
          <a:lstStyle/>
          <a:p>
            <a:pPr algn="ctr"/>
            <a:r>
              <a:rPr lang="en-GB" b="1" i="1"/>
              <a:t>modus ponens</a:t>
            </a:r>
          </a:p>
          <a:p>
            <a:pPr algn="ctr"/>
            <a:r>
              <a:rPr lang="en-GB"/>
              <a:t>aka</a:t>
            </a:r>
          </a:p>
          <a:p>
            <a:pPr algn="ctr"/>
            <a:r>
              <a:rPr lang="en-GB"/>
              <a:t> </a:t>
            </a:r>
            <a:r>
              <a:rPr lang="en-GB" b="1" i="1"/>
              <a:t>law of detachment</a:t>
            </a:r>
          </a:p>
        </p:txBody>
      </p:sp>
      <p:sp>
        <p:nvSpPr>
          <p:cNvPr id="9229" name="Text Box 13"/>
          <p:cNvSpPr txBox="1">
            <a:spLocks noChangeArrowheads="1"/>
          </p:cNvSpPr>
          <p:nvPr/>
        </p:nvSpPr>
        <p:spPr bwMode="auto">
          <a:xfrm>
            <a:off x="1331913" y="4868863"/>
            <a:ext cx="6203950" cy="376237"/>
          </a:xfrm>
          <a:prstGeom prst="rect">
            <a:avLst/>
          </a:prstGeom>
          <a:noFill/>
          <a:ln w="9525">
            <a:solidFill>
              <a:schemeClr val="tx1"/>
            </a:solidFill>
            <a:miter lim="800000"/>
            <a:headEnd/>
            <a:tailEnd/>
          </a:ln>
        </p:spPr>
        <p:txBody>
          <a:bodyPr wrap="none">
            <a:spAutoFit/>
          </a:bodyPr>
          <a:lstStyle/>
          <a:p>
            <a:r>
              <a:rPr lang="en-GB" b="1" i="1"/>
              <a:t>modus ponens</a:t>
            </a:r>
            <a:r>
              <a:rPr lang="en-GB"/>
              <a:t> (Latin) translates to “</a:t>
            </a:r>
            <a:r>
              <a:rPr lang="en-GB" b="1" i="1"/>
              <a:t>mode that affirms</a:t>
            </a:r>
            <a:r>
              <a:rPr lang="en-GB"/>
              <a:t>”</a:t>
            </a:r>
          </a:p>
        </p:txBody>
      </p:sp>
      <p:sp>
        <p:nvSpPr>
          <p:cNvPr id="4102" name="Text Box 14"/>
          <p:cNvSpPr txBox="1">
            <a:spLocks noChangeArrowheads="1"/>
          </p:cNvSpPr>
          <p:nvPr/>
        </p:nvSpPr>
        <p:spPr bwMode="auto">
          <a:xfrm>
            <a:off x="7824788" y="0"/>
            <a:ext cx="1319212" cy="366713"/>
          </a:xfrm>
          <a:prstGeom prst="rect">
            <a:avLst/>
          </a:prstGeom>
          <a:noFill/>
          <a:ln w="9525">
            <a:noFill/>
            <a:miter lim="800000"/>
            <a:headEnd/>
            <a:tailEnd/>
          </a:ln>
        </p:spPr>
        <p:txBody>
          <a:bodyPr wrap="none">
            <a:spAutoFit/>
          </a:bodyPr>
          <a:lstStyle/>
          <a:p>
            <a:r>
              <a:rPr lang="en-GB"/>
              <a:t>The 1</a:t>
            </a:r>
            <a:r>
              <a:rPr lang="en-GB" baseline="30000"/>
              <a:t>st</a:t>
            </a:r>
            <a:r>
              <a:rPr lang="en-GB"/>
              <a:t> law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animBg="1"/>
      <p:bldP spid="92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C00000"/>
                </a:solidFill>
              </a:rPr>
              <a:t>MODUS PONENS</a:t>
            </a:r>
            <a:endParaRPr lang="en-US" b="1" u="sng" dirty="0">
              <a:solidFill>
                <a:srgbClr val="C00000"/>
              </a:solidFill>
            </a:endParaRPr>
          </a:p>
        </p:txBody>
      </p:sp>
      <p:sp>
        <p:nvSpPr>
          <p:cNvPr id="3" name="Content Placeholder 2"/>
          <p:cNvSpPr>
            <a:spLocks noGrp="1"/>
          </p:cNvSpPr>
          <p:nvPr>
            <p:ph sz="quarter" idx="1"/>
          </p:nvPr>
        </p:nvSpPr>
        <p:spPr/>
        <p:txBody>
          <a:bodyPr/>
          <a:lstStyle/>
          <a:p>
            <a:pPr>
              <a:buNone/>
            </a:pPr>
            <a:r>
              <a:rPr lang="en-US" dirty="0" smtClean="0"/>
              <a:t>				 p</a:t>
            </a:r>
          </a:p>
          <a:p>
            <a:pPr>
              <a:buNone/>
            </a:pPr>
            <a:r>
              <a:rPr lang="en-US" dirty="0" smtClean="0"/>
              <a:t>				 p </a:t>
            </a:r>
            <a:r>
              <a:rPr lang="en-US" dirty="0" smtClean="0">
                <a:sym typeface="Symbol"/>
              </a:rPr>
              <a:t> </a:t>
            </a:r>
            <a:r>
              <a:rPr lang="en-US" dirty="0" smtClean="0"/>
              <a:t>q</a:t>
            </a:r>
          </a:p>
          <a:p>
            <a:pPr>
              <a:buNone/>
            </a:pPr>
            <a:r>
              <a:rPr lang="en-US" dirty="0" smtClean="0"/>
              <a:t>				     q</a:t>
            </a:r>
          </a:p>
          <a:p>
            <a:pPr>
              <a:buNone/>
            </a:pPr>
            <a:r>
              <a:rPr lang="en-US" dirty="0" smtClean="0"/>
              <a:t>	</a:t>
            </a:r>
          </a:p>
          <a:p>
            <a:pPr>
              <a:buNone/>
            </a:pPr>
            <a:r>
              <a:rPr lang="en-US" dirty="0" smtClean="0"/>
              <a:t>	Alternatively, ((p ∧ (p → q))→q) is </a:t>
            </a:r>
            <a:r>
              <a:rPr lang="en-US" b="1" dirty="0" smtClean="0">
                <a:solidFill>
                  <a:srgbClr val="002060"/>
                </a:solidFill>
              </a:rPr>
              <a:t>Tautology.</a:t>
            </a:r>
            <a:r>
              <a:rPr lang="en-US" dirty="0" smtClean="0"/>
              <a:t> </a:t>
            </a:r>
          </a:p>
          <a:p>
            <a:pPr>
              <a:buNone/>
            </a:pPr>
            <a:endParaRPr lang="en-US" dirty="0" smtClean="0"/>
          </a:p>
          <a:p>
            <a:pPr>
              <a:buNone/>
            </a:pPr>
            <a:r>
              <a:rPr lang="en-US" dirty="0" smtClean="0"/>
              <a:t>	Modus Ponens tells us that is a </a:t>
            </a:r>
            <a:r>
              <a:rPr lang="en-US" b="1" dirty="0" smtClean="0">
                <a:solidFill>
                  <a:srgbClr val="002060"/>
                </a:solidFill>
              </a:rPr>
              <a:t>conditional statement</a:t>
            </a:r>
            <a:r>
              <a:rPr lang="en-US" dirty="0" smtClean="0"/>
              <a:t> and </a:t>
            </a:r>
            <a:r>
              <a:rPr lang="en-US" b="1" dirty="0" smtClean="0">
                <a:solidFill>
                  <a:srgbClr val="002060"/>
                </a:solidFill>
              </a:rPr>
              <a:t>hypothesis</a:t>
            </a:r>
            <a:r>
              <a:rPr lang="en-US" dirty="0" smtClean="0"/>
              <a:t> of this </a:t>
            </a:r>
            <a:r>
              <a:rPr lang="en-US" b="1" dirty="0" smtClean="0">
                <a:solidFill>
                  <a:srgbClr val="002060"/>
                </a:solidFill>
              </a:rPr>
              <a:t>conditional statement</a:t>
            </a:r>
            <a:r>
              <a:rPr lang="en-US" dirty="0" smtClean="0"/>
              <a:t> are </a:t>
            </a:r>
            <a:r>
              <a:rPr lang="en-US" b="1" dirty="0" smtClean="0">
                <a:solidFill>
                  <a:srgbClr val="002060"/>
                </a:solidFill>
              </a:rPr>
              <a:t>both true</a:t>
            </a:r>
            <a:r>
              <a:rPr lang="en-US" dirty="0" smtClean="0"/>
              <a:t>, then the </a:t>
            </a:r>
            <a:r>
              <a:rPr lang="en-US" b="1" dirty="0" smtClean="0">
                <a:solidFill>
                  <a:srgbClr val="002060"/>
                </a:solidFill>
              </a:rPr>
              <a:t>conclusion</a:t>
            </a:r>
            <a:r>
              <a:rPr lang="en-US" dirty="0" smtClean="0"/>
              <a:t> must also be </a:t>
            </a:r>
            <a:r>
              <a:rPr lang="en-US" b="1" dirty="0" smtClean="0">
                <a:solidFill>
                  <a:srgbClr val="002060"/>
                </a:solidFill>
              </a:rPr>
              <a:t>true</a:t>
            </a:r>
            <a:r>
              <a:rPr lang="en-US" dirty="0" smtClean="0"/>
              <a:t>.</a:t>
            </a:r>
          </a:p>
          <a:p>
            <a:pPr>
              <a:buNone/>
            </a:pPr>
            <a:endParaRPr lang="en-US" dirty="0"/>
          </a:p>
        </p:txBody>
      </p:sp>
      <p:cxnSp>
        <p:nvCxnSpPr>
          <p:cNvPr id="5" name="Straight Connector 4"/>
          <p:cNvCxnSpPr/>
          <p:nvPr/>
        </p:nvCxnSpPr>
        <p:spPr>
          <a:xfrm>
            <a:off x="3276600" y="2209800"/>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26" name="Object 2"/>
          <p:cNvGraphicFramePr>
            <a:graphicFrameLocks noChangeAspect="1"/>
          </p:cNvGraphicFramePr>
          <p:nvPr/>
        </p:nvGraphicFramePr>
        <p:xfrm>
          <a:off x="3200400" y="2239296"/>
          <a:ext cx="457200" cy="381000"/>
        </p:xfrm>
        <a:graphic>
          <a:graphicData uri="http://schemas.openxmlformats.org/presentationml/2006/ole">
            <p:oleObj spid="_x0000_s1026"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20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20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0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2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002060"/>
                </a:solidFill>
              </a:rPr>
              <a:t>EXAMPLE</a:t>
            </a:r>
            <a:endParaRPr lang="en-US" b="1" u="sng" dirty="0">
              <a:solidFill>
                <a:srgbClr val="002060"/>
              </a:solidFill>
            </a:endParaRPr>
          </a:p>
        </p:txBody>
      </p:sp>
      <p:sp>
        <p:nvSpPr>
          <p:cNvPr id="3" name="Content Placeholder 2"/>
          <p:cNvSpPr>
            <a:spLocks noGrp="1"/>
          </p:cNvSpPr>
          <p:nvPr>
            <p:ph sz="quarter" idx="1"/>
          </p:nvPr>
        </p:nvSpPr>
        <p:spPr>
          <a:xfrm>
            <a:off x="457200" y="1219200"/>
            <a:ext cx="8305800" cy="5257800"/>
          </a:xfrm>
        </p:spPr>
        <p:txBody>
          <a:bodyPr>
            <a:normAutofit fontScale="85000" lnSpcReduction="10000"/>
          </a:bodyPr>
          <a:lstStyle/>
          <a:p>
            <a:pPr>
              <a:buNone/>
            </a:pPr>
            <a:r>
              <a:rPr lang="en-US" dirty="0" smtClean="0"/>
              <a:t>	</a:t>
            </a:r>
            <a:r>
              <a:rPr lang="en-US" dirty="0" smtClean="0">
                <a:solidFill>
                  <a:srgbClr val="C00000"/>
                </a:solidFill>
              </a:rPr>
              <a:t>If you have a current password, then you can log on to the network.</a:t>
            </a:r>
          </a:p>
          <a:p>
            <a:pPr>
              <a:buNone/>
            </a:pPr>
            <a:r>
              <a:rPr lang="en-US" dirty="0" smtClean="0">
                <a:solidFill>
                  <a:srgbClr val="C00000"/>
                </a:solidFill>
              </a:rPr>
              <a:t>	You have the password.</a:t>
            </a:r>
          </a:p>
          <a:p>
            <a:pPr>
              <a:buNone/>
            </a:pPr>
            <a:r>
              <a:rPr lang="en-US" dirty="0" smtClean="0"/>
              <a:t>	Therefore,</a:t>
            </a:r>
          </a:p>
          <a:p>
            <a:pPr>
              <a:buNone/>
            </a:pPr>
            <a:r>
              <a:rPr lang="en-US" dirty="0" smtClean="0"/>
              <a:t>	</a:t>
            </a:r>
            <a:r>
              <a:rPr lang="en-US" dirty="0" smtClean="0">
                <a:solidFill>
                  <a:srgbClr val="C00000"/>
                </a:solidFill>
              </a:rPr>
              <a:t>You can log on to the network.</a:t>
            </a:r>
          </a:p>
          <a:p>
            <a:pPr>
              <a:buNone/>
            </a:pPr>
            <a:r>
              <a:rPr lang="en-US" dirty="0" smtClean="0"/>
              <a:t>	</a:t>
            </a:r>
          </a:p>
          <a:p>
            <a:pPr>
              <a:buNone/>
            </a:pPr>
            <a:r>
              <a:rPr lang="en-US" b="1" dirty="0" smtClean="0">
                <a:solidFill>
                  <a:srgbClr val="002060"/>
                </a:solidFill>
              </a:rPr>
              <a:t>	</a:t>
            </a:r>
            <a:r>
              <a:rPr lang="en-US" b="1" u="sng" dirty="0" smtClean="0">
                <a:solidFill>
                  <a:srgbClr val="002060"/>
                </a:solidFill>
              </a:rPr>
              <a:t>Solution:</a:t>
            </a:r>
          </a:p>
          <a:p>
            <a:pPr>
              <a:buNone/>
            </a:pPr>
            <a:r>
              <a:rPr lang="en-US" dirty="0" smtClean="0"/>
              <a:t>			Let </a:t>
            </a:r>
            <a:r>
              <a:rPr lang="en-US" b="1" dirty="0" smtClean="0">
                <a:solidFill>
                  <a:srgbClr val="C00000"/>
                </a:solidFill>
              </a:rPr>
              <a:t>p</a:t>
            </a:r>
            <a:r>
              <a:rPr lang="en-US" dirty="0" smtClean="0"/>
              <a:t> = </a:t>
            </a:r>
            <a:r>
              <a:rPr lang="en-US" dirty="0" smtClean="0">
                <a:solidFill>
                  <a:srgbClr val="002060"/>
                </a:solidFill>
              </a:rPr>
              <a:t>you have a current password.</a:t>
            </a:r>
          </a:p>
          <a:p>
            <a:pPr>
              <a:buNone/>
            </a:pPr>
            <a:r>
              <a:rPr lang="en-US" dirty="0" smtClean="0"/>
              <a:t>			     </a:t>
            </a:r>
            <a:r>
              <a:rPr lang="en-US" b="1" dirty="0" smtClean="0">
                <a:solidFill>
                  <a:srgbClr val="C00000"/>
                </a:solidFill>
              </a:rPr>
              <a:t>q</a:t>
            </a:r>
            <a:r>
              <a:rPr lang="en-US" dirty="0" smtClean="0"/>
              <a:t> = </a:t>
            </a:r>
            <a:r>
              <a:rPr lang="en-US" dirty="0" smtClean="0">
                <a:solidFill>
                  <a:srgbClr val="002060"/>
                </a:solidFill>
              </a:rPr>
              <a:t>you can log on to the network</a:t>
            </a:r>
          </a:p>
          <a:p>
            <a:pPr>
              <a:buNone/>
            </a:pPr>
            <a:endParaRPr lang="en-US" dirty="0" smtClean="0"/>
          </a:p>
          <a:p>
            <a:pPr>
              <a:buNone/>
            </a:pPr>
            <a:r>
              <a:rPr lang="en-US" dirty="0" smtClean="0"/>
              <a:t>	Symbolically:</a:t>
            </a:r>
          </a:p>
          <a:p>
            <a:pPr>
              <a:buNone/>
            </a:pPr>
            <a:r>
              <a:rPr lang="en-US" dirty="0" smtClean="0"/>
              <a:t>				 p </a:t>
            </a:r>
            <a:r>
              <a:rPr lang="en-US" dirty="0" smtClean="0">
                <a:sym typeface="Symbol"/>
              </a:rPr>
              <a:t> </a:t>
            </a:r>
            <a:r>
              <a:rPr lang="en-US" dirty="0" smtClean="0"/>
              <a:t>q</a:t>
            </a:r>
          </a:p>
          <a:p>
            <a:pPr>
              <a:buNone/>
            </a:pPr>
            <a:r>
              <a:rPr lang="en-US" dirty="0" smtClean="0"/>
              <a:t>				   p</a:t>
            </a:r>
          </a:p>
          <a:p>
            <a:pPr>
              <a:buNone/>
            </a:pPr>
            <a:r>
              <a:rPr lang="en-US" dirty="0" smtClean="0"/>
              <a:t>			                  q  						(this form of argument is called </a:t>
            </a:r>
            <a:r>
              <a:rPr lang="en-US" b="1" dirty="0" smtClean="0">
                <a:solidFill>
                  <a:srgbClr val="C00000"/>
                </a:solidFill>
              </a:rPr>
              <a:t>modus ponens</a:t>
            </a:r>
            <a:r>
              <a:rPr lang="en-US" dirty="0" smtClean="0"/>
              <a:t>)</a:t>
            </a:r>
          </a:p>
          <a:p>
            <a:pPr>
              <a:buNone/>
            </a:pPr>
            <a:endParaRPr lang="en-US" dirty="0" smtClean="0"/>
          </a:p>
          <a:p>
            <a:pPr>
              <a:buNone/>
            </a:pPr>
            <a:endParaRPr lang="en-US" dirty="0" smtClean="0"/>
          </a:p>
        </p:txBody>
      </p:sp>
      <p:cxnSp>
        <p:nvCxnSpPr>
          <p:cNvPr id="4" name="Straight Connector 3"/>
          <p:cNvCxnSpPr/>
          <p:nvPr/>
        </p:nvCxnSpPr>
        <p:spPr>
          <a:xfrm>
            <a:off x="3232356" y="5764164"/>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Object 2"/>
          <p:cNvGraphicFramePr>
            <a:graphicFrameLocks noChangeAspect="1"/>
          </p:cNvGraphicFramePr>
          <p:nvPr/>
        </p:nvGraphicFramePr>
        <p:xfrm>
          <a:off x="3303636" y="5764164"/>
          <a:ext cx="457200" cy="381000"/>
        </p:xfrm>
        <a:graphic>
          <a:graphicData uri="http://schemas.openxmlformats.org/presentationml/2006/ole">
            <p:oleObj spid="_x0000_s3074"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20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20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linds(horizontal)">
                                      <p:cBhvr>
                                        <p:cTn id="62" dur="500"/>
                                        <p:tgtEl>
                                          <p:spTgt spid="4"/>
                                        </p:tgtEl>
                                      </p:cBhvr>
                                    </p:animEffect>
                                  </p:childTnLst>
                                </p:cTn>
                              </p:par>
                              <p:par>
                                <p:cTn id="63" presetID="3" presetClass="entr" presetSubtype="1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blinds(horizontal)">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animEffect transition="in" filter="blinds(horizontal)">
                                      <p:cBhvr>
                                        <p:cTn id="7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C00000"/>
                </a:solidFill>
              </a:rPr>
              <a:t>MODUS TOLLENS</a:t>
            </a:r>
            <a:endParaRPr lang="en-US" b="1" u="sng" dirty="0">
              <a:solidFill>
                <a:srgbClr val="C00000"/>
              </a:solidFill>
            </a:endParaRPr>
          </a:p>
        </p:txBody>
      </p:sp>
      <p:sp>
        <p:nvSpPr>
          <p:cNvPr id="3" name="Content Placeholder 2"/>
          <p:cNvSpPr>
            <a:spLocks noGrp="1"/>
          </p:cNvSpPr>
          <p:nvPr>
            <p:ph sz="quarter" idx="1"/>
          </p:nvPr>
        </p:nvSpPr>
        <p:spPr/>
        <p:txBody>
          <a:bodyPr>
            <a:normAutofit lnSpcReduction="10000"/>
          </a:bodyPr>
          <a:lstStyle/>
          <a:p>
            <a:pPr>
              <a:buNone/>
            </a:pPr>
            <a:r>
              <a:rPr lang="en-US" sz="2800" dirty="0" smtClean="0"/>
              <a:t>					~ q</a:t>
            </a:r>
            <a:r>
              <a:rPr lang="en-US" dirty="0" smtClean="0"/>
              <a:t>	</a:t>
            </a:r>
          </a:p>
          <a:p>
            <a:pPr>
              <a:buNone/>
            </a:pPr>
            <a:r>
              <a:rPr lang="en-US" sz="2400" dirty="0" smtClean="0"/>
              <a:t>					p </a:t>
            </a:r>
            <a:r>
              <a:rPr lang="en-US" sz="2400" dirty="0" smtClean="0">
                <a:sym typeface="Symbol"/>
              </a:rPr>
              <a:t></a:t>
            </a:r>
            <a:r>
              <a:rPr lang="en-US" sz="2400" dirty="0" smtClean="0"/>
              <a:t> q</a:t>
            </a:r>
          </a:p>
          <a:p>
            <a:pPr>
              <a:buNone/>
            </a:pPr>
            <a:r>
              <a:rPr lang="en-US" dirty="0" smtClean="0"/>
              <a:t>					  </a:t>
            </a:r>
            <a:r>
              <a:rPr lang="en-US" sz="2400" dirty="0" smtClean="0"/>
              <a:t>~ p</a:t>
            </a:r>
          </a:p>
          <a:p>
            <a:pPr>
              <a:buNone/>
            </a:pPr>
            <a:endParaRPr lang="en-US" sz="2400" dirty="0" smtClean="0"/>
          </a:p>
          <a:p>
            <a:pPr>
              <a:buNone/>
            </a:pPr>
            <a:r>
              <a:rPr lang="en-US" dirty="0" smtClean="0"/>
              <a:t>	Alternatively, ((</a:t>
            </a:r>
            <a:r>
              <a:rPr lang="en-US" sz="2400" dirty="0" smtClean="0"/>
              <a:t>~ q</a:t>
            </a:r>
            <a:r>
              <a:rPr lang="en-US" dirty="0" smtClean="0"/>
              <a:t> ∧ (p → q))→ </a:t>
            </a:r>
            <a:r>
              <a:rPr lang="en-US" sz="2400" dirty="0" smtClean="0"/>
              <a:t>~ p</a:t>
            </a:r>
            <a:r>
              <a:rPr lang="en-US" dirty="0" smtClean="0"/>
              <a:t>) is </a:t>
            </a:r>
            <a:r>
              <a:rPr lang="en-US" b="1" dirty="0" smtClean="0">
                <a:solidFill>
                  <a:srgbClr val="002060"/>
                </a:solidFill>
              </a:rPr>
              <a:t>Tautology</a:t>
            </a:r>
            <a:r>
              <a:rPr lang="en-US" dirty="0" smtClean="0"/>
              <a:t>.</a:t>
            </a:r>
          </a:p>
          <a:p>
            <a:pPr>
              <a:buNone/>
            </a:pPr>
            <a:endParaRPr lang="en-US" dirty="0" smtClean="0"/>
          </a:p>
          <a:p>
            <a:pPr>
              <a:buNone/>
            </a:pPr>
            <a:r>
              <a:rPr lang="en-US" dirty="0" smtClean="0"/>
              <a:t>	Modus </a:t>
            </a:r>
            <a:r>
              <a:rPr lang="en-US" dirty="0" err="1" smtClean="0"/>
              <a:t>Tollens</a:t>
            </a:r>
            <a:r>
              <a:rPr lang="en-US" dirty="0" smtClean="0"/>
              <a:t> tells us that a </a:t>
            </a:r>
            <a:r>
              <a:rPr lang="en-US" dirty="0" smtClean="0">
                <a:solidFill>
                  <a:srgbClr val="002060"/>
                </a:solidFill>
              </a:rPr>
              <a:t>conditional statement</a:t>
            </a:r>
            <a:r>
              <a:rPr lang="en-US" dirty="0" smtClean="0"/>
              <a:t> is </a:t>
            </a:r>
            <a:r>
              <a:rPr lang="en-US" dirty="0" smtClean="0">
                <a:solidFill>
                  <a:srgbClr val="002060"/>
                </a:solidFill>
              </a:rPr>
              <a:t>true</a:t>
            </a:r>
            <a:r>
              <a:rPr lang="en-US" dirty="0" smtClean="0"/>
              <a:t>,  </a:t>
            </a:r>
            <a:r>
              <a:rPr lang="en-US" dirty="0" smtClean="0">
                <a:solidFill>
                  <a:srgbClr val="002060"/>
                </a:solidFill>
              </a:rPr>
              <a:t>conclusion</a:t>
            </a:r>
            <a:r>
              <a:rPr lang="en-US" dirty="0" smtClean="0"/>
              <a:t> of this </a:t>
            </a:r>
            <a:r>
              <a:rPr lang="en-US" dirty="0" smtClean="0">
                <a:solidFill>
                  <a:srgbClr val="002060"/>
                </a:solidFill>
              </a:rPr>
              <a:t>conditional statement</a:t>
            </a:r>
            <a:r>
              <a:rPr lang="en-US" dirty="0" smtClean="0"/>
              <a:t> is </a:t>
            </a:r>
            <a:r>
              <a:rPr lang="en-US" dirty="0" smtClean="0">
                <a:solidFill>
                  <a:srgbClr val="002060"/>
                </a:solidFill>
              </a:rPr>
              <a:t>false</a:t>
            </a:r>
            <a:r>
              <a:rPr lang="en-US" dirty="0" smtClean="0"/>
              <a:t>, then the</a:t>
            </a:r>
            <a:r>
              <a:rPr lang="en-US" dirty="0" smtClean="0">
                <a:solidFill>
                  <a:srgbClr val="002060"/>
                </a:solidFill>
              </a:rPr>
              <a:t> hypothesis</a:t>
            </a:r>
            <a:r>
              <a:rPr lang="en-US" dirty="0" smtClean="0"/>
              <a:t> will also be </a:t>
            </a:r>
            <a:r>
              <a:rPr lang="en-US" dirty="0" smtClean="0">
                <a:solidFill>
                  <a:srgbClr val="002060"/>
                </a:solidFill>
              </a:rPr>
              <a:t>false</a:t>
            </a:r>
            <a:r>
              <a:rPr lang="en-US" dirty="0" smtClean="0"/>
              <a:t>. </a:t>
            </a:r>
          </a:p>
          <a:p>
            <a:pPr>
              <a:buNone/>
            </a:pPr>
            <a:r>
              <a:rPr lang="en-US" dirty="0" smtClean="0"/>
              <a:t>	</a:t>
            </a:r>
          </a:p>
          <a:p>
            <a:pPr>
              <a:buNone/>
            </a:pPr>
            <a:r>
              <a:rPr lang="en-US" dirty="0" smtClean="0"/>
              <a:t>	</a:t>
            </a:r>
          </a:p>
          <a:p>
            <a:pPr>
              <a:buNone/>
            </a:pPr>
            <a:endParaRPr lang="en-US" dirty="0"/>
          </a:p>
        </p:txBody>
      </p:sp>
      <p:cxnSp>
        <p:nvCxnSpPr>
          <p:cNvPr id="4" name="Straight Connector 3"/>
          <p:cNvCxnSpPr/>
          <p:nvPr/>
        </p:nvCxnSpPr>
        <p:spPr>
          <a:xfrm>
            <a:off x="4038600" y="2209800"/>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Object 2"/>
          <p:cNvGraphicFramePr>
            <a:graphicFrameLocks noChangeAspect="1"/>
          </p:cNvGraphicFramePr>
          <p:nvPr/>
        </p:nvGraphicFramePr>
        <p:xfrm>
          <a:off x="3962400" y="2239296"/>
          <a:ext cx="457200" cy="381000"/>
        </p:xfrm>
        <a:graphic>
          <a:graphicData uri="http://schemas.openxmlformats.org/presentationml/2006/ole">
            <p:oleObj spid="_x0000_s2050"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linds(horizontal)">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002060"/>
                </a:solidFill>
              </a:rPr>
              <a:t>EXAMPLE</a:t>
            </a:r>
            <a:endParaRPr lang="en-US" b="1" u="sng" dirty="0">
              <a:solidFill>
                <a:srgbClr val="002060"/>
              </a:solidFill>
            </a:endParaRPr>
          </a:p>
        </p:txBody>
      </p:sp>
      <p:sp>
        <p:nvSpPr>
          <p:cNvPr id="3" name="Content Placeholder 2"/>
          <p:cNvSpPr>
            <a:spLocks noGrp="1"/>
          </p:cNvSpPr>
          <p:nvPr>
            <p:ph sz="quarter" idx="1"/>
          </p:nvPr>
        </p:nvSpPr>
        <p:spPr>
          <a:xfrm>
            <a:off x="457200" y="1219200"/>
            <a:ext cx="8229600" cy="5181600"/>
          </a:xfrm>
        </p:spPr>
        <p:txBody>
          <a:bodyPr>
            <a:normAutofit fontScale="92500" lnSpcReduction="20000"/>
          </a:bodyPr>
          <a:lstStyle/>
          <a:p>
            <a:pPr>
              <a:buNone/>
            </a:pPr>
            <a:r>
              <a:rPr lang="en-US" dirty="0" smtClean="0"/>
              <a:t>	</a:t>
            </a:r>
            <a:r>
              <a:rPr lang="en-US" dirty="0" smtClean="0">
                <a:solidFill>
                  <a:srgbClr val="C00000"/>
                </a:solidFill>
              </a:rPr>
              <a:t>You can’t log on to the network.</a:t>
            </a:r>
          </a:p>
          <a:p>
            <a:pPr>
              <a:buNone/>
            </a:pPr>
            <a:r>
              <a:rPr lang="en-US" dirty="0" smtClean="0">
                <a:solidFill>
                  <a:srgbClr val="C00000"/>
                </a:solidFill>
              </a:rPr>
              <a:t>	If you have a current password, then you can log on to the network.</a:t>
            </a:r>
          </a:p>
          <a:p>
            <a:pPr>
              <a:buNone/>
            </a:pPr>
            <a:r>
              <a:rPr lang="en-US" dirty="0" smtClean="0"/>
              <a:t>	Therefore,</a:t>
            </a:r>
          </a:p>
          <a:p>
            <a:pPr>
              <a:buNone/>
            </a:pPr>
            <a:r>
              <a:rPr lang="en-US" dirty="0" smtClean="0"/>
              <a:t>	</a:t>
            </a:r>
            <a:r>
              <a:rPr lang="en-US" dirty="0" smtClean="0">
                <a:solidFill>
                  <a:srgbClr val="C00000"/>
                </a:solidFill>
              </a:rPr>
              <a:t>You don't have a current password.</a:t>
            </a:r>
          </a:p>
          <a:p>
            <a:pPr>
              <a:buNone/>
            </a:pPr>
            <a:endParaRPr lang="en-US" dirty="0" smtClean="0"/>
          </a:p>
          <a:p>
            <a:pPr>
              <a:buNone/>
            </a:pPr>
            <a:r>
              <a:rPr lang="en-US" dirty="0" smtClean="0"/>
              <a:t>	Solution:</a:t>
            </a:r>
          </a:p>
          <a:p>
            <a:pPr>
              <a:buNone/>
            </a:pPr>
            <a:r>
              <a:rPr lang="en-US" dirty="0" smtClean="0"/>
              <a:t>			Let </a:t>
            </a:r>
            <a:r>
              <a:rPr lang="en-US" b="1" dirty="0" smtClean="0">
                <a:solidFill>
                  <a:srgbClr val="C00000"/>
                </a:solidFill>
              </a:rPr>
              <a:t>p</a:t>
            </a:r>
            <a:r>
              <a:rPr lang="en-US" dirty="0" smtClean="0"/>
              <a:t> = </a:t>
            </a:r>
            <a:r>
              <a:rPr lang="en-US" dirty="0" smtClean="0">
                <a:solidFill>
                  <a:srgbClr val="002060"/>
                </a:solidFill>
              </a:rPr>
              <a:t>you have a current password.</a:t>
            </a:r>
          </a:p>
          <a:p>
            <a:pPr>
              <a:buNone/>
            </a:pPr>
            <a:r>
              <a:rPr lang="en-US" dirty="0" smtClean="0"/>
              <a:t>			     </a:t>
            </a:r>
            <a:r>
              <a:rPr lang="en-US" b="1" dirty="0" smtClean="0">
                <a:solidFill>
                  <a:srgbClr val="C00000"/>
                </a:solidFill>
              </a:rPr>
              <a:t>q</a:t>
            </a:r>
            <a:r>
              <a:rPr lang="en-US" dirty="0" smtClean="0"/>
              <a:t> = </a:t>
            </a:r>
            <a:r>
              <a:rPr lang="en-US" dirty="0" smtClean="0">
                <a:solidFill>
                  <a:srgbClr val="002060"/>
                </a:solidFill>
              </a:rPr>
              <a:t>you can log on to the network</a:t>
            </a:r>
          </a:p>
          <a:p>
            <a:pPr>
              <a:buNone/>
            </a:pPr>
            <a:endParaRPr lang="en-US" dirty="0" smtClean="0"/>
          </a:p>
          <a:p>
            <a:pPr>
              <a:buNone/>
            </a:pPr>
            <a:r>
              <a:rPr lang="en-US" dirty="0" smtClean="0"/>
              <a:t>	Symbolically:</a:t>
            </a:r>
          </a:p>
          <a:p>
            <a:pPr>
              <a:buNone/>
            </a:pPr>
            <a:r>
              <a:rPr lang="en-US" dirty="0" smtClean="0"/>
              <a:t>				</a:t>
            </a:r>
            <a:r>
              <a:rPr lang="en-US" sz="2400" dirty="0" smtClean="0"/>
              <a:t> ~ q</a:t>
            </a:r>
            <a:endParaRPr lang="en-US" dirty="0" smtClean="0"/>
          </a:p>
          <a:p>
            <a:pPr>
              <a:buNone/>
            </a:pPr>
            <a:r>
              <a:rPr lang="en-US" dirty="0" smtClean="0"/>
              <a:t>				</a:t>
            </a:r>
            <a:r>
              <a:rPr lang="en-US" sz="2400" dirty="0" smtClean="0"/>
              <a:t> p </a:t>
            </a:r>
            <a:r>
              <a:rPr lang="en-US" sz="2400" dirty="0" smtClean="0">
                <a:sym typeface="Symbol"/>
              </a:rPr>
              <a:t></a:t>
            </a:r>
            <a:r>
              <a:rPr lang="en-US" sz="2400" dirty="0" smtClean="0"/>
              <a:t> q</a:t>
            </a:r>
          </a:p>
          <a:p>
            <a:pPr>
              <a:buNone/>
            </a:pPr>
            <a:r>
              <a:rPr lang="en-US" sz="2800" dirty="0" smtClean="0"/>
              <a:t>				    </a:t>
            </a:r>
            <a:r>
              <a:rPr lang="en-US" sz="2400" dirty="0" smtClean="0"/>
              <a:t>~ p </a:t>
            </a:r>
          </a:p>
          <a:p>
            <a:endParaRPr lang="en-US" dirty="0"/>
          </a:p>
        </p:txBody>
      </p:sp>
      <p:cxnSp>
        <p:nvCxnSpPr>
          <p:cNvPr id="4" name="Straight Connector 3"/>
          <p:cNvCxnSpPr/>
          <p:nvPr/>
        </p:nvCxnSpPr>
        <p:spPr>
          <a:xfrm>
            <a:off x="3200400" y="5960808"/>
            <a:ext cx="1066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Object 2"/>
          <p:cNvGraphicFramePr>
            <a:graphicFrameLocks noChangeAspect="1"/>
          </p:cNvGraphicFramePr>
          <p:nvPr/>
        </p:nvGraphicFramePr>
        <p:xfrm>
          <a:off x="3271680" y="5960808"/>
          <a:ext cx="457200" cy="381000"/>
        </p:xfrm>
        <a:graphic>
          <a:graphicData uri="http://schemas.openxmlformats.org/presentationml/2006/ole">
            <p:oleObj spid="_x0000_s4098" name="Equation" r:id="rId3" imgW="139680" imgH="1267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2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20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20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linds(horizontal)">
                                      <p:cBhvr>
                                        <p:cTn id="62" dur="500"/>
                                        <p:tgtEl>
                                          <p:spTgt spid="4"/>
                                        </p:tgtEl>
                                      </p:cBhvr>
                                    </p:animEffect>
                                  </p:childTnLst>
                                </p:cTn>
                              </p:par>
                              <p:par>
                                <p:cTn id="63" presetID="3" presetClass="entr" presetSubtype="1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blinds(horizontal)">
                                      <p:cBhvr>
                                        <p:cTn id="6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629</TotalTime>
  <Words>822</Words>
  <Application>Microsoft Office PowerPoint</Application>
  <PresentationFormat>On-screen Show (4:3)</PresentationFormat>
  <Paragraphs>220</Paragraphs>
  <Slides>28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Origin</vt:lpstr>
      <vt:lpstr>Equation</vt:lpstr>
      <vt:lpstr>RULES OF INFERENCE Lecture # 06</vt:lpstr>
      <vt:lpstr>RULES OF INFERENCE &amp; PROPOSITIONAL LOGIC</vt:lpstr>
      <vt:lpstr>RULES OF INFERENCE</vt:lpstr>
      <vt:lpstr>Slide 4</vt:lpstr>
      <vt:lpstr>Slide 5</vt:lpstr>
      <vt:lpstr>MODUS PONENS</vt:lpstr>
      <vt:lpstr>EXAMPLE</vt:lpstr>
      <vt:lpstr>MODUS TOLLENS</vt:lpstr>
      <vt:lpstr>EXAMPLE</vt:lpstr>
      <vt:lpstr>Slide 10</vt:lpstr>
      <vt:lpstr>Exercise:</vt:lpstr>
      <vt:lpstr>Exercise:</vt:lpstr>
      <vt:lpstr>Exercise: </vt:lpstr>
      <vt:lpstr>Slide 14</vt:lpstr>
      <vt:lpstr>Slide 15</vt:lpstr>
      <vt:lpstr>USING RULES OF INFERENCE TO BUILD ARGUMENTS</vt:lpstr>
      <vt:lpstr>EXAMPLE</vt:lpstr>
      <vt:lpstr>Slide 18</vt:lpstr>
      <vt:lpstr>Slide 19</vt:lpstr>
      <vt:lpstr>EXAMPLE</vt:lpstr>
      <vt:lpstr>Slide 21</vt:lpstr>
      <vt:lpstr>Slide 22</vt:lpstr>
      <vt:lpstr>RESOLUTION </vt:lpstr>
      <vt:lpstr>Example: </vt:lpstr>
      <vt:lpstr>Slide 25</vt:lpstr>
      <vt:lpstr>EXERCISE</vt:lpstr>
      <vt:lpstr>EXERCISE</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RULES OF INFERENCE Lecture # 08</dc:title>
  <dc:creator>C &amp; M</dc:creator>
  <cp:lastModifiedBy>Yasir</cp:lastModifiedBy>
  <cp:revision>70</cp:revision>
  <dcterms:created xsi:type="dcterms:W3CDTF">2013-10-15T06:26:31Z</dcterms:created>
  <dcterms:modified xsi:type="dcterms:W3CDTF">2016-02-11T09:57:39Z</dcterms:modified>
</cp:coreProperties>
</file>