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18" r:id="rId4"/>
    <p:sldId id="319" r:id="rId5"/>
    <p:sldId id="258" r:id="rId6"/>
    <p:sldId id="320" r:id="rId7"/>
    <p:sldId id="259" r:id="rId8"/>
    <p:sldId id="261" r:id="rId9"/>
    <p:sldId id="260" r:id="rId10"/>
    <p:sldId id="317" r:id="rId11"/>
    <p:sldId id="323" r:id="rId12"/>
    <p:sldId id="321" r:id="rId13"/>
    <p:sldId id="322" r:id="rId14"/>
    <p:sldId id="324" r:id="rId15"/>
    <p:sldId id="325" r:id="rId16"/>
    <p:sldId id="263" r:id="rId17"/>
    <p:sldId id="265" r:id="rId18"/>
    <p:sldId id="294" r:id="rId19"/>
    <p:sldId id="327" r:id="rId20"/>
    <p:sldId id="328" r:id="rId21"/>
    <p:sldId id="330" r:id="rId22"/>
    <p:sldId id="332" r:id="rId23"/>
    <p:sldId id="331" r:id="rId24"/>
    <p:sldId id="333" r:id="rId25"/>
    <p:sldId id="266" r:id="rId26"/>
    <p:sldId id="268" r:id="rId27"/>
    <p:sldId id="334" r:id="rId28"/>
    <p:sldId id="335" r:id="rId29"/>
    <p:sldId id="336" r:id="rId30"/>
    <p:sldId id="282" r:id="rId31"/>
    <p:sldId id="364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54" r:id="rId43"/>
    <p:sldId id="358" r:id="rId44"/>
    <p:sldId id="348" r:id="rId45"/>
    <p:sldId id="349" r:id="rId46"/>
    <p:sldId id="353" r:id="rId47"/>
    <p:sldId id="355" r:id="rId48"/>
    <p:sldId id="373" r:id="rId49"/>
    <p:sldId id="356" r:id="rId50"/>
    <p:sldId id="357" r:id="rId51"/>
    <p:sldId id="370" r:id="rId52"/>
    <p:sldId id="371" r:id="rId53"/>
    <p:sldId id="374" r:id="rId54"/>
    <p:sldId id="377" r:id="rId55"/>
    <p:sldId id="378" r:id="rId56"/>
    <p:sldId id="381" r:id="rId57"/>
    <p:sldId id="375" r:id="rId58"/>
    <p:sldId id="376" r:id="rId59"/>
    <p:sldId id="380" r:id="rId60"/>
    <p:sldId id="382" r:id="rId61"/>
    <p:sldId id="390" r:id="rId62"/>
    <p:sldId id="383" r:id="rId63"/>
    <p:sldId id="391" r:id="rId64"/>
    <p:sldId id="384" r:id="rId65"/>
    <p:sldId id="385" r:id="rId66"/>
    <p:sldId id="386" r:id="rId67"/>
    <p:sldId id="387" r:id="rId68"/>
    <p:sldId id="388" r:id="rId69"/>
    <p:sldId id="389" r:id="rId70"/>
    <p:sldId id="392" r:id="rId71"/>
    <p:sldId id="379" r:id="rId72"/>
  </p:sldIdLst>
  <p:sldSz cx="9144000" cy="6858000" type="screen4x3"/>
  <p:notesSz cx="6858000" cy="9144000"/>
  <p:custDataLst>
    <p:tags r:id="rId7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46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"/>
    </p:cViewPr>
  </p:sorter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59C94-BE30-4F86-B0FD-A3A1B0C47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71F3D-4CCB-414F-9454-B7A9A7C50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1F3D-4CCB-414F-9454-B7A9A7C50F2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71F3D-4CCB-414F-9454-B7A9A7C50F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046609-F674-44B6-8FCB-CC08E7B10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697B-FB9C-4DE7-84A0-1309B4BE1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47E7-2302-4993-835F-A2750329B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843562-6A8D-4508-B433-375FE97B4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4772-4651-4709-B5B8-851202ACB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212F-0F62-46B2-BBCF-A4267B958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5EE-3D59-4A2D-B384-C9549A05CA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92CC-0ABD-4EAD-8464-CAFE0E96F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1282-669A-4C75-B4DC-B452198C5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D1B8C6-6188-4C48-BCDE-6213A1D72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u="sng" dirty="0">
                <a:solidFill>
                  <a:srgbClr val="C00000"/>
                </a:solidFill>
              </a:rPr>
              <a:t>PREDICATES AND QUANTIFIERS</a:t>
            </a:r>
            <a:br>
              <a:rPr lang="en-US" sz="3100" b="1" u="sng" dirty="0">
                <a:solidFill>
                  <a:srgbClr val="C00000"/>
                </a:solidFill>
              </a:rPr>
            </a:br>
            <a:endParaRPr lang="en-US" sz="2900" b="1" u="sng" dirty="0">
              <a:solidFill>
                <a:srgbClr val="C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B3F-4222-45C1-91A8-A367DD2FCE91}" type="slidenum">
              <a:rPr lang="en-US"/>
              <a:pPr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 PREDICATE DEFINITION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>
              <a:buNone/>
            </a:pPr>
            <a:r>
              <a:rPr lang="en-US" dirty="0"/>
              <a:t>	A </a:t>
            </a:r>
            <a:r>
              <a:rPr lang="en-US" dirty="0">
                <a:solidFill>
                  <a:srgbClr val="C00000"/>
                </a:solidFill>
              </a:rPr>
              <a:t>predicate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sentence</a:t>
            </a:r>
            <a:r>
              <a:rPr lang="en-US" dirty="0"/>
              <a:t> that contains a </a:t>
            </a:r>
            <a:r>
              <a:rPr lang="en-US" dirty="0">
                <a:solidFill>
                  <a:srgbClr val="C00000"/>
                </a:solidFill>
              </a:rPr>
              <a:t>finite number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variables</a:t>
            </a:r>
            <a:r>
              <a:rPr lang="en-US" dirty="0"/>
              <a:t> and becomes a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 when </a:t>
            </a:r>
            <a:r>
              <a:rPr lang="en-US" dirty="0">
                <a:solidFill>
                  <a:srgbClr val="C00000"/>
                </a:solidFill>
              </a:rPr>
              <a:t>specific values</a:t>
            </a:r>
            <a:r>
              <a:rPr lang="en-US" dirty="0"/>
              <a:t> are substituted for the </a:t>
            </a:r>
            <a:r>
              <a:rPr lang="en-US" dirty="0">
                <a:solidFill>
                  <a:srgbClr val="C00000"/>
                </a:solidFill>
              </a:rPr>
              <a:t>variables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Domain:</a:t>
            </a:r>
          </a:p>
          <a:p>
            <a:pPr>
              <a:buNone/>
            </a:pPr>
            <a:r>
              <a:rPr lang="en-US" dirty="0"/>
              <a:t>	The 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predicate variable</a:t>
            </a:r>
            <a:r>
              <a:rPr lang="en-US" dirty="0"/>
              <a:t> is the set of all values that may be </a:t>
            </a:r>
            <a:r>
              <a:rPr lang="en-US" dirty="0">
                <a:solidFill>
                  <a:srgbClr val="C00000"/>
                </a:solidFill>
              </a:rPr>
              <a:t>substituted</a:t>
            </a:r>
            <a:r>
              <a:rPr lang="en-US" dirty="0"/>
              <a:t> in place of the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UNIVERSE OF DISCOURSE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statement ‘</a:t>
            </a:r>
            <a:r>
              <a:rPr lang="en-US" b="1" i="1" dirty="0">
                <a:solidFill>
                  <a:srgbClr val="C00000"/>
                </a:solidFill>
              </a:rPr>
              <a:t>x </a:t>
            </a:r>
            <a:r>
              <a:rPr lang="en-US" b="1" dirty="0">
                <a:solidFill>
                  <a:srgbClr val="C00000"/>
                </a:solidFill>
              </a:rPr>
              <a:t>&gt; 3</a:t>
            </a:r>
            <a:r>
              <a:rPr lang="en-US" dirty="0"/>
              <a:t>’, does it make sense to assign to </a:t>
            </a:r>
            <a:r>
              <a:rPr lang="en-US" i="1" dirty="0"/>
              <a:t>x</a:t>
            </a:r>
            <a:r>
              <a:rPr lang="en-US" dirty="0"/>
              <a:t> the value ‘</a:t>
            </a:r>
            <a:r>
              <a:rPr lang="en-US" b="1" dirty="0">
                <a:solidFill>
                  <a:srgbClr val="C00000"/>
                </a:solidFill>
              </a:rPr>
              <a:t>blue</a:t>
            </a:r>
            <a:r>
              <a:rPr lang="en-US" dirty="0"/>
              <a:t>’?</a:t>
            </a:r>
          </a:p>
          <a:p>
            <a:endParaRPr lang="en-US" dirty="0"/>
          </a:p>
          <a:p>
            <a:r>
              <a:rPr lang="en-US" dirty="0"/>
              <a:t>Intuitively, the </a:t>
            </a:r>
            <a:r>
              <a:rPr lang="en-US" b="1" u="sng" dirty="0">
                <a:solidFill>
                  <a:srgbClr val="C00000"/>
                </a:solidFill>
              </a:rPr>
              <a:t>universe of discourse</a:t>
            </a:r>
            <a:r>
              <a:rPr lang="en-US" dirty="0"/>
              <a:t> is the set of all things we wish to talk about; that is the </a:t>
            </a:r>
            <a:r>
              <a:rPr lang="en-US" dirty="0">
                <a:solidFill>
                  <a:srgbClr val="C00000"/>
                </a:solidFill>
              </a:rPr>
              <a:t>set</a:t>
            </a:r>
            <a:r>
              <a:rPr lang="en-US" dirty="0"/>
              <a:t> of all </a:t>
            </a:r>
            <a:r>
              <a:rPr lang="en-US" dirty="0">
                <a:solidFill>
                  <a:srgbClr val="C00000"/>
                </a:solidFill>
              </a:rPr>
              <a:t>objects</a:t>
            </a:r>
            <a:r>
              <a:rPr lang="en-US" dirty="0"/>
              <a:t> that we can </a:t>
            </a:r>
            <a:r>
              <a:rPr lang="en-US" dirty="0">
                <a:solidFill>
                  <a:srgbClr val="C00000"/>
                </a:solidFill>
              </a:rPr>
              <a:t>sensibly</a:t>
            </a:r>
            <a:r>
              <a:rPr lang="en-US" dirty="0"/>
              <a:t> assign to a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 in a </a:t>
            </a:r>
            <a:r>
              <a:rPr lang="en-US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. Referred to as 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would be the </a:t>
            </a:r>
            <a:r>
              <a:rPr lang="en-US" b="1" dirty="0">
                <a:solidFill>
                  <a:srgbClr val="C00000"/>
                </a:solidFill>
              </a:rPr>
              <a:t>universe of discourse</a:t>
            </a:r>
            <a:r>
              <a:rPr lang="en-US" dirty="0"/>
              <a:t> for the propositional function below be: </a:t>
            </a:r>
          </a:p>
          <a:p>
            <a:endParaRPr lang="en-US" dirty="0"/>
          </a:p>
          <a:p>
            <a:pPr algn="ctr">
              <a:buNone/>
            </a:pPr>
            <a:r>
              <a:rPr lang="en-US" sz="2400" dirty="0"/>
              <a:t>EnrolledCSE235(x)=‘x is enrolled in CSE235’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QUANTIFIERS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b="1" dirty="0">
                <a:solidFill>
                  <a:srgbClr val="C00000"/>
                </a:solidFill>
              </a:rPr>
              <a:t>variables</a:t>
            </a:r>
            <a:r>
              <a:rPr lang="en-US" dirty="0"/>
              <a:t> in a </a:t>
            </a:r>
            <a:r>
              <a:rPr lang="en-US" b="1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 are assigned values, the </a:t>
            </a:r>
            <a:r>
              <a:rPr lang="en-US" b="1" dirty="0">
                <a:solidFill>
                  <a:srgbClr val="C00000"/>
                </a:solidFill>
              </a:rPr>
              <a:t>resulting</a:t>
            </a:r>
            <a:r>
              <a:rPr lang="en-US" dirty="0"/>
              <a:t> statement becomes a </a:t>
            </a:r>
            <a:r>
              <a:rPr lang="en-US" b="1" dirty="0">
                <a:solidFill>
                  <a:srgbClr val="C00000"/>
                </a:solidFill>
              </a:rPr>
              <a:t>proposition</a:t>
            </a:r>
            <a:r>
              <a:rPr lang="en-US" dirty="0"/>
              <a:t> with a certain truth values.</a:t>
            </a:r>
          </a:p>
          <a:p>
            <a:endParaRPr lang="en-US" dirty="0"/>
          </a:p>
          <a:p>
            <a:r>
              <a:rPr lang="en-US" dirty="0"/>
              <a:t>However,  there is </a:t>
            </a:r>
            <a:r>
              <a:rPr lang="en-US" b="1" dirty="0">
                <a:solidFill>
                  <a:srgbClr val="C00000"/>
                </a:solidFill>
              </a:rPr>
              <a:t>another important way</a:t>
            </a:r>
            <a:r>
              <a:rPr lang="en-US" dirty="0"/>
              <a:t>, called </a:t>
            </a:r>
            <a:r>
              <a:rPr lang="en-US" b="1" dirty="0">
                <a:solidFill>
                  <a:srgbClr val="C00000"/>
                </a:solidFill>
              </a:rPr>
              <a:t>quantification</a:t>
            </a:r>
            <a:r>
              <a:rPr lang="en-US" dirty="0"/>
              <a:t>, to create a proposition from a propositional function.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Quantification</a:t>
            </a:r>
            <a:r>
              <a:rPr lang="en-US" dirty="0"/>
              <a:t> expresses the </a:t>
            </a:r>
            <a:r>
              <a:rPr lang="en-US" b="1" dirty="0">
                <a:solidFill>
                  <a:srgbClr val="C00000"/>
                </a:solidFill>
              </a:rPr>
              <a:t>extent</a:t>
            </a:r>
            <a:r>
              <a:rPr lang="en-US" dirty="0"/>
              <a:t> to which a </a:t>
            </a:r>
            <a:r>
              <a:rPr lang="en-US" b="1" dirty="0">
                <a:solidFill>
                  <a:srgbClr val="C00000"/>
                </a:solidFill>
              </a:rPr>
              <a:t>predicate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true</a:t>
            </a:r>
            <a:r>
              <a:rPr lang="en-US" dirty="0"/>
              <a:t> over a </a:t>
            </a:r>
            <a:r>
              <a:rPr lang="en-US" b="1" dirty="0">
                <a:solidFill>
                  <a:srgbClr val="C00000"/>
                </a:solidFill>
              </a:rPr>
              <a:t>range of elements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English, the words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some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many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none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few</a:t>
            </a:r>
            <a:r>
              <a:rPr lang="en-US" dirty="0"/>
              <a:t> are used in </a:t>
            </a:r>
            <a:r>
              <a:rPr lang="en-US" b="1" dirty="0">
                <a:solidFill>
                  <a:srgbClr val="C00000"/>
                </a:solidFill>
              </a:rPr>
              <a:t>quantification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will focus on two types of quantification here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Universal Quantification </a:t>
            </a:r>
            <a:r>
              <a:rPr lang="en-US" sz="2800" b="1" dirty="0">
                <a:solidFill>
                  <a:srgbClr val="002060"/>
                </a:solidFill>
                <a:sym typeface="Symbol" charset="2"/>
              </a:rPr>
              <a:t></a:t>
            </a:r>
            <a:endParaRPr lang="en-US" sz="2600" b="1" dirty="0">
              <a:solidFill>
                <a:srgbClr val="002060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Existential Quantification </a:t>
            </a:r>
            <a:r>
              <a:rPr lang="en-US" sz="2800" b="1" dirty="0">
                <a:solidFill>
                  <a:srgbClr val="002060"/>
                </a:solidFill>
                <a:sym typeface="Symbol" charset="2"/>
              </a:rPr>
              <a:t></a:t>
            </a:r>
            <a:endParaRPr lang="en-US" sz="26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statement ‘</a:t>
            </a:r>
            <a:r>
              <a:rPr lang="en-US" sz="2400" b="1" i="1" dirty="0">
                <a:solidFill>
                  <a:srgbClr val="C00000"/>
                </a:solidFill>
              </a:rPr>
              <a:t>x &gt; 3</a:t>
            </a:r>
            <a:r>
              <a:rPr lang="en-US" sz="2400" i="1" dirty="0"/>
              <a:t>’ </a:t>
            </a:r>
            <a:r>
              <a:rPr lang="en-US" sz="2400" dirty="0"/>
              <a:t>is not a proposition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It becomes a proposition </a:t>
            </a:r>
          </a:p>
          <a:p>
            <a:pPr lvl="1"/>
            <a:r>
              <a:rPr lang="en-US" sz="2000" dirty="0"/>
              <a:t>When we assign values to the argument: ‘4&gt;3’ is  false, ‘2&lt;3’ is true, or</a:t>
            </a:r>
          </a:p>
          <a:p>
            <a:pPr lvl="1"/>
            <a:r>
              <a:rPr lang="en-US" sz="2000" dirty="0"/>
              <a:t>When we quantify the statement</a:t>
            </a:r>
          </a:p>
          <a:p>
            <a:pPr lvl="1">
              <a:buNone/>
            </a:pPr>
            <a:endParaRPr lang="en-US" sz="2000" dirty="0"/>
          </a:p>
          <a:p>
            <a:r>
              <a:rPr lang="en-US" sz="2400" dirty="0"/>
              <a:t>Two quantifiers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Universal quantifier </a:t>
            </a:r>
            <a:r>
              <a:rPr lang="en-US" sz="2000" b="1" dirty="0">
                <a:solidFill>
                  <a:srgbClr val="C00000"/>
                </a:solidFill>
                <a:sym typeface="Symbol" charset="2"/>
              </a:rPr>
              <a:t></a:t>
            </a:r>
            <a:r>
              <a:rPr lang="en-US" sz="2000" dirty="0"/>
              <a:t>                                                            </a:t>
            </a:r>
            <a:r>
              <a:rPr lang="en-US" sz="2000" dirty="0">
                <a:solidFill>
                  <a:srgbClr val="A6A6A6"/>
                </a:solidFill>
              </a:rPr>
              <a:t>\for all</a:t>
            </a:r>
          </a:p>
          <a:p>
            <a:pPr lvl="1">
              <a:buFont typeface="Arial" charset="0"/>
              <a:buNone/>
            </a:pPr>
            <a:r>
              <a:rPr lang="en-US" sz="2000" dirty="0"/>
              <a:t>	the proposition is true for </a:t>
            </a:r>
            <a:r>
              <a:rPr lang="en-US" sz="2000" dirty="0">
                <a:solidFill>
                  <a:srgbClr val="FF0000"/>
                </a:solidFill>
              </a:rPr>
              <a:t>all </a:t>
            </a:r>
            <a:r>
              <a:rPr lang="en-US" sz="2000" dirty="0"/>
              <a:t>possible values in the universe of discourse</a:t>
            </a:r>
          </a:p>
          <a:p>
            <a:pPr lvl="1">
              <a:buFont typeface="Arial" charset="0"/>
              <a:buNone/>
            </a:pPr>
            <a:endParaRPr lang="en-US" sz="2000" dirty="0"/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Existential quantifier </a:t>
            </a:r>
            <a:r>
              <a:rPr lang="en-US" sz="2000" b="1" dirty="0">
                <a:solidFill>
                  <a:srgbClr val="C00000"/>
                </a:solidFill>
                <a:sym typeface="Symbol" charset="2"/>
              </a:rPr>
              <a:t> </a:t>
            </a:r>
            <a:r>
              <a:rPr lang="en-US" sz="2000" dirty="0">
                <a:sym typeface="Symbol" charset="2"/>
              </a:rPr>
              <a:t>                                                          </a:t>
            </a:r>
            <a:r>
              <a:rPr lang="en-US" sz="2000" dirty="0">
                <a:solidFill>
                  <a:srgbClr val="A6A6A6"/>
                </a:solidFill>
              </a:rPr>
              <a:t>\exists</a:t>
            </a:r>
          </a:p>
          <a:p>
            <a:pPr lvl="1">
              <a:buFont typeface="Arial" charset="0"/>
              <a:buNone/>
            </a:pPr>
            <a:r>
              <a:rPr lang="en-US" sz="2000" dirty="0"/>
              <a:t>	the proposition is true for </a:t>
            </a:r>
            <a:r>
              <a:rPr lang="en-US" sz="2000" dirty="0">
                <a:solidFill>
                  <a:srgbClr val="FF0000"/>
                </a:solidFill>
              </a:rPr>
              <a:t>some </a:t>
            </a:r>
            <a:r>
              <a:rPr lang="en-US" sz="2000" dirty="0"/>
              <a:t>value(s) in the universe of discourse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UNIVERSAL QUANTIFIER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Definition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The universal quantification of a predicate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proposition ‘</a:t>
            </a:r>
            <a:r>
              <a:rPr lang="en-US" sz="2400" i="1" u="sng" dirty="0">
                <a:solidFill>
                  <a:srgbClr val="C00000"/>
                </a:solidFill>
              </a:rPr>
              <a:t>P</a:t>
            </a:r>
            <a:r>
              <a:rPr lang="en-US" sz="2400" u="sng" dirty="0">
                <a:solidFill>
                  <a:srgbClr val="C00000"/>
                </a:solidFill>
              </a:rPr>
              <a:t>(</a:t>
            </a:r>
            <a:r>
              <a:rPr lang="en-US" sz="2400" i="1" u="sng" dirty="0">
                <a:solidFill>
                  <a:srgbClr val="C00000"/>
                </a:solidFill>
              </a:rPr>
              <a:t>x</a:t>
            </a:r>
            <a:r>
              <a:rPr lang="en-US" sz="2400" u="sng" dirty="0">
                <a:solidFill>
                  <a:srgbClr val="C00000"/>
                </a:solidFill>
              </a:rPr>
              <a:t>) is true for all values of </a:t>
            </a:r>
            <a:r>
              <a:rPr lang="en-US" sz="2400" i="1" u="sng" dirty="0">
                <a:solidFill>
                  <a:srgbClr val="C00000"/>
                </a:solidFill>
              </a:rPr>
              <a:t>x</a:t>
            </a:r>
            <a:r>
              <a:rPr lang="en-US" sz="2400" u="sng" dirty="0">
                <a:solidFill>
                  <a:srgbClr val="C00000"/>
                </a:solidFill>
              </a:rPr>
              <a:t> in the universe of discourse.</a:t>
            </a:r>
            <a:r>
              <a:rPr lang="en-US" sz="2400" dirty="0"/>
              <a:t>’ 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Notation:</a:t>
            </a:r>
          </a:p>
          <a:p>
            <a:pPr>
              <a:buNone/>
            </a:pPr>
            <a:r>
              <a:rPr lang="en-US" sz="2400" dirty="0"/>
              <a:t>	We use the notation: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 </a:t>
            </a:r>
            <a:r>
              <a:rPr lang="en-US" sz="2400" i="1" dirty="0">
                <a:solidFill>
                  <a:srgbClr val="C00000"/>
                </a:solidFill>
                <a:sym typeface="Symbol" charset="2"/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, which is read ‘</a:t>
            </a:r>
            <a:r>
              <a:rPr lang="en-US" sz="2400" dirty="0">
                <a:solidFill>
                  <a:srgbClr val="C00000"/>
                </a:solidFill>
              </a:rPr>
              <a:t>for all </a:t>
            </a:r>
            <a:r>
              <a:rPr lang="en-US" sz="2400" i="1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’.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C00000"/>
                </a:solidFill>
              </a:rPr>
              <a:t>universe of discourse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finite</a:t>
            </a:r>
            <a:r>
              <a:rPr lang="en-US" sz="2400" dirty="0"/>
              <a:t>, say </a:t>
            </a:r>
            <a:r>
              <a:rPr lang="en-US" sz="2400" dirty="0">
                <a:solidFill>
                  <a:srgbClr val="C00000"/>
                </a:solidFill>
              </a:rPr>
              <a:t>{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i="1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i="1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,…,</a:t>
            </a:r>
            <a:r>
              <a:rPr lang="en-US" sz="2400" i="1" dirty="0" err="1">
                <a:solidFill>
                  <a:srgbClr val="C00000"/>
                </a:solidFill>
              </a:rPr>
              <a:t>n</a:t>
            </a:r>
            <a:r>
              <a:rPr lang="en-US" sz="2400" i="1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>
                <a:solidFill>
                  <a:srgbClr val="C00000"/>
                </a:solidFill>
              </a:rPr>
              <a:t>}</a:t>
            </a:r>
            <a:r>
              <a:rPr lang="en-US" sz="2400" dirty="0"/>
              <a:t>, then the </a:t>
            </a:r>
            <a:r>
              <a:rPr lang="en-US" sz="2400" dirty="0">
                <a:solidFill>
                  <a:srgbClr val="C00000"/>
                </a:solidFill>
              </a:rPr>
              <a:t>universal quantifier</a:t>
            </a:r>
            <a:r>
              <a:rPr lang="en-US" sz="2400" dirty="0"/>
              <a:t> is simply the </a:t>
            </a:r>
            <a:r>
              <a:rPr lang="en-US" sz="2400" dirty="0">
                <a:solidFill>
                  <a:srgbClr val="C00000"/>
                </a:solidFill>
              </a:rPr>
              <a:t>conjunction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C00000"/>
                </a:solidFill>
              </a:rPr>
              <a:t>propositions</a:t>
            </a:r>
            <a:r>
              <a:rPr lang="en-US" sz="2400" dirty="0"/>
              <a:t> over all the elements</a:t>
            </a:r>
          </a:p>
          <a:p>
            <a:pPr algn="ctr">
              <a:buFont typeface="Arial" charset="0"/>
              <a:buNone/>
            </a:pPr>
            <a:r>
              <a:rPr lang="en-US" sz="2400" dirty="0">
                <a:sym typeface="Symbol" charset="2"/>
              </a:rPr>
              <a:t> 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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-25000" dirty="0"/>
              <a:t>1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 </a:t>
            </a:r>
            <a:r>
              <a:rPr lang="en-US" sz="2400" dirty="0"/>
              <a:t>…</a:t>
            </a:r>
            <a:r>
              <a:rPr lang="en-US" sz="2400" dirty="0">
                <a:sym typeface="Symbol" charset="2"/>
              </a:rPr>
              <a:t> 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k</a:t>
            </a:r>
            <a:r>
              <a:rPr lang="en-US" sz="2400" dirty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UNIVERSAL QUANTIFIER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90BA-4A94-4F32-A883-579B8CB3D97F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Represented by an </a:t>
            </a:r>
            <a:r>
              <a:rPr lang="en-US" dirty="0">
                <a:solidFill>
                  <a:srgbClr val="C00000"/>
                </a:solidFill>
              </a:rPr>
              <a:t>upside-down A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It means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for all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 = x+1 &gt; x</a:t>
            </a:r>
          </a:p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We can state the following: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English translation: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for all values of x, P(x) is true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English translation: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for all values of x, x+1&gt;x is true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96B2D-9CFD-450C-87E1-5187EAA091D5}" type="slidenum">
              <a:rPr lang="en-US"/>
              <a:pPr/>
              <a:t>17</a:t>
            </a:fld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Let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universe of discourse</a:t>
            </a:r>
            <a:r>
              <a:rPr lang="en-US" dirty="0">
                <a:sym typeface="Symbol" pitchFamily="18" charset="2"/>
              </a:rPr>
              <a:t> be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real numbers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Then,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sz="2400" dirty="0">
                <a:sym typeface="Symbol" pitchFamily="18" charset="2"/>
              </a:rPr>
              <a:t> is true</a:t>
            </a:r>
          </a:p>
          <a:p>
            <a:pPr lvl="1"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 = x/2 &lt; x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 true</a:t>
            </a:r>
            <a:r>
              <a:rPr lang="en-US" sz="2400" dirty="0">
                <a:sym typeface="Symbol" pitchFamily="18" charset="2"/>
              </a:rPr>
              <a:t> for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negative numbers</a:t>
            </a:r>
            <a:r>
              <a:rPr lang="en-US" sz="2400" dirty="0">
                <a:sym typeface="Symbol" pitchFamily="18" charset="2"/>
              </a:rPr>
              <a:t>!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Thus,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false</a:t>
            </a:r>
          </a:p>
          <a:p>
            <a:pPr lvl="2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When the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000" dirty="0">
                <a:sym typeface="Symbol" pitchFamily="18" charset="2"/>
              </a:rPr>
              <a:t> is all the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real numbers</a:t>
            </a:r>
          </a:p>
          <a:p>
            <a:pPr lvl="1">
              <a:lnSpc>
                <a:spcPct val="8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In order to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prove</a:t>
            </a:r>
            <a:r>
              <a:rPr lang="en-US" dirty="0">
                <a:sym typeface="Symbol" pitchFamily="18" charset="2"/>
              </a:rPr>
              <a:t> that a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universal quantification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ym typeface="Symbol" pitchFamily="18" charset="2"/>
              </a:rPr>
              <a:t>, it must be shown for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ALL</a:t>
            </a:r>
            <a:r>
              <a:rPr lang="en-US" dirty="0">
                <a:sym typeface="Symbol" pitchFamily="18" charset="2"/>
              </a:rPr>
              <a:t> cases.</a:t>
            </a:r>
          </a:p>
          <a:p>
            <a:pPr>
              <a:lnSpc>
                <a:spcPct val="80000"/>
              </a:lnSpc>
            </a:pPr>
            <a:endParaRPr lang="en-US" sz="2800" dirty="0">
              <a:sym typeface="Symbol" pitchFamily="18" charset="2"/>
            </a:endParaRPr>
          </a:p>
          <a:p>
            <a:pPr>
              <a:lnSpc>
                <a:spcPct val="80000"/>
              </a:lnSpc>
            </a:pPr>
            <a:r>
              <a:rPr lang="en-US" dirty="0">
                <a:sym typeface="Symbol" pitchFamily="18" charset="2"/>
              </a:rPr>
              <a:t>In order to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prove</a:t>
            </a:r>
            <a:r>
              <a:rPr lang="en-US" dirty="0">
                <a:sym typeface="Symbol" pitchFamily="18" charset="2"/>
              </a:rPr>
              <a:t> that a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universal quantification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, it must be shown to be false for only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ONE</a:t>
            </a:r>
            <a:r>
              <a:rPr lang="en-US" dirty="0">
                <a:sym typeface="Symbol" pitchFamily="18" charset="2"/>
              </a:rPr>
              <a:t> case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LOOP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9D109-7EBC-451C-BEA4-83FD0A3D7A20}" type="slidenum">
              <a:rPr lang="en-US"/>
              <a:pPr/>
              <a:t>18</a:t>
            </a:fld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Think of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>
                <a:sym typeface="Symbol" pitchFamily="18" charset="2"/>
              </a:rPr>
              <a:t> as a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for loop</a:t>
            </a:r>
            <a:r>
              <a:rPr lang="en-US" sz="2400" dirty="0"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sz="2400" dirty="0">
                <a:sym typeface="Symbol" pitchFamily="18" charset="2"/>
              </a:rPr>
              <a:t>, where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1 </a:t>
            </a:r>
            <a:r>
              <a:rPr lang="en-US" sz="2400" b="1" dirty="0">
                <a:solidFill>
                  <a:srgbClr val="C00000"/>
                </a:solidFill>
                <a:latin typeface="Verdana" pitchFamily="34" charset="0"/>
                <a:sym typeface="Symbol" pitchFamily="18" charset="2"/>
              </a:rPr>
              <a:t>≤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 x </a:t>
            </a:r>
            <a:r>
              <a:rPr lang="en-US" sz="2400" b="1" dirty="0">
                <a:solidFill>
                  <a:srgbClr val="C00000"/>
                </a:solidFill>
                <a:latin typeface="Verdana" pitchFamily="34" charset="0"/>
                <a:sym typeface="Symbol" pitchFamily="18" charset="2"/>
              </a:rPr>
              <a:t>≤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 10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… can be translated as …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Lucida Console" pitchFamily="49" charset="0"/>
                <a:sym typeface="Symbol" pitchFamily="18" charset="2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Lucida Console" pitchFamily="49" charset="0"/>
                <a:sym typeface="Symbol" pitchFamily="18" charset="2"/>
              </a:rPr>
              <a:t>for ( x = 1; x &lt;= 10; x++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Lucida Console" pitchFamily="49" charset="0"/>
                <a:sym typeface="Symbol" pitchFamily="18" charset="2"/>
              </a:rPr>
              <a:t>			is </a:t>
            </a:r>
            <a:r>
              <a:rPr lang="en-US" sz="2400" b="1" dirty="0">
                <a:solidFill>
                  <a:srgbClr val="C00000"/>
                </a:solidFill>
                <a:latin typeface="Lucida Console" pitchFamily="49" charset="0"/>
                <a:sym typeface="Symbol" pitchFamily="18" charset="2"/>
              </a:rPr>
              <a:t>P(x) true</a:t>
            </a:r>
            <a:r>
              <a:rPr lang="en-US" sz="2400" dirty="0">
                <a:latin typeface="Lucida Console" pitchFamily="49" charset="0"/>
                <a:sym typeface="Symbol" pitchFamily="18" charset="2"/>
              </a:rPr>
              <a:t>?</a:t>
            </a:r>
          </a:p>
          <a:p>
            <a:pPr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for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all parts</a:t>
            </a:r>
            <a:r>
              <a:rPr lang="en-US" sz="2400" dirty="0">
                <a:sym typeface="Symbol" pitchFamily="18" charset="2"/>
              </a:rPr>
              <a:t> of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for loop</a:t>
            </a:r>
            <a:r>
              <a:rPr lang="en-US" sz="2400" dirty="0">
                <a:sym typeface="Symbol" pitchFamily="18" charset="2"/>
              </a:rPr>
              <a:t>, then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P(x)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Consequently, if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sz="2000" dirty="0">
                <a:sym typeface="Symbol" pitchFamily="18" charset="2"/>
              </a:rPr>
              <a:t> is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sz="2000" dirty="0">
                <a:sym typeface="Symbol" pitchFamily="18" charset="2"/>
              </a:rPr>
              <a:t> for any one value of the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for loop</a:t>
            </a:r>
            <a:r>
              <a:rPr lang="en-US" sz="2000" dirty="0">
                <a:sym typeface="Symbol" pitchFamily="18" charset="2"/>
              </a:rPr>
              <a:t>, then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000" dirty="0">
                <a:sym typeface="Symbol" pitchFamily="18" charset="2"/>
              </a:rPr>
              <a:t>	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x P(x) is false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REMEMBER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truth value of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sz="2400" dirty="0">
                <a:sym typeface="Symbol" pitchFamily="18" charset="2"/>
              </a:rPr>
              <a:t> depends on the 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domain/universe of discourse</a:t>
            </a:r>
            <a:r>
              <a:rPr lang="en-US" sz="2400" dirty="0">
                <a:sym typeface="Symbol" pitchFamily="18" charset="2"/>
              </a:rPr>
              <a:t>!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A statement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. If and only If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dirty="0">
                <a:sym typeface="Symbol" pitchFamily="18" charset="2"/>
              </a:rPr>
              <a:t> is not always true when x is in the domain.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One way to show that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dirty="0">
                <a:sym typeface="Symbol" pitchFamily="18" charset="2"/>
              </a:rPr>
              <a:t> is not always true when x is in the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dirty="0">
                <a:sym typeface="Symbol" pitchFamily="18" charset="2"/>
              </a:rPr>
              <a:t> is to find a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counterexample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A single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counter example</a:t>
            </a:r>
            <a:r>
              <a:rPr lang="en-US" dirty="0">
                <a:sym typeface="Symbol" pitchFamily="18" charset="2"/>
              </a:rPr>
              <a:t> is all we need to establish that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TERMINOLOGY REVIEW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5044-D182-4BAE-9152-421F005E817B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Proposition:</a:t>
            </a:r>
          </a:p>
          <a:p>
            <a:pPr>
              <a:buNone/>
            </a:pPr>
            <a:r>
              <a:rPr lang="en-US" dirty="0"/>
              <a:t>	- A statement that is either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r>
              <a:rPr lang="en-US" dirty="0"/>
              <a:t>	- Must always be one or the other!</a:t>
            </a:r>
          </a:p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 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“The sky is red”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Not a proposition: x + 3 &gt; 4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r>
              <a:rPr lang="en-US" b="1" u="sng" dirty="0">
                <a:solidFill>
                  <a:srgbClr val="C00000"/>
                </a:solidFill>
              </a:rPr>
              <a:t>Boolean variable: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/>
              <a:t> - A variable (usually p, q, r, etc.) that represents a  </a:t>
            </a:r>
          </a:p>
          <a:p>
            <a:pPr>
              <a:buNone/>
            </a:pPr>
            <a:r>
              <a:rPr lang="en-US" dirty="0"/>
              <a:t>      proposition.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Q(x)</a:t>
            </a:r>
            <a:r>
              <a:rPr lang="en-US" dirty="0"/>
              <a:t> be the statement “</a:t>
            </a:r>
            <a:r>
              <a:rPr lang="en-US" dirty="0">
                <a:solidFill>
                  <a:srgbClr val="C00000"/>
                </a:solidFill>
              </a:rPr>
              <a:t>x &lt; 2</a:t>
            </a:r>
            <a:r>
              <a:rPr lang="en-US" dirty="0"/>
              <a:t>”. 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quantification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x Q(x)</a:t>
            </a:r>
            <a:r>
              <a:rPr lang="en-US" sz="2400" dirty="0">
                <a:sym typeface="Symbol" pitchFamily="18" charset="2"/>
              </a:rPr>
              <a:t>, where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400" dirty="0">
                <a:sym typeface="Symbol" pitchFamily="18" charset="2"/>
              </a:rPr>
              <a:t> consists of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all real numbers</a:t>
            </a:r>
            <a:r>
              <a:rPr lang="en-US" sz="2400" dirty="0">
                <a:sym typeface="Symbol" pitchFamily="18" charset="2"/>
              </a:rPr>
              <a:t>?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Q(x)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 true</a:t>
            </a:r>
            <a:r>
              <a:rPr lang="en-US" sz="2400" dirty="0">
                <a:sym typeface="Symbol" pitchFamily="18" charset="2"/>
              </a:rPr>
              <a:t> for every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real number x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Counter Example: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Let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= 3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Q(3)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false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Thus,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x Q(x)</a:t>
            </a:r>
            <a:r>
              <a:rPr lang="en-US" sz="2400" dirty="0">
                <a:sym typeface="Symbol" pitchFamily="18" charset="2"/>
              </a:rPr>
              <a:t>	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sz="2400" dirty="0">
                <a:sym typeface="Symbol" pitchFamily="18" charset="2"/>
              </a:rPr>
              <a:t>.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sz="2800" dirty="0">
                <a:sym typeface="Symbol" pitchFamily="18" charset="2"/>
              </a:rPr>
              <a:t>, where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sz="2800" dirty="0">
                <a:sym typeface="Symbol" pitchFamily="18" charset="2"/>
              </a:rPr>
              <a:t> is the statement “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 10</a:t>
            </a:r>
            <a:r>
              <a:rPr lang="en-US" sz="2800" dirty="0">
                <a:sym typeface="Symbol" pitchFamily="18" charset="2"/>
              </a:rPr>
              <a:t>” and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800" dirty="0">
                <a:sym typeface="Symbol" pitchFamily="18" charset="2"/>
              </a:rPr>
              <a:t> consists of the positive integers not exceeding 4?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The statement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sz="2800" dirty="0">
                <a:sym typeface="Symbol" pitchFamily="18" charset="2"/>
              </a:rPr>
              <a:t> is the same as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conjunction</a:t>
            </a:r>
          </a:p>
          <a:p>
            <a:pPr algn="ctr">
              <a:buNone/>
            </a:pP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P(1) 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P(2) 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P(3) </a:t>
            </a:r>
            <a:r>
              <a:rPr lang="en-US" sz="2800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P(4)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P(1)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true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P(2)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true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P(3)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C00000"/>
                </a:solidFill>
              </a:rPr>
              <a:t>true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P(4)</a:t>
            </a:r>
            <a:r>
              <a:rPr lang="en-US" sz="2800" dirty="0"/>
              <a:t> is </a:t>
            </a:r>
            <a:r>
              <a:rPr lang="en-US" sz="2800" b="1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C00000"/>
                </a:solidFill>
              </a:rPr>
              <a:t>P(4)</a:t>
            </a:r>
            <a:r>
              <a:rPr lang="en-US" sz="2800" dirty="0"/>
              <a:t>, which is the statement “</a:t>
            </a:r>
            <a:r>
              <a:rPr lang="en-US" b="1" dirty="0">
                <a:solidFill>
                  <a:srgbClr val="C00000"/>
                </a:solidFill>
              </a:rPr>
              <a:t>4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&lt; 10</a:t>
            </a:r>
            <a:r>
              <a:rPr lang="en-US" sz="2800" dirty="0"/>
              <a:t>” is </a:t>
            </a:r>
            <a:r>
              <a:rPr lang="en-US" sz="2800" dirty="0">
                <a:solidFill>
                  <a:srgbClr val="C00000"/>
                </a:solidFill>
              </a:rPr>
              <a:t>false</a:t>
            </a:r>
            <a:r>
              <a:rPr lang="en-US" sz="2800" dirty="0"/>
              <a:t>, </a:t>
            </a:r>
          </a:p>
          <a:p>
            <a:pPr>
              <a:buNone/>
            </a:pPr>
            <a:r>
              <a:rPr lang="en-US" sz="2800" dirty="0"/>
              <a:t>	Thus, </a:t>
            </a:r>
          </a:p>
          <a:p>
            <a:pPr algn="ctr"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sz="2800" dirty="0">
                <a:sym typeface="Symbol" pitchFamily="18" charset="2"/>
              </a:rPr>
              <a:t>.</a:t>
            </a:r>
            <a:endParaRPr lang="en-US" sz="2800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a)</a:t>
            </a:r>
            <a:r>
              <a:rPr lang="en-US" sz="2800" dirty="0"/>
              <a:t> </a:t>
            </a:r>
            <a:r>
              <a:rPr lang="en-US" dirty="0"/>
              <a:t>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 x (</a:t>
            </a:r>
            <a:r>
              <a:rPr lang="en-US" sz="2800" dirty="0">
                <a:solidFill>
                  <a:srgbClr val="C00000"/>
                </a:solidFill>
              </a:rPr>
              <a:t>x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≥ x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, if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800" dirty="0">
                <a:sym typeface="Symbol" pitchFamily="18" charset="2"/>
              </a:rPr>
              <a:t>  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       </a:t>
            </a:r>
            <a:r>
              <a:rPr lang="en-US" dirty="0">
                <a:sym typeface="Symbol" pitchFamily="18" charset="2"/>
              </a:rPr>
              <a:t>consists of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all real numbers</a:t>
            </a:r>
            <a:r>
              <a:rPr lang="en-US" dirty="0">
                <a:sym typeface="Symbol" pitchFamily="18" charset="2"/>
              </a:rPr>
              <a:t>? 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C00000"/>
                </a:solidFill>
              </a:rPr>
              <a:t>b)</a:t>
            </a:r>
            <a:r>
              <a:rPr lang="en-US" dirty="0"/>
              <a:t> 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 x (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≥ 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if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        consists of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all integers</a:t>
            </a:r>
            <a:r>
              <a:rPr lang="en-US" dirty="0">
                <a:sym typeface="Symbol" pitchFamily="18" charset="2"/>
              </a:rPr>
              <a:t>? </a:t>
            </a:r>
          </a:p>
          <a:p>
            <a:endParaRPr lang="en-US" sz="2800" dirty="0">
              <a:sym typeface="Symbol" pitchFamily="18" charset="2"/>
            </a:endParaRP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	a)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  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universal quantification (</a:t>
            </a:r>
            <a:r>
              <a:rPr lang="en-US" sz="2800" dirty="0">
                <a:solidFill>
                  <a:srgbClr val="C00000"/>
                </a:solidFill>
              </a:rPr>
              <a:t>x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≥ x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not true</a:t>
            </a:r>
            <a:r>
              <a:rPr lang="en-US" sz="2800" dirty="0">
                <a:sym typeface="Symbol" pitchFamily="18" charset="2"/>
              </a:rPr>
              <a:t> for   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      every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real number x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  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Counter Example: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   Let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x = ½</a:t>
            </a:r>
          </a:p>
          <a:p>
            <a:pPr algn="ctr">
              <a:buNone/>
            </a:pPr>
            <a:r>
              <a:rPr lang="en-US" sz="2800" dirty="0">
                <a:solidFill>
                  <a:srgbClr val="C00000"/>
                </a:solidFill>
              </a:rPr>
              <a:t>(1/2)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≥</a:t>
            </a:r>
            <a:r>
              <a:rPr lang="en-US" sz="2800" baseline="300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(1/2)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false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	b)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   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universal quantification (</a:t>
            </a:r>
            <a:r>
              <a:rPr lang="en-US" sz="2800" dirty="0">
                <a:solidFill>
                  <a:srgbClr val="C00000"/>
                </a:solidFill>
              </a:rPr>
              <a:t>x</a:t>
            </a:r>
            <a:r>
              <a:rPr lang="en-US" sz="2800" baseline="30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≥ x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800" dirty="0">
                <a:sym typeface="Symbol" pitchFamily="18" charset="2"/>
              </a:rPr>
              <a:t> for   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     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all integers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   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EXISTENTIAL QUANTIFICATION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Definition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The existential  quantification of a predicate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proposition ‘</a:t>
            </a:r>
            <a:r>
              <a:rPr lang="en-US" sz="2400" u="sng" dirty="0">
                <a:solidFill>
                  <a:srgbClr val="C00000"/>
                </a:solidFill>
              </a:rPr>
              <a:t>There exists a value x in the universe of discourse such that </a:t>
            </a:r>
            <a:r>
              <a:rPr lang="en-US" sz="2400" i="1" u="sng" dirty="0">
                <a:solidFill>
                  <a:srgbClr val="C00000"/>
                </a:solidFill>
              </a:rPr>
              <a:t>P</a:t>
            </a:r>
            <a:r>
              <a:rPr lang="en-US" sz="2400" u="sng" dirty="0">
                <a:solidFill>
                  <a:srgbClr val="C00000"/>
                </a:solidFill>
              </a:rPr>
              <a:t>(</a:t>
            </a:r>
            <a:r>
              <a:rPr lang="en-US" sz="2400" i="1" u="sng" dirty="0">
                <a:solidFill>
                  <a:srgbClr val="C00000"/>
                </a:solidFill>
              </a:rPr>
              <a:t>x</a:t>
            </a:r>
            <a:r>
              <a:rPr lang="en-US" sz="2400" u="sng" dirty="0">
                <a:solidFill>
                  <a:srgbClr val="C00000"/>
                </a:solidFill>
              </a:rPr>
              <a:t>) is true.</a:t>
            </a:r>
            <a:r>
              <a:rPr lang="en-US" sz="2400" dirty="0"/>
              <a:t>’ 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Notation:</a:t>
            </a:r>
          </a:p>
          <a:p>
            <a:pPr>
              <a:buNone/>
            </a:pPr>
            <a:r>
              <a:rPr lang="en-US" sz="2400" dirty="0"/>
              <a:t>	We use the notation: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 </a:t>
            </a:r>
            <a:r>
              <a:rPr lang="en-US" sz="2400" i="1" dirty="0">
                <a:solidFill>
                  <a:srgbClr val="C00000"/>
                </a:solidFill>
                <a:sym typeface="Symbol" charset="2"/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r>
              <a:rPr lang="en-US" sz="2400" dirty="0"/>
              <a:t>, which is read ‘</a:t>
            </a:r>
            <a:r>
              <a:rPr lang="en-US" sz="2400" dirty="0">
                <a:solidFill>
                  <a:srgbClr val="C00000"/>
                </a:solidFill>
              </a:rPr>
              <a:t>there exists </a:t>
            </a:r>
            <a:r>
              <a:rPr lang="en-US" sz="2400" i="1" dirty="0">
                <a:solidFill>
                  <a:srgbClr val="C00000"/>
                </a:solidFill>
              </a:rPr>
              <a:t>x</a:t>
            </a:r>
            <a:r>
              <a:rPr lang="en-US" sz="2400" dirty="0"/>
              <a:t>’.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C00000"/>
                </a:solidFill>
              </a:rPr>
              <a:t>universe of discourse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finite</a:t>
            </a:r>
            <a:r>
              <a:rPr lang="en-US" sz="2400" dirty="0"/>
              <a:t>, say {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i="1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,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i="1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,…,</a:t>
            </a:r>
            <a:r>
              <a:rPr lang="en-US" sz="2400" i="1" dirty="0" err="1">
                <a:solidFill>
                  <a:srgbClr val="C00000"/>
                </a:solidFill>
              </a:rPr>
              <a:t>n</a:t>
            </a:r>
            <a:r>
              <a:rPr lang="en-US" sz="2400" i="1" baseline="-25000" dirty="0" err="1">
                <a:solidFill>
                  <a:srgbClr val="C00000"/>
                </a:solidFill>
              </a:rPr>
              <a:t>k</a:t>
            </a:r>
            <a:r>
              <a:rPr lang="en-US" sz="2400" dirty="0"/>
              <a:t>}, then the </a:t>
            </a:r>
            <a:r>
              <a:rPr lang="en-US" sz="2400" dirty="0">
                <a:solidFill>
                  <a:srgbClr val="C00000"/>
                </a:solidFill>
              </a:rPr>
              <a:t>existential quantifier</a:t>
            </a:r>
            <a:r>
              <a:rPr lang="en-US" sz="2400" dirty="0"/>
              <a:t> is simply the </a:t>
            </a:r>
            <a:r>
              <a:rPr lang="en-US" sz="2400" u="sng" dirty="0">
                <a:solidFill>
                  <a:srgbClr val="C00000"/>
                </a:solidFill>
              </a:rPr>
              <a:t>disjunction</a:t>
            </a:r>
            <a:r>
              <a:rPr lang="en-US" sz="2400" dirty="0"/>
              <a:t> of the propositions over all the elements</a:t>
            </a:r>
          </a:p>
          <a:p>
            <a:pPr algn="ctr">
              <a:buNone/>
            </a:pPr>
            <a:r>
              <a:rPr lang="en-US" sz="2400" dirty="0">
                <a:sym typeface="Symbol" charset="2"/>
              </a:rPr>
              <a:t> </a:t>
            </a:r>
            <a:r>
              <a:rPr lang="en-US" sz="2400" i="1" dirty="0">
                <a:sym typeface="Symbol" charset="2"/>
              </a:rPr>
              <a:t>x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 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-25000" dirty="0"/>
              <a:t>1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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) </a:t>
            </a:r>
            <a:r>
              <a:rPr lang="en-US" sz="2400" dirty="0">
                <a:sym typeface="Symbol" charset="2"/>
              </a:rPr>
              <a:t>  </a:t>
            </a:r>
            <a:r>
              <a:rPr lang="en-US" sz="2400" dirty="0"/>
              <a:t>…</a:t>
            </a:r>
            <a:r>
              <a:rPr lang="en-US" sz="2400" dirty="0">
                <a:sym typeface="Symbol" charset="2"/>
              </a:rPr>
              <a:t>  </a:t>
            </a:r>
            <a:r>
              <a:rPr lang="en-US" sz="2400" dirty="0"/>
              <a:t>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 err="1"/>
              <a:t>n</a:t>
            </a:r>
            <a:r>
              <a:rPr lang="en-US" sz="2400" i="1" baseline="-25000" dirty="0" err="1"/>
              <a:t>k</a:t>
            </a:r>
            <a:r>
              <a:rPr lang="en-US" sz="2400" dirty="0"/>
              <a:t>) 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C632-3831-467B-8847-0E9AF6418B9A}" type="slidenum">
              <a:rPr lang="en-US"/>
              <a:pPr/>
              <a:t>25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Represented by an backwards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: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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It means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there exists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 = x+1 &gt; x</a:t>
            </a:r>
          </a:p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We can state the following: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P(x)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English translation: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there exists (a value of) x such that P(x) is true</a:t>
            </a:r>
            <a:r>
              <a:rPr lang="en-US" dirty="0">
                <a:sym typeface="Symbol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English translation: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for at least one value of x, x+1&gt;x is true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026B-657E-4964-A918-0E3BE41AEECA}" type="slidenum">
              <a:rPr lang="en-US"/>
              <a:pPr/>
              <a:t>26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 = x+1 &gt; x </a:t>
            </a:r>
            <a:r>
              <a:rPr lang="en-US" dirty="0">
                <a:sym typeface="Symbol" pitchFamily="18" charset="2"/>
              </a:rPr>
              <a:t>universe of discourse is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integars</a:t>
            </a:r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pPr lvl="1"/>
            <a:r>
              <a:rPr lang="en-US" sz="2600" dirty="0">
                <a:sym typeface="Symbol" pitchFamily="18" charset="2"/>
              </a:rPr>
              <a:t>There is a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numerical value</a:t>
            </a:r>
            <a:r>
              <a:rPr lang="en-US" sz="2600" dirty="0">
                <a:sym typeface="Symbol" pitchFamily="18" charset="2"/>
              </a:rPr>
              <a:t> for which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x+1&gt;x</a:t>
            </a:r>
          </a:p>
          <a:p>
            <a:pPr lvl="2"/>
            <a:r>
              <a:rPr lang="en-US" sz="2600" dirty="0">
                <a:sym typeface="Symbol" pitchFamily="18" charset="2"/>
              </a:rPr>
              <a:t>In fact, it’s true for all of the values of x!</a:t>
            </a:r>
          </a:p>
          <a:p>
            <a:pPr lvl="1"/>
            <a:r>
              <a:rPr lang="en-US" sz="2600" dirty="0">
                <a:sym typeface="Symbol" pitchFamily="18" charset="2"/>
              </a:rPr>
              <a:t>Thus,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x P(x)</a:t>
            </a:r>
            <a:r>
              <a:rPr lang="en-US" sz="2600" dirty="0">
                <a:sym typeface="Symbol" pitchFamily="18" charset="2"/>
              </a:rPr>
              <a:t> is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true</a:t>
            </a:r>
            <a:endParaRPr lang="en-US" sz="2600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In order to show an </a:t>
            </a:r>
            <a:r>
              <a:rPr lang="en-US" dirty="0">
                <a:solidFill>
                  <a:srgbClr val="C00000"/>
                </a:solidFill>
              </a:rPr>
              <a:t>existential quantification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, you only have to find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value</a:t>
            </a:r>
          </a:p>
          <a:p>
            <a:endParaRPr lang="en-US" dirty="0"/>
          </a:p>
          <a:p>
            <a:r>
              <a:rPr lang="en-US" dirty="0"/>
              <a:t>In order to show an </a:t>
            </a:r>
            <a:r>
              <a:rPr lang="en-US" dirty="0">
                <a:solidFill>
                  <a:srgbClr val="C00000"/>
                </a:solidFill>
              </a:rPr>
              <a:t>existential quantification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you have to show it’s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for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values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/>
              <a:t> be the statement “</a:t>
            </a:r>
            <a:r>
              <a:rPr lang="en-US" dirty="0">
                <a:solidFill>
                  <a:srgbClr val="C00000"/>
                </a:solidFill>
              </a:rPr>
              <a:t>x &gt; 3.</a:t>
            </a:r>
            <a:r>
              <a:rPr lang="en-US" dirty="0"/>
              <a:t>” 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quantification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 x P(x)</a:t>
            </a:r>
            <a:r>
              <a:rPr lang="en-US" sz="2400" i="1" dirty="0">
                <a:sym typeface="Symbol" pitchFamily="18" charset="2"/>
              </a:rPr>
              <a:t>, </a:t>
            </a:r>
            <a:r>
              <a:rPr lang="en-US" sz="2400" dirty="0">
                <a:sym typeface="Symbol" pitchFamily="18" charset="2"/>
              </a:rPr>
              <a:t>where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400" dirty="0">
                <a:sym typeface="Symbol" pitchFamily="18" charset="2"/>
              </a:rPr>
              <a:t> consists of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all real numbers</a:t>
            </a:r>
            <a:r>
              <a:rPr lang="en-US" sz="2400" dirty="0">
                <a:sym typeface="Symbol" pitchFamily="18" charset="2"/>
              </a:rPr>
              <a:t>?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for some values in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domain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b="1" dirty="0">
                <a:solidFill>
                  <a:srgbClr val="C00000"/>
                </a:solidFill>
                <a:sym typeface="Symbol" pitchFamily="18" charset="2"/>
              </a:rPr>
              <a:t>Counter Example: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Let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= 4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P(4)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Thus,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		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 x P(x)</a:t>
            </a:r>
            <a:r>
              <a:rPr lang="en-US" sz="2400" dirty="0">
                <a:sym typeface="Symbol" pitchFamily="18" charset="2"/>
              </a:rPr>
              <a:t>	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.	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Q(x)</a:t>
            </a:r>
            <a:r>
              <a:rPr lang="en-US" dirty="0"/>
              <a:t> be the statement “</a:t>
            </a:r>
            <a:r>
              <a:rPr lang="en-US" dirty="0">
                <a:solidFill>
                  <a:srgbClr val="C00000"/>
                </a:solidFill>
              </a:rPr>
              <a:t>x = x + 1.</a:t>
            </a:r>
            <a:r>
              <a:rPr lang="en-US" dirty="0"/>
              <a:t>” What is the </a:t>
            </a:r>
            <a:r>
              <a:rPr lang="en-US" dirty="0">
                <a:solidFill>
                  <a:srgbClr val="C00000"/>
                </a:solidFill>
              </a:rPr>
              <a:t>truth value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quantification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 x Q(x)</a:t>
            </a:r>
            <a:r>
              <a:rPr lang="en-US" i="1" dirty="0">
                <a:sym typeface="Symbol" pitchFamily="18" charset="2"/>
              </a:rPr>
              <a:t>, </a:t>
            </a:r>
            <a:r>
              <a:rPr lang="en-US" dirty="0">
                <a:sym typeface="Symbol" pitchFamily="18" charset="2"/>
              </a:rPr>
              <a:t>where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dirty="0">
                <a:sym typeface="Symbol" pitchFamily="18" charset="2"/>
              </a:rPr>
              <a:t> consists of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all real numbers</a:t>
            </a:r>
            <a:r>
              <a:rPr lang="en-US" dirty="0">
                <a:sym typeface="Symbol" pitchFamily="18" charset="2"/>
              </a:rPr>
              <a:t>?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 for every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real number x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Counter Example: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= 6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>
                <a:sym typeface="Symbol" pitchFamily="18" charset="2"/>
              </a:rPr>
              <a:t>	</a:t>
            </a:r>
            <a:r>
              <a:rPr lang="en-US">
                <a:solidFill>
                  <a:srgbClr val="C00000"/>
                </a:solidFill>
                <a:sym typeface="Symbol" pitchFamily="18" charset="2"/>
              </a:rPr>
              <a:t>Q(6)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= 6 = 6 + 1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Thus,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		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 x Q(x)</a:t>
            </a:r>
            <a:r>
              <a:rPr lang="en-US" dirty="0">
                <a:sym typeface="Symbol" pitchFamily="18" charset="2"/>
              </a:rPr>
              <a:t>	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ym typeface="Symbol" pitchFamily="18" charset="2"/>
              </a:rPr>
              <a:t>.	</a:t>
            </a:r>
            <a:endParaRPr lang="en-US" dirty="0"/>
          </a:p>
          <a:p>
            <a:endParaRPr lang="en-US" sz="2800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89704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truth value of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 x P(x)</a:t>
            </a:r>
            <a:r>
              <a:rPr lang="en-US" sz="2400" dirty="0">
                <a:sym typeface="Symbol" pitchFamily="18" charset="2"/>
              </a:rPr>
              <a:t>, where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sz="2400" dirty="0">
                <a:sym typeface="Symbol" pitchFamily="18" charset="2"/>
              </a:rPr>
              <a:t> is the statement “</a:t>
            </a:r>
            <a:r>
              <a:rPr lang="en-US" b="1" dirty="0">
                <a:solidFill>
                  <a:srgbClr val="C00000"/>
                </a:solidFill>
              </a:rPr>
              <a:t>x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&gt; 10</a:t>
            </a:r>
            <a:r>
              <a:rPr lang="en-US" sz="2400" dirty="0">
                <a:sym typeface="Symbol" pitchFamily="18" charset="2"/>
              </a:rPr>
              <a:t>” and the universe of discourse consists of the positive integers not exceeding 4?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400" dirty="0">
                <a:sym typeface="Symbol" pitchFamily="18" charset="2"/>
              </a:rPr>
              <a:t>	The statement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 x P(x)</a:t>
            </a:r>
            <a:r>
              <a:rPr lang="en-US" sz="2400" dirty="0">
                <a:sym typeface="Symbol" pitchFamily="18" charset="2"/>
              </a:rPr>
              <a:t> is the same as 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disjunction</a:t>
            </a:r>
          </a:p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P(1) </a:t>
            </a:r>
            <a:r>
              <a:rPr lang="en-US" sz="2400" dirty="0">
                <a:sym typeface="Symbol" charset="2"/>
              </a:rPr>
              <a:t>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P(2) </a:t>
            </a:r>
            <a:r>
              <a:rPr lang="en-US" sz="2400" dirty="0">
                <a:sym typeface="Symbol" charset="2"/>
              </a:rPr>
              <a:t>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P(3) </a:t>
            </a:r>
            <a:r>
              <a:rPr lang="en-US" sz="2400" dirty="0">
                <a:sym typeface="Symbol" charset="2"/>
              </a:rPr>
              <a:t>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P(4)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P(1)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P(2)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P(3)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P(4)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true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P(4)</a:t>
            </a:r>
            <a:r>
              <a:rPr lang="en-US" sz="2400" dirty="0"/>
              <a:t>, which is the statement “</a:t>
            </a:r>
            <a:r>
              <a:rPr lang="en-US" sz="2400" b="1" dirty="0">
                <a:solidFill>
                  <a:srgbClr val="C00000"/>
                </a:solidFill>
              </a:rPr>
              <a:t>4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&lt; 10</a:t>
            </a:r>
            <a:r>
              <a:rPr lang="en-US" sz="2400" dirty="0"/>
              <a:t>” is </a:t>
            </a:r>
            <a:r>
              <a:rPr lang="en-US" sz="2400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Thus, </a:t>
            </a:r>
          </a:p>
          <a:p>
            <a:pPr algn="ctr"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 x P(x)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 following statements: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			x &gt; 3, x = y +3, x + y = z</a:t>
            </a:r>
          </a:p>
          <a:p>
            <a:endParaRPr lang="en-US" dirty="0"/>
          </a:p>
          <a:p>
            <a:r>
              <a:rPr lang="en-US" dirty="0"/>
              <a:t>We can make </a:t>
            </a:r>
            <a:r>
              <a:rPr lang="en-US" b="1" dirty="0">
                <a:solidFill>
                  <a:srgbClr val="C00000"/>
                </a:solidFill>
              </a:rPr>
              <a:t>propositions</a:t>
            </a:r>
            <a:r>
              <a:rPr lang="en-US" dirty="0"/>
              <a:t> out of such statements</a:t>
            </a:r>
          </a:p>
          <a:p>
            <a:endParaRPr lang="en-US" dirty="0"/>
          </a:p>
          <a:p>
            <a:endParaRPr lang="en-US" dirty="0"/>
          </a:p>
          <a:p>
            <a:pPr algn="ctr">
              <a:buNone/>
            </a:pPr>
            <a:r>
              <a:rPr lang="en-US" dirty="0"/>
              <a:t>	“  x    is greater then 3”</a:t>
            </a:r>
          </a:p>
          <a:p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6200000">
            <a:off x="4800600" y="3581401"/>
            <a:ext cx="533400" cy="2362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 rot="16200000">
            <a:off x="3238500" y="4457700"/>
            <a:ext cx="533400" cy="609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5133536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predicate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35044" y="5105400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NOTE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A6C72-B303-4B14-BE6E-5D6E80B0D95A}" type="slidenum">
              <a:rPr lang="en-US"/>
              <a:pPr/>
              <a:t>30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Recall that P(x) is a </a:t>
            </a:r>
            <a:r>
              <a:rPr lang="en-US" dirty="0">
                <a:solidFill>
                  <a:srgbClr val="C00000"/>
                </a:solidFill>
              </a:rPr>
              <a:t>propositional 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Let P(x) be “x == 0”</a:t>
            </a:r>
          </a:p>
          <a:p>
            <a:pPr>
              <a:lnSpc>
                <a:spcPct val="90000"/>
              </a:lnSpc>
            </a:pPr>
            <a:r>
              <a:rPr lang="en-US" dirty="0"/>
              <a:t>Recall that a proposition is a statement that is either true or false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P(x) is not a proposition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</a:t>
            </a:r>
            <a:r>
              <a:rPr lang="en-US" dirty="0">
                <a:solidFill>
                  <a:srgbClr val="C00000"/>
                </a:solidFill>
              </a:rPr>
              <a:t>two ways</a:t>
            </a:r>
            <a:r>
              <a:rPr lang="en-US" dirty="0"/>
              <a:t> to make a </a:t>
            </a:r>
            <a:r>
              <a:rPr lang="en-US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 into a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Supply it with a value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For example, P(5) is false, P(0) is true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Provide a quantification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For example, </a:t>
            </a:r>
            <a:r>
              <a:rPr lang="en-US" sz="2000" dirty="0">
                <a:sym typeface="Symbol" pitchFamily="18" charset="2"/>
              </a:rPr>
              <a:t>x P(x) is false and x P(x) is true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sym typeface="Symbol" pitchFamily="18" charset="2"/>
              </a:rPr>
              <a:t>Let the universe of discourse be the real numbers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QUANTIFIERS: Truth values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when</a:t>
            </a:r>
            <a:r>
              <a:rPr lang="en-US" dirty="0"/>
              <a:t> are quantified statements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?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057400"/>
          <a:ext cx="7543800" cy="210312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" charset="0"/>
                        </a:rPr>
                        <a:t>Statement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" charset="0"/>
                        </a:rPr>
                        <a:t>True when…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cs typeface="Arial" charset="0"/>
                        </a:rPr>
                        <a:t>False when...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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P(x)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P(x) is true for every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There is an x for which P(x) is 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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P(x)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There is an x for which P(x) is 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</a:rPr>
                        <a:t>P(x) is false for every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cs typeface="Arial" charset="0"/>
                          <a:sym typeface="Symbol" charset="2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UNIQUENESS QUANTIFIER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Uniqueness quantifier</a:t>
            </a:r>
            <a:r>
              <a:rPr lang="en-US" dirty="0"/>
              <a:t>, denoted by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!</a:t>
            </a:r>
            <a:r>
              <a:rPr lang="en-US" sz="2800" dirty="0">
                <a:sym typeface="Symbol" pitchFamily="18" charset="2"/>
              </a:rPr>
              <a:t> or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baseline="-25000" dirty="0"/>
              <a:t>.</a:t>
            </a:r>
          </a:p>
          <a:p>
            <a:endParaRPr lang="en-US" baseline="-25000" dirty="0"/>
          </a:p>
          <a:p>
            <a:r>
              <a:rPr lang="en-US" b="1" dirty="0">
                <a:solidFill>
                  <a:srgbClr val="0070C0"/>
                </a:solidFill>
              </a:rPr>
              <a:t>Notation:</a:t>
            </a:r>
            <a:endParaRPr lang="en-US" b="1" baseline="-25000" dirty="0">
              <a:solidFill>
                <a:srgbClr val="0070C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! x P(x)</a:t>
            </a:r>
            <a:r>
              <a:rPr lang="en-US" sz="2400" dirty="0">
                <a:sym typeface="Symbol" pitchFamily="18" charset="2"/>
              </a:rPr>
              <a:t> [or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x P(x)</a:t>
            </a:r>
            <a:r>
              <a:rPr lang="en-US" sz="2400" dirty="0">
                <a:sym typeface="Symbol" pitchFamily="18" charset="2"/>
              </a:rPr>
              <a:t>] states “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there exist a unique x such that P(x) is true</a:t>
            </a:r>
            <a:r>
              <a:rPr lang="en-US" sz="2400" dirty="0">
                <a:sym typeface="Symbol" pitchFamily="18" charset="2"/>
              </a:rPr>
              <a:t>”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dirty="0">
                <a:sym typeface="Symbol" pitchFamily="18" charset="2"/>
              </a:rPr>
              <a:t>Other phrases for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uniqueness quantification</a:t>
            </a:r>
            <a:r>
              <a:rPr lang="en-US" sz="2400" dirty="0">
                <a:sym typeface="Symbol" pitchFamily="18" charset="2"/>
              </a:rPr>
              <a:t> include “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there is exactly one</a:t>
            </a:r>
            <a:r>
              <a:rPr lang="en-US" sz="2400" dirty="0">
                <a:sym typeface="Symbol" pitchFamily="18" charset="2"/>
              </a:rPr>
              <a:t>” and “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there is one and only one.</a:t>
            </a:r>
            <a:r>
              <a:rPr lang="en-US" sz="2400" dirty="0">
                <a:sym typeface="Symbol" pitchFamily="18" charset="2"/>
              </a:rPr>
              <a:t>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! 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(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 - 1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= 0)</a:t>
            </a:r>
            <a:r>
              <a:rPr lang="en-US" sz="2800" dirty="0">
                <a:sym typeface="Symbol" pitchFamily="18" charset="2"/>
              </a:rPr>
              <a:t>, where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sz="2800" dirty="0">
                <a:sym typeface="Symbol" pitchFamily="18" charset="2"/>
              </a:rPr>
              <a:t> is the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set of real numbers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endParaRPr lang="en-US" sz="2800" dirty="0">
              <a:sym typeface="Symbol" pitchFamily="18" charset="2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 - 1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= 0)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800" dirty="0">
                <a:sym typeface="Symbol" pitchFamily="18" charset="2"/>
              </a:rPr>
              <a:t> for a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unique real number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Counter Example: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Let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x = 1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		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 - 1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= 0)</a:t>
            </a:r>
            <a:r>
              <a:rPr lang="en-US" sz="2800" dirty="0">
                <a:sym typeface="Symbol" pitchFamily="18" charset="2"/>
              </a:rPr>
              <a:t> is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true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Note: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Generally,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uniqueness quantifier</a:t>
            </a:r>
            <a:r>
              <a:rPr lang="en-US" sz="2800" dirty="0">
                <a:sym typeface="Symbol" pitchFamily="18" charset="2"/>
              </a:rPr>
              <a:t> is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avoided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It is best to stick with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existential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universal quantifier</a:t>
            </a:r>
            <a:r>
              <a:rPr lang="en-US" sz="2800" dirty="0">
                <a:sym typeface="Symbol" pitchFamily="18" charset="2"/>
              </a:rPr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QUANTIFIERS WITH RESTRICTED DOMAINS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What do statements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</a:t>
            </a:r>
            <a:r>
              <a:rPr lang="en-US" sz="2400" dirty="0">
                <a:sym typeface="Symbol" pitchFamily="18" charset="2"/>
              </a:rPr>
              <a:t>x &lt; 0</a:t>
            </a:r>
            <a:r>
              <a:rPr lang="en-US" dirty="0">
                <a:solidFill>
                  <a:srgbClr val="C00000"/>
                </a:solidFill>
              </a:rPr>
              <a:t> 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0)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				   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≠ 0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≠</a:t>
            </a:r>
            <a:r>
              <a:rPr lang="en-US" dirty="0">
                <a:solidFill>
                  <a:srgbClr val="C00000"/>
                </a:solidFill>
              </a:rPr>
              <a:t> 0)</a:t>
            </a:r>
            <a:r>
              <a:rPr lang="en-US" dirty="0"/>
              <a:t>				and		</a:t>
            </a:r>
            <a:r>
              <a:rPr lang="en-US" sz="2800" dirty="0">
                <a:sym typeface="Symbol" pitchFamily="18" charset="2"/>
              </a:rPr>
              <a:t>   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</a:t>
            </a:r>
            <a:r>
              <a:rPr lang="en-US" sz="2800" dirty="0">
                <a:sym typeface="Symbol" pitchFamily="18" charset="2"/>
              </a:rPr>
              <a:t>z</a:t>
            </a:r>
            <a:r>
              <a:rPr lang="en-US" dirty="0"/>
              <a:t>	&gt; 0</a:t>
            </a:r>
            <a:r>
              <a:rPr lang="en-US" dirty="0">
                <a:solidFill>
                  <a:srgbClr val="C00000"/>
                </a:solidFill>
              </a:rPr>
              <a:t> (z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=2)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dirty="0"/>
              <a:t>	The statement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x &lt; 0</a:t>
            </a:r>
            <a:r>
              <a:rPr lang="en-US" dirty="0">
                <a:solidFill>
                  <a:srgbClr val="C00000"/>
                </a:solidFill>
              </a:rPr>
              <a:t> 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0)</a:t>
            </a:r>
            <a:r>
              <a:rPr lang="en-US" dirty="0"/>
              <a:t> states that for </a:t>
            </a:r>
            <a:r>
              <a:rPr lang="en-US" dirty="0">
                <a:solidFill>
                  <a:srgbClr val="C00000"/>
                </a:solidFill>
              </a:rPr>
              <a:t>every real number x</a:t>
            </a:r>
            <a:r>
              <a:rPr lang="en-US" dirty="0"/>
              <a:t> with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 &lt; 0</a:t>
            </a:r>
            <a:r>
              <a:rPr lang="en-US" sz="2800" dirty="0">
                <a:sym typeface="Symbol" pitchFamily="18" charset="2"/>
              </a:rPr>
              <a:t>,  </a:t>
            </a:r>
            <a:r>
              <a:rPr lang="en-US" dirty="0">
                <a:solidFill>
                  <a:srgbClr val="C00000"/>
                </a:solidFill>
              </a:rPr>
              <a:t>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That is, “</a:t>
            </a:r>
            <a:r>
              <a:rPr lang="en-US" dirty="0">
                <a:solidFill>
                  <a:srgbClr val="C00000"/>
                </a:solidFill>
              </a:rPr>
              <a:t>the square of negative real number is positive.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The statement is the same as: </a:t>
            </a:r>
          </a:p>
          <a:p>
            <a:pPr algn="ctr">
              <a:buNone/>
            </a:pP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x (x &lt; 0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30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dirty="0">
                <a:solidFill>
                  <a:srgbClr val="C00000"/>
                </a:solidFill>
              </a:rPr>
              <a:t>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0)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statement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≠ 0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≠</a:t>
            </a:r>
            <a:r>
              <a:rPr lang="en-US" dirty="0">
                <a:solidFill>
                  <a:srgbClr val="C00000"/>
                </a:solidFill>
              </a:rPr>
              <a:t> 0)</a:t>
            </a:r>
            <a:r>
              <a:rPr lang="en-US" dirty="0"/>
              <a:t> states for </a:t>
            </a:r>
            <a:r>
              <a:rPr lang="en-US" dirty="0">
                <a:solidFill>
                  <a:srgbClr val="C00000"/>
                </a:solidFill>
              </a:rPr>
              <a:t>every real number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with 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≠ 0</a:t>
            </a:r>
            <a:r>
              <a:rPr lang="en-US" sz="2400" dirty="0">
                <a:sym typeface="Symbol" pitchFamily="18" charset="2"/>
              </a:rPr>
              <a:t>, we have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30000" dirty="0">
                <a:solidFill>
                  <a:srgbClr val="C00000"/>
                </a:solidFill>
              </a:rPr>
              <a:t>3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≠</a:t>
            </a:r>
            <a:r>
              <a:rPr lang="en-US" dirty="0">
                <a:solidFill>
                  <a:srgbClr val="C00000"/>
                </a:solidFill>
              </a:rPr>
              <a:t> 0)</a:t>
            </a:r>
            <a:r>
              <a:rPr lang="en-US" sz="2800" dirty="0">
                <a:latin typeface="Arial" pitchFamily="34" charset="0"/>
                <a:cs typeface="Arial" pitchFamily="34" charset="0"/>
                <a:sym typeface="Symbol" pitchFamily="18" charset="2"/>
              </a:rPr>
              <a:t>. </a:t>
            </a:r>
          </a:p>
          <a:p>
            <a:endParaRPr lang="en-US" sz="28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That is, “</a:t>
            </a:r>
            <a:r>
              <a:rPr lang="en-US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the cube of every nonzero real number is nonzero.</a:t>
            </a:r>
            <a:r>
              <a:rPr lang="en-US" dirty="0">
                <a:cs typeface="Arial" pitchFamily="34" charset="0"/>
                <a:sym typeface="Symbol" pitchFamily="18" charset="2"/>
              </a:rPr>
              <a:t>”</a:t>
            </a:r>
          </a:p>
          <a:p>
            <a:pPr>
              <a:buNone/>
            </a:pPr>
            <a:endParaRPr lang="en-US" dirty="0">
              <a:cs typeface="Arial" pitchFamily="34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This statement is equivalent to:</a:t>
            </a:r>
          </a:p>
          <a:p>
            <a:pPr algn="ctr"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4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y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≠ 0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sz="36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≠</a:t>
            </a:r>
            <a:r>
              <a:rPr lang="en-US" dirty="0">
                <a:solidFill>
                  <a:srgbClr val="C00000"/>
                </a:solidFill>
              </a:rPr>
              <a:t> 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statement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z </a:t>
            </a:r>
            <a:r>
              <a:rPr lang="en-US" dirty="0">
                <a:solidFill>
                  <a:srgbClr val="C00000"/>
                </a:solidFill>
              </a:rPr>
              <a:t>&gt; 0 (z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=2)</a:t>
            </a:r>
            <a:r>
              <a:rPr lang="en-US" dirty="0"/>
              <a:t> states that there exist a </a:t>
            </a:r>
            <a:r>
              <a:rPr lang="en-US" dirty="0">
                <a:solidFill>
                  <a:srgbClr val="C00000"/>
                </a:solidFill>
              </a:rPr>
              <a:t>real number z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z &gt; 0</a:t>
            </a:r>
            <a:r>
              <a:rPr lang="en-US" dirty="0"/>
              <a:t> such that 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That is, “</a:t>
            </a:r>
            <a:r>
              <a:rPr lang="en-US" dirty="0">
                <a:solidFill>
                  <a:srgbClr val="C00000"/>
                </a:solidFill>
              </a:rPr>
              <a:t>There is a positive square root of 2.</a:t>
            </a:r>
            <a:r>
              <a:rPr lang="en-US" dirty="0"/>
              <a:t>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This statement is equivalent to: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 z (z </a:t>
            </a:r>
            <a:r>
              <a:rPr lang="en-US" dirty="0">
                <a:solidFill>
                  <a:srgbClr val="C00000"/>
                </a:solidFill>
              </a:rPr>
              <a:t>&gt; 0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 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=2)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NOTE: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restriction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universal quantification</a:t>
            </a:r>
            <a:r>
              <a:rPr lang="en-US" dirty="0"/>
              <a:t> is the same as the </a:t>
            </a:r>
            <a:r>
              <a:rPr lang="en-US" dirty="0">
                <a:solidFill>
                  <a:srgbClr val="C00000"/>
                </a:solidFill>
              </a:rPr>
              <a:t>universal quantification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conditional statement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x &lt; 0</a:t>
            </a:r>
            <a:r>
              <a:rPr lang="en-US" dirty="0">
                <a:solidFill>
                  <a:srgbClr val="C00000"/>
                </a:solidFill>
              </a:rPr>
              <a:t> 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0)</a:t>
            </a:r>
            <a:r>
              <a:rPr lang="en-US" dirty="0"/>
              <a:t> is another way of expressing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(x &lt; 0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dirty="0">
                <a:solidFill>
                  <a:srgbClr val="C00000"/>
                </a:solidFill>
              </a:rPr>
              <a:t> 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0)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restriction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existential quantification</a:t>
            </a:r>
            <a:r>
              <a:rPr lang="en-US" dirty="0"/>
              <a:t> is the same as the </a:t>
            </a:r>
            <a:r>
              <a:rPr lang="en-US" dirty="0">
                <a:solidFill>
                  <a:srgbClr val="C00000"/>
                </a:solidFill>
              </a:rPr>
              <a:t>existential quantification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conjunction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z </a:t>
            </a:r>
            <a:r>
              <a:rPr lang="en-US" dirty="0">
                <a:solidFill>
                  <a:srgbClr val="C00000"/>
                </a:solidFill>
              </a:rPr>
              <a:t>&gt; 0 (z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=2)</a:t>
            </a:r>
            <a:r>
              <a:rPr lang="en-US" dirty="0"/>
              <a:t> is another way of expressing</a:t>
            </a:r>
          </a:p>
          <a:p>
            <a:pPr>
              <a:buNone/>
            </a:pPr>
            <a:r>
              <a:rPr lang="en-US" sz="2800" dirty="0">
                <a:sym typeface="Symbol" pitchFamily="18" charset="2"/>
              </a:rPr>
              <a:t>			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z (z </a:t>
            </a:r>
            <a:r>
              <a:rPr lang="en-US" dirty="0">
                <a:solidFill>
                  <a:srgbClr val="C00000"/>
                </a:solidFill>
              </a:rPr>
              <a:t>&gt; 0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4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 z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PRECEDENCE OF QUANTIFICATION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quantifiers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dirty="0">
                <a:sym typeface="Symbol" pitchFamily="18" charset="2"/>
              </a:rPr>
              <a:t> have higher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precedence</a:t>
            </a:r>
            <a:r>
              <a:rPr lang="en-US" sz="2400" dirty="0">
                <a:sym typeface="Symbol" pitchFamily="18" charset="2"/>
              </a:rPr>
              <a:t> than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all logical operators</a:t>
            </a:r>
            <a:r>
              <a:rPr lang="en-US" sz="2400" dirty="0">
                <a:sym typeface="Symbol" pitchFamily="18" charset="2"/>
              </a:rPr>
              <a:t> from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propositional calculus</a:t>
            </a:r>
            <a:r>
              <a:rPr lang="en-US" sz="2400" dirty="0">
                <a:sym typeface="Symbol" pitchFamily="18" charset="2"/>
              </a:rPr>
              <a:t>.</a:t>
            </a:r>
          </a:p>
          <a:p>
            <a:endParaRPr lang="en-US" sz="2400" dirty="0">
              <a:sym typeface="Symbol" pitchFamily="18" charset="2"/>
            </a:endParaRPr>
          </a:p>
          <a:p>
            <a:r>
              <a:rPr lang="en-US" sz="2400" b="1" dirty="0">
                <a:solidFill>
                  <a:srgbClr val="0070C0"/>
                </a:solidFill>
                <a:sym typeface="Symbol" pitchFamily="18" charset="2"/>
              </a:rPr>
              <a:t>Example: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 x P(x)  Q(x)</a:t>
            </a:r>
            <a:r>
              <a:rPr lang="en-US" dirty="0">
                <a:sym typeface="Symbol" pitchFamily="18" charset="2"/>
              </a:rPr>
              <a:t> is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disjunction</a:t>
            </a:r>
            <a:r>
              <a:rPr lang="en-US" dirty="0">
                <a:sym typeface="Symbol" pitchFamily="18" charset="2"/>
              </a:rPr>
              <a:t> of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 x P(x)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 other words,</a:t>
            </a:r>
          </a:p>
          <a:p>
            <a:r>
              <a:rPr lang="en-US" dirty="0">
                <a:sym typeface="Symbol" pitchFamily="18" charset="2"/>
              </a:rPr>
              <a:t>It means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( x P(x))</a:t>
            </a:r>
            <a:r>
              <a:rPr lang="en-US" dirty="0">
                <a:sym typeface="Symbol" pitchFamily="18" charset="2"/>
              </a:rPr>
              <a:t> 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</a:t>
            </a:r>
            <a:r>
              <a:rPr lang="en-US" dirty="0">
                <a:sym typeface="Symbol" pitchFamily="18" charset="2"/>
              </a:rPr>
              <a:t> rather than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 x (P(x)  Q(x))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BINDING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quantifier</a:t>
            </a:r>
            <a:r>
              <a:rPr lang="en-US" dirty="0"/>
              <a:t> is used on the </a:t>
            </a:r>
            <a:r>
              <a:rPr lang="en-US" dirty="0">
                <a:solidFill>
                  <a:srgbClr val="C00000"/>
                </a:solidFill>
              </a:rPr>
              <a:t>variable x</a:t>
            </a:r>
            <a:r>
              <a:rPr lang="en-US" dirty="0"/>
              <a:t>, we say that the </a:t>
            </a:r>
            <a:r>
              <a:rPr lang="en-US" dirty="0">
                <a:solidFill>
                  <a:srgbClr val="C00000"/>
                </a:solidFill>
              </a:rPr>
              <a:t>occurrence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bound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occurrence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 that is </a:t>
            </a:r>
            <a:r>
              <a:rPr lang="en-US" dirty="0">
                <a:solidFill>
                  <a:srgbClr val="C00000"/>
                </a:solidFill>
              </a:rPr>
              <a:t>not bound</a:t>
            </a:r>
            <a:r>
              <a:rPr lang="en-US" dirty="0"/>
              <a:t> by a quantifier is said to be </a:t>
            </a:r>
            <a:r>
              <a:rPr lang="en-US" b="1" dirty="0">
                <a:solidFill>
                  <a:srgbClr val="00B050"/>
                </a:solidFill>
              </a:rPr>
              <a:t>free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part of a </a:t>
            </a:r>
            <a:r>
              <a:rPr lang="en-US" dirty="0">
                <a:solidFill>
                  <a:srgbClr val="C00000"/>
                </a:solidFill>
              </a:rPr>
              <a:t>logical expression</a:t>
            </a:r>
            <a:r>
              <a:rPr lang="en-US" dirty="0"/>
              <a:t> to which a </a:t>
            </a:r>
            <a:r>
              <a:rPr lang="en-US" dirty="0">
                <a:solidFill>
                  <a:srgbClr val="C00000"/>
                </a:solidFill>
              </a:rPr>
              <a:t>quantifier</a:t>
            </a:r>
            <a:r>
              <a:rPr lang="en-US" dirty="0"/>
              <a:t> is applied is called the </a:t>
            </a:r>
            <a:r>
              <a:rPr lang="en-US" b="1" dirty="0">
                <a:solidFill>
                  <a:srgbClr val="00B050"/>
                </a:solidFill>
              </a:rPr>
              <a:t>scope</a:t>
            </a:r>
            <a:r>
              <a:rPr lang="en-US" dirty="0"/>
              <a:t> of this </a:t>
            </a:r>
            <a:r>
              <a:rPr lang="en-US" dirty="0">
                <a:solidFill>
                  <a:srgbClr val="C00000"/>
                </a:solidFill>
              </a:rPr>
              <a:t>quantifier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write in a predicate logic:</a:t>
            </a:r>
          </a:p>
          <a:p>
            <a:pPr algn="ctr">
              <a:buNone/>
            </a:pPr>
            <a:r>
              <a:rPr lang="en-US" dirty="0"/>
              <a:t>“  x    is greater then 3”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introduce a </a:t>
            </a:r>
            <a:r>
              <a:rPr lang="en-US" b="1" dirty="0">
                <a:solidFill>
                  <a:srgbClr val="C00000"/>
                </a:solidFill>
              </a:rPr>
              <a:t>(functional)</a:t>
            </a:r>
            <a:r>
              <a:rPr lang="en-US" dirty="0"/>
              <a:t> symbol for the predicate, and put the subject as an argument (to the functional symbol): </a:t>
            </a:r>
            <a:r>
              <a:rPr lang="en-US" b="1" i="1" dirty="0">
                <a:solidFill>
                  <a:srgbClr val="C00000"/>
                </a:solidFill>
              </a:rPr>
              <a:t>P(x)</a:t>
            </a:r>
            <a:r>
              <a:rPr lang="en-US" dirty="0"/>
              <a:t>. The statement </a:t>
            </a:r>
            <a:r>
              <a:rPr lang="en-US" b="1" dirty="0">
                <a:solidFill>
                  <a:srgbClr val="C00000"/>
                </a:solidFill>
              </a:rPr>
              <a:t>P(x)</a:t>
            </a:r>
            <a:r>
              <a:rPr lang="en-US" dirty="0"/>
              <a:t> is also said to be </a:t>
            </a:r>
            <a:r>
              <a:rPr lang="en-US" b="1" dirty="0">
                <a:solidFill>
                  <a:srgbClr val="C00000"/>
                </a:solidFill>
              </a:rPr>
              <a:t>propositional function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Father(x): unary predicate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Brother(x, y): binary predicate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Sum(x, y, z): ternary predicate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P(x, y, z, …t): n-</a:t>
            </a:r>
            <a:r>
              <a:rPr lang="en-US" dirty="0" err="1"/>
              <a:t>ary</a:t>
            </a:r>
            <a:r>
              <a:rPr lang="en-US" dirty="0"/>
              <a:t> predicate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 rot="16200000">
            <a:off x="4638372" y="1118424"/>
            <a:ext cx="533400" cy="2362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 rot="16200000">
            <a:off x="3076272" y="1994725"/>
            <a:ext cx="533400" cy="6096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28772" y="2566224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predicate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2816" y="2595720"/>
            <a:ext cx="1752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subject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statement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 (x + y =1</a:t>
            </a:r>
            <a:r>
              <a:rPr lang="en-US" sz="2800" dirty="0">
                <a:solidFill>
                  <a:srgbClr val="C00000"/>
                </a:solidFill>
                <a:latin typeface="+mj-lt"/>
                <a:sym typeface="Symbol" pitchFamily="18" charset="2"/>
              </a:rPr>
              <a:t>)</a:t>
            </a:r>
            <a:r>
              <a:rPr lang="en-US" sz="2800" dirty="0">
                <a:latin typeface="+mj-lt"/>
                <a:sym typeface="Symbol" pitchFamily="18" charset="2"/>
              </a:rPr>
              <a:t>, </a:t>
            </a:r>
          </a:p>
          <a:p>
            <a:endParaRPr lang="en-US" sz="2800" dirty="0">
              <a:latin typeface="+mj-lt"/>
              <a:sym typeface="Symbol" pitchFamily="18" charset="2"/>
            </a:endParaRPr>
          </a:p>
          <a:p>
            <a:r>
              <a:rPr lang="en-US" sz="2800" dirty="0">
                <a:latin typeface="+mj-lt"/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variable x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bound</a:t>
            </a:r>
            <a:r>
              <a:rPr lang="en-US" dirty="0">
                <a:sym typeface="Symbol" pitchFamily="18" charset="2"/>
              </a:rPr>
              <a:t> to by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existential quantification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+mj-lt"/>
                <a:cs typeface="Arial" pitchFamily="34" charset="0"/>
                <a:sym typeface="Symbol" pitchFamily="18" charset="2"/>
              </a:rPr>
              <a:t>.</a:t>
            </a:r>
          </a:p>
          <a:p>
            <a:pPr>
              <a:buNone/>
            </a:pPr>
            <a:endParaRPr lang="en-US" sz="2400" dirty="0">
              <a:latin typeface="+mj-lt"/>
              <a:cs typeface="Arial" pitchFamily="34" charset="0"/>
              <a:sym typeface="Symbol" pitchFamily="18" charset="2"/>
            </a:endParaRPr>
          </a:p>
          <a:p>
            <a:r>
              <a:rPr lang="en-US" sz="2400" dirty="0">
                <a:cs typeface="Arial" pitchFamily="34" charset="0"/>
                <a:sym typeface="Symbol" pitchFamily="18" charset="2"/>
              </a:rPr>
              <a:t>The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variable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 y</a:t>
            </a:r>
            <a:r>
              <a:rPr lang="en-US" sz="2400" dirty="0">
                <a:latin typeface="+mj-lt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is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free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 because it is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not bound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 by a </a:t>
            </a:r>
            <a:r>
              <a:rPr lang="en-US" sz="2400" dirty="0">
                <a:solidFill>
                  <a:srgbClr val="C00000"/>
                </a:solidFill>
                <a:cs typeface="Arial" pitchFamily="34" charset="0"/>
                <a:sym typeface="Symbol" pitchFamily="18" charset="2"/>
              </a:rPr>
              <a:t>quantifier</a:t>
            </a:r>
            <a:r>
              <a:rPr lang="en-US" sz="2400" dirty="0">
                <a:cs typeface="Arial" pitchFamily="34" charset="0"/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sz="2400" dirty="0">
                <a:cs typeface="Arial" pitchFamily="34" charset="0"/>
                <a:sym typeface="Symbol" pitchFamily="18" charset="2"/>
              </a:rPr>
              <a:t>	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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 (x + y =1)</a:t>
            </a:r>
            <a:r>
              <a:rPr lang="en-US" sz="2400" dirty="0">
                <a:latin typeface="+mj-lt"/>
                <a:cs typeface="Arial" pitchFamily="34" charset="0"/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bound</a:t>
            </a:r>
            <a:r>
              <a:rPr lang="en-US" dirty="0">
                <a:sym typeface="Symbol" pitchFamily="18" charset="2"/>
              </a:rPr>
              <a:t>, but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+mj-lt"/>
                <a:cs typeface="Arial" pitchFamily="34" charset="0"/>
                <a:sym typeface="Symbol" pitchFamily="18" charset="2"/>
              </a:rPr>
              <a:t>y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free</a:t>
            </a:r>
            <a:r>
              <a:rPr lang="en-US" sz="2800" dirty="0">
                <a:sym typeface="Symbol" pitchFamily="18" charset="2"/>
              </a:rPr>
              <a:t>.</a:t>
            </a:r>
            <a:endParaRPr lang="en-US" sz="2400" dirty="0"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the statement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(P(x)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Q(x))  </a:t>
            </a:r>
            <a:r>
              <a:rPr lang="en-US" dirty="0">
                <a:solidFill>
                  <a:srgbClr val="C00000"/>
                </a:solidFill>
                <a:latin typeface="+mj-lt"/>
                <a:sym typeface="Symbol" pitchFamily="18" charset="2"/>
              </a:rPr>
              <a:t>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R(</a:t>
            </a:r>
            <a:r>
              <a:rPr lang="en-US" dirty="0">
                <a:solidFill>
                  <a:srgbClr val="C00000"/>
                </a:solidFill>
                <a:latin typeface="+mj-lt"/>
                <a:sym typeface="Symbol" pitchFamily="18" charset="2"/>
              </a:rPr>
              <a:t>x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, all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variables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bound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scope</a:t>
            </a:r>
            <a:r>
              <a:rPr lang="en-US" dirty="0">
                <a:sym typeface="Symbol" pitchFamily="18" charset="2"/>
              </a:rPr>
              <a:t> of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first quantifier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dirty="0">
                <a:sym typeface="Symbol" pitchFamily="18" charset="2"/>
              </a:rPr>
              <a:t>, is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expression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algn="ctr">
              <a:buNone/>
            </a:pPr>
            <a:r>
              <a:rPr lang="en-US" dirty="0">
                <a:sym typeface="Symbol" pitchFamily="18" charset="2"/>
              </a:rPr>
              <a:t>	(P(x) </a:t>
            </a:r>
            <a:r>
              <a:rPr lang="en-US" sz="2400" dirty="0">
                <a:sym typeface="Symbol" charset="2"/>
              </a:rPr>
              <a:t></a:t>
            </a:r>
            <a:r>
              <a:rPr lang="en-US" dirty="0">
                <a:sym typeface="Symbol" pitchFamily="18" charset="2"/>
              </a:rPr>
              <a:t> Q(x))</a:t>
            </a:r>
          </a:p>
          <a:p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scope</a:t>
            </a:r>
            <a:r>
              <a:rPr lang="en-US" dirty="0">
                <a:sym typeface="Symbol" pitchFamily="18" charset="2"/>
              </a:rPr>
              <a:t> of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second quantifier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</a:t>
            </a:r>
            <a:r>
              <a:rPr lang="en-US" dirty="0">
                <a:sym typeface="Symbol" pitchFamily="18" charset="2"/>
              </a:rPr>
              <a:t> is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expression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algn="ctr">
              <a:buNone/>
            </a:pPr>
            <a:r>
              <a:rPr lang="en-US" dirty="0">
                <a:sym typeface="Symbol" pitchFamily="18" charset="2"/>
              </a:rPr>
              <a:t>	R(x)</a:t>
            </a:r>
          </a:p>
          <a:p>
            <a:r>
              <a:rPr lang="en-US" dirty="0">
                <a:sym typeface="Symbol" pitchFamily="18" charset="2"/>
              </a:rPr>
              <a:t>That is,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existential quantifier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binds</a:t>
            </a:r>
            <a:r>
              <a:rPr lang="en-US" dirty="0">
                <a:sym typeface="Symbol" pitchFamily="18" charset="2"/>
              </a:rPr>
              <a:t>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variable x</a:t>
            </a:r>
            <a:r>
              <a:rPr lang="en-US" dirty="0">
                <a:sym typeface="Symbol" pitchFamily="18" charset="2"/>
              </a:rPr>
              <a:t> in </a:t>
            </a:r>
          </a:p>
          <a:p>
            <a:pPr algn="ctr">
              <a:buNone/>
            </a:pPr>
            <a:r>
              <a:rPr lang="en-US" dirty="0">
                <a:sym typeface="Symbol" pitchFamily="18" charset="2"/>
              </a:rPr>
              <a:t>	P(x) </a:t>
            </a:r>
            <a:r>
              <a:rPr lang="en-US" sz="2400" dirty="0">
                <a:sym typeface="Symbol" charset="2"/>
              </a:rPr>
              <a:t></a:t>
            </a:r>
            <a:r>
              <a:rPr lang="en-US" dirty="0">
                <a:sym typeface="Symbol" pitchFamily="18" charset="2"/>
              </a:rPr>
              <a:t> Q(x)</a:t>
            </a:r>
          </a:p>
          <a:p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Universal quantifier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B050"/>
                </a:solidFill>
                <a:sym typeface="Symbol" pitchFamily="18" charset="2"/>
              </a:rPr>
              <a:t>binds</a:t>
            </a:r>
            <a:r>
              <a:rPr lang="en-US" dirty="0">
                <a:sym typeface="Symbol" pitchFamily="18" charset="2"/>
              </a:rPr>
              <a:t> 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variable x</a:t>
            </a:r>
            <a:r>
              <a:rPr lang="en-US" dirty="0">
                <a:sym typeface="Symbol" pitchFamily="18" charset="2"/>
              </a:rPr>
              <a:t> in R(x).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3D096-5C03-4CCE-BC79-83C5FADE4E07}" type="slidenum">
              <a:rPr lang="en-US"/>
              <a:pPr/>
              <a:t>42</a:t>
            </a:fld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(x P(x))  Q(x)</a:t>
            </a:r>
          </a:p>
          <a:p>
            <a:pPr lvl="1"/>
            <a:r>
              <a:rPr lang="en-US" sz="2400" dirty="0">
                <a:sym typeface="Symbol" pitchFamily="18" charset="2"/>
              </a:rPr>
              <a:t>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in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Q(x)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 bound</a:t>
            </a:r>
            <a:r>
              <a:rPr lang="en-US" sz="2400" dirty="0">
                <a:sym typeface="Symbol" pitchFamily="18" charset="2"/>
              </a:rPr>
              <a:t>; thus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 a proposition</a:t>
            </a:r>
          </a:p>
          <a:p>
            <a:pPr lvl="1"/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(x P(x))  (x Q(x))</a:t>
            </a:r>
          </a:p>
          <a:p>
            <a:pPr lvl="1"/>
            <a:r>
              <a:rPr lang="en-US" sz="2400" dirty="0">
                <a:sym typeface="Symbol" pitchFamily="18" charset="2"/>
              </a:rPr>
              <a:t>Both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 values are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bound</a:t>
            </a:r>
            <a:r>
              <a:rPr lang="en-US" sz="2400" dirty="0">
                <a:sym typeface="Symbol" pitchFamily="18" charset="2"/>
              </a:rPr>
              <a:t>; thus it is a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proposition</a:t>
            </a:r>
          </a:p>
          <a:p>
            <a:pPr lvl="1"/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>
                <a:solidFill>
                  <a:srgbClr val="00B050"/>
                </a:solidFill>
                <a:sym typeface="Symbol" pitchFamily="18" charset="2"/>
              </a:rPr>
              <a:t>x (P(x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)  Q(x))  (y R(y))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All variables</a:t>
            </a:r>
            <a:r>
              <a:rPr lang="en-US" sz="2400" dirty="0">
                <a:sym typeface="Symbol" pitchFamily="18" charset="2"/>
              </a:rPr>
              <a:t> are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bound</a:t>
            </a:r>
            <a:r>
              <a:rPr lang="en-US" sz="2400" dirty="0">
                <a:sym typeface="Symbol" pitchFamily="18" charset="2"/>
              </a:rPr>
              <a:t>; thus it is a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proposition</a:t>
            </a:r>
          </a:p>
          <a:p>
            <a:pPr lvl="1"/>
            <a:endParaRPr lang="en-US" sz="2400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(x P(x)  Q(y)  (y R(y))</a:t>
            </a:r>
          </a:p>
          <a:p>
            <a:pPr lvl="1"/>
            <a:r>
              <a:rPr lang="en-US" sz="2400" dirty="0">
                <a:sym typeface="Symbol" pitchFamily="18" charset="2"/>
              </a:rPr>
              <a:t>The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sz="2400" dirty="0">
                <a:sym typeface="Symbol" pitchFamily="18" charset="2"/>
              </a:rPr>
              <a:t> in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Q(y)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 bound</a:t>
            </a:r>
            <a:r>
              <a:rPr lang="en-US" sz="2400" dirty="0">
                <a:sym typeface="Symbol" pitchFamily="18" charset="2"/>
              </a:rPr>
              <a:t>; this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not</a:t>
            </a:r>
            <a:r>
              <a:rPr lang="en-US" sz="2400" dirty="0">
                <a:sym typeface="Symbol" pitchFamily="18" charset="2"/>
              </a:rPr>
              <a:t> a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proposition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BINDING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35624-F9DF-4529-A191-DF8465BD2361}" type="slidenum">
              <a:rPr lang="en-US"/>
              <a:pPr/>
              <a:t>43</a:t>
            </a:fld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Let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P(x, y)</a:t>
            </a:r>
            <a:r>
              <a:rPr lang="en-US" dirty="0">
                <a:sym typeface="Symbol" pitchFamily="18" charset="2"/>
              </a:rPr>
              <a:t> be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 &gt; y</a:t>
            </a:r>
          </a:p>
          <a:p>
            <a:endParaRPr lang="en-US" dirty="0">
              <a:solidFill>
                <a:srgbClr val="C00000"/>
              </a:solidFill>
              <a:sym typeface="Symbol" pitchFamily="18" charset="2"/>
            </a:endParaRPr>
          </a:p>
          <a:p>
            <a:r>
              <a:rPr lang="en-US" dirty="0"/>
              <a:t>Consider: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P(x, y)</a:t>
            </a:r>
          </a:p>
          <a:p>
            <a:pPr lvl="1"/>
            <a:r>
              <a:rPr lang="en-US" dirty="0">
                <a:sym typeface="Symbol" pitchFamily="18" charset="2"/>
              </a:rPr>
              <a:t>This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not a proposition</a:t>
            </a:r>
            <a:r>
              <a:rPr lang="en-US" dirty="0">
                <a:sym typeface="Symbol" pitchFamily="18" charset="2"/>
              </a:rPr>
              <a:t>!</a:t>
            </a:r>
          </a:p>
          <a:p>
            <a:pPr lvl="1"/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What is y</a:t>
            </a:r>
            <a:r>
              <a:rPr lang="en-US" dirty="0">
                <a:sym typeface="Symbol" pitchFamily="18" charset="2"/>
              </a:rPr>
              <a:t>?</a:t>
            </a:r>
          </a:p>
          <a:p>
            <a:pPr lvl="2"/>
            <a:r>
              <a:rPr lang="en-US" sz="2400" dirty="0">
                <a:sym typeface="Symbol" pitchFamily="18" charset="2"/>
              </a:rPr>
              <a:t>If it’s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5</a:t>
            </a:r>
            <a:r>
              <a:rPr lang="en-US" sz="2400" dirty="0">
                <a:sym typeface="Symbol" pitchFamily="18" charset="2"/>
              </a:rPr>
              <a:t>, then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P(x, y)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false</a:t>
            </a:r>
          </a:p>
          <a:p>
            <a:pPr lvl="2"/>
            <a:r>
              <a:rPr lang="en-US" sz="2400" dirty="0">
                <a:sym typeface="Symbol" pitchFamily="18" charset="2"/>
              </a:rPr>
              <a:t>If it’s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x-1</a:t>
            </a:r>
            <a:r>
              <a:rPr lang="en-US" sz="2400" dirty="0">
                <a:sym typeface="Symbol" pitchFamily="18" charset="2"/>
              </a:rPr>
              <a:t>, then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P(x, y)</a:t>
            </a:r>
            <a:r>
              <a:rPr lang="en-US" sz="2400" dirty="0">
                <a:sym typeface="Symbol" pitchFamily="18" charset="2"/>
              </a:rPr>
              <a:t> is 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true</a:t>
            </a:r>
          </a:p>
          <a:p>
            <a:pPr lvl="2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Note that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is not 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bound</a:t>
            </a:r>
            <a:r>
              <a:rPr lang="en-US" dirty="0">
                <a:sym typeface="Symbol" pitchFamily="18" charset="2"/>
              </a:rPr>
              <a:t>” by a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quantifier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LOGICAL EQUIVALENCES INVOLVING QUANTIFIERS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statements S and T involving </a:t>
            </a:r>
            <a:r>
              <a:rPr lang="en-US" dirty="0">
                <a:solidFill>
                  <a:srgbClr val="C00000"/>
                </a:solidFill>
              </a:rPr>
              <a:t>predicates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logically equivalent</a:t>
            </a:r>
            <a:r>
              <a:rPr lang="en-US" dirty="0"/>
              <a:t> if and only if they have the </a:t>
            </a:r>
            <a:r>
              <a:rPr lang="en-US" dirty="0">
                <a:solidFill>
                  <a:srgbClr val="C00000"/>
                </a:solidFill>
              </a:rPr>
              <a:t>same truth value</a:t>
            </a:r>
            <a:r>
              <a:rPr lang="en-US" dirty="0"/>
              <a:t> regardless of the</a:t>
            </a:r>
            <a:r>
              <a:rPr lang="en-US" b="1" dirty="0">
                <a:solidFill>
                  <a:srgbClr val="C00000"/>
                </a:solidFill>
              </a:rPr>
              <a:t> interpretation</a:t>
            </a:r>
            <a:r>
              <a:rPr lang="en-US" dirty="0"/>
              <a:t>, i.e. regardless of </a:t>
            </a:r>
          </a:p>
          <a:p>
            <a:pPr lvl="1"/>
            <a:r>
              <a:rPr lang="en-US" dirty="0"/>
              <a:t>The meaning that is attributed to each propositional function.</a:t>
            </a:r>
          </a:p>
          <a:p>
            <a:pPr lvl="1"/>
            <a:r>
              <a:rPr lang="en-US" dirty="0"/>
              <a:t>The domain of discourse.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Notation:</a:t>
            </a:r>
          </a:p>
          <a:p>
            <a:r>
              <a:rPr lang="en-US" dirty="0"/>
              <a:t>We use the notation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 </a:t>
            </a:r>
            <a:r>
              <a:rPr lang="en-US" b="1" dirty="0"/>
              <a:t>T</a:t>
            </a:r>
            <a:r>
              <a:rPr lang="en-US" dirty="0"/>
              <a:t> to indicate that two statements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/>
              <a:t> involving </a:t>
            </a:r>
            <a:r>
              <a:rPr lang="en-US" dirty="0">
                <a:solidFill>
                  <a:srgbClr val="C00000"/>
                </a:solidFill>
              </a:rPr>
              <a:t>predicates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logically equivalent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64688" y="1219200"/>
            <a:ext cx="8839200" cy="5181600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(P(x)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Q(x))</a:t>
            </a:r>
            <a:r>
              <a:rPr lang="en-US" dirty="0">
                <a:sym typeface="Symbol" pitchFamily="18" charset="2"/>
              </a:rPr>
              <a:t> logically equivalent to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 </a:t>
            </a:r>
            <a:r>
              <a:rPr lang="en-US" sz="2400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x Q(x)?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where the same domain is used throughout.</a:t>
            </a:r>
          </a:p>
          <a:p>
            <a:pPr>
              <a:buNone/>
            </a:pPr>
            <a:endParaRPr lang="en-US" dirty="0">
              <a:sym typeface="Symbol" pitchFamily="18" charset="2"/>
            </a:endParaRPr>
          </a:p>
          <a:p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r>
              <a:rPr lang="en-US" dirty="0">
                <a:sym typeface="Symbol" pitchFamily="18" charset="2"/>
              </a:rPr>
              <a:t>Use two steps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(P(x)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 Q(x))</a:t>
            </a:r>
            <a:r>
              <a:rPr lang="en-US" sz="2100" dirty="0">
                <a:sym typeface="Symbol" charset="2"/>
              </a:rPr>
              <a:t> is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true</a:t>
            </a:r>
            <a:r>
              <a:rPr lang="en-US" sz="2100" dirty="0">
                <a:sym typeface="Symbol" charset="2"/>
              </a:rPr>
              <a:t>, then </a:t>
            </a:r>
            <a:r>
              <a:rPr lang="en-US" sz="2100" dirty="0">
                <a:solidFill>
                  <a:srgbClr val="C00000"/>
                </a:solidFill>
                <a:sym typeface="Symbol" pitchFamily="18" charset="2"/>
              </a:rPr>
              <a:t>x P(x)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 </a:t>
            </a:r>
            <a:r>
              <a:rPr lang="en-US" sz="2100" dirty="0">
                <a:solidFill>
                  <a:srgbClr val="C00000"/>
                </a:solidFill>
                <a:sym typeface="Symbol" pitchFamily="18" charset="2"/>
              </a:rPr>
              <a:t>x Q(x)</a:t>
            </a:r>
            <a:r>
              <a:rPr lang="en-US" sz="2100" dirty="0">
                <a:sym typeface="Symbol" pitchFamily="18" charset="2"/>
              </a:rPr>
              <a:t> is </a:t>
            </a:r>
            <a:r>
              <a:rPr lang="en-US" sz="2100" dirty="0">
                <a:solidFill>
                  <a:srgbClr val="C00000"/>
                </a:solidFill>
                <a:sym typeface="Symbol" pitchFamily="18" charset="2"/>
              </a:rPr>
              <a:t>true</a:t>
            </a:r>
          </a:p>
          <a:p>
            <a:pPr lvl="1"/>
            <a:r>
              <a:rPr lang="en-US" sz="2100" dirty="0">
                <a:solidFill>
                  <a:srgbClr val="C00000"/>
                </a:solidFill>
                <a:sym typeface="Symbol" pitchFamily="18" charset="2"/>
              </a:rPr>
              <a:t>Proof: 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Suppose</a:t>
            </a:r>
            <a:r>
              <a:rPr lang="en-US" sz="21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x (P(x)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 Q(x))</a:t>
            </a:r>
            <a:r>
              <a:rPr lang="en-US" sz="2100" dirty="0">
                <a:sym typeface="Symbol" charset="2"/>
              </a:rPr>
              <a:t> is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true.</a:t>
            </a:r>
          </a:p>
          <a:p>
            <a:pPr lvl="1">
              <a:buNone/>
            </a:pPr>
            <a:r>
              <a:rPr lang="en-US" sz="21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Then if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a 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is in the domain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,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P(a) 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 Q(a) 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is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true,</a:t>
            </a:r>
          </a:p>
          <a:p>
            <a:pPr lvl="1">
              <a:buNone/>
            </a:pPr>
            <a:r>
              <a:rPr lang="en-US" sz="2100" dirty="0">
                <a:solidFill>
                  <a:srgbClr val="C00000"/>
                </a:solidFill>
                <a:sym typeface="Symbol" charset="2"/>
              </a:rPr>
              <a:t>	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So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P(a) 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is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true 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and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Q(a) </a:t>
            </a:r>
            <a:r>
              <a:rPr lang="en-US" sz="2100" dirty="0">
                <a:solidFill>
                  <a:schemeClr val="tx1"/>
                </a:solidFill>
                <a:sym typeface="Symbol" charset="2"/>
              </a:rPr>
              <a:t>is</a:t>
            </a:r>
            <a:r>
              <a:rPr lang="en-US" sz="2100" dirty="0">
                <a:solidFill>
                  <a:srgbClr val="C00000"/>
                </a:solidFill>
                <a:sym typeface="Symbol" charset="2"/>
              </a:rPr>
              <a:t> true.</a:t>
            </a:r>
            <a:endParaRPr lang="en-US" sz="2100" dirty="0">
              <a:solidFill>
                <a:srgbClr val="C00000"/>
              </a:solidFill>
              <a:sym typeface="Symbol" pitchFamily="18" charset="2"/>
            </a:endParaRPr>
          </a:p>
          <a:p>
            <a:pPr lvl="1"/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So, if a is in the domain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P(a)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is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, which is the same as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is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; 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and similarly, we get that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x P(x</a:t>
            </a:r>
            <a:r>
              <a:rPr lang="en-US" sz="2100" dirty="0">
                <a:solidFill>
                  <a:schemeClr val="tx1"/>
                </a:solidFill>
                <a:sym typeface="Symbol" pitchFamily="18" charset="2"/>
              </a:rPr>
              <a:t>) is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true</a:t>
            </a:r>
            <a:endParaRPr lang="en-US" dirty="0">
              <a:sym typeface="Symbol" pitchFamily="18" charset="2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TRANSLATING FROM ENGLISH INTO LOGICAL 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Express the statement using </a:t>
            </a:r>
            <a:r>
              <a:rPr lang="en-US" dirty="0">
                <a:solidFill>
                  <a:srgbClr val="C00000"/>
                </a:solidFill>
              </a:rPr>
              <a:t>predicates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quantifiers</a:t>
            </a:r>
            <a:r>
              <a:rPr lang="en-US" dirty="0"/>
              <a:t>.</a:t>
            </a:r>
          </a:p>
          <a:p>
            <a:pPr algn="ctr">
              <a:buNone/>
            </a:pPr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Every student in this class has studied calculus</a:t>
            </a:r>
            <a:r>
              <a:rPr lang="en-US" dirty="0"/>
              <a:t>”</a:t>
            </a:r>
          </a:p>
          <a:p>
            <a:pPr algn="ctr">
              <a:buNone/>
            </a:pPr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b="1" u="sng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First we rephrase the statement so that we can clearly identify the appropriate quantifiers to use.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“</a:t>
            </a: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every student in this class, that student has studied calculus.”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Introduce a variable x 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“For every student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in this class,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has studied calculus”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Step 3:</a:t>
            </a:r>
            <a:r>
              <a:rPr lang="en-US" dirty="0"/>
              <a:t> Introduce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C(x)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C(x) </a:t>
            </a:r>
            <a:r>
              <a:rPr lang="en-US" dirty="0"/>
              <a:t>= x has studied </a:t>
            </a:r>
            <a:r>
              <a:rPr lang="en-US" dirty="0">
                <a:solidFill>
                  <a:srgbClr val="C00000"/>
                </a:solidFill>
              </a:rPr>
              <a:t>calculus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Students in the class.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x C(x) 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statement using predicates and quantifiers.</a:t>
            </a:r>
          </a:p>
          <a:p>
            <a:endParaRPr lang="en-US" dirty="0"/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“For every person x, If person x is a student in this class then x has studied calculus.”</a:t>
            </a:r>
          </a:p>
          <a:p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en-US" dirty="0"/>
              <a:t>Introduce </a:t>
            </a:r>
            <a:r>
              <a:rPr lang="en-US" dirty="0">
                <a:solidFill>
                  <a:srgbClr val="C00000"/>
                </a:solidFill>
              </a:rPr>
              <a:t>S(x)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C(x)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S(x) </a:t>
            </a:r>
            <a:r>
              <a:rPr lang="en-US" dirty="0"/>
              <a:t>= Person x is in the class.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C(x) </a:t>
            </a:r>
            <a:r>
              <a:rPr lang="en-US" dirty="0"/>
              <a:t>= x has studied Calculus.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Students in the class.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x (S(x) 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 C(x))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the statement using predicates and quantifiers.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“Some student in this class has visited Mexico”</a:t>
            </a:r>
          </a:p>
          <a:p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First we rephrase the statement so that we can clearly identify the appropriate quantifiers to use.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“There is a student in this class with the property that the student has visited Mexico”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Introduce a variable x 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“There is a student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in this class having the property that </a:t>
            </a:r>
            <a:r>
              <a:rPr lang="en-US" i="1" dirty="0">
                <a:solidFill>
                  <a:srgbClr val="0070C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has visited Mexico”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PROPOSITIONAL FUNCTIONS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dirty="0">
                <a:solidFill>
                  <a:srgbClr val="C00000"/>
                </a:solidFill>
              </a:rPr>
              <a:t>P(x) = x &lt; 5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P(x)</a:t>
            </a:r>
            <a:r>
              <a:rPr lang="en-US" sz="2600" dirty="0">
                <a:solidFill>
                  <a:schemeClr val="tx1"/>
                </a:solidFill>
              </a:rPr>
              <a:t> has no truth values (x is not given a value)</a:t>
            </a:r>
          </a:p>
          <a:p>
            <a:pPr lvl="1"/>
            <a:endParaRPr lang="en-US" sz="2600" dirty="0">
              <a:solidFill>
                <a:schemeClr val="tx1"/>
              </a:solidFill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P(1)</a:t>
            </a:r>
            <a:r>
              <a:rPr lang="en-US" sz="2600" dirty="0">
                <a:solidFill>
                  <a:schemeClr val="tx1"/>
                </a:solidFill>
              </a:rPr>
              <a:t> is </a:t>
            </a:r>
            <a:r>
              <a:rPr lang="en-US" sz="2600" dirty="0">
                <a:solidFill>
                  <a:srgbClr val="C00000"/>
                </a:solidFill>
              </a:rPr>
              <a:t>true</a:t>
            </a:r>
          </a:p>
          <a:p>
            <a:pPr lvl="2"/>
            <a:r>
              <a:rPr lang="en-US" sz="2600" dirty="0"/>
              <a:t>The proposition </a:t>
            </a:r>
            <a:r>
              <a:rPr lang="en-US" sz="2600" dirty="0">
                <a:solidFill>
                  <a:srgbClr val="C00000"/>
                </a:solidFill>
              </a:rPr>
              <a:t>1 &lt; 5</a:t>
            </a:r>
            <a:r>
              <a:rPr lang="en-US" sz="2600" dirty="0"/>
              <a:t> is </a:t>
            </a:r>
            <a:r>
              <a:rPr lang="en-US" sz="2600" dirty="0">
                <a:solidFill>
                  <a:srgbClr val="C00000"/>
                </a:solidFill>
              </a:rPr>
              <a:t>true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P(10)</a:t>
            </a:r>
            <a:r>
              <a:rPr lang="en-US" sz="2600" dirty="0">
                <a:solidFill>
                  <a:schemeClr val="tx1"/>
                </a:solidFill>
              </a:rPr>
              <a:t> is </a:t>
            </a:r>
            <a:r>
              <a:rPr lang="en-US" sz="2600" dirty="0">
                <a:solidFill>
                  <a:srgbClr val="C00000"/>
                </a:solidFill>
              </a:rPr>
              <a:t>false</a:t>
            </a:r>
          </a:p>
          <a:p>
            <a:pPr lvl="2"/>
            <a:r>
              <a:rPr lang="en-US" sz="2600" dirty="0"/>
              <a:t>The proposition </a:t>
            </a:r>
            <a:r>
              <a:rPr lang="en-US" sz="2600" dirty="0">
                <a:solidFill>
                  <a:srgbClr val="C00000"/>
                </a:solidFill>
              </a:rPr>
              <a:t>10 &lt; 5</a:t>
            </a:r>
            <a:r>
              <a:rPr lang="en-US" sz="2600" dirty="0"/>
              <a:t> is </a:t>
            </a:r>
            <a:r>
              <a:rPr lang="en-US" sz="2600" dirty="0">
                <a:solidFill>
                  <a:srgbClr val="C00000"/>
                </a:solidFill>
              </a:rPr>
              <a:t>false</a:t>
            </a:r>
          </a:p>
          <a:p>
            <a:pPr lvl="2"/>
            <a:endParaRPr lang="en-US" dirty="0"/>
          </a:p>
          <a:p>
            <a:r>
              <a:rPr lang="en-US" dirty="0"/>
              <a:t>Thus, 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/>
              <a:t> will create a </a:t>
            </a:r>
            <a:r>
              <a:rPr lang="en-US" dirty="0">
                <a:solidFill>
                  <a:srgbClr val="C00000"/>
                </a:solidFill>
              </a:rPr>
              <a:t>proposition</a:t>
            </a:r>
            <a:r>
              <a:rPr lang="en-US" dirty="0"/>
              <a:t> when given a value.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Step 3:</a:t>
            </a:r>
            <a:r>
              <a:rPr lang="en-US" dirty="0"/>
              <a:t> Introduce </a:t>
            </a:r>
            <a:r>
              <a:rPr lang="en-US" dirty="0">
                <a:solidFill>
                  <a:srgbClr val="C00000"/>
                </a:solidFill>
              </a:rPr>
              <a:t>M(x)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M(x) </a:t>
            </a:r>
            <a:r>
              <a:rPr lang="en-US" dirty="0"/>
              <a:t>= x has visited Mexico.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Students in the class.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x M(x)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statement using predicates and quantifiers.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There is a person x having the properties that x is a student in this class and x has visited Mexico.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en-US" dirty="0"/>
              <a:t>Introduce </a:t>
            </a:r>
            <a:r>
              <a:rPr lang="en-US" dirty="0">
                <a:solidFill>
                  <a:srgbClr val="C00000"/>
                </a:solidFill>
              </a:rPr>
              <a:t>S(x)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M(x)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S(x) </a:t>
            </a:r>
            <a:r>
              <a:rPr lang="en-US" dirty="0"/>
              <a:t>= x is a student in this class.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M(x) </a:t>
            </a:r>
            <a:r>
              <a:rPr lang="en-US" dirty="0"/>
              <a:t>= x has visited Mexico.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All person.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x (S(x)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sym typeface="Symbol" charset="2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(x))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Express the statement using predicates and quantifiers.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For every x in this class, x has the  property that x has visited Mexico or x has visited Canada.</a:t>
            </a:r>
            <a:r>
              <a:rPr lang="en-US" dirty="0"/>
              <a:t>”</a:t>
            </a:r>
          </a:p>
          <a:p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en-US" dirty="0"/>
              <a:t>Introduce </a:t>
            </a:r>
            <a:r>
              <a:rPr lang="en-US" dirty="0">
                <a:solidFill>
                  <a:srgbClr val="C00000"/>
                </a:solidFill>
              </a:rPr>
              <a:t>C(x)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M(x)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C(x) </a:t>
            </a:r>
            <a:r>
              <a:rPr lang="en-US" dirty="0"/>
              <a:t>= x has visited Canada.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M(x) </a:t>
            </a:r>
            <a:r>
              <a:rPr lang="en-US" dirty="0"/>
              <a:t>= x has visited Mexico.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All people.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x (C(x)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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(x))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Express the statement using predicates and quantifiers.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For every person x,  if x is a student in this class, then x has visited Mexico or x has visited Canada.</a:t>
            </a:r>
            <a:r>
              <a:rPr lang="en-US" dirty="0"/>
              <a:t>”</a:t>
            </a:r>
          </a:p>
          <a:p>
            <a:endParaRPr lang="en-US" dirty="0"/>
          </a:p>
          <a:p>
            <a:pPr>
              <a:spcBef>
                <a:spcPct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u="sng" dirty="0">
                <a:solidFill>
                  <a:srgbClr val="0070C0"/>
                </a:solidFill>
              </a:rPr>
              <a:t>Solution: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1: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Step 2: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3: </a:t>
            </a:r>
            <a:r>
              <a:rPr lang="en-US" dirty="0"/>
              <a:t>Introduce </a:t>
            </a:r>
            <a:r>
              <a:rPr lang="en-US" dirty="0">
                <a:solidFill>
                  <a:srgbClr val="C00000"/>
                </a:solidFill>
              </a:rPr>
              <a:t>S(x)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M(x)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S(x) </a:t>
            </a:r>
            <a:r>
              <a:rPr lang="en-US" dirty="0"/>
              <a:t>= x is a student in this class.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C(x) </a:t>
            </a:r>
            <a:r>
              <a:rPr lang="en-US" dirty="0"/>
              <a:t>= x has visited Canada.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		M(x) </a:t>
            </a:r>
            <a:r>
              <a:rPr lang="en-US" dirty="0"/>
              <a:t>= x has visited Mexico.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student in the class.</a:t>
            </a:r>
          </a:p>
          <a:p>
            <a:r>
              <a:rPr lang="en-US" b="1" dirty="0">
                <a:solidFill>
                  <a:srgbClr val="00B050"/>
                </a:solidFill>
              </a:rPr>
              <a:t>Step 4: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	</a:t>
            </a:r>
            <a:r>
              <a:rPr lang="en-US" dirty="0">
                <a:sym typeface="Symbol" pitchFamily="18" charset="2"/>
              </a:rPr>
              <a:t> 		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x </a:t>
            </a:r>
            <a:r>
              <a:rPr lang="en-US" sz="3200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S(x) </a:t>
            </a:r>
            <a:r>
              <a:rPr lang="en-US" sz="24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sz="3000" b="1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C(x)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 </a:t>
            </a: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(x)</a:t>
            </a:r>
            <a:r>
              <a:rPr lang="en-US" sz="30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sz="32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)</a:t>
            </a:r>
            <a:r>
              <a:rPr lang="en-US" sz="2800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.</a:t>
            </a:r>
            <a:endParaRPr lang="en-US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EXAMPLES FROM LEWIS CARROL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Consider these </a:t>
            </a:r>
            <a:r>
              <a:rPr lang="en-US" dirty="0">
                <a:solidFill>
                  <a:srgbClr val="C00000"/>
                </a:solidFill>
              </a:rPr>
              <a:t>statements</a:t>
            </a:r>
            <a:r>
              <a:rPr lang="en-US" dirty="0"/>
              <a:t>. The </a:t>
            </a:r>
            <a:r>
              <a:rPr lang="en-US" dirty="0">
                <a:solidFill>
                  <a:srgbClr val="C00000"/>
                </a:solidFill>
              </a:rPr>
              <a:t>first two</a:t>
            </a:r>
            <a:r>
              <a:rPr lang="en-US" dirty="0"/>
              <a:t> are called </a:t>
            </a:r>
            <a:r>
              <a:rPr lang="en-US" dirty="0">
                <a:solidFill>
                  <a:srgbClr val="C00000"/>
                </a:solidFill>
              </a:rPr>
              <a:t>premises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third</a:t>
            </a:r>
            <a:r>
              <a:rPr lang="en-US" dirty="0"/>
              <a:t> is called the </a:t>
            </a:r>
            <a:r>
              <a:rPr lang="en-US" dirty="0">
                <a:solidFill>
                  <a:srgbClr val="C00000"/>
                </a:solidFill>
              </a:rPr>
              <a:t>conclusion</a:t>
            </a:r>
            <a:r>
              <a:rPr lang="en-US" dirty="0"/>
              <a:t>. The entire set is called an </a:t>
            </a:r>
            <a:r>
              <a:rPr lang="en-US" dirty="0">
                <a:solidFill>
                  <a:srgbClr val="C00000"/>
                </a:solidFill>
              </a:rPr>
              <a:t>argument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All lions are fierce.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Some lions do not drink coffee.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/>
              <a:t>	Therefore, 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Some fierce creatures do not drink coffee.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SOLUTION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“x is a lion.”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Q(x)</a:t>
            </a:r>
            <a:r>
              <a:rPr lang="en-US" dirty="0"/>
              <a:t> =</a:t>
            </a:r>
            <a:r>
              <a:rPr lang="en-US" dirty="0">
                <a:solidFill>
                  <a:srgbClr val="C00000"/>
                </a:solidFill>
              </a:rPr>
              <a:t> “x is fierce.”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R(x)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“x drinks coffee.”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Assume all creatures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We can express these statements as: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All lions are fierce.</a:t>
            </a:r>
            <a:r>
              <a:rPr lang="en-US" dirty="0"/>
              <a:t>”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sym typeface="Symbol" pitchFamily="18" charset="2"/>
              </a:rPr>
              <a:t>x (P(x) </a:t>
            </a:r>
            <a:r>
              <a:rPr lang="en-US" sz="2600" b="1" dirty="0">
                <a:solidFill>
                  <a:schemeClr val="tx1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sz="2600" dirty="0">
                <a:solidFill>
                  <a:schemeClr val="tx1"/>
                </a:solidFill>
                <a:sym typeface="Symbol" pitchFamily="18" charset="2"/>
              </a:rPr>
              <a:t> Q(x)</a:t>
            </a:r>
            <a:r>
              <a:rPr lang="en-US" sz="2600" dirty="0">
                <a:solidFill>
                  <a:schemeClr val="tx1"/>
                </a:solidFill>
                <a:cs typeface="Arial" charset="0"/>
                <a:sym typeface="Symbol" pitchFamily="18" charset="2"/>
              </a:rPr>
              <a:t>).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		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Some lions do not drink coffee.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	  </a:t>
            </a:r>
            <a:r>
              <a:rPr lang="en-US" dirty="0">
                <a:sym typeface="Symbol" pitchFamily="18" charset="2"/>
              </a:rPr>
              <a:t>x (P(x) </a:t>
            </a:r>
            <a:r>
              <a:rPr lang="en-US" b="1" dirty="0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sz="2800" dirty="0">
                <a:cs typeface="Arial" charset="0"/>
                <a:sym typeface="Symbol" pitchFamily="18" charset="2"/>
              </a:rPr>
              <a:t>¬</a:t>
            </a:r>
            <a:r>
              <a:rPr lang="en-US" dirty="0"/>
              <a:t>R</a:t>
            </a:r>
            <a:r>
              <a:rPr lang="en-US" dirty="0">
                <a:cs typeface="Arial" charset="0"/>
                <a:sym typeface="Symbol" pitchFamily="18" charset="2"/>
              </a:rPr>
              <a:t>(x)).</a:t>
            </a:r>
          </a:p>
          <a:p>
            <a:endParaRPr lang="en-US" b="1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r>
              <a:rPr lang="en-US" dirty="0"/>
              <a:t>“</a:t>
            </a:r>
            <a:r>
              <a:rPr lang="en-US" dirty="0">
                <a:solidFill>
                  <a:srgbClr val="C00000"/>
                </a:solidFill>
              </a:rPr>
              <a:t>Some fierce creatures do not drink coffee.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  <a:sym typeface="Symbol" pitchFamily="18" charset="2"/>
              </a:rPr>
              <a:t>	  </a:t>
            </a:r>
            <a:r>
              <a:rPr lang="en-US" dirty="0">
                <a:sym typeface="Symbol" pitchFamily="18" charset="2"/>
              </a:rPr>
              <a:t>x (Q(x) </a:t>
            </a:r>
            <a:r>
              <a:rPr lang="en-US" b="1" dirty="0">
                <a:sym typeface="Symbol" charset="2"/>
              </a:rPr>
              <a:t></a:t>
            </a:r>
            <a:r>
              <a:rPr lang="en-US" dirty="0"/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¬</a:t>
            </a:r>
            <a:r>
              <a:rPr lang="en-US" dirty="0"/>
              <a:t>R</a:t>
            </a:r>
            <a:r>
              <a:rPr lang="en-US" dirty="0">
                <a:cs typeface="Arial" charset="0"/>
                <a:sym typeface="Symbol" pitchFamily="18" charset="2"/>
              </a:rPr>
              <a:t>(x)).</a:t>
            </a:r>
            <a:endParaRPr lang="en-US" dirty="0"/>
          </a:p>
          <a:p>
            <a:endParaRPr lang="en-US" b="1" dirty="0">
              <a:solidFill>
                <a:srgbClr val="C00000"/>
              </a:solidFill>
              <a:cs typeface="Arial" charset="0"/>
              <a:sym typeface="Symbol" pitchFamily="18" charset="2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MORE EXAMPLES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AF3A5-70E6-4505-A29B-F4536DA25AFF}" type="slidenum">
              <a:rPr lang="en-US"/>
              <a:pPr/>
              <a:t>57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Translate the statements: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</a:t>
            </a:r>
            <a:r>
              <a:rPr lang="en-US" sz="2400" dirty="0">
                <a:solidFill>
                  <a:srgbClr val="C00000"/>
                </a:solidFill>
              </a:rPr>
              <a:t>All hummingbirds are richly colored”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“No large birds live on honey”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“Birds that do not live on honey are dull in color”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“Hummingbirds are small”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	Assign </a:t>
            </a:r>
            <a:r>
              <a:rPr lang="en-US" dirty="0">
                <a:solidFill>
                  <a:srgbClr val="C00000"/>
                </a:solidFill>
              </a:rPr>
              <a:t>propositional functions</a:t>
            </a:r>
          </a:p>
          <a:p>
            <a:pPr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Let  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		P(x)</a:t>
            </a:r>
            <a:r>
              <a:rPr lang="en-US" sz="2400" dirty="0"/>
              <a:t> = “x is a hummingbird”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		Q(x)</a:t>
            </a:r>
            <a:r>
              <a:rPr lang="en-US" sz="2400" dirty="0"/>
              <a:t> = “x is large”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		R(x)</a:t>
            </a:r>
            <a:r>
              <a:rPr lang="en-US" sz="2400" dirty="0"/>
              <a:t> = “x lives on honey”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olidFill>
                  <a:srgbClr val="C00000"/>
                </a:solidFill>
              </a:rPr>
              <a:t>		S(x)</a:t>
            </a:r>
            <a:r>
              <a:rPr lang="en-US" sz="2400" dirty="0"/>
              <a:t> = “x is richly colored”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	Let our </a:t>
            </a:r>
            <a:r>
              <a:rPr lang="en-US" dirty="0">
                <a:solidFill>
                  <a:srgbClr val="C00000"/>
                </a:solidFill>
              </a:rPr>
              <a:t>universe of discourse</a:t>
            </a:r>
            <a:r>
              <a:rPr lang="en-US" dirty="0"/>
              <a:t> be </a:t>
            </a:r>
            <a:r>
              <a:rPr lang="en-US" dirty="0">
                <a:solidFill>
                  <a:srgbClr val="C00000"/>
                </a:solidFill>
              </a:rPr>
              <a:t>all birds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64C8-A30B-49AB-A735-84F9285DD63A}" type="slidenum">
              <a:rPr lang="en-US"/>
              <a:pPr/>
              <a:t>58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"/>
            <a:ext cx="82296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Translate the statements: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Assume that “small” is the same as “not large” and that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	“dull in color” is the same as “not richly colored”</a:t>
            </a:r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“All hummingbirds are richly colored”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x (P(x)</a:t>
            </a:r>
            <a:r>
              <a:rPr lang="en-US" sz="2400" dirty="0">
                <a:cs typeface="Arial" charset="0"/>
                <a:sym typeface="Symbol" pitchFamily="18" charset="2"/>
              </a:rPr>
              <a:t>→S(x))</a:t>
            </a:r>
          </a:p>
          <a:p>
            <a:pPr lvl="2">
              <a:lnSpc>
                <a:spcPct val="90000"/>
              </a:lnSpc>
              <a:buNone/>
            </a:pPr>
            <a:endParaRPr lang="en-US" sz="1800" dirty="0">
              <a:cs typeface="Arial" charset="0"/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“No large birds live on honey”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cs typeface="Arial" charset="0"/>
                <a:sym typeface="Symbol" pitchFamily="18" charset="2"/>
              </a:rPr>
              <a:t>¬</a:t>
            </a:r>
            <a:r>
              <a:rPr lang="en-US" sz="2400" dirty="0">
                <a:sym typeface="Symbol" pitchFamily="18" charset="2"/>
              </a:rPr>
              <a:t>x (Q(x)  R(x))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Alternatively: x (</a:t>
            </a:r>
            <a:r>
              <a:rPr lang="en-US" sz="2400" dirty="0">
                <a:cs typeface="Arial" charset="0"/>
                <a:sym typeface="Symbol" pitchFamily="18" charset="2"/>
              </a:rPr>
              <a:t>¬Q(x)  ¬R(x))</a:t>
            </a:r>
          </a:p>
          <a:p>
            <a:pPr lvl="2">
              <a:lnSpc>
                <a:spcPct val="90000"/>
              </a:lnSpc>
            </a:pP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“Birds that do not live on honey are dull in color”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x (</a:t>
            </a:r>
            <a:r>
              <a:rPr lang="en-US" sz="2400" dirty="0">
                <a:cs typeface="Arial" charset="0"/>
                <a:sym typeface="Symbol" pitchFamily="18" charset="2"/>
              </a:rPr>
              <a:t>¬R(x) → ¬S(x))</a:t>
            </a:r>
          </a:p>
          <a:p>
            <a:pPr lvl="2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00000"/>
                </a:solidFill>
              </a:rPr>
              <a:t>“Hummingbirds are small”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x (P(x) </a:t>
            </a:r>
            <a:r>
              <a:rPr lang="en-US" sz="2400" dirty="0">
                <a:cs typeface="Arial" charset="0"/>
                <a:sym typeface="Symbol" pitchFamily="18" charset="2"/>
              </a:rPr>
              <a:t>→ ¬Q(x))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NEGATING QUANTIFIED EXPRESSIONS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statement: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Every student in your class has taken a course in calculus.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P(x)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x has taken a course in calculus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Students in your class.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00B050"/>
                </a:solidFill>
                <a:sym typeface="Symbol" pitchFamily="18" charset="2"/>
              </a:rPr>
              <a:t>x P(x)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b="1" dirty="0">
                <a:solidFill>
                  <a:srgbClr val="C00000"/>
                </a:solidFill>
              </a:rPr>
              <a:t>P(x)</a:t>
            </a:r>
            <a:r>
              <a:rPr lang="en-US" dirty="0"/>
              <a:t> denote the statement “</a:t>
            </a:r>
            <a:r>
              <a:rPr lang="en-US" b="1" dirty="0">
                <a:solidFill>
                  <a:srgbClr val="C00000"/>
                </a:solidFill>
              </a:rPr>
              <a:t>x &gt; 3</a:t>
            </a:r>
            <a:r>
              <a:rPr lang="en-US" dirty="0"/>
              <a:t>”. What are t</a:t>
            </a:r>
            <a:r>
              <a:rPr lang="en-US" b="1" dirty="0">
                <a:solidFill>
                  <a:srgbClr val="C00000"/>
                </a:solidFill>
              </a:rPr>
              <a:t>ruth values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P(4)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P(2)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0070C0"/>
                </a:solidFill>
              </a:rPr>
              <a:t>SOLUTION: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P(x) = x &gt; 3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P(4) = 4 &gt; 3</a:t>
            </a:r>
          </a:p>
          <a:p>
            <a:pPr>
              <a:buNone/>
            </a:pPr>
            <a:r>
              <a:rPr lang="en-US" dirty="0"/>
              <a:t>				P(4) = True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P(x) = x &gt; 3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P(2) = 2 &gt; 3</a:t>
            </a:r>
          </a:p>
          <a:p>
            <a:pPr>
              <a:buNone/>
            </a:pPr>
            <a:r>
              <a:rPr lang="en-US" dirty="0"/>
              <a:t>				P(2) =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negation</a:t>
            </a:r>
            <a:r>
              <a:rPr lang="en-US" dirty="0"/>
              <a:t> of this statement is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It is not the case that every student in your class has taken a course in calculus.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is equivalent to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There is a student in your class who has not taken a course in calculus.</a:t>
            </a:r>
            <a:r>
              <a:rPr lang="en-US" dirty="0"/>
              <a:t>”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00B050"/>
                </a:solidFill>
                <a:sym typeface="Symbol" pitchFamily="18" charset="2"/>
              </a:rPr>
              <a:t>x ¬P(x)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This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example</a:t>
            </a:r>
            <a:r>
              <a:rPr lang="en-US" dirty="0">
                <a:sym typeface="Symbol" pitchFamily="18" charset="2"/>
              </a:rPr>
              <a:t> illustrate the following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logical equivalence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ym typeface="Symbol"/>
              </a:rPr>
              <a:t>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¬P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(x)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Arial" charset="0"/>
                <a:sym typeface="Symbol" pitchFamily="18" charset="2"/>
              </a:rPr>
              <a:t>First note that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if and only if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.</a:t>
            </a:r>
          </a:p>
          <a:p>
            <a:endParaRPr lang="en-US" dirty="0">
              <a:solidFill>
                <a:prstClr val="black"/>
              </a:solidFill>
              <a:sym typeface="Symbol" pitchFamily="18" charset="2"/>
            </a:endParaRPr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if and only if there is an element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in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domain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for which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false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.</a:t>
            </a:r>
          </a:p>
          <a:p>
            <a:endParaRPr lang="en-US" dirty="0">
              <a:solidFill>
                <a:prstClr val="black"/>
              </a:solidFill>
              <a:sym typeface="Symbol" pitchFamily="18" charset="2"/>
            </a:endParaRPr>
          </a:p>
          <a:p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Finally, note that there is an element x in the domain for which </a:t>
            </a:r>
            <a:r>
              <a:rPr lang="en-US" dirty="0">
                <a:cs typeface="Arial" charset="0"/>
                <a:sym typeface="Symbol" pitchFamily="18" charset="2"/>
              </a:rPr>
              <a:t>¬ 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P(x) is true if and only if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/>
              <a:t>Putting these steps together, we can conclude that:     </a:t>
            </a:r>
          </a:p>
          <a:p>
            <a:pPr algn="ctr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 if and only if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(x)</a:t>
            </a:r>
            <a:r>
              <a:rPr lang="en-US" dirty="0">
                <a:sym typeface="Symbol" pitchFamily="18" charset="2"/>
              </a:rPr>
              <a:t> is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true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It follows that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P(x)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and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(x)</a:t>
            </a:r>
            <a:r>
              <a:rPr lang="en-US" dirty="0">
                <a:sym typeface="Symbol" pitchFamily="18" charset="2"/>
              </a:rPr>
              <a:t> are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logically equivalent</a:t>
            </a:r>
            <a:r>
              <a:rPr lang="en-US" dirty="0">
                <a:sym typeface="Symbol" pitchFamily="18" charset="2"/>
              </a:rPr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Another example illustrate that following logical equivalence:</a:t>
            </a:r>
          </a:p>
          <a:p>
            <a:pPr algn="ctr"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Q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(x) </a:t>
            </a:r>
            <a:r>
              <a:rPr lang="en-US" dirty="0">
                <a:sym typeface="Symbol"/>
              </a:rPr>
              <a:t>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x 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¬Q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(x)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05" y="2971800"/>
            <a:ext cx="8464731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>
                <a:solidFill>
                  <a:srgbClr val="C00000"/>
                </a:solidFill>
              </a:rPr>
              <a:t>negations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statements: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 “</a:t>
            </a:r>
            <a:r>
              <a:rPr lang="en-US" dirty="0">
                <a:solidFill>
                  <a:srgbClr val="C00000"/>
                </a:solidFill>
              </a:rPr>
              <a:t>There is an honest politician</a:t>
            </a:r>
            <a:r>
              <a:rPr lang="en-US" dirty="0"/>
              <a:t>”</a:t>
            </a:r>
          </a:p>
          <a:p>
            <a:pPr algn="ctr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H(x)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x is a honest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all politician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x H(x)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negation</a:t>
            </a:r>
            <a:r>
              <a:rPr lang="en-US" dirty="0">
                <a:sym typeface="Symbol" pitchFamily="18" charset="2"/>
              </a:rPr>
              <a:t> of this statement is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</a:t>
            </a:r>
            <a:r>
              <a:rPr lang="en-US" b="1" dirty="0">
                <a:solidFill>
                  <a:srgbClr val="249C2F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x </a:t>
            </a:r>
            <a:r>
              <a:rPr lang="en-US" b="1" dirty="0">
                <a:solidFill>
                  <a:srgbClr val="249C2F"/>
                </a:solidFill>
                <a:cs typeface="Arial" charset="0"/>
                <a:sym typeface="Symbol" pitchFamily="18" charset="2"/>
              </a:rPr>
              <a:t>H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(x) = x </a:t>
            </a:r>
            <a:r>
              <a:rPr lang="en-US" b="1" dirty="0">
                <a:solidFill>
                  <a:srgbClr val="249C2F"/>
                </a:solidFill>
                <a:cs typeface="Arial" charset="0"/>
                <a:sym typeface="Symbol" pitchFamily="18" charset="2"/>
              </a:rPr>
              <a:t>¬H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(x)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	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Every politician is dishonest.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”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dirty="0">
                <a:solidFill>
                  <a:srgbClr val="C00000"/>
                </a:solidFill>
              </a:rPr>
              <a:t>negations</a:t>
            </a:r>
            <a:r>
              <a:rPr lang="en-US" dirty="0"/>
              <a:t> of the statements:</a:t>
            </a:r>
          </a:p>
          <a:p>
            <a:pPr algn="ctr">
              <a:buNone/>
            </a:pPr>
            <a:r>
              <a:rPr lang="en-US" dirty="0"/>
              <a:t>	 “</a:t>
            </a:r>
            <a:r>
              <a:rPr lang="en-US" dirty="0">
                <a:solidFill>
                  <a:srgbClr val="C00000"/>
                </a:solidFill>
              </a:rPr>
              <a:t>All Americans eat cheeseburgers</a:t>
            </a:r>
            <a:r>
              <a:rPr lang="en-US" dirty="0"/>
              <a:t>”</a:t>
            </a:r>
          </a:p>
          <a:p>
            <a:pPr algn="ctr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C(x)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x eats cheeseburgers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Domain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all Americans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	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x C(x)</a:t>
            </a:r>
          </a:p>
          <a:p>
            <a:pPr>
              <a:buNone/>
            </a:pPr>
            <a:r>
              <a:rPr lang="en-US" dirty="0">
                <a:sym typeface="Symbol" pitchFamily="18" charset="2"/>
              </a:rPr>
              <a:t>	The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negation</a:t>
            </a:r>
            <a:r>
              <a:rPr lang="en-US" dirty="0">
                <a:sym typeface="Symbol" pitchFamily="18" charset="2"/>
              </a:rPr>
              <a:t> of this statement is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</a:t>
            </a:r>
            <a:r>
              <a:rPr lang="en-US" b="1" dirty="0">
                <a:solidFill>
                  <a:srgbClr val="249C2F"/>
                </a:solidFill>
                <a:sym typeface="Symbol" pitchFamily="18" charset="2"/>
              </a:rPr>
              <a:t>¬x C(x) = x ¬C(x)</a:t>
            </a:r>
          </a:p>
          <a:p>
            <a:pPr>
              <a:buNone/>
            </a:pP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	“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Some Americans does not eat cheeseburgers.</a:t>
            </a:r>
            <a:r>
              <a:rPr lang="en-US" dirty="0">
                <a:solidFill>
                  <a:prstClr val="black"/>
                </a:solidFill>
                <a:sym typeface="Symbol" pitchFamily="18" charset="2"/>
              </a:rPr>
              <a:t>”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>
                <a:solidFill>
                  <a:srgbClr val="C00000"/>
                </a:solidFill>
              </a:rPr>
              <a:t>negations</a:t>
            </a:r>
            <a:r>
              <a:rPr lang="en-US" dirty="0"/>
              <a:t> of the statement: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x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x)</a:t>
            </a:r>
          </a:p>
          <a:p>
            <a:pPr algn="ctr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dirty="0"/>
              <a:t>	The</a:t>
            </a:r>
            <a:r>
              <a:rPr lang="en-US" dirty="0">
                <a:solidFill>
                  <a:srgbClr val="C00000"/>
                </a:solidFill>
              </a:rPr>
              <a:t> negation </a:t>
            </a:r>
            <a:r>
              <a:rPr lang="en-US" dirty="0"/>
              <a:t>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x) </a:t>
            </a:r>
            <a:r>
              <a:rPr lang="en-US" dirty="0"/>
              <a:t>is the statement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x)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x) =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&gt; x)</a:t>
            </a:r>
          </a:p>
          <a:p>
            <a:pPr>
              <a:buNone/>
            </a:pPr>
            <a:r>
              <a:rPr lang="en-US" dirty="0"/>
              <a:t>	This can be re-written as:</a:t>
            </a:r>
          </a:p>
          <a:p>
            <a:pPr algn="ctr">
              <a:buNone/>
            </a:pP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(x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≤ x)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</a:t>
            </a:r>
            <a:r>
              <a:rPr lang="en-US" dirty="0">
                <a:solidFill>
                  <a:srgbClr val="C00000"/>
                </a:solidFill>
              </a:rPr>
              <a:t>negations</a:t>
            </a:r>
            <a:r>
              <a:rPr lang="en-US" dirty="0"/>
              <a:t> of the statement: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2)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Solution: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The</a:t>
            </a:r>
            <a:r>
              <a:rPr lang="en-US" dirty="0">
                <a:solidFill>
                  <a:srgbClr val="C00000"/>
                </a:solidFill>
              </a:rPr>
              <a:t> negation </a:t>
            </a:r>
            <a:r>
              <a:rPr lang="en-US" dirty="0"/>
              <a:t>of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2) </a:t>
            </a:r>
            <a:r>
              <a:rPr lang="en-US" dirty="0"/>
              <a:t>is the statement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2)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 pitchFamily="18" charset="2"/>
              </a:rPr>
              <a:t>	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2) =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x </a:t>
            </a:r>
            <a:r>
              <a:rPr lang="en-US" dirty="0"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</a:rPr>
              <a:t>(x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2)</a:t>
            </a:r>
          </a:p>
          <a:p>
            <a:pPr>
              <a:buNone/>
            </a:pPr>
            <a:r>
              <a:rPr lang="en-US" dirty="0"/>
              <a:t>	This can be re-written as: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	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x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(x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≠ 2)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382000" cy="4937760"/>
          </a:xfrm>
        </p:spPr>
        <p:txBody>
          <a:bodyPr>
            <a:normAutofit lnSpcReduction="10000"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2600" dirty="0"/>
              <a:t>Show that </a:t>
            </a: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x (P(x)</a:t>
            </a: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→Q(x))</a:t>
            </a:r>
            <a:r>
              <a:rPr lang="en-US" sz="2600" dirty="0">
                <a:cs typeface="Arial" charset="0"/>
                <a:sym typeface="Symbol" pitchFamily="18" charset="2"/>
              </a:rPr>
              <a:t> and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x (P(x)  </a:t>
            </a: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Q(x))</a:t>
            </a:r>
            <a:r>
              <a:rPr lang="en-US" sz="2600" dirty="0">
                <a:sym typeface="Symbol" pitchFamily="18" charset="2"/>
              </a:rPr>
              <a:t> are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logically equivalent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sz="2600" dirty="0">
              <a:cs typeface="Arial" charset="0"/>
              <a:sym typeface="Symbol" pitchFamily="18" charset="2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sz="2600" dirty="0">
                <a:cs typeface="Arial" charset="0"/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sz="2400" dirty="0">
                <a:solidFill>
                  <a:srgbClr val="C00000"/>
                </a:solidFill>
                <a:sym typeface="Symbol" pitchFamily="18" charset="2"/>
              </a:rPr>
              <a:t>x (P(x)</a:t>
            </a:r>
            <a:r>
              <a:rPr lang="en-US" sz="24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→Q(x))</a:t>
            </a:r>
            <a:r>
              <a:rPr lang="en-US" sz="2400" dirty="0">
                <a:cs typeface="Arial" charset="0"/>
                <a:sym typeface="Symbol" pitchFamily="18" charset="2"/>
              </a:rPr>
              <a:t>       	Given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cs typeface="Arial" charset="0"/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(P(x)</a:t>
            </a:r>
            <a:r>
              <a:rPr lang="en-US" b="1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→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Q(x))</a:t>
            </a:r>
            <a:r>
              <a:rPr lang="en-US" dirty="0">
                <a:cs typeface="Arial" charset="0"/>
                <a:sym typeface="Symbol" pitchFamily="18" charset="2"/>
              </a:rPr>
              <a:t>     	De Morgan’s law for universal  			       	quantifiers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/>
              </a:rPr>
              <a:t>	</a:t>
            </a:r>
            <a:r>
              <a:rPr lang="en-US" dirty="0">
                <a:cs typeface="Arial" charset="0"/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 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Q(x))</a:t>
            </a:r>
            <a:r>
              <a:rPr lang="en-US" dirty="0">
                <a:sym typeface="Symbol" pitchFamily="18" charset="2"/>
              </a:rPr>
              <a:t>   	As we know that</a:t>
            </a:r>
            <a:r>
              <a:rPr lang="en-US" sz="2400" dirty="0">
                <a:sym typeface="Symbol" pitchFamily="18" charset="2"/>
              </a:rPr>
              <a:t> p </a:t>
            </a:r>
            <a:r>
              <a:rPr lang="en-US" sz="2400" dirty="0">
                <a:cs typeface="Arial" charset="0"/>
                <a:sym typeface="Symbol" pitchFamily="18" charset="2"/>
              </a:rPr>
              <a:t>→ q = ¬p 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cs typeface="Arial" charset="0"/>
                <a:sym typeface="Symbol" pitchFamily="18" charset="2"/>
              </a:rPr>
              <a:t>q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/>
              </a:rPr>
              <a:t>	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(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P(x))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Q(x)) </a:t>
            </a:r>
            <a:r>
              <a:rPr lang="en-US" dirty="0">
                <a:sym typeface="Symbol" pitchFamily="18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/>
              </a:rPr>
              <a:t>	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 (P(x)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Q(x))	</a:t>
            </a:r>
            <a:r>
              <a:rPr lang="en-US" dirty="0">
                <a:sym typeface="Symbol" pitchFamily="18" charset="2"/>
              </a:rPr>
              <a:t>Double Negation law</a:t>
            </a:r>
            <a:endParaRPr lang="en-US" dirty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/>
              </a:rPr>
              <a:t>	</a:t>
            </a:r>
            <a:r>
              <a:rPr lang="en-US" dirty="0">
                <a:cs typeface="Arial" charset="0"/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ym typeface="Symbol"/>
              </a:rPr>
              <a:t>R.H.S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EXAMPLES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DCE39-13DB-4A84-80E2-F26D0BD7973B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P(x) = </a:t>
            </a:r>
            <a:r>
              <a:rPr lang="en-US" dirty="0">
                <a:solidFill>
                  <a:srgbClr val="C00000"/>
                </a:solidFill>
              </a:rPr>
              <a:t>“x is a multiple of 5”</a:t>
            </a:r>
          </a:p>
          <a:p>
            <a:pPr lvl="1"/>
            <a:r>
              <a:rPr lang="en-US" dirty="0"/>
              <a:t>For what values of x is P(x) true?</a:t>
            </a:r>
          </a:p>
          <a:p>
            <a:pPr lvl="1"/>
            <a:endParaRPr lang="en-US" dirty="0"/>
          </a:p>
          <a:p>
            <a:r>
              <a:rPr lang="en-US" dirty="0"/>
              <a:t>Let P(x) = </a:t>
            </a:r>
            <a:r>
              <a:rPr lang="en-US" dirty="0">
                <a:solidFill>
                  <a:srgbClr val="C00000"/>
                </a:solidFill>
              </a:rPr>
              <a:t>x+1 &gt; x</a:t>
            </a:r>
          </a:p>
          <a:p>
            <a:pPr lvl="1"/>
            <a:r>
              <a:rPr lang="en-US" dirty="0"/>
              <a:t>For what values of x is P(x) true?</a:t>
            </a:r>
          </a:p>
          <a:p>
            <a:pPr lvl="1"/>
            <a:endParaRPr lang="en-US" dirty="0"/>
          </a:p>
          <a:p>
            <a:r>
              <a:rPr lang="en-US" dirty="0"/>
              <a:t>Let P(x) = </a:t>
            </a:r>
            <a:r>
              <a:rPr lang="en-US" dirty="0">
                <a:solidFill>
                  <a:srgbClr val="C00000"/>
                </a:solidFill>
              </a:rPr>
              <a:t>x + 3</a:t>
            </a:r>
          </a:p>
          <a:p>
            <a:pPr lvl="1"/>
            <a:r>
              <a:rPr lang="en-US" dirty="0"/>
              <a:t>For what values of x is P(x) true?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382000" cy="4937760"/>
          </a:xfrm>
        </p:spPr>
        <p:txBody>
          <a:bodyPr>
            <a:normAutofit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2600" dirty="0"/>
              <a:t>Express the </a:t>
            </a:r>
            <a:r>
              <a:rPr lang="en-US" sz="2600" dirty="0">
                <a:solidFill>
                  <a:srgbClr val="C00000"/>
                </a:solidFill>
              </a:rPr>
              <a:t>negation</a:t>
            </a:r>
            <a:r>
              <a:rPr lang="en-US" sz="2600" dirty="0"/>
              <a:t> of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xyP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)  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sz="2600" dirty="0">
              <a:cs typeface="Arial" charset="0"/>
              <a:sym typeface="Symbol" pitchFamily="18" charset="2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2600" b="1" dirty="0">
                <a:solidFill>
                  <a:srgbClr val="0070C0"/>
                </a:solidFill>
                <a:latin typeface="+mj-lt"/>
                <a:ea typeface="+mj-ea"/>
                <a:cs typeface="+mj-cs"/>
                <a:sym typeface="Symbol" pitchFamily="18" charset="2"/>
              </a:rPr>
              <a:t>Solution: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sz="2600" b="1" dirty="0">
              <a:solidFill>
                <a:srgbClr val="0070C0"/>
              </a:solidFill>
              <a:latin typeface="+mj-lt"/>
              <a:ea typeface="+mj-ea"/>
              <a:cs typeface="+mj-cs"/>
              <a:sym typeface="Symbol" pitchFamily="18" charset="2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sz="2600" dirty="0">
                <a:cs typeface="Arial" charset="0"/>
                <a:sym typeface="Symbol"/>
              </a:rPr>
              <a:t></a:t>
            </a:r>
            <a:r>
              <a:rPr lang="en-US" sz="24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sz="2600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¬(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xyP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) </a:t>
            </a:r>
            <a:r>
              <a:rPr lang="en-US" sz="2600" b="1" dirty="0">
                <a:solidFill>
                  <a:srgbClr val="C00000"/>
                </a:solidFill>
                <a:sym typeface="Symbol" pitchFamily="18" charset="2"/>
              </a:rPr>
              <a:t>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 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600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))</a:t>
            </a:r>
            <a:r>
              <a:rPr lang="en-US" sz="2400" dirty="0">
                <a:cs typeface="Arial" charset="0"/>
                <a:sym typeface="Symbol" pitchFamily="18" charset="2"/>
              </a:rPr>
              <a:t>       	Given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	</a:t>
            </a:r>
            <a:r>
              <a:rPr lang="en-US" dirty="0">
                <a:cs typeface="Arial" charset="0"/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¬(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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xyQ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>
                <a:cs typeface="Arial" charset="0"/>
                <a:sym typeface="Symbol" pitchFamily="18" charset="2"/>
              </a:rPr>
              <a:t>   	De Morgan’s law 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  <a:sym typeface="Symbol"/>
              </a:rPr>
              <a:t>	</a:t>
            </a:r>
            <a:r>
              <a:rPr lang="en-US" dirty="0">
                <a:cs typeface="Arial" charset="0"/>
                <a:sym typeface="Symbol"/>
              </a:rPr>
              <a:t>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x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yP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 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x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yQ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		De Morgan’s law</a:t>
            </a:r>
            <a:endParaRPr lang="en-US" sz="2400" dirty="0">
              <a:cs typeface="Arial" charset="0"/>
              <a:sym typeface="Symbol" pitchFamily="18" charset="2"/>
            </a:endParaRPr>
          </a:p>
          <a:p>
            <a:pPr>
              <a:buNone/>
            </a:pPr>
            <a:r>
              <a:rPr lang="en-US" dirty="0">
                <a:cs typeface="Arial" charset="0"/>
                <a:sym typeface="Symbol"/>
              </a:rPr>
              <a:t>	</a:t>
            </a:r>
            <a:r>
              <a:rPr 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P(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</a:t>
            </a:r>
            <a:r>
              <a:rPr lang="en-US" b="1" dirty="0">
                <a:solidFill>
                  <a:srgbClr val="C00000"/>
                </a:solidFill>
                <a:sym typeface="Symbol" pitchFamily="18" charset="2"/>
              </a:rPr>
              <a:t> 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 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xy</a:t>
            </a:r>
            <a:r>
              <a:rPr lang="en-US" dirty="0">
                <a:solidFill>
                  <a:srgbClr val="C00000"/>
                </a:solidFill>
                <a:cs typeface="Arial" charset="0"/>
                <a:sym typeface="Symbol" pitchFamily="18" charset="2"/>
              </a:rPr>
              <a:t> ¬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Q(</a:t>
            </a:r>
            <a:r>
              <a:rPr lang="en-US" dirty="0" err="1">
                <a:solidFill>
                  <a:srgbClr val="C00000"/>
                </a:solidFill>
                <a:sym typeface="Symbol" pitchFamily="18" charset="2"/>
              </a:rPr>
              <a:t>x,y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) 	</a:t>
            </a:r>
            <a:r>
              <a:rPr lang="en-US" dirty="0">
                <a:sym typeface="Symbol" pitchFamily="18" charset="2"/>
              </a:rPr>
              <a:t>De-Morgan’s law</a:t>
            </a:r>
          </a:p>
          <a:p>
            <a:pPr>
              <a:buNone/>
            </a:pPr>
            <a:r>
              <a:rPr lang="en-US" dirty="0">
                <a:cs typeface="Arial" charset="0"/>
                <a:sym typeface="Symbol"/>
              </a:rPr>
              <a:t>	</a:t>
            </a:r>
            <a:endParaRPr lang="en-US" dirty="0">
              <a:cs typeface="Arial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LOGIC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important type of </a:t>
            </a:r>
            <a:r>
              <a:rPr lang="en-US" dirty="0">
                <a:solidFill>
                  <a:srgbClr val="C00000"/>
                </a:solidFill>
              </a:rPr>
              <a:t>programming language</a:t>
            </a:r>
            <a:r>
              <a:rPr lang="en-US" dirty="0"/>
              <a:t> is designed to reason using the </a:t>
            </a:r>
            <a:r>
              <a:rPr lang="en-US" dirty="0">
                <a:solidFill>
                  <a:srgbClr val="C00000"/>
                </a:solidFill>
              </a:rPr>
              <a:t>rules of predicate logic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Prolog</a:t>
            </a:r>
            <a:r>
              <a:rPr lang="en-US" dirty="0"/>
              <a:t> (Programming in Logic)</a:t>
            </a:r>
          </a:p>
          <a:p>
            <a:endParaRPr lang="en-US" dirty="0"/>
          </a:p>
          <a:p>
            <a:r>
              <a:rPr lang="en-US" dirty="0"/>
              <a:t>Developed in 1970s by </a:t>
            </a:r>
            <a:r>
              <a:rPr lang="en-US" dirty="0">
                <a:solidFill>
                  <a:srgbClr val="C00000"/>
                </a:solidFill>
              </a:rPr>
              <a:t>computer scientists</a:t>
            </a:r>
            <a:r>
              <a:rPr lang="en-US" dirty="0"/>
              <a:t> working in the area of </a:t>
            </a:r>
            <a:r>
              <a:rPr lang="en-US" dirty="0">
                <a:solidFill>
                  <a:srgbClr val="C00000"/>
                </a:solidFill>
              </a:rPr>
              <a:t>artificial intelligence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ANATOMY OF A PROPOSITIONAL FUNCTION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777C-F04C-41B1-966C-F636C55D44B1}" type="slidenum">
              <a:rPr lang="en-US"/>
              <a:pPr/>
              <a:t>8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dirty="0"/>
          </a:p>
          <a:p>
            <a:pPr algn="ctr">
              <a:buFontTx/>
              <a:buNone/>
            </a:pPr>
            <a:r>
              <a:rPr lang="en-US" dirty="0"/>
              <a:t>P(x) = x + 5 &gt; x</a:t>
            </a: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 rot="16200000">
            <a:off x="4876800" y="1600201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444750" y="2848896"/>
            <a:ext cx="11320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C00000"/>
                </a:solidFill>
                <a:latin typeface="+mj-lt"/>
              </a:rPr>
              <a:t>variable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708525" y="2819400"/>
            <a:ext cx="131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C00000"/>
                </a:solidFill>
                <a:latin typeface="+mj-lt"/>
              </a:rPr>
              <a:t>predicate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971800" y="2209800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/>
      <p:bldP spid="11270" grpId="0"/>
      <p:bldP spid="112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PROPOSITIONAL FUNCTIONS INVOLVING MULTIPLE VARIABLES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64DD2-416A-4C46-BB8D-D734F3C0719C}" type="slidenum">
              <a:rPr lang="en-US"/>
              <a:pPr/>
              <a:t>9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Functions with multiple variables:</a:t>
            </a:r>
          </a:p>
          <a:p>
            <a:pPr lvl="1"/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</a:t>
            </a:r>
            <a:r>
              <a:rPr lang="en-US" sz="2600" dirty="0" err="1">
                <a:solidFill>
                  <a:srgbClr val="C00000"/>
                </a:solidFill>
              </a:rPr>
              <a:t>x,y</a:t>
            </a:r>
            <a:r>
              <a:rPr lang="en-US" sz="2600" dirty="0">
                <a:solidFill>
                  <a:srgbClr val="C00000"/>
                </a:solidFill>
              </a:rPr>
              <a:t>) = x + y == 0</a:t>
            </a:r>
          </a:p>
          <a:p>
            <a:pPr lvl="2"/>
            <a:r>
              <a:rPr lang="en-US" dirty="0"/>
              <a:t>P(1,2)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P(1,-1)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</a:p>
          <a:p>
            <a:pPr lvl="2"/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</a:t>
            </a:r>
            <a:r>
              <a:rPr lang="en-US" sz="2600" dirty="0" err="1">
                <a:solidFill>
                  <a:srgbClr val="C00000"/>
                </a:solidFill>
              </a:rPr>
              <a:t>x,y,z</a:t>
            </a:r>
            <a:r>
              <a:rPr lang="en-US" sz="2600" dirty="0">
                <a:solidFill>
                  <a:srgbClr val="C00000"/>
                </a:solidFill>
              </a:rPr>
              <a:t>) = x + y == z</a:t>
            </a:r>
          </a:p>
          <a:p>
            <a:pPr lvl="2"/>
            <a:r>
              <a:rPr lang="en-US" dirty="0"/>
              <a:t>P(3,4,5)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P(1,2,3)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</a:p>
          <a:p>
            <a:pPr lvl="2"/>
            <a:endParaRPr lang="en-US" dirty="0"/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P(x1,x2,x3 … </a:t>
            </a:r>
            <a:r>
              <a:rPr lang="en-US" sz="2600" dirty="0" err="1">
                <a:solidFill>
                  <a:srgbClr val="C00000"/>
                </a:solidFill>
              </a:rPr>
              <a:t>xn</a:t>
            </a:r>
            <a:r>
              <a:rPr lang="en-US" sz="2600" dirty="0">
                <a:solidFill>
                  <a:srgbClr val="C00000"/>
                </a:solidFill>
              </a:rPr>
              <a:t>) = …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4217</TotalTime>
  <Words>5833</Words>
  <Application>Microsoft Office PowerPoint</Application>
  <PresentationFormat>On-screen Show (4:3)</PresentationFormat>
  <Paragraphs>721</Paragraphs>
  <Slides>71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Bookman Old Style</vt:lpstr>
      <vt:lpstr>Calibri</vt:lpstr>
      <vt:lpstr>Gill Sans MT</vt:lpstr>
      <vt:lpstr>Lucida Console</vt:lpstr>
      <vt:lpstr>Verdana</vt:lpstr>
      <vt:lpstr>Wingdings</vt:lpstr>
      <vt:lpstr>Wingdings 3</vt:lpstr>
      <vt:lpstr>Origin</vt:lpstr>
      <vt:lpstr>Equation</vt:lpstr>
      <vt:lpstr>PREDICATES AND QUANTIFIERS </vt:lpstr>
      <vt:lpstr>TERMINOLOGY REVIEW</vt:lpstr>
      <vt:lpstr>PowerPoint Presentation</vt:lpstr>
      <vt:lpstr>PowerPoint Presentation</vt:lpstr>
      <vt:lpstr>PROPOSITIONAL FUNCTIONS</vt:lpstr>
      <vt:lpstr>EXAMPLE</vt:lpstr>
      <vt:lpstr>EXAMPLES</vt:lpstr>
      <vt:lpstr>ANATOMY OF A PROPOSITIONAL FUNCTION</vt:lpstr>
      <vt:lpstr>PROPOSITIONAL FUNCTIONS INVOLVING MULTIPLE VARIABLES</vt:lpstr>
      <vt:lpstr> PREDICATE DEFINITION</vt:lpstr>
      <vt:lpstr>UNIVERSE OF DISCOURSE</vt:lpstr>
      <vt:lpstr>QUANTIFIERS</vt:lpstr>
      <vt:lpstr>PowerPoint Presentation</vt:lpstr>
      <vt:lpstr>PowerPoint Presentation</vt:lpstr>
      <vt:lpstr>UNIVERSAL QUANTIFIER</vt:lpstr>
      <vt:lpstr>UNIVERSAL QUANTIFIER</vt:lpstr>
      <vt:lpstr>EXAMPLE</vt:lpstr>
      <vt:lpstr>LOOP</vt:lpstr>
      <vt:lpstr>REMEMBER</vt:lpstr>
      <vt:lpstr>EXAMPLE</vt:lpstr>
      <vt:lpstr>EXAMPLE</vt:lpstr>
      <vt:lpstr>EXAMPLE</vt:lpstr>
      <vt:lpstr>PowerPoint Presentation</vt:lpstr>
      <vt:lpstr>EXISTENTIAL QUANTIFICATION</vt:lpstr>
      <vt:lpstr>PowerPoint Presentation</vt:lpstr>
      <vt:lpstr>EXAMPLE</vt:lpstr>
      <vt:lpstr>EXAMPLE</vt:lpstr>
      <vt:lpstr>EXAMPLE</vt:lpstr>
      <vt:lpstr>EXAMPLE</vt:lpstr>
      <vt:lpstr>NOTE</vt:lpstr>
      <vt:lpstr>QUANTIFIERS: Truth values</vt:lpstr>
      <vt:lpstr>UNIQUENESS QUANTIFIER</vt:lpstr>
      <vt:lpstr>EXAMPLE</vt:lpstr>
      <vt:lpstr>QUANTIFIERS WITH RESTRICTED DOMAINS</vt:lpstr>
      <vt:lpstr>PowerPoint Presentation</vt:lpstr>
      <vt:lpstr>PowerPoint Presentation</vt:lpstr>
      <vt:lpstr>NOTE:</vt:lpstr>
      <vt:lpstr>PRECEDENCE OF QUANTIFICATION</vt:lpstr>
      <vt:lpstr>BINDING VARIABLES</vt:lpstr>
      <vt:lpstr>EXAMPLE</vt:lpstr>
      <vt:lpstr>EXAMPLE</vt:lpstr>
      <vt:lpstr>EXAMPLES</vt:lpstr>
      <vt:lpstr>BINDING VARIABLES</vt:lpstr>
      <vt:lpstr>LOGICAL EQUIVALENCES INVOLVING QUANTIFIERS</vt:lpstr>
      <vt:lpstr>EXAMPLE</vt:lpstr>
      <vt:lpstr>TRANSLATING FROM ENGLISH INTO LOGICAL EXPRESSIONS</vt:lpstr>
      <vt:lpstr>PowerPoint Presentation</vt:lpstr>
      <vt:lpstr>EXAMPLE</vt:lpstr>
      <vt:lpstr>EXAMPLE</vt:lpstr>
      <vt:lpstr>PowerPoint Presentation</vt:lpstr>
      <vt:lpstr>EXAMPLE</vt:lpstr>
      <vt:lpstr>EXAMPLE</vt:lpstr>
      <vt:lpstr>EXAMPLE</vt:lpstr>
      <vt:lpstr>EXAMPLES FROM LEWIS CARROL</vt:lpstr>
      <vt:lpstr>SOLUTION</vt:lpstr>
      <vt:lpstr>PowerPoint Presentation</vt:lpstr>
      <vt:lpstr>MORE EXAMPLES</vt:lpstr>
      <vt:lpstr>PowerPoint Presentation</vt:lpstr>
      <vt:lpstr>NEGATING QUANTIFIED EXPRESSIONS</vt:lpstr>
      <vt:lpstr>PowerPoint Presentation</vt:lpstr>
      <vt:lpstr>PowerPoint Presentation</vt:lpstr>
      <vt:lpstr>NOTE</vt:lpstr>
      <vt:lpstr>PowerPoint Presentation</vt:lpstr>
      <vt:lpstr>PowerPoint Presentation</vt:lpstr>
      <vt:lpstr>EXAMPLE</vt:lpstr>
      <vt:lpstr>EXAMPLE</vt:lpstr>
      <vt:lpstr>EXAMPLE</vt:lpstr>
      <vt:lpstr>EXAMPLE</vt:lpstr>
      <vt:lpstr>EXMPLE</vt:lpstr>
      <vt:lpstr>EXMPLE</vt:lpstr>
      <vt:lpstr>LOGIC PROGRAMMING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and Quantifiers</dc:title>
  <dc:creator>Department of Computer Science</dc:creator>
  <cp:lastModifiedBy>Muhammad  Ibtissam</cp:lastModifiedBy>
  <cp:revision>218</cp:revision>
  <dcterms:created xsi:type="dcterms:W3CDTF">2004-09-16T16:06:30Z</dcterms:created>
  <dcterms:modified xsi:type="dcterms:W3CDTF">2023-02-16T09:16:35Z</dcterms:modified>
</cp:coreProperties>
</file>