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6" r:id="rId2"/>
    <p:sldId id="285" r:id="rId3"/>
    <p:sldId id="287" r:id="rId4"/>
    <p:sldId id="257" r:id="rId5"/>
    <p:sldId id="258" r:id="rId6"/>
    <p:sldId id="259" r:id="rId7"/>
    <p:sldId id="260" r:id="rId8"/>
    <p:sldId id="294" r:id="rId9"/>
    <p:sldId id="291" r:id="rId10"/>
    <p:sldId id="261" r:id="rId11"/>
    <p:sldId id="292" r:id="rId12"/>
    <p:sldId id="262" r:id="rId13"/>
    <p:sldId id="293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C208-CBD2-4BB3-BC72-DCDC3D7B8183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421D0-6215-4261-B64C-7470A97F1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421D0-6215-4261-B64C-7470A97F18E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4852" indent="-28263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30541" indent="-226108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82758" indent="-226108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34974" indent="-226108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096E46C-F7BA-4EE9-9647-E4B23846EEBC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34852" indent="-282635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30541" indent="-226108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582758" indent="-226108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34974" indent="-226108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7651C10-999A-4868-A07E-866A558D0FB4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547385E-8BC5-4441-A857-FF4014F161FF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5E-8BC5-4441-A857-FF4014F161FF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461FC-DF4C-4548-A1F9-450F06AED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47385E-8BC5-4441-A857-FF4014F161FF}" type="datetimeFigureOut">
              <a:rPr lang="en-US" smtClean="0"/>
              <a:pPr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9461FC-DF4C-4548-A1F9-450F06AED9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u="sng" dirty="0" smtClean="0">
                <a:solidFill>
                  <a:srgbClr val="C00000"/>
                </a:solidFill>
              </a:rPr>
              <a:t>FUNCTIONS</a:t>
            </a:r>
            <a:br>
              <a:rPr lang="en-US" b="1" u="sng" dirty="0" smtClean="0">
                <a:solidFill>
                  <a:srgbClr val="C00000"/>
                </a:solidFill>
              </a:rPr>
            </a:br>
            <a:r>
              <a:rPr lang="en-US" sz="2900" b="1" dirty="0" smtClean="0">
                <a:solidFill>
                  <a:srgbClr val="0070C0"/>
                </a:solidFill>
              </a:rPr>
              <a:t>Lecture # </a:t>
            </a:r>
            <a:r>
              <a:rPr lang="en-US" sz="2900" b="1" dirty="0" smtClean="0">
                <a:solidFill>
                  <a:srgbClr val="0070C0"/>
                </a:solidFill>
              </a:rPr>
              <a:t>11</a:t>
            </a:r>
            <a:endParaRPr lang="en-US" sz="29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NONFUNCTIONS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 = </a:t>
            </a:r>
            <a:r>
              <a:rPr lang="en-US" dirty="0" smtClean="0">
                <a:solidFill>
                  <a:srgbClr val="C00000"/>
                </a:solidFill>
              </a:rPr>
              <a:t>{2, 4, 5} </a:t>
            </a:r>
            <a:r>
              <a:rPr lang="en-US" dirty="0" smtClean="0"/>
              <a:t>to Y = </a:t>
            </a:r>
            <a:r>
              <a:rPr lang="en-US" dirty="0" smtClean="0">
                <a:solidFill>
                  <a:srgbClr val="C00000"/>
                </a:solidFill>
              </a:rPr>
              <a:t>{1, 2, 4, 6}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NOT A FUNCTION</a:t>
            </a:r>
            <a:r>
              <a:rPr lang="en-US" dirty="0" smtClean="0"/>
              <a:t> 	   </a:t>
            </a:r>
            <a:r>
              <a:rPr lang="en-US" b="1" dirty="0" smtClean="0">
                <a:solidFill>
                  <a:srgbClr val="C00000"/>
                </a:solidFill>
              </a:rPr>
              <a:t>NOT A FUNCTION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7162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Not a valid function</a:t>
            </a:r>
            <a:r>
              <a:rPr lang="en-US" b="1" u="sng" dirty="0" smtClean="0">
                <a:solidFill>
                  <a:srgbClr val="0070C0"/>
                </a:solidFill>
              </a:rPr>
              <a:t>!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19400" y="1828800"/>
            <a:ext cx="2593975" cy="2012950"/>
            <a:chOff x="3358" y="1584"/>
            <a:chExt cx="1634" cy="12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920" y="1728"/>
              <a:ext cx="96" cy="1056"/>
              <a:chOff x="1344" y="1728"/>
              <a:chExt cx="96" cy="1056"/>
            </a:xfrm>
          </p:grpSpPr>
          <p:sp>
            <p:nvSpPr>
              <p:cNvPr id="5164" name="Oval 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65" name="Oval 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66" name="Oval 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67" name="Oval 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68" name="Oval 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688" y="1728"/>
              <a:ext cx="96" cy="1056"/>
              <a:chOff x="1344" y="1728"/>
              <a:chExt cx="96" cy="1056"/>
            </a:xfrm>
          </p:grpSpPr>
          <p:sp>
            <p:nvSpPr>
              <p:cNvPr id="5159" name="Oval 11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60" name="Oval 12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61" name="Oval 13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62" name="Oval 1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63" name="Oval 1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5152" name="Line 16"/>
            <p:cNvSpPr>
              <a:spLocks noChangeShapeType="1"/>
            </p:cNvSpPr>
            <p:nvPr/>
          </p:nvSpPr>
          <p:spPr bwMode="auto">
            <a:xfrm>
              <a:off x="3968" y="177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"/>
            <p:cNvSpPr>
              <a:spLocks noChangeShapeType="1"/>
            </p:cNvSpPr>
            <p:nvPr/>
          </p:nvSpPr>
          <p:spPr bwMode="auto">
            <a:xfrm>
              <a:off x="4016" y="2016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Text Box 18"/>
            <p:cNvSpPr txBox="1">
              <a:spLocks noChangeArrowheads="1"/>
            </p:cNvSpPr>
            <p:nvPr/>
          </p:nvSpPr>
          <p:spPr bwMode="auto">
            <a:xfrm>
              <a:off x="4795" y="1584"/>
              <a:ext cx="197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5</a:t>
              </a:r>
            </a:p>
          </p:txBody>
        </p:sp>
        <p:sp>
          <p:nvSpPr>
            <p:cNvPr id="5155" name="Text Box 19"/>
            <p:cNvSpPr txBox="1">
              <a:spLocks noChangeArrowheads="1"/>
            </p:cNvSpPr>
            <p:nvPr/>
          </p:nvSpPr>
          <p:spPr bwMode="auto">
            <a:xfrm>
              <a:off x="3358" y="1584"/>
              <a:ext cx="504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“a”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“bb“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“cccc”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“dd”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“e”</a:t>
              </a:r>
            </a:p>
          </p:txBody>
        </p:sp>
        <p:sp>
          <p:nvSpPr>
            <p:cNvPr id="5156" name="Line 20"/>
            <p:cNvSpPr>
              <a:spLocks noChangeShapeType="1"/>
            </p:cNvSpPr>
            <p:nvPr/>
          </p:nvSpPr>
          <p:spPr bwMode="auto">
            <a:xfrm flipV="1">
              <a:off x="4016" y="201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7" name="Line 21"/>
            <p:cNvSpPr>
              <a:spLocks noChangeShapeType="1"/>
            </p:cNvSpPr>
            <p:nvPr/>
          </p:nvSpPr>
          <p:spPr bwMode="auto">
            <a:xfrm flipV="1">
              <a:off x="4016" y="1776"/>
              <a:ext cx="64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22"/>
            <p:cNvSpPr>
              <a:spLocks noChangeShapeType="1"/>
            </p:cNvSpPr>
            <p:nvPr/>
          </p:nvSpPr>
          <p:spPr bwMode="auto">
            <a:xfrm>
              <a:off x="4032" y="2496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5359" name="Oval 47"/>
          <p:cNvSpPr>
            <a:spLocks noChangeArrowheads="1"/>
          </p:cNvSpPr>
          <p:nvPr/>
        </p:nvSpPr>
        <p:spPr bwMode="auto">
          <a:xfrm>
            <a:off x="3584575" y="30480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5360" name="Oval 48"/>
          <p:cNvSpPr>
            <a:spLocks noChangeArrowheads="1"/>
          </p:cNvSpPr>
          <p:nvPr/>
        </p:nvSpPr>
        <p:spPr bwMode="auto">
          <a:xfrm>
            <a:off x="3584575" y="34290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8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359" grpId="0" animBg="1"/>
      <p:bldP spid="11653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RANGE OF A FUNCTION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smtClean="0">
                <a:solidFill>
                  <a:srgbClr val="C00000"/>
                </a:solidFill>
              </a:rPr>
              <a:t>f: X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. The range of 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consists of those elements of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that are </a:t>
            </a:r>
            <a:r>
              <a:rPr lang="en-US" dirty="0" smtClean="0">
                <a:solidFill>
                  <a:srgbClr val="C00000"/>
                </a:solidFill>
              </a:rPr>
              <a:t>images</a:t>
            </a:r>
            <a:r>
              <a:rPr lang="en-US" dirty="0" smtClean="0"/>
              <a:t> of elements of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Symbolically: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	Range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C00000"/>
                </a:solidFill>
              </a:rPr>
              <a:t>f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= {y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Y | y = f(x),</a:t>
            </a:r>
            <a:r>
              <a:rPr lang="en-US" dirty="0" smtClean="0"/>
              <a:t>	for some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dirty="0" smtClean="0">
                <a:solidFill>
                  <a:srgbClr val="C00000"/>
                </a:solidFill>
              </a:rPr>
              <a:t>X}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Range of a Function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tx2"/>
                </a:solidFill>
              </a:rPr>
              <a:t>range</a:t>
            </a:r>
            <a:r>
              <a:rPr lang="en-US" dirty="0" smtClean="0"/>
              <a:t> of </a:t>
            </a:r>
            <a:r>
              <a:rPr lang="en-US" i="1" dirty="0" smtClean="0">
                <a:solidFill>
                  <a:srgbClr val="FF0000"/>
                </a:solidFill>
              </a:rPr>
              <a:t>f</a:t>
            </a:r>
            <a:r>
              <a:rPr lang="en-US" i="1" dirty="0" smtClean="0"/>
              <a:t> </a:t>
            </a:r>
            <a:r>
              <a:rPr lang="en-US" dirty="0" smtClean="0"/>
              <a:t>is the set of </a:t>
            </a:r>
            <a:r>
              <a:rPr lang="en-US" dirty="0" smtClean="0">
                <a:solidFill>
                  <a:schemeClr val="tx2"/>
                </a:solidFill>
              </a:rPr>
              <a:t>all images </a:t>
            </a:r>
            <a:r>
              <a:rPr lang="en-US" dirty="0" smtClean="0"/>
              <a:t>of elements of </a:t>
            </a:r>
            <a:r>
              <a:rPr lang="en-US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F69-C73A-4629-A8E8-F464B60E40F2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3219450" y="2667000"/>
            <a:ext cx="2349500" cy="2590800"/>
            <a:chOff x="792" y="1584"/>
            <a:chExt cx="1480" cy="1632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200" y="1728"/>
              <a:ext cx="96" cy="1056"/>
              <a:chOff x="1344" y="1728"/>
              <a:chExt cx="96" cy="1056"/>
            </a:xfrm>
          </p:grpSpPr>
          <p:sp>
            <p:nvSpPr>
              <p:cNvPr id="21" name="Oval 26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2" name="Oval 2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3" name="Oval 2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4" name="Oval 2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5" name="Oval 3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968" y="1728"/>
              <a:ext cx="96" cy="1056"/>
              <a:chOff x="1344" y="1728"/>
              <a:chExt cx="96" cy="1056"/>
            </a:xfrm>
          </p:grpSpPr>
          <p:sp>
            <p:nvSpPr>
              <p:cNvPr id="16" name="Oval 32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7" name="Oval 33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8" name="Oval 3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9" name="Oval 3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20" name="Oval 36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8" name="Line 37"/>
            <p:cNvSpPr>
              <a:spLocks noChangeShapeType="1"/>
            </p:cNvSpPr>
            <p:nvPr/>
          </p:nvSpPr>
          <p:spPr bwMode="auto">
            <a:xfrm>
              <a:off x="1248" y="177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1296" y="2016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39"/>
            <p:cNvSpPr txBox="1">
              <a:spLocks noChangeArrowheads="1"/>
            </p:cNvSpPr>
            <p:nvPr/>
          </p:nvSpPr>
          <p:spPr bwMode="auto">
            <a:xfrm>
              <a:off x="2076" y="158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5</a:t>
              </a:r>
            </a:p>
          </p:txBody>
        </p: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792" y="158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e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i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o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u</a:t>
              </a:r>
            </a:p>
          </p:txBody>
        </p:sp>
        <p:sp>
          <p:nvSpPr>
            <p:cNvPr id="12" name="Line 41"/>
            <p:cNvSpPr>
              <a:spLocks noChangeShapeType="1"/>
            </p:cNvSpPr>
            <p:nvPr/>
          </p:nvSpPr>
          <p:spPr bwMode="auto">
            <a:xfrm flipV="1">
              <a:off x="1296" y="201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V="1">
              <a:off x="1296" y="177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1296" y="225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44"/>
            <p:cNvSpPr txBox="1">
              <a:spLocks noChangeArrowheads="1"/>
            </p:cNvSpPr>
            <p:nvPr/>
          </p:nvSpPr>
          <p:spPr bwMode="auto">
            <a:xfrm>
              <a:off x="896" y="2985"/>
              <a:ext cx="1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1800"/>
                <a:t>Some function…</a:t>
              </a:r>
            </a:p>
          </p:txBody>
        </p:sp>
      </p:grpSp>
      <p:sp>
        <p:nvSpPr>
          <p:cNvPr id="26" name="Rectangle 45"/>
          <p:cNvSpPr>
            <a:spLocks noChangeArrowheads="1"/>
          </p:cNvSpPr>
          <p:nvPr/>
        </p:nvSpPr>
        <p:spPr bwMode="auto">
          <a:xfrm>
            <a:off x="5245100" y="2667000"/>
            <a:ext cx="381000" cy="1219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010150" y="220980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xmlns="" val="231297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 of a function 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is always a </a:t>
            </a:r>
            <a:r>
              <a:rPr lang="en-US" dirty="0" smtClean="0">
                <a:solidFill>
                  <a:srgbClr val="C00000"/>
                </a:solidFill>
              </a:rPr>
              <a:t>subset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C00000"/>
                </a:solidFill>
              </a:rPr>
              <a:t>co-domain</a:t>
            </a:r>
            <a:r>
              <a:rPr lang="en-US" dirty="0" smtClean="0"/>
              <a:t> of f.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f: 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C00000"/>
                </a:solidFill>
              </a:rPr>
              <a:t>Y </a:t>
            </a:r>
            <a:r>
              <a:rPr lang="en-US" dirty="0" smtClean="0"/>
              <a:t>is also called the </a:t>
            </a:r>
            <a:r>
              <a:rPr lang="en-US" dirty="0" smtClean="0">
                <a:solidFill>
                  <a:srgbClr val="C00000"/>
                </a:solidFill>
              </a:rPr>
              <a:t>image of X </a:t>
            </a:r>
            <a:r>
              <a:rPr lang="en-US" dirty="0" smtClean="0"/>
              <a:t>under 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 smtClean="0">
                <a:solidFill>
                  <a:srgbClr val="C00000"/>
                </a:solidFill>
              </a:rPr>
              <a:t>y = f(x),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is called the </a:t>
            </a:r>
            <a:r>
              <a:rPr lang="en-US" dirty="0" smtClean="0">
                <a:solidFill>
                  <a:srgbClr val="C00000"/>
                </a:solidFill>
              </a:rPr>
              <a:t>pre-image of 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set of all elements of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, that are related to some </a:t>
            </a:r>
            <a:r>
              <a:rPr lang="en-US" dirty="0" smtClean="0">
                <a:solidFill>
                  <a:srgbClr val="C00000"/>
                </a:solidFill>
              </a:rPr>
              <a:t>y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  is called </a:t>
            </a:r>
            <a:r>
              <a:rPr lang="en-US" dirty="0" smtClean="0">
                <a:solidFill>
                  <a:srgbClr val="C00000"/>
                </a:solidFill>
              </a:rPr>
              <a:t>the inverse image of 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Determine the </a:t>
            </a:r>
            <a:r>
              <a:rPr lang="en-US" b="1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 of the functions </a:t>
            </a:r>
            <a:r>
              <a:rPr lang="en-US" b="1" dirty="0" smtClean="0">
                <a:solidFill>
                  <a:srgbClr val="C00000"/>
                </a:solidFill>
              </a:rPr>
              <a:t>f, g, h </a:t>
            </a:r>
            <a:r>
              <a:rPr lang="en-US" dirty="0" smtClean="0"/>
              <a:t>from </a:t>
            </a:r>
          </a:p>
          <a:p>
            <a:pPr>
              <a:buNone/>
            </a:pPr>
            <a:r>
              <a:rPr lang="en-US" dirty="0" smtClean="0"/>
              <a:t>	X = </a:t>
            </a:r>
            <a:r>
              <a:rPr lang="en-US" b="1" dirty="0" smtClean="0">
                <a:solidFill>
                  <a:srgbClr val="C00000"/>
                </a:solidFill>
              </a:rPr>
              <a:t>{2, 4, 5} </a:t>
            </a:r>
            <a:r>
              <a:rPr lang="en-US" dirty="0" smtClean="0"/>
              <a:t>to Y = </a:t>
            </a:r>
            <a:r>
              <a:rPr lang="en-US" b="1" dirty="0" smtClean="0">
                <a:solidFill>
                  <a:srgbClr val="C00000"/>
                </a:solidFill>
              </a:rPr>
              <a:t>{1, 2, 4, 6} </a:t>
            </a:r>
            <a:r>
              <a:rPr lang="en-US" dirty="0" smtClean="0"/>
              <a:t>defined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pt-BR" dirty="0" smtClean="0"/>
              <a:t>2.	g = </a:t>
            </a:r>
            <a:r>
              <a:rPr lang="pt-BR" dirty="0" smtClean="0">
                <a:solidFill>
                  <a:srgbClr val="C00000"/>
                </a:solidFill>
              </a:rPr>
              <a:t>{ (2, 6), (4, 2), (5,1) }</a:t>
            </a:r>
          </a:p>
          <a:p>
            <a:r>
              <a:rPr lang="pt-BR" dirty="0" smtClean="0"/>
              <a:t>3.	</a:t>
            </a:r>
            <a:r>
              <a:rPr lang="pt-BR" dirty="0" smtClean="0">
                <a:solidFill>
                  <a:srgbClr val="C00000"/>
                </a:solidFill>
              </a:rPr>
              <a:t>h(2) = 4,	h(4) = 4,	h(5) = 1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5410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u="sng" dirty="0" smtClean="0">
                <a:solidFill>
                  <a:srgbClr val="0070C0"/>
                </a:solidFill>
              </a:rPr>
              <a:t>SOLUTION</a:t>
            </a:r>
            <a:endParaRPr lang="en-US" b="1" u="sng" dirty="0" smtClean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Range of </a:t>
            </a:r>
            <a:r>
              <a:rPr lang="en-US" dirty="0" smtClean="0">
                <a:solidFill>
                  <a:srgbClr val="C00000"/>
                </a:solidFill>
              </a:rPr>
              <a:t>f = {1, 6}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Range of </a:t>
            </a:r>
            <a:r>
              <a:rPr lang="en-US" dirty="0" smtClean="0">
                <a:solidFill>
                  <a:srgbClr val="C00000"/>
                </a:solidFill>
              </a:rPr>
              <a:t>g = {1, 2, 6}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Range of </a:t>
            </a:r>
            <a:r>
              <a:rPr lang="en-US" dirty="0" smtClean="0">
                <a:solidFill>
                  <a:srgbClr val="C00000"/>
                </a:solidFill>
              </a:rPr>
              <a:t>h = {1, 4}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GRAPH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be a real-valued function of a real variable. i.e.          </a:t>
            </a:r>
            <a:r>
              <a:rPr lang="en-US" b="1" dirty="0" smtClean="0">
                <a:solidFill>
                  <a:srgbClr val="C00000"/>
                </a:solidFill>
              </a:rPr>
              <a:t>f: R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 smtClean="0">
                <a:solidFill>
                  <a:srgbClr val="C00000"/>
                </a:solidFill>
              </a:rPr>
              <a:t>R.</a:t>
            </a:r>
            <a:r>
              <a:rPr lang="en-US" dirty="0" smtClean="0"/>
              <a:t> The graph of f is the set of all points (x, y) in the Cartesian coordinate plane with the property that x is in the </a:t>
            </a:r>
            <a:r>
              <a:rPr lang="en-US" b="1" dirty="0" smtClean="0">
                <a:solidFill>
                  <a:srgbClr val="C00000"/>
                </a:solidFill>
              </a:rPr>
              <a:t>domain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y = f(x).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have the function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			</a:t>
            </a:r>
            <a:r>
              <a:rPr lang="en-US" sz="3200" b="1" dirty="0" smtClean="0">
                <a:solidFill>
                  <a:srgbClr val="C00000"/>
                </a:solidFill>
              </a:rPr>
              <a:t>y = x</a:t>
            </a:r>
            <a:r>
              <a:rPr lang="en-US" sz="320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3200" dirty="0" smtClean="0"/>
              <a:t>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	From set of real numbers to set of real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Recall the Cartesian Product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All ordered n-tuples (2 tuples in our example)</a:t>
            </a:r>
          </a:p>
          <a:p>
            <a:endParaRPr lang="en-US" sz="1200" dirty="0" smtClean="0"/>
          </a:p>
          <a:p>
            <a:r>
              <a:rPr lang="en-US" sz="2800" dirty="0" smtClean="0"/>
              <a:t>Let S = { Ali, Babar, </a:t>
            </a:r>
            <a:r>
              <a:rPr lang="en-US" sz="2800" dirty="0" err="1" smtClean="0"/>
              <a:t>Kashif</a:t>
            </a:r>
            <a:r>
              <a:rPr lang="en-US" sz="2800" dirty="0" smtClean="0"/>
              <a:t> } and G = { A, B, C }</a:t>
            </a:r>
          </a:p>
          <a:p>
            <a:endParaRPr lang="en-US" sz="9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S×G</a:t>
            </a:r>
            <a:r>
              <a:rPr lang="en-US" sz="2800" dirty="0" smtClean="0"/>
              <a:t> = { (Ali, A), (Ali, B), (Ali, C), (Babar, A), (Babar, B), (Babar, C), (</a:t>
            </a:r>
            <a:r>
              <a:rPr lang="en-US" sz="2800" dirty="0" err="1" smtClean="0"/>
              <a:t>Kashif</a:t>
            </a:r>
            <a:r>
              <a:rPr lang="en-US" sz="2800" dirty="0" smtClean="0"/>
              <a:t> , A), (</a:t>
            </a:r>
            <a:r>
              <a:rPr lang="en-US" sz="2800" dirty="0" err="1" smtClean="0"/>
              <a:t>Kashif</a:t>
            </a:r>
            <a:r>
              <a:rPr lang="en-US" sz="2800" dirty="0" smtClean="0"/>
              <a:t> , B), (</a:t>
            </a:r>
            <a:r>
              <a:rPr lang="en-US" sz="2800" dirty="0" err="1" smtClean="0"/>
              <a:t>Kashif</a:t>
            </a:r>
            <a:r>
              <a:rPr lang="en-US" sz="2800" dirty="0" smtClean="0"/>
              <a:t> , C) }</a:t>
            </a:r>
          </a:p>
          <a:p>
            <a:pPr lvl="1"/>
            <a:r>
              <a:rPr lang="en-US" sz="3200" dirty="0" smtClean="0"/>
              <a:t>A relation</a:t>
            </a:r>
            <a:endParaRPr lang="en-US" sz="2400" dirty="0" smtClean="0"/>
          </a:p>
          <a:p>
            <a:endParaRPr lang="en-US" sz="11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The final grades will be a subset of this: </a:t>
            </a:r>
          </a:p>
          <a:p>
            <a:pPr lvl="1"/>
            <a:r>
              <a:rPr lang="en-US" sz="3200" dirty="0" smtClean="0"/>
              <a:t>{ (Ali, C), (Babar, B), (</a:t>
            </a:r>
            <a:r>
              <a:rPr lang="en-US" sz="3200" dirty="0" err="1" smtClean="0"/>
              <a:t>Kashif</a:t>
            </a:r>
            <a:r>
              <a:rPr lang="en-US" sz="3200" dirty="0" smtClean="0"/>
              <a:t>, A) }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F69-C73A-4629-A8E8-F464B60E40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2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VERTICAL LINE TEST FOR THE GRAPH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a graph to be the graph of a function, any given vertical line in its domain intersects the graph in at most one point. 	</a:t>
            </a:r>
            <a:r>
              <a:rPr lang="en-US" smtClean="0"/>
              <a:t>	   </a:t>
            </a:r>
            <a:r>
              <a:rPr lang="en-US" b="1" smtClean="0">
                <a:solidFill>
                  <a:srgbClr val="C00000"/>
                </a:solidFill>
              </a:rPr>
              <a:t>For </a:t>
            </a:r>
            <a:r>
              <a:rPr lang="en-US" b="1" dirty="0" smtClean="0">
                <a:solidFill>
                  <a:srgbClr val="C00000"/>
                </a:solidFill>
              </a:rPr>
              <a:t>y = x</a:t>
            </a:r>
            <a:r>
              <a:rPr lang="en-US" b="1" baseline="30000" dirty="0" smtClean="0">
                <a:solidFill>
                  <a:srgbClr val="C00000"/>
                </a:solidFill>
              </a:rPr>
              <a:t>2     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endParaRPr lang="en-US" b="1" baseline="300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So, it’s the </a:t>
            </a:r>
            <a:r>
              <a:rPr lang="en-US" b="1" dirty="0" smtClean="0">
                <a:solidFill>
                  <a:srgbClr val="C00000"/>
                </a:solidFill>
              </a:rPr>
              <a:t>graph of a function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428572"/>
            <a:ext cx="4800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Define a binary relation </a:t>
            </a:r>
            <a:r>
              <a:rPr lang="en-US" b="1" dirty="0" smtClean="0">
                <a:solidFill>
                  <a:srgbClr val="C00000"/>
                </a:solidFill>
              </a:rPr>
              <a:t>P </a:t>
            </a:r>
            <a:r>
              <a:rPr lang="en-US" dirty="0" smtClean="0"/>
              <a:t>from 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 as follows: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for all </a:t>
            </a:r>
            <a:r>
              <a:rPr lang="en-US" dirty="0" smtClean="0"/>
              <a:t>real numbers x and </a:t>
            </a:r>
            <a:r>
              <a:rPr lang="en-US" b="1" dirty="0" smtClean="0">
                <a:solidFill>
                  <a:srgbClr val="C00000"/>
                </a:solidFill>
              </a:rPr>
              <a:t>y (x, y)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b="1" dirty="0" smtClean="0">
                <a:solidFill>
                  <a:srgbClr val="C00000"/>
                </a:solidFill>
              </a:rPr>
              <a:t> P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</a:t>
            </a:r>
            <a:r>
              <a:rPr lang="en-US" b="1" dirty="0" smtClean="0">
                <a:solidFill>
                  <a:srgbClr val="C00000"/>
                </a:solidFill>
              </a:rPr>
              <a:t> x = y</a:t>
            </a:r>
            <a:r>
              <a:rPr lang="en-US" b="1" baseline="30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                                   </a:t>
            </a:r>
          </a:p>
          <a:p>
            <a:pPr>
              <a:buNone/>
            </a:pPr>
            <a:r>
              <a:rPr lang="en-US" dirty="0" smtClean="0"/>
              <a:t>	Is </a:t>
            </a:r>
            <a:r>
              <a:rPr lang="en-US" b="1" dirty="0" smtClean="0">
                <a:solidFill>
                  <a:srgbClr val="C00000"/>
                </a:solidFill>
              </a:rPr>
              <a:t>P</a:t>
            </a:r>
            <a:r>
              <a:rPr lang="en-US" dirty="0" smtClean="0"/>
              <a:t> a function?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This is not a </a:t>
            </a:r>
            <a:r>
              <a:rPr lang="en-US" b="1" dirty="0" smtClean="0">
                <a:solidFill>
                  <a:srgbClr val="C00000"/>
                </a:solidFill>
              </a:rPr>
              <a:t>graph of a function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077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b="1" dirty="0" smtClean="0">
                <a:solidFill>
                  <a:srgbClr val="C00000"/>
                </a:solidFill>
              </a:rPr>
              <a:t>all functions</a:t>
            </a:r>
            <a:r>
              <a:rPr lang="en-US" dirty="0" smtClean="0"/>
              <a:t> from X = </a:t>
            </a:r>
            <a:r>
              <a:rPr lang="en-US" dirty="0" smtClean="0">
                <a:solidFill>
                  <a:srgbClr val="C00000"/>
                </a:solidFill>
              </a:rPr>
              <a:t>{ a, b } </a:t>
            </a:r>
            <a:r>
              <a:rPr lang="en-US" dirty="0" smtClean="0"/>
              <a:t>to Y = </a:t>
            </a:r>
            <a:r>
              <a:rPr lang="en-US" dirty="0" smtClean="0">
                <a:solidFill>
                  <a:srgbClr val="C00000"/>
                </a:solidFill>
              </a:rPr>
              <a:t>{ u, v }</a:t>
            </a:r>
          </a:p>
          <a:p>
            <a:r>
              <a:rPr lang="en-US" b="1" u="sng" dirty="0" smtClean="0">
                <a:solidFill>
                  <a:srgbClr val="C00000"/>
                </a:solidFill>
              </a:rPr>
              <a:t>SOLUTION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0"/>
            <a:ext cx="7467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848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 four binary relations from X = { a, b }to Y = { u, v } that are not functions.</a:t>
            </a:r>
          </a:p>
          <a:p>
            <a:r>
              <a:rPr lang="en-US" b="1" u="sng" dirty="0" smtClean="0">
                <a:solidFill>
                  <a:srgbClr val="C00000"/>
                </a:solidFill>
              </a:rPr>
              <a:t>SOLUTION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2819400" y="2209800"/>
            <a:ext cx="5791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 anchor="t"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9154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How many functions are there from a set with three elements to a set with four elements?</a:t>
            </a:r>
          </a:p>
          <a:p>
            <a:endParaRPr lang="en-US" dirty="0" smtClean="0"/>
          </a:p>
          <a:p>
            <a:r>
              <a:rPr lang="es-ES" b="1" u="sng" dirty="0" smtClean="0">
                <a:solidFill>
                  <a:srgbClr val="C00000"/>
                </a:solidFill>
              </a:rPr>
              <a:t>SOLUTION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		X = </a:t>
            </a:r>
            <a:r>
              <a:rPr lang="es-ES" dirty="0" smtClean="0">
                <a:solidFill>
                  <a:srgbClr val="C00000"/>
                </a:solidFill>
              </a:rPr>
              <a:t>{x</a:t>
            </a:r>
            <a:r>
              <a:rPr lang="es-ES" baseline="-25000" dirty="0" smtClean="0">
                <a:solidFill>
                  <a:srgbClr val="C00000"/>
                </a:solidFill>
              </a:rPr>
              <a:t>1</a:t>
            </a:r>
            <a:r>
              <a:rPr lang="es-ES" dirty="0" smtClean="0">
                <a:solidFill>
                  <a:srgbClr val="C00000"/>
                </a:solidFill>
              </a:rPr>
              <a:t>, x</a:t>
            </a:r>
            <a:r>
              <a:rPr lang="es-ES" baseline="-25000" dirty="0" smtClean="0">
                <a:solidFill>
                  <a:srgbClr val="C00000"/>
                </a:solidFill>
              </a:rPr>
              <a:t>2</a:t>
            </a:r>
            <a:r>
              <a:rPr lang="es-ES" dirty="0" smtClean="0">
                <a:solidFill>
                  <a:srgbClr val="C00000"/>
                </a:solidFill>
              </a:rPr>
              <a:t>, x</a:t>
            </a:r>
            <a:r>
              <a:rPr lang="es-ES" baseline="-25000" dirty="0" smtClean="0">
                <a:solidFill>
                  <a:srgbClr val="C00000"/>
                </a:solidFill>
              </a:rPr>
              <a:t>3</a:t>
            </a:r>
            <a:r>
              <a:rPr lang="es-ES" dirty="0" smtClean="0">
                <a:solidFill>
                  <a:srgbClr val="C00000"/>
                </a:solidFill>
              </a:rPr>
              <a:t>} </a:t>
            </a:r>
            <a:r>
              <a:rPr lang="es-ES" dirty="0" smtClean="0"/>
              <a:t>and</a:t>
            </a:r>
          </a:p>
          <a:p>
            <a:pPr>
              <a:buNone/>
            </a:pPr>
            <a:r>
              <a:rPr lang="es-ES" dirty="0" smtClean="0"/>
              <a:t>	     		 Y = </a:t>
            </a:r>
            <a:r>
              <a:rPr lang="es-ES" dirty="0" smtClean="0">
                <a:solidFill>
                  <a:srgbClr val="C00000"/>
                </a:solidFill>
              </a:rPr>
              <a:t>{y</a:t>
            </a:r>
            <a:r>
              <a:rPr lang="es-ES" baseline="-25000" dirty="0" smtClean="0">
                <a:solidFill>
                  <a:srgbClr val="C00000"/>
                </a:solidFill>
              </a:rPr>
              <a:t>1</a:t>
            </a:r>
            <a:r>
              <a:rPr lang="es-ES" dirty="0" smtClean="0">
                <a:solidFill>
                  <a:srgbClr val="C00000"/>
                </a:solidFill>
              </a:rPr>
              <a:t>, y</a:t>
            </a:r>
            <a:r>
              <a:rPr lang="es-ES" baseline="-25000" dirty="0" smtClean="0">
                <a:solidFill>
                  <a:srgbClr val="C00000"/>
                </a:solidFill>
              </a:rPr>
              <a:t>2</a:t>
            </a:r>
            <a:r>
              <a:rPr lang="es-ES" dirty="0" smtClean="0">
                <a:solidFill>
                  <a:srgbClr val="C00000"/>
                </a:solidFill>
              </a:rPr>
              <a:t>, y</a:t>
            </a:r>
            <a:r>
              <a:rPr lang="es-ES" baseline="-25000" dirty="0" smtClean="0">
                <a:solidFill>
                  <a:srgbClr val="C00000"/>
                </a:solidFill>
              </a:rPr>
              <a:t>3</a:t>
            </a:r>
            <a:r>
              <a:rPr lang="es-ES" dirty="0" smtClean="0">
                <a:solidFill>
                  <a:srgbClr val="C00000"/>
                </a:solidFill>
              </a:rPr>
              <a:t>, y</a:t>
            </a:r>
            <a:r>
              <a:rPr lang="es-ES" baseline="-25000" dirty="0" smtClean="0">
                <a:solidFill>
                  <a:srgbClr val="C00000"/>
                </a:solidFill>
              </a:rPr>
              <a:t>4</a:t>
            </a:r>
            <a:r>
              <a:rPr lang="es-ES" dirty="0" smtClean="0">
                <a:solidFill>
                  <a:srgbClr val="C00000"/>
                </a:solidFill>
              </a:rPr>
              <a:t>}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may be related to any of the four elements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y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, y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>
                <a:solidFill>
                  <a:srgbClr val="C00000"/>
                </a:solidFill>
              </a:rPr>
              <a:t>, y</a:t>
            </a:r>
            <a:r>
              <a:rPr lang="en-US" baseline="-25000" dirty="0" smtClean="0">
                <a:solidFill>
                  <a:srgbClr val="C00000"/>
                </a:solidFill>
              </a:rPr>
              <a:t>4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 Y.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C00000"/>
                </a:solidFill>
              </a:rPr>
              <a:t>four</a:t>
            </a:r>
            <a:r>
              <a:rPr lang="en-US" dirty="0" smtClean="0"/>
              <a:t> possibilities.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C00000"/>
                </a:solidFill>
              </a:rPr>
              <a:t>four</a:t>
            </a:r>
            <a:r>
              <a:rPr lang="en-US" dirty="0" smtClean="0"/>
              <a:t> possibilities.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C00000"/>
                </a:solidFill>
              </a:rPr>
              <a:t>four</a:t>
            </a:r>
            <a:r>
              <a:rPr lang="en-US" dirty="0" smtClean="0"/>
              <a:t> possibilities.</a:t>
            </a:r>
          </a:p>
          <a:p>
            <a:pPr algn="ctr">
              <a:buNone/>
            </a:pPr>
            <a:r>
              <a:rPr lang="en-US" dirty="0" smtClean="0"/>
              <a:t>Total number of function </a:t>
            </a:r>
            <a:r>
              <a:rPr lang="en-US" dirty="0" smtClean="0">
                <a:solidFill>
                  <a:srgbClr val="C00000"/>
                </a:solidFill>
              </a:rPr>
              <a:t>= 4 x 4 x 4 = 64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</a:t>
            </a:r>
            <a:r>
              <a:rPr lang="en-US" b="1" dirty="0" smtClean="0">
                <a:solidFill>
                  <a:srgbClr val="C00000"/>
                </a:solidFill>
              </a:rPr>
              <a:t>A</a:t>
            </a:r>
            <a:r>
              <a:rPr lang="en-US" dirty="0" smtClean="0"/>
              <a:t> is a set with </a:t>
            </a:r>
            <a:r>
              <a:rPr lang="en-US" b="1" dirty="0" smtClean="0">
                <a:solidFill>
                  <a:srgbClr val="C00000"/>
                </a:solidFill>
              </a:rPr>
              <a:t>m elements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 is a set with </a:t>
            </a:r>
            <a:r>
              <a:rPr lang="en-US" b="1" dirty="0" smtClean="0">
                <a:solidFill>
                  <a:srgbClr val="C00000"/>
                </a:solidFill>
              </a:rPr>
              <a:t>n elements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How many </a:t>
            </a:r>
            <a:r>
              <a:rPr lang="en-US" dirty="0" smtClean="0">
                <a:solidFill>
                  <a:srgbClr val="C00000"/>
                </a:solidFill>
              </a:rPr>
              <a:t>functions</a:t>
            </a:r>
            <a:r>
              <a:rPr lang="en-US" dirty="0" smtClean="0"/>
              <a:t> are there from </a:t>
            </a:r>
            <a:r>
              <a:rPr lang="en-US" dirty="0" smtClean="0">
                <a:solidFill>
                  <a:srgbClr val="C00000"/>
                </a:solidFill>
              </a:rPr>
              <a:t>A to B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b="1" u="sng" dirty="0" smtClean="0"/>
              <a:t>SOLUTION: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Number of functions from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b="1" dirty="0" smtClean="0">
                <a:solidFill>
                  <a:srgbClr val="C00000"/>
                </a:solidFill>
              </a:rPr>
              <a:t>A to B = </a:t>
            </a:r>
            <a:r>
              <a:rPr lang="en-US" b="1" dirty="0" err="1" smtClean="0">
                <a:solidFill>
                  <a:srgbClr val="C00000"/>
                </a:solidFill>
              </a:rPr>
              <a:t>n.n.n</a:t>
            </a:r>
            <a:r>
              <a:rPr lang="en-US" b="1" dirty="0" smtClean="0">
                <a:solidFill>
                  <a:srgbClr val="C00000"/>
                </a:solidFill>
              </a:rPr>
              <a:t>. … .n       </a:t>
            </a:r>
            <a:r>
              <a:rPr lang="en-US" b="1" dirty="0" smtClean="0">
                <a:solidFill>
                  <a:srgbClr val="0070C0"/>
                </a:solidFill>
              </a:rPr>
              <a:t>(m times)</a:t>
            </a:r>
            <a:r>
              <a:rPr lang="en-US" dirty="0" smtClean="0"/>
              <a:t>			      </a:t>
            </a:r>
            <a:r>
              <a:rPr lang="en-US" b="1" dirty="0" smtClean="0">
                <a:solidFill>
                  <a:srgbClr val="C00000"/>
                </a:solidFill>
              </a:rPr>
              <a:t>= n</a:t>
            </a:r>
            <a:r>
              <a:rPr lang="en-US" b="1" baseline="30000" dirty="0" smtClean="0">
                <a:solidFill>
                  <a:srgbClr val="C00000"/>
                </a:solidFill>
              </a:rPr>
              <a:t> m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FUNCTIONS NOT WELL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Determine whether f is a function from Z to R if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1066800" y="1905000"/>
          <a:ext cx="6323798" cy="2590800"/>
        </p:xfrm>
        <a:graphic>
          <a:graphicData uri="http://schemas.openxmlformats.org/presentationml/2006/ole">
            <p:oleObj spid="_x0000_s7169" r:id="rId3" imgW="2781300" imgH="9017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NOT well defined </a:t>
            </a:r>
            <a:r>
              <a:rPr lang="en-US" dirty="0" smtClean="0"/>
              <a:t>since each </a:t>
            </a:r>
            <a:r>
              <a:rPr lang="en-US" b="1" dirty="0" smtClean="0">
                <a:solidFill>
                  <a:srgbClr val="C00000"/>
                </a:solidFill>
              </a:rPr>
              <a:t>integer n </a:t>
            </a:r>
            <a:r>
              <a:rPr lang="en-US" dirty="0" smtClean="0"/>
              <a:t>has two images </a:t>
            </a:r>
            <a:r>
              <a:rPr lang="en-US" b="1" dirty="0" smtClean="0">
                <a:solidFill>
                  <a:srgbClr val="C00000"/>
                </a:solidFill>
              </a:rPr>
              <a:t>+n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–n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NOT well defined </a:t>
            </a:r>
            <a:r>
              <a:rPr lang="en-US" dirty="0" smtClean="0"/>
              <a:t>since </a:t>
            </a:r>
            <a:r>
              <a:rPr lang="en-US" b="1" dirty="0" smtClean="0">
                <a:solidFill>
                  <a:srgbClr val="C00000"/>
                </a:solidFill>
              </a:rPr>
              <a:t>f(2)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f(-2) </a:t>
            </a:r>
            <a:r>
              <a:rPr lang="en-US" dirty="0" smtClean="0"/>
              <a:t>are not defined.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is NOT defined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rgbClr val="C00000"/>
                </a:solidFill>
              </a:rPr>
              <a:t>n &lt; 0 </a:t>
            </a:r>
            <a:r>
              <a:rPr lang="en-US" dirty="0" smtClean="0"/>
              <a:t>since f then results in </a:t>
            </a:r>
            <a:r>
              <a:rPr lang="en-US" b="1" dirty="0" smtClean="0">
                <a:solidFill>
                  <a:srgbClr val="C00000"/>
                </a:solidFill>
              </a:rPr>
              <a:t>imaginary</a:t>
            </a:r>
            <a:r>
              <a:rPr lang="en-US" dirty="0" smtClean="0"/>
              <a:t> values (not real).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>
                <a:solidFill>
                  <a:srgbClr val="C00000"/>
                </a:solidFill>
              </a:rPr>
              <a:t>f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C00000"/>
                </a:solidFill>
              </a:rPr>
              <a:t>well defined </a:t>
            </a:r>
            <a:r>
              <a:rPr lang="en-US" dirty="0" smtClean="0"/>
              <a:t>because each integer has </a:t>
            </a:r>
            <a:r>
              <a:rPr lang="en-US" b="1" dirty="0" smtClean="0">
                <a:solidFill>
                  <a:srgbClr val="C00000"/>
                </a:solidFill>
              </a:rPr>
              <a:t>unique</a:t>
            </a:r>
            <a:r>
              <a:rPr lang="en-US" dirty="0" smtClean="0"/>
              <a:t> (one and only one) image in 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 under </a:t>
            </a:r>
            <a:r>
              <a:rPr lang="en-US" b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Grade Assignment</a:t>
            </a:r>
            <a:endParaRPr lang="en-US" b="1" u="sng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70587742"/>
              </p:ext>
            </p:extLst>
          </p:nvPr>
        </p:nvGraphicFramePr>
        <p:xfrm>
          <a:off x="1143000" y="1402080"/>
          <a:ext cx="6629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3200400"/>
                <a:gridCol w="12192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Ali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Babar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4000" b="1" dirty="0" err="1" smtClean="0">
                          <a:solidFill>
                            <a:schemeClr val="tx1"/>
                          </a:solidFill>
                        </a:rPr>
                        <a:t>Kashif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F69-C73A-4629-A8E8-F464B60E40F2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81200" y="1828800"/>
            <a:ext cx="4572000" cy="11430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67000" y="1905000"/>
            <a:ext cx="3886200" cy="4953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819400" y="2514600"/>
            <a:ext cx="3810000" cy="685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94199903"/>
              </p:ext>
            </p:extLst>
          </p:nvPr>
        </p:nvGraphicFramePr>
        <p:xfrm>
          <a:off x="1143000" y="3916680"/>
          <a:ext cx="6400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3352800"/>
                <a:gridCol w="9144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Ali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Babar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4000" b="1" dirty="0" err="1" smtClean="0">
                          <a:solidFill>
                            <a:schemeClr val="tx1"/>
                          </a:solidFill>
                        </a:rPr>
                        <a:t>Kashif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1981200" y="4267200"/>
            <a:ext cx="4495800" cy="762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67000" y="4419600"/>
            <a:ext cx="3962400" cy="4953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895600" y="5029200"/>
            <a:ext cx="3733800" cy="685800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3848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</a:t>
            </a:r>
            <a:r>
              <a:rPr lang="en-US" b="1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 tries to define a function </a:t>
            </a:r>
            <a:r>
              <a:rPr lang="en-US" b="1" dirty="0" smtClean="0">
                <a:solidFill>
                  <a:srgbClr val="C00000"/>
                </a:solidFill>
              </a:rPr>
              <a:t>h : Q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 smtClean="0">
                <a:solidFill>
                  <a:srgbClr val="C00000"/>
                </a:solidFill>
              </a:rPr>
              <a:t> Q </a:t>
            </a:r>
            <a:r>
              <a:rPr lang="en-US" dirty="0" smtClean="0"/>
              <a:t>by the rule.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all integers </a:t>
            </a:r>
            <a:r>
              <a:rPr lang="en-US" b="1" dirty="0" smtClean="0">
                <a:solidFill>
                  <a:srgbClr val="C00000"/>
                </a:solidFill>
              </a:rPr>
              <a:t>m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n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rgbClr val="C00000"/>
                </a:solidFill>
              </a:rPr>
              <a:t>n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</a:t>
            </a:r>
            <a:r>
              <a:rPr lang="en-US" b="1" dirty="0" smtClean="0">
                <a:solidFill>
                  <a:srgbClr val="C00000"/>
                </a:solidFill>
              </a:rPr>
              <a:t> 0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Students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claims</a:t>
            </a:r>
            <a:r>
              <a:rPr lang="en-US" dirty="0" smtClean="0"/>
              <a:t> that h is not well defined. Justify Student </a:t>
            </a:r>
            <a:r>
              <a:rPr lang="en-US" b="1" dirty="0" smtClean="0">
                <a:solidFill>
                  <a:srgbClr val="C00000"/>
                </a:solidFill>
              </a:rPr>
              <a:t>C’s claim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3581400" y="1905000"/>
          <a:ext cx="1524000" cy="874426"/>
        </p:xfrm>
        <a:graphic>
          <a:graphicData uri="http://schemas.openxmlformats.org/presentationml/2006/ole">
            <p:oleObj spid="_x0000_s37890" r:id="rId3" imgW="774360" imgH="4442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 function </a:t>
            </a:r>
            <a:r>
              <a:rPr lang="en-US" b="1" dirty="0" smtClean="0">
                <a:solidFill>
                  <a:srgbClr val="C00000"/>
                </a:solidFill>
              </a:rPr>
              <a:t>h</a:t>
            </a:r>
            <a:r>
              <a:rPr lang="en-US" dirty="0" smtClean="0"/>
              <a:t> is well defined if each </a:t>
            </a:r>
            <a:r>
              <a:rPr lang="en-US" b="1" dirty="0" smtClean="0">
                <a:solidFill>
                  <a:srgbClr val="C00000"/>
                </a:solidFill>
              </a:rPr>
              <a:t>rational number </a:t>
            </a:r>
            <a:r>
              <a:rPr lang="en-US" dirty="0" smtClean="0"/>
              <a:t>has a </a:t>
            </a:r>
            <a:r>
              <a:rPr lang="en-US" b="1" dirty="0" smtClean="0">
                <a:solidFill>
                  <a:srgbClr val="C00000"/>
                </a:solidFill>
              </a:rPr>
              <a:t>unique</a:t>
            </a:r>
            <a:r>
              <a:rPr lang="en-US" dirty="0" smtClean="0"/>
              <a:t> (one and only one) image.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Hence an element of </a:t>
            </a:r>
            <a:r>
              <a:rPr lang="en-US" b="1" dirty="0" smtClean="0">
                <a:solidFill>
                  <a:srgbClr val="C00000"/>
                </a:solidFill>
              </a:rPr>
              <a:t>Q</a:t>
            </a:r>
            <a:r>
              <a:rPr lang="en-US" dirty="0" smtClean="0"/>
              <a:t> has more than </a:t>
            </a:r>
            <a:r>
              <a:rPr lang="en-US" b="1" dirty="0" smtClean="0">
                <a:solidFill>
                  <a:srgbClr val="C00000"/>
                </a:solidFill>
              </a:rPr>
              <a:t>one images </a:t>
            </a:r>
            <a:r>
              <a:rPr lang="en-US" dirty="0" smtClean="0"/>
              <a:t>under h.  Accordingly </a:t>
            </a:r>
            <a:r>
              <a:rPr lang="en-US" b="1" dirty="0" smtClean="0">
                <a:solidFill>
                  <a:srgbClr val="C00000"/>
                </a:solidFill>
              </a:rPr>
              <a:t>h is not well defined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3048000" y="1981200"/>
          <a:ext cx="2209800" cy="784939"/>
        </p:xfrm>
        <a:graphic>
          <a:graphicData uri="http://schemas.openxmlformats.org/presentationml/2006/ole">
            <p:oleObj spid="_x0000_s38914" r:id="rId3" imgW="1091880" imgH="393480" progId="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2743200" y="2819400"/>
          <a:ext cx="3276600" cy="2540839"/>
        </p:xfrm>
        <a:graphic>
          <a:graphicData uri="http://schemas.openxmlformats.org/presentationml/2006/ole">
            <p:oleObj spid="_x0000_s38915" r:id="rId4" imgW="1193760" imgH="1307880" progId="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6477000" y="2895600"/>
            <a:ext cx="22860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Hence, an element of ‘</a:t>
            </a:r>
            <a:r>
              <a:rPr lang="en-US" b="1" dirty="0" smtClean="0">
                <a:solidFill>
                  <a:srgbClr val="C00000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’ has more than </a:t>
            </a:r>
            <a:r>
              <a:rPr lang="en-US" b="1" dirty="0" smtClean="0">
                <a:solidFill>
                  <a:srgbClr val="C00000"/>
                </a:solidFill>
              </a:rPr>
              <a:t>two images</a:t>
            </a:r>
            <a:r>
              <a:rPr lang="en-US" dirty="0" smtClean="0">
                <a:solidFill>
                  <a:schemeClr val="tx1"/>
                </a:solidFill>
              </a:rPr>
              <a:t> so </a:t>
            </a:r>
            <a:r>
              <a:rPr lang="en-US" b="1" dirty="0" smtClean="0">
                <a:solidFill>
                  <a:srgbClr val="C00000"/>
                </a:solidFill>
              </a:rPr>
              <a:t>not</a:t>
            </a:r>
            <a:r>
              <a:rPr lang="en-US" dirty="0" smtClean="0">
                <a:solidFill>
                  <a:schemeClr val="tx1"/>
                </a:solidFill>
              </a:rPr>
              <a:t> a function.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00B050"/>
                </a:solidFill>
              </a:rPr>
              <a:t>Mathematical Formulation of Function’s Properties:</a:t>
            </a:r>
          </a:p>
          <a:p>
            <a:pPr>
              <a:buNone/>
            </a:pPr>
            <a:endParaRPr lang="en-US" u="sng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A function </a:t>
            </a:r>
            <a:r>
              <a:rPr lang="en-US" b="1" dirty="0" smtClean="0">
                <a:solidFill>
                  <a:srgbClr val="C00000"/>
                </a:solidFill>
              </a:rPr>
              <a:t>f: X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 smtClean="0">
                <a:solidFill>
                  <a:srgbClr val="C00000"/>
                </a:solidFill>
              </a:rPr>
              <a:t> Y </a:t>
            </a:r>
            <a:r>
              <a:rPr lang="en-US" dirty="0" smtClean="0"/>
              <a:t>is well defined </a:t>
            </a:r>
            <a:r>
              <a:rPr lang="en-US" dirty="0" err="1" smtClean="0"/>
              <a:t>iff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	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		</a:t>
            </a:r>
            <a:r>
              <a:rPr lang="en-US" b="1" dirty="0" smtClean="0">
                <a:sym typeface="Symbol"/>
              </a:rPr>
              <a:t></a:t>
            </a:r>
            <a:r>
              <a:rPr lang="en-US" b="1" dirty="0" smtClean="0">
                <a:solidFill>
                  <a:srgbClr val="C00000"/>
                </a:solidFill>
              </a:rPr>
              <a:t> x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, x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 </a:t>
            </a:r>
            <a:r>
              <a:rPr lang="en-US" b="1" dirty="0" smtClean="0">
                <a:solidFill>
                  <a:srgbClr val="C00000"/>
                </a:solidFill>
              </a:rPr>
              <a:t>X,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if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 = x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then </a:t>
            </a:r>
            <a:r>
              <a:rPr lang="en-US" b="1" dirty="0" smtClean="0">
                <a:solidFill>
                  <a:srgbClr val="C00000"/>
                </a:solidFill>
              </a:rPr>
              <a:t>f(x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) = f(x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Means an element can not have two images.  Rephrase the properties of function.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b="1" dirty="0" smtClean="0">
                <a:solidFill>
                  <a:srgbClr val="C00000"/>
                </a:solidFill>
              </a:rPr>
              <a:t>g: R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b="1" dirty="0" smtClean="0">
                <a:solidFill>
                  <a:srgbClr val="C00000"/>
                </a:solidFill>
              </a:rPr>
              <a:t>R+ </a:t>
            </a:r>
            <a:r>
              <a:rPr lang="en-US" dirty="0" smtClean="0"/>
              <a:t>be defined by </a:t>
            </a:r>
            <a:r>
              <a:rPr lang="en-US" b="1" dirty="0" smtClean="0">
                <a:solidFill>
                  <a:srgbClr val="C00000"/>
                </a:solidFill>
              </a:rPr>
              <a:t>g(x) = x</a:t>
            </a:r>
            <a:r>
              <a:rPr lang="en-US" b="1" baseline="30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+1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1.  </a:t>
            </a:r>
            <a:r>
              <a:rPr lang="en-US" dirty="0" smtClean="0"/>
              <a:t>Determine </a:t>
            </a:r>
            <a:r>
              <a:rPr lang="en-US" b="1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well defined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	2.  </a:t>
            </a:r>
            <a:r>
              <a:rPr lang="en-US" dirty="0" smtClean="0"/>
              <a:t>Determine the </a:t>
            </a:r>
            <a:r>
              <a:rPr lang="en-US" b="1" dirty="0" smtClean="0">
                <a:solidFill>
                  <a:srgbClr val="C00000"/>
                </a:solidFill>
              </a:rPr>
              <a:t>domain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C00000"/>
                </a:solidFill>
              </a:rPr>
              <a:t>co-domain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u="sng" dirty="0" smtClean="0"/>
              <a:t>SOLUTION:</a:t>
            </a:r>
          </a:p>
          <a:p>
            <a:pPr lvl="1">
              <a:buNone/>
            </a:pPr>
            <a:endParaRPr lang="en-US" b="1" dirty="0" smtClean="0"/>
          </a:p>
          <a:p>
            <a:pPr lvl="1"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Domain</a:t>
            </a:r>
            <a:r>
              <a:rPr lang="en-US" sz="2600" dirty="0" smtClean="0">
                <a:solidFill>
                  <a:schemeClr val="tx1"/>
                </a:solidFill>
              </a:rPr>
              <a:t> of </a:t>
            </a:r>
            <a:r>
              <a:rPr lang="en-US" sz="2600" dirty="0" smtClean="0">
                <a:solidFill>
                  <a:srgbClr val="C00000"/>
                </a:solidFill>
              </a:rPr>
              <a:t>g = R </a:t>
            </a:r>
            <a:r>
              <a:rPr lang="en-US" sz="2600" dirty="0" smtClean="0">
                <a:solidFill>
                  <a:schemeClr val="tx1"/>
                </a:solidFill>
              </a:rPr>
              <a:t>(set of real numbers)</a:t>
            </a:r>
          </a:p>
          <a:p>
            <a:pPr lvl="1">
              <a:buNone/>
            </a:pPr>
            <a:endParaRPr lang="en-US" sz="2600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Co-domain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g = R</a:t>
            </a:r>
            <a:r>
              <a:rPr lang="en-US" baseline="30000" dirty="0" smtClean="0">
                <a:solidFill>
                  <a:srgbClr val="C00000"/>
                </a:solidFill>
              </a:rPr>
              <a:t>+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(set of positive real numbers)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The range </a:t>
            </a:r>
            <a:r>
              <a:rPr lang="en-US" dirty="0" smtClean="0"/>
              <a:t>of g consists of those elements of </a:t>
            </a:r>
            <a:r>
              <a:rPr lang="en-US" b="1" dirty="0" smtClean="0">
                <a:solidFill>
                  <a:srgbClr val="C00000"/>
                </a:solidFill>
              </a:rPr>
              <a:t>R</a:t>
            </a:r>
            <a:r>
              <a:rPr lang="en-US" b="1" baseline="30000" dirty="0" smtClean="0">
                <a:solidFill>
                  <a:srgbClr val="C00000"/>
                </a:solidFill>
              </a:rPr>
              <a:t>+</a:t>
            </a:r>
            <a:r>
              <a:rPr lang="en-US" dirty="0" smtClean="0"/>
              <a:t> that appear as image points.</a:t>
            </a:r>
          </a:p>
          <a:p>
            <a:endParaRPr lang="en-US" dirty="0" smtClean="0"/>
          </a:p>
          <a:p>
            <a:pPr>
              <a:buNone/>
            </a:pPr>
            <a:r>
              <a:rPr lang="pt-BR" dirty="0" smtClean="0"/>
              <a:t>	Since	</a:t>
            </a:r>
            <a:r>
              <a:rPr lang="pt-BR" dirty="0" smtClean="0">
                <a:solidFill>
                  <a:srgbClr val="C00000"/>
                </a:solidFill>
              </a:rPr>
              <a:t>x</a:t>
            </a:r>
            <a:r>
              <a:rPr lang="pt-BR" baseline="30000" dirty="0" smtClean="0">
                <a:solidFill>
                  <a:srgbClr val="C00000"/>
                </a:solidFill>
              </a:rPr>
              <a:t>2</a:t>
            </a:r>
            <a:r>
              <a:rPr lang="pt-BR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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pt-BR" dirty="0" smtClean="0">
                <a:solidFill>
                  <a:srgbClr val="C00000"/>
                </a:solidFill>
              </a:rPr>
              <a:t>0</a:t>
            </a:r>
            <a:r>
              <a:rPr lang="pt-BR" dirty="0" smtClean="0"/>
              <a:t>		</a:t>
            </a:r>
            <a:r>
              <a:rPr lang="en-US" dirty="0" smtClean="0">
                <a:sym typeface="Symbol"/>
              </a:rPr>
              <a:t>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pt-BR" dirty="0" smtClean="0">
                <a:solidFill>
                  <a:srgbClr val="C00000"/>
                </a:solidFill>
              </a:rPr>
              <a:t>R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dirty="0" smtClean="0"/>
              <a:t>			</a:t>
            </a:r>
            <a:r>
              <a:rPr lang="pt-BR" dirty="0" smtClean="0">
                <a:solidFill>
                  <a:srgbClr val="C00000"/>
                </a:solidFill>
              </a:rPr>
              <a:t>x</a:t>
            </a:r>
            <a:r>
              <a:rPr lang="pt-BR" baseline="30000" dirty="0" smtClean="0">
                <a:solidFill>
                  <a:srgbClr val="C00000"/>
                </a:solidFill>
              </a:rPr>
              <a:t>2</a:t>
            </a:r>
            <a:r>
              <a:rPr lang="pt-BR" dirty="0" smtClean="0">
                <a:solidFill>
                  <a:srgbClr val="C00000"/>
                </a:solidFill>
              </a:rPr>
              <a:t> + 1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</a:t>
            </a:r>
            <a:r>
              <a:rPr lang="pt-BR" dirty="0" smtClean="0">
                <a:solidFill>
                  <a:srgbClr val="C00000"/>
                </a:solidFill>
              </a:rPr>
              <a:t> 1</a:t>
            </a:r>
            <a:r>
              <a:rPr lang="pt-BR" dirty="0" smtClean="0"/>
              <a:t>	</a:t>
            </a:r>
            <a:r>
              <a:rPr lang="en-US" dirty="0" smtClean="0">
                <a:sym typeface="Symbol"/>
              </a:rPr>
              <a:t>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pt-BR" dirty="0" smtClean="0">
                <a:solidFill>
                  <a:srgbClr val="C00000"/>
                </a:solidFill>
              </a:rPr>
              <a:t>R</a:t>
            </a:r>
          </a:p>
          <a:p>
            <a:pPr>
              <a:buNone/>
            </a:pPr>
            <a:r>
              <a:rPr lang="en-US" dirty="0" smtClean="0"/>
              <a:t>	i.e.	g(x) </a:t>
            </a:r>
            <a:r>
              <a:rPr lang="en-US" dirty="0" smtClean="0">
                <a:solidFill>
                  <a:srgbClr val="C00000"/>
                </a:solidFill>
              </a:rPr>
              <a:t>= x</a:t>
            </a:r>
            <a:r>
              <a:rPr lang="en-US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+ 1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</a:t>
            </a:r>
            <a:r>
              <a:rPr lang="en-US" dirty="0" smtClean="0">
                <a:solidFill>
                  <a:srgbClr val="C00000"/>
                </a:solidFill>
              </a:rPr>
              <a:t> 1</a:t>
            </a: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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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Hence the </a:t>
            </a:r>
            <a:r>
              <a:rPr lang="en-US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g</a:t>
            </a:r>
            <a:r>
              <a:rPr lang="en-US" dirty="0" smtClean="0"/>
              <a:t> is all real number greater than or equal to </a:t>
            </a:r>
            <a:r>
              <a:rPr lang="en-US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i.e</a:t>
            </a:r>
            <a:r>
              <a:rPr lang="en-US" dirty="0" smtClean="0"/>
              <a:t>		</a:t>
            </a:r>
            <a:r>
              <a:rPr lang="en-US" b="1" dirty="0" smtClean="0">
                <a:solidFill>
                  <a:srgbClr val="C00000"/>
                </a:solidFill>
              </a:rPr>
              <a:t> [1, </a:t>
            </a:r>
            <a:r>
              <a:rPr lang="en-US" b="1" dirty="0" smtClean="0">
                <a:solidFill>
                  <a:srgbClr val="C00000"/>
                </a:solidFill>
                <a:sym typeface="Symbol"/>
              </a:rPr>
              <a:t>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SOLUTION: </a:t>
            </a:r>
            <a:r>
              <a:rPr lang="en-US" u="sng" dirty="0" smtClean="0"/>
              <a:t>(we take two elements of R, and suppose these two elements are equal, by the definition of function we will prove that their images are also equal.)</a:t>
            </a:r>
          </a:p>
          <a:p>
            <a:endParaRPr lang="en-US" b="1" u="sng" dirty="0" smtClean="0"/>
          </a:p>
          <a:p>
            <a:pPr>
              <a:buNone/>
            </a:pPr>
            <a:r>
              <a:rPr lang="en-US" dirty="0" smtClean="0"/>
              <a:t>			Let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, 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ym typeface="Symbol"/>
              </a:rPr>
              <a:t></a:t>
            </a:r>
            <a:r>
              <a:rPr lang="en-US" dirty="0" smtClean="0"/>
              <a:t>R and suppose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= 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</a:t>
            </a: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= 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	</a:t>
            </a:r>
            <a:r>
              <a:rPr lang="en-US" dirty="0" smtClean="0"/>
              <a:t>	(squaring both sides)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 </a:t>
            </a:r>
            <a:r>
              <a:rPr lang="en-US" dirty="0" smtClean="0"/>
              <a:t>	   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+ 1 = 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baseline="30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 + 1</a:t>
            </a:r>
            <a:r>
              <a:rPr lang="en-US" dirty="0" smtClean="0"/>
              <a:t>		(adding 1 on both sides)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 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      g(x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= g(x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		(by definition of g)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 Thus if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 = 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then </a:t>
            </a:r>
            <a:r>
              <a:rPr lang="en-US" dirty="0" smtClean="0">
                <a:solidFill>
                  <a:srgbClr val="C00000"/>
                </a:solidFill>
              </a:rPr>
              <a:t>g (x</a:t>
            </a:r>
            <a:r>
              <a:rPr lang="en-US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>
                <a:solidFill>
                  <a:srgbClr val="C00000"/>
                </a:solidFill>
              </a:rPr>
              <a:t>) = g(x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Accordingly  g:R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R+ is </a:t>
            </a:r>
            <a:r>
              <a:rPr lang="en-US" dirty="0" smtClean="0">
                <a:solidFill>
                  <a:srgbClr val="C00000"/>
                </a:solidFill>
              </a:rPr>
              <a:t>well defined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FUNCTIONS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</a:t>
            </a:r>
            <a:r>
              <a:rPr lang="en-US" b="1" i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from a set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to a set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is a </a:t>
            </a:r>
            <a:r>
              <a:rPr lang="en-US" b="1" i="1" dirty="0" smtClean="0">
                <a:solidFill>
                  <a:srgbClr val="C00000"/>
                </a:solidFill>
              </a:rPr>
              <a:t>relationship</a:t>
            </a:r>
            <a:r>
              <a:rPr lang="en-US" dirty="0" smtClean="0"/>
              <a:t> between elements of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and elements of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such that </a:t>
            </a:r>
            <a:r>
              <a:rPr lang="en-US" b="1" i="1" dirty="0" smtClean="0">
                <a:solidFill>
                  <a:srgbClr val="00B050"/>
                </a:solidFill>
              </a:rPr>
              <a:t>each</a:t>
            </a:r>
            <a:r>
              <a:rPr lang="en-US" dirty="0" smtClean="0"/>
              <a:t> element of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is related to a </a:t>
            </a:r>
            <a:r>
              <a:rPr lang="en-US" b="1" i="1" dirty="0" smtClean="0">
                <a:solidFill>
                  <a:srgbClr val="00B050"/>
                </a:solidFill>
              </a:rPr>
              <a:t>unique</a:t>
            </a:r>
            <a:r>
              <a:rPr lang="en-US" dirty="0" smtClean="0"/>
              <a:t> element of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, and is denoted  </a:t>
            </a:r>
            <a:r>
              <a:rPr lang="en-US" i="1" dirty="0" smtClean="0">
                <a:solidFill>
                  <a:srgbClr val="C00000"/>
                </a:solidFill>
              </a:rPr>
              <a:t>f</a:t>
            </a:r>
            <a:r>
              <a:rPr lang="en-US" dirty="0" smtClean="0">
                <a:solidFill>
                  <a:srgbClr val="C00000"/>
                </a:solidFill>
              </a:rPr>
              <a:t> : X </a:t>
            </a:r>
            <a:r>
              <a:rPr lang="en-US" dirty="0" smtClean="0">
                <a:solidFill>
                  <a:srgbClr val="C00000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 set </a:t>
            </a: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is called the </a:t>
            </a:r>
            <a:r>
              <a:rPr lang="en-US" b="1" dirty="0" smtClean="0">
                <a:solidFill>
                  <a:srgbClr val="C00000"/>
                </a:solidFill>
              </a:rPr>
              <a:t>domain</a:t>
            </a:r>
            <a:r>
              <a:rPr lang="en-US" dirty="0" smtClean="0"/>
              <a:t> of </a:t>
            </a:r>
            <a:r>
              <a:rPr lang="en-US" b="1" i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is called the </a:t>
            </a:r>
            <a:r>
              <a:rPr lang="en-US" b="1" dirty="0" smtClean="0">
                <a:solidFill>
                  <a:srgbClr val="C00000"/>
                </a:solidFill>
              </a:rPr>
              <a:t>co-domain</a:t>
            </a:r>
            <a:r>
              <a:rPr lang="en-US" dirty="0" smtClean="0"/>
              <a:t> of </a:t>
            </a:r>
            <a:r>
              <a:rPr lang="en-US" b="1" i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Functions</a:t>
            </a:r>
            <a:r>
              <a:rPr lang="en-US" dirty="0" smtClean="0"/>
              <a:t> are sometimes also called </a:t>
            </a:r>
            <a:r>
              <a:rPr lang="en-US" b="1" dirty="0" smtClean="0">
                <a:solidFill>
                  <a:srgbClr val="C00000"/>
                </a:solidFill>
              </a:rPr>
              <a:t>mappings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transformations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REMARK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unique element y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that is related to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by </a:t>
            </a:r>
            <a:r>
              <a:rPr lang="en-US" i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is denoted </a:t>
            </a:r>
            <a:r>
              <a:rPr lang="en-US" i="1" dirty="0" smtClean="0">
                <a:solidFill>
                  <a:srgbClr val="C00000"/>
                </a:solidFill>
              </a:rPr>
              <a:t>f</a:t>
            </a:r>
            <a:r>
              <a:rPr lang="en-US" dirty="0" smtClean="0">
                <a:solidFill>
                  <a:srgbClr val="C00000"/>
                </a:solidFill>
              </a:rPr>
              <a:t>(x)</a:t>
            </a:r>
            <a:r>
              <a:rPr lang="en-US" dirty="0" smtClean="0"/>
              <a:t> and is called                                                                                      	</a:t>
            </a:r>
          </a:p>
          <a:p>
            <a:pPr>
              <a:buNone/>
            </a:pPr>
            <a:r>
              <a:rPr lang="en-US" dirty="0" smtClean="0"/>
              <a:t>			 the value of </a:t>
            </a:r>
            <a:r>
              <a:rPr lang="en-US" i="1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			or</a:t>
            </a:r>
          </a:p>
          <a:p>
            <a:pPr>
              <a:buNone/>
            </a:pPr>
            <a:r>
              <a:rPr lang="en-US" dirty="0" smtClean="0"/>
              <a:t>			 the image of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under </a:t>
            </a:r>
            <a:r>
              <a:rPr lang="en-US" i="1" dirty="0" smtClean="0">
                <a:solidFill>
                  <a:srgbClr val="C00000"/>
                </a:solidFill>
              </a:rPr>
              <a:t>f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ARROW DIAGRAM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/>
          <a:lstStyle/>
          <a:p>
            <a:r>
              <a:rPr lang="en-US" dirty="0" smtClean="0"/>
              <a:t>The definition of a function implies that the </a:t>
            </a:r>
            <a:r>
              <a:rPr lang="en-US" b="1" dirty="0" smtClean="0">
                <a:solidFill>
                  <a:srgbClr val="C00000"/>
                </a:solidFill>
              </a:rPr>
              <a:t>arrow diagram</a:t>
            </a:r>
            <a:r>
              <a:rPr lang="en-US" dirty="0" smtClean="0"/>
              <a:t> for a function f has the following </a:t>
            </a:r>
            <a:r>
              <a:rPr lang="en-US" b="1" dirty="0" smtClean="0">
                <a:solidFill>
                  <a:srgbClr val="C00000"/>
                </a:solidFill>
              </a:rPr>
              <a:t>two properties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	1.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Every element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has an arrow coming out of it		    	</a:t>
            </a:r>
          </a:p>
          <a:p>
            <a:pPr>
              <a:buNone/>
            </a:pPr>
            <a:r>
              <a:rPr lang="en-US" b="1" dirty="0" smtClean="0"/>
              <a:t>	2.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No two elements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has </a:t>
            </a:r>
            <a:r>
              <a:rPr lang="en-US" dirty="0" smtClean="0">
                <a:solidFill>
                  <a:srgbClr val="C00000"/>
                </a:solidFill>
              </a:rPr>
              <a:t>two arrows</a:t>
            </a:r>
            <a:r>
              <a:rPr lang="en-US" dirty="0" smtClean="0"/>
              <a:t> coming out of it that point to two different elements of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dirty="0" smtClean="0"/>
              <a:t>Let X = </a:t>
            </a:r>
            <a:r>
              <a:rPr lang="en-US" dirty="0" smtClean="0">
                <a:solidFill>
                  <a:srgbClr val="C00000"/>
                </a:solidFill>
              </a:rPr>
              <a:t>{a, b, c} </a:t>
            </a:r>
            <a:r>
              <a:rPr lang="en-US" dirty="0" smtClean="0"/>
              <a:t>and Y = </a:t>
            </a:r>
            <a:r>
              <a:rPr lang="en-US" dirty="0" smtClean="0">
                <a:solidFill>
                  <a:srgbClr val="C00000"/>
                </a:solidFill>
              </a:rPr>
              <a:t>{1, 2, 3, 4}.</a:t>
            </a:r>
          </a:p>
          <a:p>
            <a:r>
              <a:rPr lang="en-US" dirty="0" smtClean="0"/>
              <a:t>Define a function </a:t>
            </a:r>
            <a:r>
              <a:rPr lang="en-US" i="1" dirty="0" smtClean="0"/>
              <a:t>f</a:t>
            </a:r>
            <a:r>
              <a:rPr lang="en-US" dirty="0" smtClean="0"/>
              <a:t> from X to Y by the arrow diagram.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	f(a) = 2, f(b) = 4,and f(c) = 2 OR</a:t>
            </a:r>
          </a:p>
          <a:p>
            <a:pPr algn="ctr">
              <a:buNone/>
            </a:pPr>
            <a:r>
              <a:rPr lang="en-US" dirty="0" smtClean="0"/>
              <a:t>	image of a = 2, image of b = 4, image of c = 2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09800"/>
            <a:ext cx="4191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Definition 2</a:t>
            </a:r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i="1" dirty="0"/>
              <a:t> </a:t>
            </a:r>
            <a:r>
              <a:rPr lang="en-US" dirty="0"/>
              <a:t>is a function from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/>
              <a:t>, we say that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i="1" dirty="0"/>
              <a:t> </a:t>
            </a:r>
            <a:r>
              <a:rPr lang="en-US" dirty="0"/>
              <a:t>is the </a:t>
            </a:r>
            <a:r>
              <a:rPr lang="en-US" b="1" i="1" dirty="0">
                <a:solidFill>
                  <a:schemeClr val="tx2"/>
                </a:solidFill>
              </a:rPr>
              <a:t>domain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B </a:t>
            </a:r>
            <a:r>
              <a:rPr lang="en-US" dirty="0"/>
              <a:t>is the </a:t>
            </a:r>
            <a:r>
              <a:rPr lang="en-US" b="1" i="1" dirty="0">
                <a:solidFill>
                  <a:schemeClr val="tx2"/>
                </a:solidFill>
              </a:rPr>
              <a:t>codomain</a:t>
            </a:r>
            <a:r>
              <a:rPr lang="en-US" i="1" dirty="0"/>
              <a:t> </a:t>
            </a:r>
            <a:r>
              <a:rPr lang="en-US" dirty="0"/>
              <a:t>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f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7F69-C73A-4629-A8E8-F464B60E40F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171575" y="3062288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62575" y="3062288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66975" y="2681288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657975" y="2681288"/>
            <a:ext cx="349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3533775" y="3049588"/>
            <a:ext cx="22860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391025" y="30480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695575" y="5195888"/>
            <a:ext cx="403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543175" y="511968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6734175" y="511968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314575" y="52720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4.3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654800" y="5232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/>
              <a:t>4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1171575" y="3138488"/>
            <a:ext cx="3810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1000" y="27940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FF"/>
                </a:solidFill>
              </a:rPr>
              <a:t>Domain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7572375" y="2757488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0000FF"/>
                </a:solidFill>
              </a:rPr>
              <a:t>Co-domain</a:t>
            </a: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7877175" y="3138488"/>
            <a:ext cx="3810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208463" y="47434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f(4.3)</a:t>
            </a:r>
          </a:p>
        </p:txBody>
      </p:sp>
    </p:spTree>
    <p:extLst>
      <p:ext uri="{BB962C8B-B14F-4D97-AF65-F5344CB8AC3E}">
        <p14:creationId xmlns:p14="http://schemas.microsoft.com/office/powerpoint/2010/main" xmlns="" val="346673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/>
      <p:bldP spid="18" grpId="0"/>
      <p:bldP spid="19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u="sng" dirty="0" smtClean="0">
                <a:solidFill>
                  <a:srgbClr val="0070C0"/>
                </a:solidFill>
              </a:rPr>
              <a:t>Examples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95850" y="1981200"/>
            <a:ext cx="3638551" cy="2671764"/>
            <a:chOff x="2620" y="1632"/>
            <a:chExt cx="2292" cy="1683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3456" y="1776"/>
              <a:ext cx="96" cy="1056"/>
              <a:chOff x="1344" y="1728"/>
              <a:chExt cx="96" cy="1056"/>
            </a:xfrm>
          </p:grpSpPr>
          <p:sp>
            <p:nvSpPr>
              <p:cNvPr id="4144" name="Oval 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45" name="Oval 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46" name="Oval 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47" name="Oval 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48" name="Oval 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4224" y="1776"/>
              <a:ext cx="96" cy="1056"/>
              <a:chOff x="1344" y="1728"/>
              <a:chExt cx="96" cy="1056"/>
            </a:xfrm>
          </p:grpSpPr>
          <p:sp>
            <p:nvSpPr>
              <p:cNvPr id="4139" name="Oval 11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40" name="Oval 12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41" name="Oval 13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42" name="Oval 1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43" name="Oval 1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4131" name="Line 16"/>
            <p:cNvSpPr>
              <a:spLocks noChangeShapeType="1"/>
            </p:cNvSpPr>
            <p:nvPr/>
          </p:nvSpPr>
          <p:spPr bwMode="auto">
            <a:xfrm>
              <a:off x="3504" y="1824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"/>
            <p:cNvSpPr>
              <a:spLocks noChangeShapeType="1"/>
            </p:cNvSpPr>
            <p:nvPr/>
          </p:nvSpPr>
          <p:spPr bwMode="auto">
            <a:xfrm>
              <a:off x="3552" y="206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Text Box 18"/>
            <p:cNvSpPr txBox="1">
              <a:spLocks noChangeArrowheads="1"/>
            </p:cNvSpPr>
            <p:nvPr/>
          </p:nvSpPr>
          <p:spPr bwMode="auto">
            <a:xfrm>
              <a:off x="4332" y="1632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1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2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3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4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5</a:t>
              </a:r>
            </a:p>
          </p:txBody>
        </p:sp>
        <p:sp>
          <p:nvSpPr>
            <p:cNvPr id="4134" name="Text Box 19"/>
            <p:cNvSpPr txBox="1">
              <a:spLocks noChangeArrowheads="1"/>
            </p:cNvSpPr>
            <p:nvPr/>
          </p:nvSpPr>
          <p:spPr bwMode="auto">
            <a:xfrm>
              <a:off x="2896" y="1632"/>
              <a:ext cx="50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“a”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“bb“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“cccc”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“dd”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“e”</a:t>
              </a:r>
            </a:p>
          </p:txBody>
        </p:sp>
        <p:sp>
          <p:nvSpPr>
            <p:cNvPr id="4135" name="Line 20"/>
            <p:cNvSpPr>
              <a:spLocks noChangeShapeType="1"/>
            </p:cNvSpPr>
            <p:nvPr/>
          </p:nvSpPr>
          <p:spPr bwMode="auto">
            <a:xfrm flipV="1">
              <a:off x="3552" y="2064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21"/>
            <p:cNvSpPr>
              <a:spLocks noChangeShapeType="1"/>
            </p:cNvSpPr>
            <p:nvPr/>
          </p:nvSpPr>
          <p:spPr bwMode="auto">
            <a:xfrm>
              <a:off x="3552" y="2304"/>
              <a:ext cx="672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22"/>
            <p:cNvSpPr>
              <a:spLocks noChangeShapeType="1"/>
            </p:cNvSpPr>
            <p:nvPr/>
          </p:nvSpPr>
          <p:spPr bwMode="auto">
            <a:xfrm flipV="1">
              <a:off x="3552" y="1824"/>
              <a:ext cx="624" cy="9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Text Box 23"/>
            <p:cNvSpPr txBox="1">
              <a:spLocks noChangeArrowheads="1"/>
            </p:cNvSpPr>
            <p:nvPr/>
          </p:nvSpPr>
          <p:spPr bwMode="auto">
            <a:xfrm>
              <a:off x="2620" y="3024"/>
              <a:ext cx="22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b="1" dirty="0"/>
                <a:t>A string length function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11188" y="2057401"/>
            <a:ext cx="3484561" cy="2671764"/>
            <a:chOff x="145" y="1680"/>
            <a:chExt cx="2195" cy="1683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960" y="1824"/>
              <a:ext cx="96" cy="1056"/>
              <a:chOff x="1344" y="1728"/>
              <a:chExt cx="96" cy="1056"/>
            </a:xfrm>
          </p:grpSpPr>
          <p:sp>
            <p:nvSpPr>
              <p:cNvPr id="4124" name="Oval 26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25" name="Oval 2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26" name="Oval 2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27" name="Oval 2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28" name="Oval 3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1728" y="1824"/>
              <a:ext cx="96" cy="1056"/>
              <a:chOff x="1344" y="1728"/>
              <a:chExt cx="96" cy="1056"/>
            </a:xfrm>
          </p:grpSpPr>
          <p:sp>
            <p:nvSpPr>
              <p:cNvPr id="4119" name="Oval 32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20" name="Oval 33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21" name="Oval 3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22" name="Oval 3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23" name="Oval 36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4111" name="Line 37"/>
            <p:cNvSpPr>
              <a:spLocks noChangeShapeType="1"/>
            </p:cNvSpPr>
            <p:nvPr/>
          </p:nvSpPr>
          <p:spPr bwMode="auto">
            <a:xfrm>
              <a:off x="1008" y="1872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Line 38"/>
            <p:cNvSpPr>
              <a:spLocks noChangeShapeType="1"/>
            </p:cNvSpPr>
            <p:nvPr/>
          </p:nvSpPr>
          <p:spPr bwMode="auto">
            <a:xfrm>
              <a:off x="1056" y="211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Text Box 39"/>
            <p:cNvSpPr txBox="1">
              <a:spLocks noChangeArrowheads="1"/>
            </p:cNvSpPr>
            <p:nvPr/>
          </p:nvSpPr>
          <p:spPr bwMode="auto">
            <a:xfrm>
              <a:off x="1824" y="1680"/>
              <a:ext cx="22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/>
                <a:t>A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B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C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D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/>
                <a:t>F</a:t>
              </a:r>
            </a:p>
          </p:txBody>
        </p:sp>
        <p:sp>
          <p:nvSpPr>
            <p:cNvPr id="4114" name="Text Box 40"/>
            <p:cNvSpPr txBox="1">
              <a:spLocks noChangeArrowheads="1"/>
            </p:cNvSpPr>
            <p:nvPr/>
          </p:nvSpPr>
          <p:spPr bwMode="auto">
            <a:xfrm>
              <a:off x="145" y="1680"/>
              <a:ext cx="830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sz="1800" dirty="0"/>
                <a:t>Ali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/>
                <a:t>Babar</a:t>
              </a:r>
            </a:p>
            <a:p>
              <a:pPr algn="ctr">
                <a:lnSpc>
                  <a:spcPct val="140000"/>
                </a:lnSpc>
              </a:pPr>
              <a:r>
                <a:rPr lang="en-US" sz="1800" dirty="0" err="1" smtClean="0"/>
                <a:t>Kashif</a:t>
              </a:r>
              <a:endParaRPr lang="en-US" sz="1800" dirty="0"/>
            </a:p>
            <a:p>
              <a:pPr algn="ctr">
                <a:lnSpc>
                  <a:spcPct val="140000"/>
                </a:lnSpc>
              </a:pPr>
              <a:r>
                <a:rPr lang="en-US" sz="1800" dirty="0" err="1"/>
                <a:t>Dawood</a:t>
              </a:r>
              <a:endParaRPr lang="en-US" sz="1800" dirty="0"/>
            </a:p>
            <a:p>
              <a:pPr algn="ctr">
                <a:lnSpc>
                  <a:spcPct val="140000"/>
                </a:lnSpc>
              </a:pPr>
              <a:r>
                <a:rPr lang="en-US" sz="1800" dirty="0" err="1"/>
                <a:t>Ammara</a:t>
              </a:r>
              <a:endParaRPr lang="en-US" sz="1800" dirty="0"/>
            </a:p>
          </p:txBody>
        </p:sp>
        <p:sp>
          <p:nvSpPr>
            <p:cNvPr id="4115" name="Line 41"/>
            <p:cNvSpPr>
              <a:spLocks noChangeShapeType="1"/>
            </p:cNvSpPr>
            <p:nvPr/>
          </p:nvSpPr>
          <p:spPr bwMode="auto">
            <a:xfrm>
              <a:off x="1056" y="259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42"/>
            <p:cNvSpPr>
              <a:spLocks noChangeShapeType="1"/>
            </p:cNvSpPr>
            <p:nvPr/>
          </p:nvSpPr>
          <p:spPr bwMode="auto">
            <a:xfrm flipV="1">
              <a:off x="1056" y="1872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43"/>
            <p:cNvSpPr>
              <a:spLocks noChangeShapeType="1"/>
            </p:cNvSpPr>
            <p:nvPr/>
          </p:nvSpPr>
          <p:spPr bwMode="auto">
            <a:xfrm flipV="1">
              <a:off x="1056" y="259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Text Box 44"/>
            <p:cNvSpPr txBox="1">
              <a:spLocks noChangeArrowheads="1"/>
            </p:cNvSpPr>
            <p:nvPr/>
          </p:nvSpPr>
          <p:spPr bwMode="auto">
            <a:xfrm>
              <a:off x="153" y="3072"/>
              <a:ext cx="21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b="1" dirty="0"/>
                <a:t>A class grade function</a:t>
              </a:r>
            </a:p>
          </p:txBody>
        </p:sp>
      </p:grpSp>
      <p:sp>
        <p:nvSpPr>
          <p:cNvPr id="1163309" name="Rectangle 45"/>
          <p:cNvSpPr>
            <a:spLocks noChangeArrowheads="1"/>
          </p:cNvSpPr>
          <p:nvPr/>
        </p:nvSpPr>
        <p:spPr bwMode="auto">
          <a:xfrm>
            <a:off x="611188" y="2057400"/>
            <a:ext cx="1217612" cy="205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3310" name="Text Box 46"/>
          <p:cNvSpPr txBox="1">
            <a:spLocks noChangeArrowheads="1"/>
          </p:cNvSpPr>
          <p:nvPr/>
        </p:nvSpPr>
        <p:spPr bwMode="auto">
          <a:xfrm>
            <a:off x="914400" y="16002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Domain</a:t>
            </a:r>
          </a:p>
        </p:txBody>
      </p:sp>
      <p:sp>
        <p:nvSpPr>
          <p:cNvPr id="1163311" name="Rectangle 47"/>
          <p:cNvSpPr>
            <a:spLocks noChangeArrowheads="1"/>
          </p:cNvSpPr>
          <p:nvPr/>
        </p:nvSpPr>
        <p:spPr bwMode="auto">
          <a:xfrm>
            <a:off x="3276600" y="2057400"/>
            <a:ext cx="381000" cy="205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3312" name="Text Box 48"/>
          <p:cNvSpPr txBox="1">
            <a:spLocks noChangeArrowheads="1"/>
          </p:cNvSpPr>
          <p:nvPr/>
        </p:nvSpPr>
        <p:spPr bwMode="auto">
          <a:xfrm>
            <a:off x="2819400" y="1600200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Co-domain</a:t>
            </a:r>
          </a:p>
        </p:txBody>
      </p:sp>
      <p:sp>
        <p:nvSpPr>
          <p:cNvPr id="1163313" name="Line 49"/>
          <p:cNvSpPr>
            <a:spLocks noChangeShapeType="1"/>
          </p:cNvSpPr>
          <p:nvPr/>
        </p:nvSpPr>
        <p:spPr bwMode="auto">
          <a:xfrm>
            <a:off x="6248400" y="1600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3314" name="Line 50"/>
          <p:cNvSpPr>
            <a:spLocks noChangeShapeType="1"/>
          </p:cNvSpPr>
          <p:nvPr/>
        </p:nvSpPr>
        <p:spPr bwMode="auto">
          <a:xfrm>
            <a:off x="7467600" y="1600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3315" name="Text Box 51"/>
          <p:cNvSpPr txBox="1">
            <a:spLocks noChangeArrowheads="1"/>
          </p:cNvSpPr>
          <p:nvPr/>
        </p:nvSpPr>
        <p:spPr bwMode="auto">
          <a:xfrm>
            <a:off x="5181600" y="1219200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A pre-image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of 1</a:t>
            </a:r>
          </a:p>
        </p:txBody>
      </p:sp>
      <p:sp>
        <p:nvSpPr>
          <p:cNvPr id="1163316" name="Text Box 52"/>
          <p:cNvSpPr txBox="1">
            <a:spLocks noChangeArrowheads="1"/>
          </p:cNvSpPr>
          <p:nvPr/>
        </p:nvSpPr>
        <p:spPr bwMode="auto">
          <a:xfrm>
            <a:off x="7423150" y="1143000"/>
            <a:ext cx="126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The image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of “a”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4800600"/>
            <a:ext cx="25314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g(Ali) = A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g(Babar) = C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g(</a:t>
            </a:r>
            <a:r>
              <a:rPr lang="en-US" sz="2800" b="1" dirty="0" err="1" smtClean="0">
                <a:solidFill>
                  <a:srgbClr val="FF0000"/>
                </a:solidFill>
                <a:latin typeface="+mj-lt"/>
              </a:rPr>
              <a:t>Kashif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) = A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0200" y="4674275"/>
            <a:ext cx="281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f(x) </a:t>
            </a:r>
            <a:r>
              <a:rPr lang="en-US" sz="2800" b="1" dirty="0">
                <a:solidFill>
                  <a:schemeClr val="tx2"/>
                </a:solidFill>
              </a:rPr>
              <a:t>= </a:t>
            </a:r>
            <a:r>
              <a:rPr lang="en-US" sz="2800" b="1" dirty="0" smtClean="0">
                <a:solidFill>
                  <a:schemeClr val="tx2"/>
                </a:solidFill>
              </a:rPr>
              <a:t>length x</a:t>
            </a:r>
          </a:p>
          <a:p>
            <a:endParaRPr lang="en-US" sz="14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f(“a”) = 1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f(“bb”) = 2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…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004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309" grpId="0" animBg="1"/>
      <p:bldP spid="1163310" grpId="0"/>
      <p:bldP spid="1163311" grpId="0" animBg="1"/>
      <p:bldP spid="1163311" grpId="1" animBg="1"/>
      <p:bldP spid="1163312" grpId="0"/>
      <p:bldP spid="1163312" grpId="1"/>
      <p:bldP spid="1163313" grpId="0" animBg="1"/>
      <p:bldP spid="1163314" grpId="0" animBg="1"/>
      <p:bldP spid="1163315" grpId="0"/>
      <p:bldP spid="11633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1055</TotalTime>
  <Words>1116</Words>
  <Application>Microsoft Office PowerPoint</Application>
  <PresentationFormat>On-screen Show (4:3)</PresentationFormat>
  <Paragraphs>315</Paragraphs>
  <Slides>35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Origin</vt:lpstr>
      <vt:lpstr>FUNCTIONS Lecture # 11</vt:lpstr>
      <vt:lpstr>Recall the Cartesian Product</vt:lpstr>
      <vt:lpstr>Grade Assignment</vt:lpstr>
      <vt:lpstr>FUNCTIONS </vt:lpstr>
      <vt:lpstr>REMARK</vt:lpstr>
      <vt:lpstr>ARROW DIAGRAM OF A FUNCTION</vt:lpstr>
      <vt:lpstr>EXAMPLE</vt:lpstr>
      <vt:lpstr>Definition 2</vt:lpstr>
      <vt:lpstr>Examples</vt:lpstr>
      <vt:lpstr>NONFUNCTIONS</vt:lpstr>
      <vt:lpstr>Not a valid function!</vt:lpstr>
      <vt:lpstr>RANGE OF A FUNCTION</vt:lpstr>
      <vt:lpstr>Range of a Function</vt:lpstr>
      <vt:lpstr>REMARKS</vt:lpstr>
      <vt:lpstr>EXERCISE</vt:lpstr>
      <vt:lpstr>SOLUTION</vt:lpstr>
      <vt:lpstr>GRAPH OF A FUNCTION</vt:lpstr>
      <vt:lpstr>EXAMPLE</vt:lpstr>
      <vt:lpstr>Slide 19</vt:lpstr>
      <vt:lpstr>VERTICAL LINE TEST FOR THE GRAPH OF A FUNCTION</vt:lpstr>
      <vt:lpstr>EXERCISE</vt:lpstr>
      <vt:lpstr>Slide 22</vt:lpstr>
      <vt:lpstr>EXERCISE</vt:lpstr>
      <vt:lpstr>Slide 24</vt:lpstr>
      <vt:lpstr>EXERCISE</vt:lpstr>
      <vt:lpstr>EXERCISE</vt:lpstr>
      <vt:lpstr>EXERCISE</vt:lpstr>
      <vt:lpstr>FUNCTIONS NOT WELL DEFINED</vt:lpstr>
      <vt:lpstr>SOLUTION</vt:lpstr>
      <vt:lpstr>EXERCISE</vt:lpstr>
      <vt:lpstr>SOLUTION</vt:lpstr>
      <vt:lpstr>REMARK</vt:lpstr>
      <vt:lpstr>EXERCISE</vt:lpstr>
      <vt:lpstr>Cont…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Lecture # 10</dc:title>
  <dc:creator>Yasir S.</dc:creator>
  <cp:lastModifiedBy>Yasir</cp:lastModifiedBy>
  <cp:revision>136</cp:revision>
  <dcterms:created xsi:type="dcterms:W3CDTF">2013-10-15T06:26:31Z</dcterms:created>
  <dcterms:modified xsi:type="dcterms:W3CDTF">2015-11-23T17:08:40Z</dcterms:modified>
</cp:coreProperties>
</file>