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96" r:id="rId10"/>
    <p:sldId id="263" r:id="rId11"/>
    <p:sldId id="264" r:id="rId12"/>
    <p:sldId id="289" r:id="rId13"/>
    <p:sldId id="290" r:id="rId14"/>
    <p:sldId id="291" r:id="rId15"/>
    <p:sldId id="293" r:id="rId16"/>
    <p:sldId id="294" r:id="rId17"/>
    <p:sldId id="295" r:id="rId18"/>
    <p:sldId id="265" r:id="rId19"/>
    <p:sldId id="266" r:id="rId20"/>
    <p:sldId id="267" r:id="rId21"/>
    <p:sldId id="268" r:id="rId22"/>
    <p:sldId id="269" r:id="rId23"/>
    <p:sldId id="301" r:id="rId24"/>
    <p:sldId id="297" r:id="rId25"/>
    <p:sldId id="298" r:id="rId26"/>
    <p:sldId id="299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300" r:id="rId37"/>
    <p:sldId id="282" r:id="rId38"/>
    <p:sldId id="283" r:id="rId39"/>
    <p:sldId id="284" r:id="rId40"/>
    <p:sldId id="285" r:id="rId41"/>
    <p:sldId id="286" r:id="rId42"/>
    <p:sldId id="287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C208-CBD2-4BB3-BC72-DCDC3D7B8183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421D0-6215-4261-B64C-7470A97F18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21D0-6215-4261-B64C-7470A97F18E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21D0-6215-4261-B64C-7470A97F18E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21D0-6215-4261-B64C-7470A97F18E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7385E-8BC5-4441-A857-FF4014F161FF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TYPES OF FUNCTIONS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r>
              <a:rPr lang="en-US" sz="2900" b="1" dirty="0" smtClean="0">
                <a:solidFill>
                  <a:srgbClr val="0070C0"/>
                </a:solidFill>
              </a:rPr>
              <a:t>Lecture # 12</a:t>
            </a: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GRAPH OF ONE-TO-ONE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graph</a:t>
            </a:r>
            <a:r>
              <a:rPr lang="en-US" dirty="0" smtClean="0"/>
              <a:t> of a </a:t>
            </a:r>
            <a:r>
              <a:rPr lang="en-US" b="1" dirty="0" smtClean="0">
                <a:solidFill>
                  <a:srgbClr val="C00000"/>
                </a:solidFill>
              </a:rPr>
              <a:t>function f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every </a:t>
            </a:r>
            <a:r>
              <a:rPr lang="en-US" b="1" dirty="0" smtClean="0">
                <a:solidFill>
                  <a:srgbClr val="C00000"/>
                </a:solidFill>
              </a:rPr>
              <a:t>horizontal line </a:t>
            </a:r>
            <a:r>
              <a:rPr lang="en-US" dirty="0" smtClean="0"/>
              <a:t>intersects the </a:t>
            </a:r>
            <a:r>
              <a:rPr lang="en-US" b="1" dirty="0" smtClean="0">
                <a:solidFill>
                  <a:srgbClr val="C00000"/>
                </a:solidFill>
              </a:rPr>
              <a:t>graph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C00000"/>
                </a:solidFill>
              </a:rPr>
              <a:t>at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most one point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ALTERNATIVE DEFINITION OF ONE-TO-ONE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: X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Y be a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injective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C00000"/>
                </a:solidFill>
              </a:rPr>
              <a:t>one-to-one </a:t>
            </a:r>
            <a:r>
              <a:rPr lang="en-US" dirty="0" smtClean="0"/>
              <a:t>if, and only if, 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, IF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 smtClean="0">
                <a:solidFill>
                  <a:srgbClr val="C00000"/>
                </a:solidFill>
              </a:rPr>
              <a:t> 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).</a:t>
            </a:r>
          </a:p>
          <a:p>
            <a:endParaRPr lang="en-US" dirty="0" smtClean="0"/>
          </a:p>
          <a:p>
            <a:r>
              <a:rPr lang="en-US" dirty="0" smtClean="0"/>
              <a:t>The contra-positive of definition 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If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=</a:t>
            </a:r>
            <a:r>
              <a:rPr lang="en-US" dirty="0" smtClean="0">
                <a:solidFill>
                  <a:srgbClr val="C00000"/>
                </a:solidFill>
              </a:rPr>
              <a:t> 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then</a:t>
            </a:r>
            <a:r>
              <a:rPr lang="en-US" dirty="0" smtClean="0">
                <a:solidFill>
                  <a:srgbClr val="C00000"/>
                </a:solidFill>
              </a:rPr>
              <a:t> 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  </a:t>
            </a:r>
          </a:p>
          <a:p>
            <a:pPr>
              <a:buNone/>
            </a:pPr>
            <a:endParaRPr lang="en-US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If the </a:t>
            </a:r>
            <a:r>
              <a:rPr lang="en-US" dirty="0" err="1" smtClean="0"/>
              <a:t>contrapositive</a:t>
            </a:r>
            <a:r>
              <a:rPr lang="en-US" dirty="0" smtClean="0"/>
              <a:t> of the definition is also satisfied then the function is also one-to-one.</a:t>
            </a:r>
          </a:p>
          <a:p>
            <a:pPr>
              <a:buNone/>
            </a:pPr>
            <a:endParaRPr lang="en-US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aseline="-25000" dirty="0" smtClean="0">
                <a:solidFill>
                  <a:srgbClr val="C00000"/>
                </a:solidFill>
              </a:rPr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: R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 </a:t>
            </a:r>
            <a:r>
              <a:rPr lang="en-US" dirty="0" smtClean="0"/>
              <a:t>R by the rule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f(x) = 4x-1</a:t>
            </a:r>
            <a:r>
              <a:rPr lang="en-US" dirty="0" smtClean="0"/>
              <a:t>	for all 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f one to one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Prove or give a </a:t>
            </a:r>
            <a:r>
              <a:rPr lang="en-US" b="1" dirty="0" smtClean="0">
                <a:solidFill>
                  <a:srgbClr val="C00000"/>
                </a:solidFill>
              </a:rPr>
              <a:t>counter example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to prove the implication.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If 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=</a:t>
            </a:r>
            <a:r>
              <a:rPr lang="en-US" dirty="0" smtClean="0">
                <a:solidFill>
                  <a:srgbClr val="C00000"/>
                </a:solidFill>
              </a:rPr>
              <a:t> 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  </a:t>
            </a:r>
            <a:r>
              <a:rPr lang="en-US" dirty="0" smtClean="0"/>
              <a:t>then</a:t>
            </a:r>
            <a:r>
              <a:rPr lang="en-US" dirty="0" smtClean="0">
                <a:solidFill>
                  <a:srgbClr val="C00000"/>
                </a:solidFill>
              </a:rPr>
              <a:t>  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 </a:t>
            </a:r>
          </a:p>
          <a:p>
            <a:pPr>
              <a:buNone/>
            </a:pPr>
            <a:endParaRPr lang="en-US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First we suppose that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=</a:t>
            </a:r>
            <a:r>
              <a:rPr lang="en-US" dirty="0" smtClean="0">
                <a:solidFill>
                  <a:srgbClr val="C00000"/>
                </a:solidFill>
              </a:rPr>
              <a:t> 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r>
              <a:rPr lang="en-US" dirty="0" smtClean="0"/>
              <a:t>	then we will show that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.  such that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 f(x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=</a:t>
            </a:r>
            <a:r>
              <a:rPr lang="en-US" dirty="0" smtClean="0">
                <a:solidFill>
                  <a:srgbClr val="C00000"/>
                </a:solidFill>
              </a:rPr>
              <a:t> 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ym typeface="Symbol"/>
              </a:rPr>
              <a:t>    </a:t>
            </a:r>
            <a:r>
              <a:rPr lang="en-US" dirty="0" smtClean="0"/>
              <a:t>4x</a:t>
            </a:r>
            <a:r>
              <a:rPr lang="en-US" baseline="-25000" dirty="0" smtClean="0"/>
              <a:t>1</a:t>
            </a:r>
            <a:r>
              <a:rPr lang="en-US" dirty="0" smtClean="0"/>
              <a:t> - 1 = 4 x</a:t>
            </a:r>
            <a:r>
              <a:rPr lang="en-US" baseline="-25000" dirty="0" smtClean="0"/>
              <a:t>2</a:t>
            </a:r>
            <a:r>
              <a:rPr lang="en-US" dirty="0" smtClean="0"/>
              <a:t> – 1	(</a:t>
            </a:r>
            <a:r>
              <a:rPr lang="en-US" dirty="0" smtClean="0">
                <a:solidFill>
                  <a:srgbClr val="C00000"/>
                </a:solidFill>
              </a:rPr>
              <a:t>by definition of f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 </a:t>
            </a:r>
            <a:r>
              <a:rPr lang="en-US" dirty="0" smtClean="0"/>
              <a:t>       4 x</a:t>
            </a:r>
            <a:r>
              <a:rPr lang="en-US" baseline="-25000" dirty="0" smtClean="0"/>
              <a:t>1</a:t>
            </a:r>
            <a:r>
              <a:rPr lang="en-US" dirty="0" smtClean="0"/>
              <a:t> = 4 x</a:t>
            </a:r>
            <a:r>
              <a:rPr lang="en-US" baseline="-25000" dirty="0" smtClean="0"/>
              <a:t>2</a:t>
            </a:r>
            <a:r>
              <a:rPr lang="en-US" dirty="0" smtClean="0"/>
              <a:t>	   (</a:t>
            </a:r>
            <a:r>
              <a:rPr lang="en-US" dirty="0" smtClean="0">
                <a:solidFill>
                  <a:srgbClr val="C00000"/>
                </a:solidFill>
              </a:rPr>
              <a:t>adding 1 to both sides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 </a:t>
            </a:r>
            <a:r>
              <a:rPr lang="en-US" dirty="0" smtClean="0"/>
              <a:t>          x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2</a:t>
            </a:r>
            <a:r>
              <a:rPr lang="en-US" dirty="0" smtClean="0"/>
              <a:t> 	 (</a:t>
            </a:r>
            <a:r>
              <a:rPr lang="en-US" dirty="0" smtClean="0">
                <a:solidFill>
                  <a:srgbClr val="C00000"/>
                </a:solidFill>
              </a:rPr>
              <a:t>dividing both sides by 4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Thus we have shown that if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= 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=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Therefore,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one-to-one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 : Z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 Z by the rule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  g(n)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for all n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/>
              <a:t>Z                      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   Is </a:t>
            </a:r>
            <a:r>
              <a:rPr lang="en-US" dirty="0" smtClean="0">
                <a:solidFill>
                  <a:srgbClr val="C00000"/>
                </a:solidFill>
              </a:rPr>
              <a:t>g one-to-one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Prove</a:t>
            </a:r>
            <a:r>
              <a:rPr lang="en-US" dirty="0" smtClean="0"/>
              <a:t> or give a counter example.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n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>
                <a:solidFill>
                  <a:srgbClr val="C00000"/>
                </a:solidFill>
              </a:rPr>
              <a:t>Z </a:t>
            </a:r>
            <a:r>
              <a:rPr lang="en-US" dirty="0" smtClean="0"/>
              <a:t>and suppose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 g(n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g(n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ym typeface="Symbol"/>
              </a:rPr>
              <a:t> </a:t>
            </a:r>
            <a:r>
              <a:rPr lang="en-US" dirty="0" smtClean="0"/>
              <a:t>	               	    n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(by definition of g)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 </a:t>
            </a:r>
            <a:r>
              <a:rPr lang="pt-BR" dirty="0" smtClean="0"/>
              <a:t>	 either	 n</a:t>
            </a:r>
            <a:r>
              <a:rPr lang="pt-BR" baseline="-25000" dirty="0" smtClean="0"/>
              <a:t>1</a:t>
            </a:r>
            <a:r>
              <a:rPr lang="pt-BR" dirty="0" smtClean="0"/>
              <a:t> = </a:t>
            </a:r>
            <a:r>
              <a:rPr lang="pt-BR" dirty="0" smtClean="0">
                <a:solidFill>
                  <a:srgbClr val="C00000"/>
                </a:solidFill>
              </a:rPr>
              <a:t>+</a:t>
            </a:r>
            <a:r>
              <a:rPr lang="pt-BR" dirty="0" smtClean="0"/>
              <a:t> n</a:t>
            </a:r>
            <a:r>
              <a:rPr lang="pt-BR" baseline="-25000" dirty="0" smtClean="0"/>
              <a:t>2</a:t>
            </a:r>
            <a:r>
              <a:rPr lang="pt-BR" dirty="0" smtClean="0"/>
              <a:t>     or	  n</a:t>
            </a:r>
            <a:r>
              <a:rPr lang="pt-BR" baseline="-25000" dirty="0" smtClean="0"/>
              <a:t>1</a:t>
            </a:r>
            <a:r>
              <a:rPr lang="pt-BR" dirty="0" smtClean="0"/>
              <a:t> = </a:t>
            </a:r>
            <a:r>
              <a:rPr lang="pt-BR" dirty="0" smtClean="0">
                <a:solidFill>
                  <a:srgbClr val="C00000"/>
                </a:solidFill>
              </a:rPr>
              <a:t>-</a:t>
            </a:r>
            <a:r>
              <a:rPr lang="pt-BR" dirty="0" smtClean="0"/>
              <a:t> n</a:t>
            </a:r>
            <a:r>
              <a:rPr lang="pt-BR" baseline="-25000" dirty="0" smtClean="0"/>
              <a:t>2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	Thus </a:t>
            </a:r>
            <a:r>
              <a:rPr lang="en-US" dirty="0" smtClean="0">
                <a:solidFill>
                  <a:srgbClr val="C00000"/>
                </a:solidFill>
              </a:rPr>
              <a:t>g(n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g(n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			 does not imply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always.</a:t>
            </a:r>
          </a:p>
          <a:p>
            <a:r>
              <a:rPr lang="en-US" u="sng" dirty="0" smtClean="0">
                <a:solidFill>
                  <a:srgbClr val="C00000"/>
                </a:solidFill>
              </a:rPr>
              <a:t>COUNTER EXAMPLE:</a:t>
            </a:r>
          </a:p>
          <a:p>
            <a:pPr>
              <a:buNone/>
            </a:pPr>
            <a:r>
              <a:rPr lang="en-US" dirty="0" smtClean="0"/>
              <a:t>	Let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= 2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= -2</a:t>
            </a:r>
            <a:r>
              <a:rPr lang="en-US" dirty="0" smtClean="0"/>
              <a:t>. 	Then </a:t>
            </a:r>
          </a:p>
          <a:p>
            <a:pPr>
              <a:buNone/>
            </a:pPr>
            <a:r>
              <a:rPr lang="en-US" dirty="0" smtClean="0"/>
              <a:t>	                      g(n</a:t>
            </a:r>
            <a:r>
              <a:rPr lang="en-US" baseline="-25000" dirty="0" smtClean="0"/>
              <a:t>1</a:t>
            </a:r>
            <a:r>
              <a:rPr lang="en-US" dirty="0" smtClean="0"/>
              <a:t>) = g(2) = 2</a:t>
            </a:r>
            <a:r>
              <a:rPr lang="en-US" baseline="30000" dirty="0" smtClean="0"/>
              <a:t>2</a:t>
            </a:r>
            <a:r>
              <a:rPr lang="en-US" dirty="0" smtClean="0"/>
              <a:t> = 4	</a:t>
            </a:r>
          </a:p>
          <a:p>
            <a:pPr>
              <a:buNone/>
            </a:pPr>
            <a:r>
              <a:rPr lang="en-US" dirty="0" smtClean="0"/>
              <a:t>			     g(n</a:t>
            </a:r>
            <a:r>
              <a:rPr lang="en-US" baseline="-25000" dirty="0" smtClean="0"/>
              <a:t>2</a:t>
            </a:r>
            <a:r>
              <a:rPr lang="en-US" dirty="0" smtClean="0"/>
              <a:t>) = g(-2) = (-2)</a:t>
            </a:r>
            <a:r>
              <a:rPr lang="en-US" baseline="30000" dirty="0" smtClean="0"/>
              <a:t> 2</a:t>
            </a:r>
            <a:r>
              <a:rPr lang="en-US" dirty="0" smtClean="0"/>
              <a:t> = 4</a:t>
            </a:r>
          </a:p>
          <a:p>
            <a:pPr>
              <a:buNone/>
            </a:pPr>
            <a:r>
              <a:rPr lang="en-US" dirty="0" smtClean="0"/>
              <a:t>	Hence </a:t>
            </a:r>
            <a:r>
              <a:rPr lang="en-US" dirty="0" smtClean="0">
                <a:solidFill>
                  <a:srgbClr val="C00000"/>
                </a:solidFill>
              </a:rPr>
              <a:t>g(2) = g(-2) </a:t>
            </a:r>
            <a:r>
              <a:rPr lang="en-US" dirty="0" smtClean="0"/>
              <a:t>where as </a:t>
            </a:r>
            <a:r>
              <a:rPr lang="en-US" dirty="0" smtClean="0">
                <a:solidFill>
                  <a:srgbClr val="C00000"/>
                </a:solidFill>
              </a:rPr>
              <a:t>2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 smtClean="0">
                <a:solidFill>
                  <a:srgbClr val="C00000"/>
                </a:solidFill>
              </a:rPr>
              <a:t>-2</a:t>
            </a:r>
            <a:r>
              <a:rPr lang="en-US" dirty="0" smtClean="0"/>
              <a:t> and so </a:t>
            </a:r>
            <a:r>
              <a:rPr lang="en-US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not one-to-one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SURJECTIVE FUNCTION /ONTO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: X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Y be a </a:t>
            </a:r>
            <a:r>
              <a:rPr lang="en-US" dirty="0" smtClean="0">
                <a:solidFill>
                  <a:srgbClr val="C00000"/>
                </a:solidFill>
              </a:rPr>
              <a:t>function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rgbClr val="C00000"/>
                </a:solidFill>
              </a:rPr>
              <a:t>surjective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 if, and only </a:t>
            </a:r>
            <a:r>
              <a:rPr lang="en-US" smtClean="0"/>
              <a:t>if,</a:t>
            </a:r>
            <a:endParaRPr lang="en-US" dirty="0" smtClean="0">
              <a:sym typeface="Times New Roman"/>
            </a:endParaRPr>
          </a:p>
          <a:p>
            <a:pPr>
              <a:buNone/>
            </a:pPr>
            <a:r>
              <a:rPr lang="en-US" dirty="0" smtClean="0">
                <a:sym typeface="Times New Roman"/>
              </a:rPr>
              <a:t>			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 </a:t>
            </a:r>
            <a:r>
              <a:rPr lang="en-US" dirty="0" smtClean="0"/>
              <a:t> y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/>
              <a:t>Y, 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</a:t>
            </a:r>
            <a:r>
              <a:rPr lang="en-US" dirty="0" smtClean="0"/>
              <a:t>  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/>
              <a:t>X such that </a:t>
            </a:r>
            <a:r>
              <a:rPr lang="en-US" dirty="0" smtClean="0">
                <a:solidFill>
                  <a:srgbClr val="C00000"/>
                </a:solidFill>
              </a:rPr>
              <a:t>f(x) = 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That is, f is onto if </a:t>
            </a:r>
            <a:r>
              <a:rPr lang="en-US" dirty="0" smtClean="0">
                <a:solidFill>
                  <a:srgbClr val="C00000"/>
                </a:solidFill>
              </a:rPr>
              <a:t>every element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C00000"/>
                </a:solidFill>
              </a:rPr>
              <a:t>image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some element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That is,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rgbClr val="C00000"/>
                </a:solidFill>
              </a:rPr>
              <a:t>every element </a:t>
            </a:r>
            <a:r>
              <a:rPr lang="en-US" dirty="0" smtClean="0"/>
              <a:t>of its </a:t>
            </a:r>
            <a:r>
              <a:rPr lang="en-US" dirty="0" smtClean="0">
                <a:solidFill>
                  <a:srgbClr val="C00000"/>
                </a:solidFill>
              </a:rPr>
              <a:t>co-domain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C00000"/>
                </a:solidFill>
              </a:rPr>
              <a:t>image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some element(s) </a:t>
            </a:r>
            <a:r>
              <a:rPr lang="en-US" dirty="0" smtClean="0"/>
              <a:t>of its </a:t>
            </a:r>
            <a:r>
              <a:rPr lang="en-US" dirty="0" smtClean="0">
                <a:solidFill>
                  <a:srgbClr val="C00000"/>
                </a:solidFill>
              </a:rPr>
              <a:t>domain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smtClean="0"/>
              <a:t>			i.e</a:t>
            </a:r>
            <a:r>
              <a:rPr lang="en-US" dirty="0" smtClean="0"/>
              <a:t>., co-domain of </a:t>
            </a:r>
            <a:r>
              <a:rPr lang="en-US" dirty="0" smtClean="0">
                <a:solidFill>
                  <a:srgbClr val="C00000"/>
                </a:solidFill>
              </a:rPr>
              <a:t>f = range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7315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3600" b="1" u="sng" dirty="0" smtClean="0">
                <a:solidFill>
                  <a:srgbClr val="0070C0"/>
                </a:solidFill>
              </a:rPr>
              <a:t>TYPES OF </a:t>
            </a:r>
            <a:r>
              <a:rPr lang="en-US" sz="3600" b="1" u="sng" dirty="0" smtClean="0">
                <a:solidFill>
                  <a:srgbClr val="0070C0"/>
                </a:solidFill>
              </a:rPr>
              <a:t>FUNCTION  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One – to – One / Injective Function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Onto / </a:t>
            </a:r>
            <a:r>
              <a:rPr lang="en-US" b="1" dirty="0" err="1" smtClean="0">
                <a:solidFill>
                  <a:srgbClr val="C00000"/>
                </a:solidFill>
              </a:rPr>
              <a:t>Surjective</a:t>
            </a:r>
            <a:r>
              <a:rPr lang="en-US" b="1" dirty="0" smtClean="0">
                <a:solidFill>
                  <a:srgbClr val="C00000"/>
                </a:solidFill>
              </a:rPr>
              <a:t> Function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err="1" smtClean="0">
                <a:solidFill>
                  <a:srgbClr val="C00000"/>
                </a:solidFill>
              </a:rPr>
              <a:t>Bijective</a:t>
            </a:r>
            <a:r>
              <a:rPr lang="en-US" b="1" dirty="0" smtClean="0">
                <a:solidFill>
                  <a:srgbClr val="C00000"/>
                </a:solidFill>
              </a:rPr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FUNCTION NOT ONTO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</a:t>
            </a:r>
            <a:r>
              <a:rPr lang="en-US" dirty="0" smtClean="0">
                <a:solidFill>
                  <a:srgbClr val="C00000"/>
                </a:solidFill>
              </a:rPr>
              <a:t>f:</a:t>
            </a:r>
            <a:r>
              <a:rPr lang="en-US" dirty="0" smtClean="0"/>
              <a:t>X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Y is </a:t>
            </a:r>
            <a:r>
              <a:rPr lang="en-US" dirty="0" smtClean="0">
                <a:solidFill>
                  <a:srgbClr val="C00000"/>
                </a:solidFill>
              </a:rPr>
              <a:t>not onto </a:t>
            </a:r>
            <a:r>
              <a:rPr lang="en-US" dirty="0" err="1" smtClean="0"/>
              <a:t>iff</a:t>
            </a:r>
            <a:r>
              <a:rPr lang="en-US" dirty="0" smtClean="0"/>
              <a:t> there </a:t>
            </a:r>
            <a:r>
              <a:rPr lang="en-US" dirty="0" smtClean="0">
                <a:solidFill>
                  <a:srgbClr val="C00000"/>
                </a:solidFill>
              </a:rPr>
              <a:t>exists</a:t>
            </a:r>
            <a:r>
              <a:rPr lang="en-US" dirty="0" smtClean="0"/>
              <a:t> y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/>
              <a:t> Y such that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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/>
              <a:t>X, f(x) </a:t>
            </a:r>
            <a:r>
              <a:rPr lang="en-US" dirty="0" smtClean="0">
                <a:solidFill>
                  <a:srgbClr val="C00000"/>
                </a:solidFill>
              </a:rPr>
              <a:t>≠</a:t>
            </a:r>
            <a:r>
              <a:rPr lang="en-US" dirty="0" smtClean="0"/>
              <a:t> y. </a:t>
            </a:r>
          </a:p>
          <a:p>
            <a:endParaRPr lang="en-US" dirty="0" smtClean="0"/>
          </a:p>
          <a:p>
            <a:r>
              <a:rPr lang="en-US" dirty="0" smtClean="0"/>
              <a:t>That is, there is </a:t>
            </a:r>
            <a:r>
              <a:rPr lang="en-US" dirty="0" smtClean="0">
                <a:solidFill>
                  <a:srgbClr val="C00000"/>
                </a:solidFill>
              </a:rPr>
              <a:t>some element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that is not the </a:t>
            </a:r>
            <a:r>
              <a:rPr lang="en-US" dirty="0" smtClean="0">
                <a:solidFill>
                  <a:srgbClr val="C00000"/>
                </a:solidFill>
              </a:rPr>
              <a:t>image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any element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29000"/>
            <a:ext cx="670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of the </a:t>
            </a:r>
            <a:r>
              <a:rPr lang="en-US" b="1" dirty="0" smtClean="0">
                <a:solidFill>
                  <a:srgbClr val="C00000"/>
                </a:solidFill>
              </a:rPr>
              <a:t>arrow diagrams </a:t>
            </a:r>
            <a:r>
              <a:rPr lang="en-US" dirty="0" smtClean="0"/>
              <a:t>define </a:t>
            </a:r>
            <a:r>
              <a:rPr lang="en-US" b="1" dirty="0" smtClean="0">
                <a:solidFill>
                  <a:srgbClr val="C00000"/>
                </a:solidFill>
              </a:rPr>
              <a:t>onto functions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6705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SOLUTION: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not onto </a:t>
            </a:r>
            <a:r>
              <a:rPr lang="en-US" dirty="0" smtClean="0"/>
              <a:t>because </a:t>
            </a:r>
            <a:r>
              <a:rPr lang="en-US" dirty="0" smtClean="0">
                <a:solidFill>
                  <a:srgbClr val="C00000"/>
                </a:solidFill>
              </a:rPr>
              <a:t>3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 smtClean="0">
                <a:solidFill>
                  <a:srgbClr val="C00000"/>
                </a:solidFill>
              </a:rPr>
              <a:t> f(x) </a:t>
            </a:r>
            <a:r>
              <a:rPr lang="en-US" dirty="0" smtClean="0"/>
              <a:t>for any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.  (3 an element which is not image of any element of set X)	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g </a:t>
            </a:r>
            <a:r>
              <a:rPr lang="en-US" dirty="0" smtClean="0"/>
              <a:t>is clearly </a:t>
            </a:r>
            <a:r>
              <a:rPr lang="en-US" b="1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 because </a:t>
            </a:r>
            <a:r>
              <a:rPr lang="en-US" b="1" dirty="0" smtClean="0">
                <a:solidFill>
                  <a:srgbClr val="C00000"/>
                </a:solidFill>
              </a:rPr>
              <a:t>each element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 Y </a:t>
            </a:r>
            <a:r>
              <a:rPr lang="en-US" dirty="0" smtClean="0"/>
              <a:t>equals </a:t>
            </a:r>
            <a:r>
              <a:rPr lang="en-US" b="1" dirty="0" smtClean="0">
                <a:solidFill>
                  <a:srgbClr val="C00000"/>
                </a:solidFill>
              </a:rPr>
              <a:t>g(x)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C00000"/>
                </a:solidFill>
              </a:rPr>
              <a:t>some x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. (co-domain all elements are images of some elements of domain)</a:t>
            </a:r>
          </a:p>
          <a:p>
            <a:pPr>
              <a:buNone/>
            </a:pPr>
            <a:r>
              <a:rPr lang="en-US" dirty="0" smtClean="0"/>
              <a:t>	as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C00000"/>
                </a:solidFill>
              </a:rPr>
              <a:t>g(c)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C00000"/>
                </a:solidFill>
              </a:rPr>
              <a:t>g(d)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C00000"/>
                </a:solidFill>
              </a:rPr>
              <a:t>g(a)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C00000"/>
                </a:solidFill>
              </a:rPr>
              <a:t>g(b)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Onto vs. 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19200"/>
          </a:xfrm>
        </p:spPr>
        <p:txBody>
          <a:bodyPr/>
          <a:lstStyle/>
          <a:p>
            <a:r>
              <a:rPr lang="en-US" dirty="0"/>
              <a:t>Are the following functions onto, one-to-one, both, or neither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40475"/>
            <a:ext cx="2133600" cy="365125"/>
          </a:xfrm>
        </p:spPr>
        <p:txBody>
          <a:bodyPr/>
          <a:lstStyle/>
          <a:p>
            <a:fld id="{4C487F69-C73A-4629-A8E8-F464B60E40F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2133600"/>
            <a:ext cx="2046287" cy="1625600"/>
            <a:chOff x="863" y="1776"/>
            <a:chExt cx="1289" cy="102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102" name="Oval 6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" name="Oval 7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" name="Oval 8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" name="Oval 9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93" name="Text Box 10"/>
            <p:cNvSpPr txBox="1">
              <a:spLocks noChangeArrowheads="1"/>
            </p:cNvSpPr>
            <p:nvPr/>
          </p:nvSpPr>
          <p:spPr bwMode="auto">
            <a:xfrm>
              <a:off x="1955" y="1776"/>
              <a:ext cx="197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863" y="1776"/>
              <a:ext cx="197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99" name="Oval 16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0" name="Oval 17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1" name="Oval 18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304800" y="4419600"/>
            <a:ext cx="2046287" cy="1625600"/>
            <a:chOff x="1679" y="1872"/>
            <a:chExt cx="1289" cy="1024"/>
          </a:xfrm>
        </p:grpSpPr>
        <p:sp>
          <p:nvSpPr>
            <p:cNvPr id="107" name="Oval 20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0" name="Text Box 23"/>
            <p:cNvSpPr txBox="1">
              <a:spLocks noChangeArrowheads="1"/>
            </p:cNvSpPr>
            <p:nvPr/>
          </p:nvSpPr>
          <p:spPr bwMode="auto">
            <a:xfrm>
              <a:off x="2771" y="1872"/>
              <a:ext cx="197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</p:txBody>
        </p:sp>
        <p:sp>
          <p:nvSpPr>
            <p:cNvPr id="111" name="Text Box 24"/>
            <p:cNvSpPr txBox="1">
              <a:spLocks noChangeArrowheads="1"/>
            </p:cNvSpPr>
            <p:nvPr/>
          </p:nvSpPr>
          <p:spPr bwMode="auto">
            <a:xfrm>
              <a:off x="1679" y="1872"/>
              <a:ext cx="197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6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7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117" name="Oval 3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8" name="Oval 3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9" name="Oval 3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0" name="Oval 3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657600" y="2209800"/>
            <a:ext cx="1989137" cy="1625600"/>
            <a:chOff x="3215" y="1920"/>
            <a:chExt cx="1253" cy="1024"/>
          </a:xfrm>
        </p:grpSpPr>
        <p:sp>
          <p:nvSpPr>
            <p:cNvPr id="122" name="Text Box 35"/>
            <p:cNvSpPr txBox="1">
              <a:spLocks noChangeArrowheads="1"/>
            </p:cNvSpPr>
            <p:nvPr/>
          </p:nvSpPr>
          <p:spPr bwMode="auto">
            <a:xfrm>
              <a:off x="4271" y="1920"/>
              <a:ext cx="197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123" name="Text Box 36"/>
            <p:cNvSpPr txBox="1">
              <a:spLocks noChangeArrowheads="1"/>
            </p:cNvSpPr>
            <p:nvPr/>
          </p:nvSpPr>
          <p:spPr bwMode="auto">
            <a:xfrm>
              <a:off x="3215" y="1920"/>
              <a:ext cx="197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124" name="Line 37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8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9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40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134" name="Oval 4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5" name="Oval 4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6" name="Oval 4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7" name="Oval 4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30" name="Oval 4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1" name="Oval 4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2" name="Oval 4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3" name="Oval 5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33800" y="4419600"/>
            <a:ext cx="1989137" cy="1625600"/>
            <a:chOff x="3839" y="1920"/>
            <a:chExt cx="1253" cy="1024"/>
          </a:xfrm>
        </p:grpSpPr>
        <p:sp>
          <p:nvSpPr>
            <p:cNvPr id="139" name="Text Box 52"/>
            <p:cNvSpPr txBox="1">
              <a:spLocks noChangeArrowheads="1"/>
            </p:cNvSpPr>
            <p:nvPr/>
          </p:nvSpPr>
          <p:spPr bwMode="auto">
            <a:xfrm>
              <a:off x="4895" y="1920"/>
              <a:ext cx="197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140" name="Text Box 53"/>
            <p:cNvSpPr txBox="1">
              <a:spLocks noChangeArrowheads="1"/>
            </p:cNvSpPr>
            <p:nvPr/>
          </p:nvSpPr>
          <p:spPr bwMode="auto">
            <a:xfrm>
              <a:off x="3839" y="1920"/>
              <a:ext cx="197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141" name="Line 54"/>
            <p:cNvSpPr>
              <a:spLocks noChangeShapeType="1"/>
            </p:cNvSpPr>
            <p:nvPr/>
          </p:nvSpPr>
          <p:spPr bwMode="auto">
            <a:xfrm flipV="1">
              <a:off x="4176" y="235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55"/>
            <p:cNvSpPr>
              <a:spLocks noChangeShapeType="1"/>
            </p:cNvSpPr>
            <p:nvPr/>
          </p:nvSpPr>
          <p:spPr bwMode="auto">
            <a:xfrm>
              <a:off x="4128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V="1">
              <a:off x="4176" y="259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57"/>
            <p:cNvSpPr>
              <a:spLocks noChangeShapeType="1"/>
            </p:cNvSpPr>
            <p:nvPr/>
          </p:nvSpPr>
          <p:spPr bwMode="auto">
            <a:xfrm flipV="1">
              <a:off x="4176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4080" y="2064"/>
              <a:ext cx="96" cy="816"/>
              <a:chOff x="1848" y="1920"/>
              <a:chExt cx="96" cy="816"/>
            </a:xfrm>
          </p:grpSpPr>
          <p:sp>
            <p:nvSpPr>
              <p:cNvPr id="151" name="Oval 59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2" name="Oval 60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3" name="Oval 61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4" name="Oval 62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4800" y="2064"/>
              <a:ext cx="96" cy="816"/>
              <a:chOff x="1848" y="1920"/>
              <a:chExt cx="96" cy="816"/>
            </a:xfrm>
          </p:grpSpPr>
          <p:sp>
            <p:nvSpPr>
              <p:cNvPr id="147" name="Oval 64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8" name="Oval 65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9" name="Oval 66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0" name="Oval 67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6705600" y="2362200"/>
            <a:ext cx="2046287" cy="1625600"/>
            <a:chOff x="2255" y="3024"/>
            <a:chExt cx="1289" cy="1024"/>
          </a:xfrm>
        </p:grpSpPr>
        <p:grpSp>
          <p:nvGrpSpPr>
            <p:cNvPr id="17" name="Group 69"/>
            <p:cNvGrpSpPr>
              <a:grpSpLocks/>
            </p:cNvGrpSpPr>
            <p:nvPr/>
          </p:nvGrpSpPr>
          <p:grpSpPr bwMode="auto">
            <a:xfrm>
              <a:off x="3240" y="3168"/>
              <a:ext cx="96" cy="816"/>
              <a:chOff x="1848" y="1920"/>
              <a:chExt cx="96" cy="816"/>
            </a:xfrm>
          </p:grpSpPr>
          <p:sp>
            <p:nvSpPr>
              <p:cNvPr id="167" name="Oval 7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68" name="Oval 7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69" name="Oval 7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0" name="Oval 7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157" name="Text Box 74"/>
            <p:cNvSpPr txBox="1">
              <a:spLocks noChangeArrowheads="1"/>
            </p:cNvSpPr>
            <p:nvPr/>
          </p:nvSpPr>
          <p:spPr bwMode="auto">
            <a:xfrm>
              <a:off x="3347" y="3024"/>
              <a:ext cx="197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158" name="Text Box 75"/>
            <p:cNvSpPr txBox="1">
              <a:spLocks noChangeArrowheads="1"/>
            </p:cNvSpPr>
            <p:nvPr/>
          </p:nvSpPr>
          <p:spPr bwMode="auto">
            <a:xfrm>
              <a:off x="2255" y="3024"/>
              <a:ext cx="197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</p:txBody>
        </p:sp>
        <p:sp>
          <p:nvSpPr>
            <p:cNvPr id="159" name="Line 76"/>
            <p:cNvSpPr>
              <a:spLocks noChangeShapeType="1"/>
            </p:cNvSpPr>
            <p:nvPr/>
          </p:nvSpPr>
          <p:spPr bwMode="auto">
            <a:xfrm flipV="1"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77"/>
            <p:cNvSpPr>
              <a:spLocks noChangeShapeType="1"/>
            </p:cNvSpPr>
            <p:nvPr/>
          </p:nvSpPr>
          <p:spPr bwMode="auto">
            <a:xfrm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78"/>
            <p:cNvSpPr>
              <a:spLocks noChangeShapeType="1"/>
            </p:cNvSpPr>
            <p:nvPr/>
          </p:nvSpPr>
          <p:spPr bwMode="auto">
            <a:xfrm flipV="1">
              <a:off x="2544" y="369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79"/>
            <p:cNvGrpSpPr>
              <a:grpSpLocks/>
            </p:cNvGrpSpPr>
            <p:nvPr/>
          </p:nvGrpSpPr>
          <p:grpSpPr bwMode="auto">
            <a:xfrm>
              <a:off x="2476" y="3168"/>
              <a:ext cx="96" cy="576"/>
              <a:chOff x="1084" y="1920"/>
              <a:chExt cx="96" cy="576"/>
            </a:xfrm>
          </p:grpSpPr>
          <p:sp>
            <p:nvSpPr>
              <p:cNvPr id="164" name="Oval 80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65" name="Oval 81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66" name="Oval 82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163" name="Line 83"/>
            <p:cNvSpPr>
              <a:spLocks noChangeShapeType="1"/>
            </p:cNvSpPr>
            <p:nvPr/>
          </p:nvSpPr>
          <p:spPr bwMode="auto">
            <a:xfrm>
              <a:off x="2544" y="3216"/>
              <a:ext cx="672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1" name="Text Box 84"/>
          <p:cNvSpPr txBox="1">
            <a:spLocks noChangeArrowheads="1"/>
          </p:cNvSpPr>
          <p:nvPr/>
        </p:nvSpPr>
        <p:spPr bwMode="auto">
          <a:xfrm>
            <a:off x="458787" y="3810000"/>
            <a:ext cx="173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1-to-1, not onto</a:t>
            </a:r>
          </a:p>
        </p:txBody>
      </p: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458787" y="6019800"/>
            <a:ext cx="178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Onto, not 1-to-1</a:t>
            </a:r>
          </a:p>
        </p:txBody>
      </p:sp>
      <p:sp>
        <p:nvSpPr>
          <p:cNvPr id="173" name="Text Box 86"/>
          <p:cNvSpPr txBox="1">
            <a:spLocks noChangeArrowheads="1"/>
          </p:cNvSpPr>
          <p:nvPr/>
        </p:nvSpPr>
        <p:spPr bwMode="auto">
          <a:xfrm>
            <a:off x="3506787" y="3886200"/>
            <a:ext cx="226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Both 1-to-1 and onto</a:t>
            </a:r>
          </a:p>
        </p:txBody>
      </p:sp>
      <p:sp>
        <p:nvSpPr>
          <p:cNvPr id="174" name="Text Box 87"/>
          <p:cNvSpPr txBox="1">
            <a:spLocks noChangeArrowheads="1"/>
          </p:cNvSpPr>
          <p:nvPr/>
        </p:nvSpPr>
        <p:spPr bwMode="auto">
          <a:xfrm>
            <a:off x="6777037" y="3886200"/>
            <a:ext cx="2128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Not a valid function</a:t>
            </a:r>
          </a:p>
        </p:txBody>
      </p:sp>
      <p:sp>
        <p:nvSpPr>
          <p:cNvPr id="175" name="Text Box 88"/>
          <p:cNvSpPr txBox="1">
            <a:spLocks noChangeArrowheads="1"/>
          </p:cNvSpPr>
          <p:nvPr/>
        </p:nvSpPr>
        <p:spPr bwMode="auto">
          <a:xfrm>
            <a:off x="3532187" y="6019800"/>
            <a:ext cx="2484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Neither 1-to-1 nor onto</a:t>
            </a:r>
          </a:p>
        </p:txBody>
      </p:sp>
    </p:spTree>
    <p:extLst>
      <p:ext uri="{BB962C8B-B14F-4D97-AF65-F5344CB8AC3E}">
        <p14:creationId xmlns:p14="http://schemas.microsoft.com/office/powerpoint/2010/main" xmlns="" val="400129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73" grpId="0"/>
      <p:bldP spid="174" grpId="0"/>
      <p:bldP spid="1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: R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 </a:t>
            </a:r>
            <a:r>
              <a:rPr lang="en-US" dirty="0" smtClean="0"/>
              <a:t>R by the rule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f(x) = 4x-1</a:t>
            </a:r>
            <a:r>
              <a:rPr lang="en-US" dirty="0" smtClean="0"/>
              <a:t>	for all 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f onto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Prove or give a </a:t>
            </a:r>
            <a:r>
              <a:rPr lang="en-US" b="1" dirty="0" smtClean="0">
                <a:solidFill>
                  <a:srgbClr val="C00000"/>
                </a:solidFill>
              </a:rPr>
              <a:t>counter example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y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. We search for an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 R </a:t>
            </a:r>
            <a:r>
              <a:rPr lang="en-US" dirty="0" smtClean="0"/>
              <a:t>such that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f(x) = y</a:t>
            </a:r>
          </a:p>
          <a:p>
            <a:pPr>
              <a:buNone/>
            </a:pPr>
            <a:r>
              <a:rPr lang="en-US" dirty="0" smtClean="0"/>
              <a:t>		or	4x-1 = y		</a:t>
            </a:r>
            <a:r>
              <a:rPr lang="en-US" dirty="0" smtClean="0">
                <a:solidFill>
                  <a:srgbClr val="C00000"/>
                </a:solidFill>
              </a:rPr>
              <a:t>(by definition of f)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Solving it for x, we find  </a:t>
            </a:r>
          </a:p>
          <a:p>
            <a:pPr>
              <a:buNone/>
            </a:pPr>
            <a:r>
              <a:rPr lang="en-US" dirty="0" smtClean="0"/>
              <a:t>				4x=y+1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352798" y="4648199"/>
          <a:ext cx="1600201" cy="685801"/>
        </p:xfrm>
        <a:graphic>
          <a:graphicData uri="http://schemas.openxmlformats.org/presentationml/2006/ole">
            <p:oleObj spid="_x0000_s39938" r:id="rId4" imgW="82548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Hence for every  </a:t>
            </a:r>
            <a:r>
              <a:rPr lang="en-US" dirty="0" smtClean="0">
                <a:solidFill>
                  <a:srgbClr val="C00000"/>
                </a:solidFill>
              </a:rPr>
              <a:t>y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, there exists  </a:t>
            </a:r>
          </a:p>
          <a:p>
            <a:pPr>
              <a:buNone/>
            </a:pPr>
            <a:r>
              <a:rPr lang="en-US" dirty="0" smtClean="0"/>
              <a:t>                                                    </a:t>
            </a:r>
          </a:p>
          <a:p>
            <a:pPr>
              <a:buNone/>
            </a:pPr>
            <a:r>
              <a:rPr lang="en-US" dirty="0" smtClean="0"/>
              <a:t>						such that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17632" y="1905000"/>
          <a:ext cx="1597742" cy="946356"/>
        </p:xfrm>
        <a:graphic>
          <a:graphicData uri="http://schemas.openxmlformats.org/presentationml/2006/ole">
            <p:oleObj spid="_x0000_s38914" r:id="rId3" imgW="825480" imgH="393480" progId="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82415" y="2895598"/>
          <a:ext cx="2070849" cy="838201"/>
        </p:xfrm>
        <a:graphic>
          <a:graphicData uri="http://schemas.openxmlformats.org/presentationml/2006/ole">
            <p:oleObj spid="_x0000_s38915" r:id="rId4" imgW="1066680" imgH="431640" progId="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48000" y="3962400"/>
          <a:ext cx="3953436" cy="990600"/>
        </p:xfrm>
        <a:graphic>
          <a:graphicData uri="http://schemas.openxmlformats.org/presentationml/2006/ole">
            <p:oleObj spid="_x0000_s38916" r:id="rId5" imgW="1866600" imgH="43164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895600" y="51054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Hence</a:t>
            </a:r>
            <a:r>
              <a:rPr lang="en-US" sz="2400" b="1" dirty="0" smtClean="0">
                <a:solidFill>
                  <a:srgbClr val="C00000"/>
                </a:solidFill>
              </a:rPr>
              <a:t> f</a:t>
            </a:r>
            <a:r>
              <a:rPr lang="en-US" sz="2400" b="1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: Z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 </a:t>
            </a:r>
            <a:r>
              <a:rPr lang="en-US" dirty="0" smtClean="0"/>
              <a:t>Z by the rule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pt-BR" b="1" dirty="0" smtClean="0">
                <a:solidFill>
                  <a:srgbClr val="C00000"/>
                </a:solidFill>
              </a:rPr>
              <a:t>h(n) = 4n - 1 </a:t>
            </a:r>
            <a:r>
              <a:rPr lang="pt-BR" dirty="0" smtClean="0"/>
              <a:t>for all n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pt-BR" dirty="0" smtClean="0"/>
              <a:t> Z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Is </a:t>
            </a:r>
            <a:r>
              <a:rPr lang="en-US" b="1" dirty="0" smtClean="0">
                <a:solidFill>
                  <a:srgbClr val="C00000"/>
                </a:solidFill>
              </a:rPr>
              <a:t>h onto</a:t>
            </a:r>
            <a:r>
              <a:rPr lang="en-US" dirty="0" smtClean="0"/>
              <a:t>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Prove or give a</a:t>
            </a:r>
            <a:r>
              <a:rPr lang="en-US" dirty="0" smtClean="0">
                <a:solidFill>
                  <a:srgbClr val="C00000"/>
                </a:solidFill>
              </a:rPr>
              <a:t> counter </a:t>
            </a:r>
            <a:r>
              <a:rPr lang="en-US" dirty="0" smtClean="0"/>
              <a:t>example.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m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Z</a:t>
            </a:r>
            <a:r>
              <a:rPr lang="en-US" dirty="0" smtClean="0"/>
              <a:t>.  We search for an </a:t>
            </a:r>
            <a:r>
              <a:rPr lang="en-US" dirty="0" smtClean="0">
                <a:solidFill>
                  <a:srgbClr val="C00000"/>
                </a:solidFill>
              </a:rPr>
              <a:t>n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>
                <a:solidFill>
                  <a:srgbClr val="C00000"/>
                </a:solidFill>
              </a:rPr>
              <a:t>Z </a:t>
            </a:r>
            <a:r>
              <a:rPr lang="en-US" dirty="0" smtClean="0"/>
              <a:t>such that</a:t>
            </a:r>
          </a:p>
          <a:p>
            <a:pPr>
              <a:buNone/>
            </a:pPr>
            <a:r>
              <a:rPr lang="en-US" dirty="0" smtClean="0"/>
              <a:t>			 	</a:t>
            </a:r>
            <a:r>
              <a:rPr lang="en-US" dirty="0" smtClean="0">
                <a:solidFill>
                  <a:srgbClr val="C00000"/>
                </a:solidFill>
              </a:rPr>
              <a:t>h(n) = 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or      4n - 1 = m	 </a:t>
            </a:r>
            <a:r>
              <a:rPr lang="en-US" dirty="0" smtClean="0">
                <a:solidFill>
                  <a:srgbClr val="C00000"/>
                </a:solidFill>
              </a:rPr>
              <a:t>(by definition of h)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Solving it for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, we find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But                     is not always an integer for all m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/>
              <a:t>Z.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4038600" y="3429000"/>
          <a:ext cx="1682494" cy="762000"/>
        </p:xfrm>
        <a:graphic>
          <a:graphicData uri="http://schemas.openxmlformats.org/presentationml/2006/ole">
            <p:oleObj spid="_x0000_s32769" r:id="rId3" imgW="596641" imgH="393529" progId="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546472" y="4419600"/>
          <a:ext cx="1501528" cy="791497"/>
        </p:xfrm>
        <a:graphic>
          <a:graphicData uri="http://schemas.openxmlformats.org/presentationml/2006/ole">
            <p:oleObj spid="_x0000_s32771" r:id="rId4" imgW="596641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m = 3 </a:t>
            </a: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					    </a:t>
            </a:r>
            <a:r>
              <a:rPr lang="en-US" dirty="0" smtClean="0">
                <a:solidFill>
                  <a:srgbClr val="C00000"/>
                </a:solidFill>
              </a:rPr>
              <a:t>integer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m = 5 </a:t>
            </a: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					     </a:t>
            </a:r>
            <a:r>
              <a:rPr lang="en-US" dirty="0" smtClean="0">
                <a:solidFill>
                  <a:srgbClr val="C00000"/>
                </a:solidFill>
              </a:rPr>
              <a:t>not an integer</a:t>
            </a:r>
          </a:p>
          <a:p>
            <a:pPr>
              <a:buNone/>
            </a:pPr>
            <a:r>
              <a:rPr lang="en-US" dirty="0" smtClean="0"/>
              <a:t>				</a:t>
            </a:r>
          </a:p>
          <a:p>
            <a:r>
              <a:rPr lang="en-US" dirty="0" smtClean="0"/>
              <a:t>As a </a:t>
            </a:r>
            <a:r>
              <a:rPr lang="en-US" b="1" dirty="0" smtClean="0">
                <a:solidFill>
                  <a:srgbClr val="C00000"/>
                </a:solidFill>
              </a:rPr>
              <a:t>counter example</a:t>
            </a:r>
            <a:r>
              <a:rPr lang="en-US" dirty="0" smtClean="0"/>
              <a:t>, let </a:t>
            </a:r>
            <a:r>
              <a:rPr lang="en-US" dirty="0" smtClean="0">
                <a:solidFill>
                  <a:srgbClr val="C00000"/>
                </a:solidFill>
              </a:rPr>
              <a:t>m = 0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Z, then</a:t>
            </a:r>
          </a:p>
          <a:p>
            <a:pPr>
              <a:buNone/>
            </a:pPr>
            <a:r>
              <a:rPr lang="pt-BR" dirty="0" smtClean="0"/>
              <a:t>				h(n) = 0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</a:t>
            </a:r>
            <a:r>
              <a:rPr lang="pt-BR" dirty="0" smtClean="0"/>
              <a:t>	4n-1 = 0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</a:t>
            </a:r>
            <a:r>
              <a:rPr lang="pt-BR" dirty="0" smtClean="0"/>
              <a:t>	4n = 1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		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	Hence there is </a:t>
            </a:r>
            <a:r>
              <a:rPr lang="pt-BR" dirty="0" smtClean="0">
                <a:solidFill>
                  <a:srgbClr val="C00000"/>
                </a:solidFill>
              </a:rPr>
              <a:t>no integer </a:t>
            </a:r>
            <a:r>
              <a:rPr lang="pt-BR" dirty="0" smtClean="0"/>
              <a:t>n for which </a:t>
            </a:r>
            <a:r>
              <a:rPr lang="pt-BR" dirty="0" smtClean="0">
                <a:solidFill>
                  <a:srgbClr val="C00000"/>
                </a:solidFill>
              </a:rPr>
              <a:t>h(n) = 0</a:t>
            </a:r>
            <a:r>
              <a:rPr lang="pt-BR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Accordingly,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not onto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4819" name="Equation" r:id="rId3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59512" y="1386348"/>
          <a:ext cx="1482216" cy="685801"/>
        </p:xfrm>
        <a:graphic>
          <a:graphicData uri="http://schemas.openxmlformats.org/presentationml/2006/ole">
            <p:oleObj spid="_x0000_s34821" name="Equation" r:id="rId4" imgW="85068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95600" y="2362200"/>
          <a:ext cx="1600200" cy="708660"/>
        </p:xfrm>
        <a:graphic>
          <a:graphicData uri="http://schemas.openxmlformats.org/presentationml/2006/ole">
            <p:oleObj spid="_x0000_s34822" name="Equation" r:id="rId5" imgW="634680" imgH="393480" progId="Equation.3">
              <p:embed/>
            </p:oleObj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76600" y="4495800"/>
          <a:ext cx="1600200" cy="619125"/>
        </p:xfrm>
        <a:graphic>
          <a:graphicData uri="http://schemas.openxmlformats.org/presentationml/2006/ole">
            <p:oleObj spid="_x0000_s34823" r:id="rId6" imgW="622030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3600" b="1" u="sng" dirty="0" smtClean="0">
                <a:solidFill>
                  <a:srgbClr val="0070C0"/>
                </a:solidFill>
              </a:rPr>
              <a:t>ONE-TO-ONE FUNCTION / INJECTIVE FUNCTION  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: X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Y be a </a:t>
            </a:r>
            <a:r>
              <a:rPr lang="en-US" b="1" dirty="0" smtClean="0">
                <a:solidFill>
                  <a:srgbClr val="C00000"/>
                </a:solidFill>
              </a:rPr>
              <a:t>function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injective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C00000"/>
                </a:solidFill>
              </a:rPr>
              <a:t>one-to-one </a:t>
            </a:r>
            <a:r>
              <a:rPr lang="en-US" dirty="0" smtClean="0"/>
              <a:t>if, and only if, 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, if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 smtClean="0">
                <a:solidFill>
                  <a:srgbClr val="C00000"/>
                </a:solidFill>
              </a:rPr>
              <a:t> 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That is, </a:t>
            </a:r>
            <a:r>
              <a:rPr lang="en-US" b="1" dirty="0" smtClean="0">
                <a:solidFill>
                  <a:srgbClr val="C00000"/>
                </a:solidFill>
              </a:rPr>
              <a:t>f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 if it maps </a:t>
            </a:r>
            <a:r>
              <a:rPr lang="en-US" b="1" dirty="0" smtClean="0">
                <a:solidFill>
                  <a:srgbClr val="C00000"/>
                </a:solidFill>
              </a:rPr>
              <a:t>distinct points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domain</a:t>
            </a:r>
            <a:r>
              <a:rPr lang="en-US" dirty="0" smtClean="0"/>
              <a:t> into the </a:t>
            </a:r>
            <a:r>
              <a:rPr lang="en-US" b="1" dirty="0" smtClean="0">
                <a:solidFill>
                  <a:srgbClr val="C00000"/>
                </a:solidFill>
              </a:rPr>
              <a:t>distinct points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co-domain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352800"/>
            <a:ext cx="502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GRAPH OF ONTO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A graph of a function </a:t>
            </a:r>
            <a:r>
              <a:rPr lang="en-US" b="1" dirty="0" smtClean="0">
                <a:solidFill>
                  <a:srgbClr val="C00000"/>
                </a:solidFill>
              </a:rPr>
              <a:t>f </a:t>
            </a:r>
            <a:r>
              <a:rPr lang="en-US" dirty="0" smtClean="0"/>
              <a:t>is</a:t>
            </a:r>
            <a:r>
              <a:rPr lang="en-US" b="1" dirty="0" smtClean="0">
                <a:solidFill>
                  <a:srgbClr val="C00000"/>
                </a:solidFill>
              </a:rPr>
              <a:t> onto </a:t>
            </a:r>
            <a:r>
              <a:rPr lang="en-US" dirty="0" err="1" smtClean="0"/>
              <a:t>iff</a:t>
            </a:r>
            <a:r>
              <a:rPr lang="en-US" dirty="0" smtClean="0"/>
              <a:t> every </a:t>
            </a:r>
            <a:r>
              <a:rPr lang="en-US" b="1" dirty="0" smtClean="0">
                <a:solidFill>
                  <a:srgbClr val="C00000"/>
                </a:solidFill>
              </a:rPr>
              <a:t>horizontal line </a:t>
            </a:r>
            <a:r>
              <a:rPr lang="en-US" dirty="0" smtClean="0"/>
              <a:t>intersects the graph in </a:t>
            </a:r>
            <a:r>
              <a:rPr lang="en-US" b="1" dirty="0" smtClean="0">
                <a:solidFill>
                  <a:srgbClr val="C00000"/>
                </a:solidFill>
              </a:rPr>
              <a:t>at least one point </a:t>
            </a:r>
            <a:r>
              <a:rPr lang="en-US" dirty="0" smtClean="0"/>
              <a:t>within the </a:t>
            </a:r>
            <a:r>
              <a:rPr lang="en-US" dirty="0" err="1" smtClean="0"/>
              <a:t>codomain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EXAMPLE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0"/>
            <a:ext cx="739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X = </a:t>
            </a:r>
            <a:r>
              <a:rPr lang="en-US" dirty="0" smtClean="0">
                <a:solidFill>
                  <a:srgbClr val="C00000"/>
                </a:solidFill>
              </a:rPr>
              <a:t>{1, 5, 9} </a:t>
            </a:r>
            <a:r>
              <a:rPr lang="en-US" dirty="0" smtClean="0"/>
              <a:t>and Y = </a:t>
            </a:r>
            <a:r>
              <a:rPr lang="en-US" dirty="0" smtClean="0">
                <a:solidFill>
                  <a:srgbClr val="C00000"/>
                </a:solidFill>
              </a:rPr>
              <a:t>{3, 4, 7}.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Define </a:t>
            </a:r>
            <a:r>
              <a:rPr lang="en-US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: 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Y by specifying that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g(1) = 7,	g(5) = 3,	g(9) = 4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Is g </a:t>
            </a:r>
            <a:r>
              <a:rPr lang="en-US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? Is g </a:t>
            </a:r>
            <a:r>
              <a:rPr lang="en-US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X = </a:t>
            </a:r>
            <a:r>
              <a:rPr lang="en-US" dirty="0" smtClean="0">
                <a:solidFill>
                  <a:srgbClr val="C00000"/>
                </a:solidFill>
              </a:rPr>
              <a:t>{1, 5, 9} </a:t>
            </a:r>
            <a:r>
              <a:rPr lang="en-US" dirty="0" smtClean="0"/>
              <a:t>and Y = </a:t>
            </a:r>
            <a:r>
              <a:rPr lang="en-US" dirty="0" smtClean="0">
                <a:solidFill>
                  <a:srgbClr val="C00000"/>
                </a:solidFill>
              </a:rPr>
              <a:t>{3, 4, 7}.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g(1) = 7,	g(5) = 3,	g(9) = 4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g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 because each of the </a:t>
            </a:r>
            <a:r>
              <a:rPr lang="en-US" b="1" dirty="0" smtClean="0">
                <a:solidFill>
                  <a:srgbClr val="C00000"/>
                </a:solidFill>
              </a:rPr>
              <a:t>three elements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C00000"/>
                </a:solidFill>
              </a:rPr>
              <a:t>mapped</a:t>
            </a:r>
            <a:r>
              <a:rPr lang="en-US" dirty="0" smtClean="0"/>
              <a:t> to a </a:t>
            </a:r>
            <a:r>
              <a:rPr lang="en-US" b="1" dirty="0" smtClean="0">
                <a:solidFill>
                  <a:srgbClr val="C00000"/>
                </a:solidFill>
              </a:rPr>
              <a:t>different elements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 as well, because </a:t>
            </a:r>
            <a:r>
              <a:rPr lang="en-US" b="1" dirty="0" smtClean="0">
                <a:solidFill>
                  <a:srgbClr val="C00000"/>
                </a:solidFill>
              </a:rPr>
              <a:t>each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rgbClr val="C00000"/>
                </a:solidFill>
              </a:rPr>
              <a:t>three elements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co-domain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 is the </a:t>
            </a:r>
            <a:r>
              <a:rPr lang="en-US" b="1" dirty="0" smtClean="0">
                <a:solidFill>
                  <a:srgbClr val="C00000"/>
                </a:solidFill>
              </a:rPr>
              <a:t>image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C00000"/>
                </a:solidFill>
              </a:rPr>
              <a:t>some element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domain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7030A0"/>
                </a:solidFill>
              </a:rPr>
              <a:t>3 = g(5),	4 = g(9),	7 = g(1)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if each of the </a:t>
            </a:r>
            <a:r>
              <a:rPr lang="en-US" dirty="0" smtClean="0">
                <a:solidFill>
                  <a:srgbClr val="C00000"/>
                </a:solidFill>
              </a:rPr>
              <a:t>functions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injective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C00000"/>
                </a:solidFill>
              </a:rPr>
              <a:t>surjective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a.	</a:t>
            </a:r>
            <a:r>
              <a:rPr lang="en-US" dirty="0" smtClean="0">
                <a:solidFill>
                  <a:srgbClr val="C00000"/>
                </a:solidFill>
              </a:rPr>
              <a:t>f:</a:t>
            </a:r>
            <a:r>
              <a:rPr lang="en-US" dirty="0" smtClean="0"/>
              <a:t> Z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Z+ define as </a:t>
            </a:r>
            <a:r>
              <a:rPr lang="en-US" dirty="0" smtClean="0">
                <a:solidFill>
                  <a:srgbClr val="C00000"/>
                </a:solidFill>
              </a:rPr>
              <a:t>f(x) = |x|</a:t>
            </a:r>
          </a:p>
          <a:p>
            <a:pPr>
              <a:buNone/>
            </a:pPr>
            <a:r>
              <a:rPr lang="en-US" dirty="0" smtClean="0"/>
              <a:t>	b.	</a:t>
            </a:r>
            <a:r>
              <a:rPr lang="en-US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: Z+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 Z+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dirty="0" smtClean="0"/>
              <a:t> Z+ defined as </a:t>
            </a:r>
            <a:r>
              <a:rPr lang="en-US" dirty="0" smtClean="0">
                <a:solidFill>
                  <a:srgbClr val="C00000"/>
                </a:solidFill>
              </a:rPr>
              <a:t>g(x)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(x, x+1)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solidFill>
                  <a:srgbClr val="C00000"/>
                </a:solidFill>
              </a:rPr>
              <a:t>f </a:t>
            </a:r>
            <a:r>
              <a:rPr lang="en-US" b="1" dirty="0" smtClean="0"/>
              <a:t>is not </a:t>
            </a:r>
            <a:r>
              <a:rPr lang="en-US" b="1" dirty="0" smtClean="0">
                <a:solidFill>
                  <a:srgbClr val="C00000"/>
                </a:solidFill>
              </a:rPr>
              <a:t>injective</a:t>
            </a:r>
            <a:r>
              <a:rPr lang="en-US" dirty="0" smtClean="0"/>
              <a:t>, because distinct element have same images.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f(1)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|1|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	and	</a:t>
            </a:r>
            <a:r>
              <a:rPr lang="en-US" dirty="0" smtClean="0">
                <a:solidFill>
                  <a:srgbClr val="C00000"/>
                </a:solidFill>
              </a:rPr>
              <a:t>f(-1)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|-1|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</a:p>
          <a:p>
            <a:pPr>
              <a:buNone/>
            </a:pPr>
            <a:r>
              <a:rPr lang="en-US" dirty="0" smtClean="0"/>
              <a:t>		i.e.,      </a:t>
            </a:r>
            <a:r>
              <a:rPr lang="en-US" dirty="0" smtClean="0">
                <a:solidFill>
                  <a:srgbClr val="C00000"/>
                </a:solidFill>
              </a:rPr>
              <a:t>f(1)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f(-1) </a:t>
            </a:r>
            <a:r>
              <a:rPr lang="en-US" dirty="0" smtClean="0"/>
              <a:t>	but	1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 smtClean="0"/>
              <a:t> -1</a:t>
            </a:r>
          </a:p>
          <a:p>
            <a:pPr>
              <a:buNone/>
            </a:pPr>
            <a:r>
              <a:rPr lang="en-US" sz="2400" i="1" dirty="0" smtClean="0"/>
              <a:t>	(clearly not onto, because distinct elements have same images)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b="1" dirty="0" smtClean="0"/>
              <a:t> 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, because for every a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Z+, </a:t>
            </a:r>
          </a:p>
          <a:p>
            <a:pPr>
              <a:buNone/>
            </a:pPr>
            <a:r>
              <a:rPr lang="en-US" dirty="0" smtClean="0"/>
              <a:t>	there exist </a:t>
            </a:r>
            <a:r>
              <a:rPr lang="en-US" dirty="0" smtClean="0">
                <a:solidFill>
                  <a:srgbClr val="C00000"/>
                </a:solidFill>
              </a:rPr>
              <a:t>–a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+a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C00000"/>
                </a:solidFill>
              </a:rPr>
              <a:t>Z</a:t>
            </a:r>
            <a:r>
              <a:rPr lang="en-US" dirty="0" smtClean="0"/>
              <a:t> such that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f(-a)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|-a|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r>
              <a:rPr lang="en-US" dirty="0" smtClean="0"/>
              <a:t>			and      </a:t>
            </a:r>
            <a:r>
              <a:rPr lang="en-US" dirty="0" smtClean="0">
                <a:solidFill>
                  <a:srgbClr val="C00000"/>
                </a:solidFill>
              </a:rPr>
              <a:t>f(a)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|a|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n-US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: Z+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 Z+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dirty="0" smtClean="0"/>
              <a:t> Z+ 	defined as</a:t>
            </a:r>
          </a:p>
          <a:p>
            <a:pPr marL="514350" indent="-514350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C00000"/>
                </a:solidFill>
              </a:rPr>
              <a:t>g(x)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(x, x+1)</a:t>
            </a:r>
          </a:p>
          <a:p>
            <a:pPr marL="514350" indent="-514350">
              <a:buNone/>
            </a:pPr>
            <a:r>
              <a:rPr lang="en-US" dirty="0" smtClean="0"/>
              <a:t>	Let         </a:t>
            </a:r>
            <a:r>
              <a:rPr lang="en-US" dirty="0" smtClean="0">
                <a:solidFill>
                  <a:srgbClr val="C00000"/>
                </a:solidFill>
              </a:rPr>
              <a:t>g(x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g(x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 for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Z+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</a:t>
            </a:r>
            <a:r>
              <a:rPr lang="en-US" dirty="0" smtClean="0"/>
              <a:t>	(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+1) = (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+1)	</a:t>
            </a:r>
            <a:r>
              <a:rPr lang="en-US" dirty="0" smtClean="0">
                <a:solidFill>
                  <a:srgbClr val="C00000"/>
                </a:solidFill>
              </a:rPr>
              <a:t>(by definition of g)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	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	 and 	</a:t>
            </a:r>
            <a:r>
              <a:rPr lang="en-US" dirty="0" smtClean="0">
                <a:solidFill>
                  <a:srgbClr val="C00000"/>
                </a:solidFill>
              </a:rPr>
              <a:t> 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+ 1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+ 1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(by equality of ordered pairs)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 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 = </a:t>
            </a:r>
            <a:r>
              <a:rPr lang="en-US" dirty="0" smtClean="0">
                <a:solidFill>
                  <a:srgbClr val="C00000"/>
                </a:solidFill>
              </a:rPr>
              <a:t>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 Thus if g(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) = g(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) then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    Hence </a:t>
            </a:r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not onto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because </a:t>
            </a:r>
            <a:r>
              <a:rPr lang="en-US" dirty="0" smtClean="0">
                <a:solidFill>
                  <a:srgbClr val="C00000"/>
                </a:solidFill>
              </a:rPr>
              <a:t>(1,1)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Z+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dirty="0" smtClean="0">
                <a:solidFill>
                  <a:srgbClr val="C00000"/>
                </a:solidFill>
              </a:rPr>
              <a:t>Z+</a:t>
            </a:r>
            <a:r>
              <a:rPr lang="en-US" dirty="0" smtClean="0"/>
              <a:t> is not the </a:t>
            </a:r>
            <a:r>
              <a:rPr lang="en-US" dirty="0" smtClean="0">
                <a:solidFill>
                  <a:srgbClr val="C00000"/>
                </a:solidFill>
              </a:rPr>
              <a:t>image</a:t>
            </a:r>
            <a:r>
              <a:rPr lang="en-US" dirty="0" smtClean="0"/>
              <a:t> of any </a:t>
            </a:r>
            <a:r>
              <a:rPr lang="en-US" dirty="0" smtClean="0">
                <a:solidFill>
                  <a:srgbClr val="C00000"/>
                </a:solidFill>
              </a:rPr>
              <a:t>element</a:t>
            </a:r>
            <a:r>
              <a:rPr lang="en-US" dirty="0" smtClean="0"/>
              <a:t> of Z+.</a:t>
            </a:r>
          </a:p>
          <a:p>
            <a:endParaRPr lang="en-US" dirty="0" smtClean="0"/>
          </a:p>
          <a:p>
            <a:r>
              <a:rPr lang="en-US" dirty="0" smtClean="0"/>
              <a:t>Counter Example:</a:t>
            </a:r>
          </a:p>
          <a:p>
            <a:pPr>
              <a:buNone/>
            </a:pPr>
            <a:r>
              <a:rPr lang="en-US" dirty="0" smtClean="0"/>
              <a:t>	Let </a:t>
            </a:r>
            <a:r>
              <a:rPr lang="en-US" dirty="0" smtClean="0">
                <a:solidFill>
                  <a:srgbClr val="C00000"/>
                </a:solidFill>
              </a:rPr>
              <a:t>x = 1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rgbClr val="C00000"/>
                </a:solidFill>
              </a:rPr>
              <a:t>g(x) = (1, 2)</a:t>
            </a:r>
          </a:p>
          <a:p>
            <a:pPr>
              <a:buNone/>
            </a:pPr>
            <a:r>
              <a:rPr lang="en-US" dirty="0" smtClean="0"/>
              <a:t>	Let </a:t>
            </a:r>
            <a:r>
              <a:rPr lang="en-US" dirty="0" smtClean="0">
                <a:solidFill>
                  <a:srgbClr val="C00000"/>
                </a:solidFill>
              </a:rPr>
              <a:t>x = 2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C00000"/>
                </a:solidFill>
              </a:rPr>
              <a:t>g(x) = (2, 3)</a:t>
            </a:r>
          </a:p>
          <a:p>
            <a:pPr>
              <a:buNone/>
            </a:pPr>
            <a:r>
              <a:rPr lang="en-US" dirty="0" smtClean="0"/>
              <a:t>	Let </a:t>
            </a:r>
            <a:r>
              <a:rPr lang="en-US" dirty="0" smtClean="0">
                <a:solidFill>
                  <a:srgbClr val="C00000"/>
                </a:solidFill>
              </a:rPr>
              <a:t>x = 3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C00000"/>
                </a:solidFill>
              </a:rPr>
              <a:t>g(x) = (3, 4)</a:t>
            </a:r>
            <a:r>
              <a:rPr lang="en-US" dirty="0" smtClean="0"/>
              <a:t> …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Clearly, (1,1), (2,2), (2,4) etc which are the elements of co-domain </a:t>
            </a:r>
            <a:r>
              <a:rPr lang="en-US" dirty="0" smtClean="0">
                <a:solidFill>
                  <a:srgbClr val="C00000"/>
                </a:solidFill>
              </a:rPr>
              <a:t>Z+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dirty="0" smtClean="0">
                <a:solidFill>
                  <a:srgbClr val="C00000"/>
                </a:solidFill>
              </a:rPr>
              <a:t>Z+ </a:t>
            </a:r>
            <a:r>
              <a:rPr lang="en-US" dirty="0" smtClean="0"/>
              <a:t>are not </a:t>
            </a:r>
            <a:r>
              <a:rPr lang="en-US" dirty="0" smtClean="0">
                <a:solidFill>
                  <a:srgbClr val="C00000"/>
                </a:solidFill>
              </a:rPr>
              <a:t>images </a:t>
            </a:r>
            <a:r>
              <a:rPr lang="en-US" dirty="0" smtClean="0"/>
              <a:t>of any</a:t>
            </a:r>
            <a:r>
              <a:rPr lang="en-US" dirty="0" smtClean="0">
                <a:solidFill>
                  <a:srgbClr val="C00000"/>
                </a:solidFill>
              </a:rPr>
              <a:t> elements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C00000"/>
                </a:solidFill>
              </a:rPr>
              <a:t> Z+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BIJECTIVE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function f</a:t>
            </a:r>
            <a:r>
              <a:rPr lang="en-US" dirty="0" smtClean="0"/>
              <a:t>: X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Y that is both </a:t>
            </a:r>
            <a:r>
              <a:rPr lang="en-US" dirty="0" smtClean="0">
                <a:solidFill>
                  <a:srgbClr val="C00000"/>
                </a:solidFill>
              </a:rPr>
              <a:t>one-to-one (injective)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C00000"/>
                </a:solidFill>
              </a:rPr>
              <a:t>surjective</a:t>
            </a:r>
            <a:r>
              <a:rPr lang="en-US" dirty="0" smtClean="0"/>
              <a:t>) is called a </a:t>
            </a:r>
            <a:r>
              <a:rPr lang="en-US" dirty="0" err="1" smtClean="0">
                <a:solidFill>
                  <a:srgbClr val="C00000"/>
                </a:solidFill>
              </a:rPr>
              <a:t>bijective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function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C00000"/>
                </a:solidFill>
              </a:rPr>
              <a:t>one-to-one correspondence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90800"/>
            <a:ext cx="6477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EXAMPLE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function f</a:t>
            </a:r>
            <a:r>
              <a:rPr lang="en-US" dirty="0" smtClean="0"/>
              <a:t>: X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Y defined by the </a:t>
            </a:r>
            <a:r>
              <a:rPr lang="en-US" dirty="0" smtClean="0">
                <a:solidFill>
                  <a:srgbClr val="C00000"/>
                </a:solidFill>
              </a:rPr>
              <a:t>arrow diagram </a:t>
            </a:r>
            <a:r>
              <a:rPr lang="en-US" dirty="0" smtClean="0"/>
              <a:t>is both </a:t>
            </a:r>
            <a:r>
              <a:rPr lang="en-US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; hence a </a:t>
            </a:r>
            <a:r>
              <a:rPr lang="en-US" dirty="0" err="1" smtClean="0">
                <a:solidFill>
                  <a:srgbClr val="C00000"/>
                </a:solidFill>
              </a:rPr>
              <a:t>bijective</a:t>
            </a:r>
            <a:r>
              <a:rPr lang="en-US" dirty="0" smtClean="0">
                <a:solidFill>
                  <a:srgbClr val="C00000"/>
                </a:solidFill>
              </a:rPr>
              <a:t> function.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5791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: R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R be defined by the rule </a:t>
            </a:r>
            <a:r>
              <a:rPr lang="en-US" dirty="0" smtClean="0">
                <a:solidFill>
                  <a:srgbClr val="C00000"/>
                </a:solidFill>
              </a:rPr>
              <a:t>f(x) = x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³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>
              <a:buNone/>
            </a:pPr>
            <a:r>
              <a:rPr lang="en-US" dirty="0" smtClean="0"/>
              <a:t>	Show that </a:t>
            </a:r>
            <a:r>
              <a:rPr lang="en-US" dirty="0" smtClean="0">
                <a:solidFill>
                  <a:srgbClr val="C00000"/>
                </a:solidFill>
              </a:rPr>
              <a:t>f i</a:t>
            </a:r>
            <a:r>
              <a:rPr lang="en-US" dirty="0" smtClean="0"/>
              <a:t>s a </a:t>
            </a:r>
            <a:r>
              <a:rPr lang="en-US" dirty="0" err="1" smtClean="0">
                <a:solidFill>
                  <a:srgbClr val="C00000"/>
                </a:solidFill>
              </a:rPr>
              <a:t>bijective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one-to-one correspondence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	SOLUTION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Let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	for	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</a:t>
            </a:r>
            <a:r>
              <a:rPr lang="en-US" dirty="0" smtClean="0"/>
              <a:t>	x</a:t>
            </a:r>
            <a:r>
              <a:rPr lang="en-US" baseline="-25000" dirty="0" smtClean="0"/>
              <a:t>1</a:t>
            </a:r>
            <a:r>
              <a:rPr lang="en-US" dirty="0" smtClean="0">
                <a:latin typeface="Arial"/>
                <a:cs typeface="Arial"/>
              </a:rPr>
              <a:t>³ </a:t>
            </a:r>
            <a:r>
              <a:rPr lang="en-US" dirty="0" smtClean="0"/>
              <a:t>= x</a:t>
            </a:r>
            <a:r>
              <a:rPr lang="en-US" baseline="-25000" dirty="0" smtClean="0"/>
              <a:t>2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³ 		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by definition of f(x))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</a:t>
            </a:r>
            <a:r>
              <a:rPr lang="en-US" dirty="0" smtClean="0"/>
              <a:t>	 x</a:t>
            </a:r>
            <a:r>
              <a:rPr lang="en-US" baseline="-25000" dirty="0" smtClean="0"/>
              <a:t>1</a:t>
            </a:r>
            <a:r>
              <a:rPr lang="en-US" dirty="0" smtClean="0">
                <a:latin typeface="Arial"/>
                <a:cs typeface="Arial"/>
              </a:rPr>
              <a:t>³</a:t>
            </a:r>
            <a:r>
              <a:rPr lang="en-US" dirty="0" smtClean="0"/>
              <a:t> - x</a:t>
            </a:r>
            <a:r>
              <a:rPr lang="en-US" baseline="-25000" dirty="0" smtClean="0"/>
              <a:t>2</a:t>
            </a:r>
            <a:r>
              <a:rPr lang="en-US" dirty="0" smtClean="0">
                <a:latin typeface="Arial"/>
                <a:cs typeface="Arial"/>
              </a:rPr>
              <a:t>³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</a:t>
            </a:r>
            <a:r>
              <a:rPr lang="en-US" dirty="0" smtClean="0"/>
              <a:t>	(x</a:t>
            </a:r>
            <a:r>
              <a:rPr lang="en-US" baseline="-25000" dirty="0" smtClean="0"/>
              <a:t>1</a:t>
            </a:r>
            <a:r>
              <a:rPr lang="en-US" dirty="0" smtClean="0"/>
              <a:t> -x</a:t>
            </a:r>
            <a:r>
              <a:rPr lang="en-US" baseline="-25000" dirty="0" smtClean="0"/>
              <a:t>2</a:t>
            </a:r>
            <a:r>
              <a:rPr lang="en-US" dirty="0" smtClean="0"/>
              <a:t>) (x</a:t>
            </a:r>
            <a:r>
              <a:rPr lang="en-US" baseline="-25000" dirty="0" smtClean="0"/>
              <a:t>1</a:t>
            </a:r>
            <a:r>
              <a:rPr lang="en-US" dirty="0" smtClean="0">
                <a:latin typeface="Arial"/>
                <a:cs typeface="Arial"/>
              </a:rPr>
              <a:t>² </a:t>
            </a:r>
            <a:r>
              <a:rPr lang="en-US" dirty="0" smtClean="0"/>
              <a:t>+ 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x</a:t>
            </a:r>
            <a:r>
              <a:rPr lang="en-US" baseline="-25000" dirty="0" smtClean="0"/>
              <a:t>2</a:t>
            </a:r>
            <a:r>
              <a:rPr lang="en-US" dirty="0" smtClean="0">
                <a:latin typeface="Arial"/>
                <a:cs typeface="Arial"/>
              </a:rPr>
              <a:t>²</a:t>
            </a:r>
            <a:r>
              <a:rPr lang="en-US" dirty="0" smtClean="0"/>
              <a:t>) = 0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</a:t>
            </a:r>
            <a:r>
              <a:rPr lang="en-US" dirty="0" smtClean="0"/>
              <a:t>	x</a:t>
            </a:r>
            <a:r>
              <a:rPr lang="en-US" baseline="-25000" dirty="0" smtClean="0"/>
              <a:t>1</a:t>
            </a:r>
            <a:r>
              <a:rPr lang="en-US" dirty="0" smtClean="0"/>
              <a:t> - x</a:t>
            </a:r>
            <a:r>
              <a:rPr lang="en-US" baseline="-25000" dirty="0" smtClean="0"/>
              <a:t>2</a:t>
            </a:r>
            <a:r>
              <a:rPr lang="en-US" dirty="0" smtClean="0"/>
              <a:t> = 0	or	 x</a:t>
            </a:r>
            <a:r>
              <a:rPr lang="en-US" baseline="-25000" dirty="0" smtClean="0"/>
              <a:t>1</a:t>
            </a:r>
            <a:r>
              <a:rPr lang="en-US" dirty="0" smtClean="0">
                <a:latin typeface="Arial"/>
                <a:cs typeface="Arial"/>
              </a:rPr>
              <a:t>²</a:t>
            </a:r>
            <a:r>
              <a:rPr lang="en-US" dirty="0" smtClean="0"/>
              <a:t> + 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x</a:t>
            </a:r>
            <a:r>
              <a:rPr lang="en-US" baseline="-25000" dirty="0" smtClean="0"/>
              <a:t>2</a:t>
            </a:r>
            <a:r>
              <a:rPr lang="en-US" dirty="0" smtClean="0">
                <a:latin typeface="Arial"/>
                <a:cs typeface="Arial"/>
              </a:rPr>
              <a:t>² </a:t>
            </a:r>
            <a:r>
              <a:rPr lang="en-US" dirty="0" smtClean="0"/>
              <a:t>= 0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</a:t>
            </a:r>
            <a:r>
              <a:rPr lang="en-US" dirty="0" smtClean="0"/>
              <a:t>	 x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2 </a:t>
            </a:r>
            <a:r>
              <a:rPr lang="en-US" dirty="0" smtClean="0"/>
              <a:t>(the second equation gives </a:t>
            </a:r>
            <a:r>
              <a:rPr lang="en-US" dirty="0" smtClean="0">
                <a:solidFill>
                  <a:srgbClr val="C00000"/>
                </a:solidFill>
              </a:rPr>
              <a:t>no real solution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Accordingly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FUNCTION NOT 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: 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/>
              <a:t>Y is </a:t>
            </a:r>
            <a:r>
              <a:rPr lang="en-US" dirty="0" smtClean="0">
                <a:solidFill>
                  <a:srgbClr val="C00000"/>
                </a:solidFill>
              </a:rPr>
              <a:t>not one-to-one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there exist </a:t>
            </a:r>
            <a:r>
              <a:rPr lang="en-US" dirty="0" smtClean="0"/>
              <a:t>elements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such that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 smtClean="0">
                <a:solidFill>
                  <a:srgbClr val="C00000"/>
                </a:solidFill>
              </a:rPr>
              <a:t>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but  </a:t>
            </a:r>
            <a:r>
              <a:rPr lang="en-US" dirty="0" smtClean="0">
                <a:solidFill>
                  <a:srgbClr val="C00000"/>
                </a:solidFill>
              </a:rPr>
              <a:t>f(x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= f(x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That is, if</a:t>
            </a:r>
            <a:r>
              <a:rPr lang="en-US" dirty="0" smtClean="0">
                <a:solidFill>
                  <a:srgbClr val="C00000"/>
                </a:solidFill>
              </a:rPr>
              <a:t> distinct elements  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 can found in </a:t>
            </a:r>
            <a:r>
              <a:rPr lang="en-US" dirty="0" smtClean="0">
                <a:solidFill>
                  <a:srgbClr val="C00000"/>
                </a:solidFill>
              </a:rPr>
              <a:t>domain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then they have the </a:t>
            </a:r>
            <a:r>
              <a:rPr lang="en-US" dirty="0" smtClean="0">
                <a:solidFill>
                  <a:srgbClr val="C00000"/>
                </a:solidFill>
              </a:rPr>
              <a:t>same function value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505200"/>
            <a:ext cx="6477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onto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Let y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R. We search for a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such that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f(x) = y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</a:t>
            </a:r>
            <a:r>
              <a:rPr lang="en-US" dirty="0" smtClean="0"/>
              <a:t>	x</a:t>
            </a:r>
            <a:r>
              <a:rPr lang="en-US" dirty="0" smtClean="0">
                <a:latin typeface="Arial"/>
                <a:cs typeface="Arial"/>
              </a:rPr>
              <a:t>³</a:t>
            </a:r>
            <a:r>
              <a:rPr lang="en-US" dirty="0" smtClean="0"/>
              <a:t> = y		</a:t>
            </a:r>
            <a:r>
              <a:rPr lang="en-US" dirty="0" smtClean="0">
                <a:solidFill>
                  <a:srgbClr val="C00000"/>
                </a:solidFill>
              </a:rPr>
              <a:t>(by definition of f)</a:t>
            </a:r>
          </a:p>
          <a:p>
            <a:pPr>
              <a:buNone/>
            </a:pPr>
            <a:r>
              <a:rPr lang="en-US" dirty="0" smtClean="0"/>
              <a:t>	or	x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 (y)</a:t>
            </a:r>
            <a:r>
              <a:rPr lang="en-US" dirty="0" smtClean="0">
                <a:latin typeface="Arial"/>
                <a:cs typeface="Arial"/>
              </a:rPr>
              <a:t>¹/³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Hence for </a:t>
            </a:r>
            <a:r>
              <a:rPr lang="en-US" dirty="0" smtClean="0">
                <a:solidFill>
                  <a:srgbClr val="C00000"/>
                </a:solidFill>
              </a:rPr>
              <a:t>y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, there exists </a:t>
            </a:r>
            <a:r>
              <a:rPr lang="en-US" dirty="0" smtClean="0">
                <a:solidFill>
                  <a:srgbClr val="C00000"/>
                </a:solidFill>
              </a:rPr>
              <a:t>x = (y)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¹/³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 R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 such that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f(x)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f((y)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¹/³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		       = </a:t>
            </a:r>
            <a:r>
              <a:rPr lang="en-US" dirty="0" smtClean="0">
                <a:solidFill>
                  <a:srgbClr val="C00000"/>
                </a:solidFill>
              </a:rPr>
              <a:t>((y)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¹/³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³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</a:p>
          <a:p>
            <a:pPr>
              <a:buNone/>
            </a:pPr>
            <a:r>
              <a:rPr lang="en-US" dirty="0" smtClean="0"/>
              <a:t>	Accordingly</a:t>
            </a:r>
            <a:r>
              <a:rPr lang="en-US" dirty="0" smtClean="0">
                <a:solidFill>
                  <a:srgbClr val="C00000"/>
                </a:solidFill>
              </a:rPr>
              <a:t> f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onto</a:t>
            </a:r>
            <a:r>
              <a:rPr lang="en-US" dirty="0" smtClean="0"/>
              <a:t>. Thus, f is a </a:t>
            </a:r>
            <a:r>
              <a:rPr lang="en-US" b="1" dirty="0" err="1" smtClean="0">
                <a:solidFill>
                  <a:srgbClr val="C00000"/>
                </a:solidFill>
              </a:rPr>
              <a:t>bijective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GRAPH OF BIJECTIVE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graph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C00000"/>
                </a:solidFill>
              </a:rPr>
              <a:t>function f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rgbClr val="C00000"/>
                </a:solidFill>
              </a:rPr>
              <a:t>bijective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every horizontal line intersects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graph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C00000"/>
                </a:solidFill>
              </a:rPr>
              <a:t>exactly one point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77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916860" y="3657600"/>
            <a:ext cx="3276600" cy="158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4572" y="5027612"/>
            <a:ext cx="3276600" cy="158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IDENTITY FUNCTION ON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</a:t>
            </a:r>
            <a:r>
              <a:rPr lang="en-US" b="1" dirty="0" smtClean="0">
                <a:solidFill>
                  <a:srgbClr val="C00000"/>
                </a:solidFill>
              </a:rPr>
              <a:t>set X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/>
              <a:t> define a </a:t>
            </a:r>
            <a:r>
              <a:rPr lang="en-US" b="1" dirty="0" smtClean="0">
                <a:solidFill>
                  <a:srgbClr val="C00000"/>
                </a:solidFill>
              </a:rPr>
              <a:t>function i</a:t>
            </a:r>
            <a:r>
              <a:rPr lang="en-US" b="1" baseline="-25000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 by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x</a:t>
            </a:r>
            <a:r>
              <a:rPr lang="en-US" b="1" dirty="0" smtClean="0">
                <a:solidFill>
                  <a:srgbClr val="C00000"/>
                </a:solidFill>
              </a:rPr>
              <a:t>(x) = x</a:t>
            </a:r>
            <a:r>
              <a:rPr lang="en-US" dirty="0" smtClean="0"/>
              <a:t>  from all </a:t>
            </a:r>
            <a:r>
              <a:rPr lang="en-US" b="1" dirty="0" smtClean="0">
                <a:solidFill>
                  <a:srgbClr val="C00000"/>
                </a:solidFill>
              </a:rPr>
              <a:t>x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function i</a:t>
            </a:r>
            <a:r>
              <a:rPr lang="en-US" b="1" baseline="-25000" dirty="0" smtClean="0">
                <a:solidFill>
                  <a:srgbClr val="C00000"/>
                </a:solidFill>
              </a:rPr>
              <a:t>x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called the </a:t>
            </a:r>
            <a:r>
              <a:rPr lang="en-US" b="1" dirty="0" smtClean="0">
                <a:solidFill>
                  <a:srgbClr val="C00000"/>
                </a:solidFill>
              </a:rPr>
              <a:t>identity function </a:t>
            </a:r>
            <a:r>
              <a:rPr lang="en-US" dirty="0" smtClean="0"/>
              <a:t>on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because it sends </a:t>
            </a:r>
            <a:r>
              <a:rPr lang="en-US" b="1" dirty="0" smtClean="0">
                <a:solidFill>
                  <a:srgbClr val="C00000"/>
                </a:solidFill>
              </a:rPr>
              <a:t>each element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mapped to </a:t>
            </a:r>
            <a:r>
              <a:rPr lang="en-US" b="1" dirty="0" smtClean="0">
                <a:solidFill>
                  <a:srgbClr val="C00000"/>
                </a:solidFill>
              </a:rPr>
              <a:t>itself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X = </a:t>
            </a:r>
            <a:r>
              <a:rPr lang="en-US" dirty="0" smtClean="0">
                <a:solidFill>
                  <a:srgbClr val="C00000"/>
                </a:solidFill>
              </a:rPr>
              <a:t>{1, 2, 3, 4}.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identity 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is represented by the </a:t>
            </a:r>
            <a:r>
              <a:rPr lang="en-US" dirty="0" smtClean="0">
                <a:solidFill>
                  <a:srgbClr val="C00000"/>
                </a:solidFill>
              </a:rPr>
              <a:t>arrow diagram.</a:t>
            </a:r>
          </a:p>
          <a:p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09800"/>
            <a:ext cx="5562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of the </a:t>
            </a:r>
            <a:r>
              <a:rPr lang="en-US" b="1" dirty="0" smtClean="0">
                <a:solidFill>
                  <a:srgbClr val="C00000"/>
                </a:solidFill>
              </a:rPr>
              <a:t>arrow diagrams </a:t>
            </a:r>
            <a:r>
              <a:rPr lang="en-US" dirty="0" smtClean="0"/>
              <a:t>define </a:t>
            </a:r>
            <a:r>
              <a:rPr lang="en-US" b="1" dirty="0" smtClean="0">
                <a:solidFill>
                  <a:srgbClr val="C00000"/>
                </a:solidFill>
              </a:rPr>
              <a:t>one-to-one functions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553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5486400"/>
            <a:ext cx="2819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Image of (a) = 2</a:t>
            </a:r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5486400"/>
            <a:ext cx="2819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Image of (b) = 1</a:t>
            </a:r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5483940"/>
            <a:ext cx="2819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Image of (c) = 3</a:t>
            </a:r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491296"/>
            <a:ext cx="3505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 Black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</a:rPr>
              <a:t>is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 Black" pitchFamily="34" charset="0"/>
              </a:rPr>
              <a:t>one-to-one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function</a:t>
            </a:r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7720" y="5440680"/>
            <a:ext cx="3886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 Black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is NOT </a:t>
            </a:r>
            <a:r>
              <a:rPr lang="en-US" dirty="0" smtClean="0">
                <a:solidFill>
                  <a:srgbClr val="C00000"/>
                </a:solidFill>
                <a:latin typeface="Arial Black" pitchFamily="34" charset="0"/>
              </a:rPr>
              <a:t>one-to-one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function</a:t>
            </a:r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all </a:t>
            </a:r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 functions from X = </a:t>
            </a:r>
            <a:r>
              <a:rPr lang="en-US" dirty="0" smtClean="0">
                <a:solidFill>
                  <a:srgbClr val="C00000"/>
                </a:solidFill>
              </a:rPr>
              <a:t>{ a, b } </a:t>
            </a:r>
            <a:r>
              <a:rPr lang="en-US" dirty="0" smtClean="0"/>
              <a:t>to Y = </a:t>
            </a:r>
            <a:r>
              <a:rPr lang="en-US" dirty="0" smtClean="0">
                <a:solidFill>
                  <a:srgbClr val="C00000"/>
                </a:solidFill>
              </a:rPr>
              <a:t>{ u, v }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SOLUTION</a:t>
            </a:r>
            <a:r>
              <a:rPr lang="en-US" b="1" u="sng" dirty="0" smtClean="0"/>
              <a:t>: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C00000"/>
                </a:solidFill>
              </a:rPr>
              <a:t>two one-to-one functions </a:t>
            </a:r>
            <a:r>
              <a:rPr lang="en-US" dirty="0" smtClean="0"/>
              <a:t>from X to Y defined by the arrow diagrams.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We have only </a:t>
            </a:r>
            <a:r>
              <a:rPr lang="en-US" b="1" dirty="0" smtClean="0">
                <a:solidFill>
                  <a:srgbClr val="C00000"/>
                </a:solidFill>
              </a:rPr>
              <a:t>two one-to-one functions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691588"/>
            <a:ext cx="74676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b="1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 functions are there from a </a:t>
            </a:r>
            <a:r>
              <a:rPr lang="en-US" b="1" dirty="0" smtClean="0">
                <a:solidFill>
                  <a:srgbClr val="C00000"/>
                </a:solidFill>
              </a:rPr>
              <a:t>set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rgbClr val="C00000"/>
                </a:solidFill>
              </a:rPr>
              <a:t>three elements </a:t>
            </a:r>
            <a:r>
              <a:rPr lang="en-US" dirty="0" smtClean="0"/>
              <a:t>to a </a:t>
            </a:r>
            <a:r>
              <a:rPr lang="en-US" b="1" dirty="0" smtClean="0">
                <a:solidFill>
                  <a:srgbClr val="C00000"/>
                </a:solidFill>
              </a:rPr>
              <a:t>set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rgbClr val="C00000"/>
                </a:solidFill>
              </a:rPr>
              <a:t>four elements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SOLUTION</a:t>
            </a:r>
          </a:p>
          <a:p>
            <a:pPr>
              <a:buNone/>
            </a:pPr>
            <a:r>
              <a:rPr lang="en-US" dirty="0" smtClean="0"/>
              <a:t>	Let X = </a:t>
            </a:r>
            <a:r>
              <a:rPr lang="en-US" dirty="0" smtClean="0">
                <a:solidFill>
                  <a:srgbClr val="C00000"/>
                </a:solidFill>
              </a:rPr>
              <a:t>{ 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} </a:t>
            </a:r>
            <a:r>
              <a:rPr lang="en-US" dirty="0" smtClean="0"/>
              <a:t>and Y = </a:t>
            </a:r>
            <a:r>
              <a:rPr lang="en-US" dirty="0" smtClean="0">
                <a:solidFill>
                  <a:srgbClr val="C00000"/>
                </a:solidFill>
              </a:rPr>
              <a:t>{ y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y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y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, y</a:t>
            </a:r>
            <a:r>
              <a:rPr lang="en-US" baseline="-25000" dirty="0" smtClean="0">
                <a:solidFill>
                  <a:srgbClr val="C00000"/>
                </a:solidFill>
              </a:rPr>
              <a:t>4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may be mapped to any of the </a:t>
            </a:r>
            <a:r>
              <a:rPr lang="en-US" dirty="0" smtClean="0">
                <a:solidFill>
                  <a:srgbClr val="C00000"/>
                </a:solidFill>
              </a:rPr>
              <a:t>4 elements of Y</a:t>
            </a:r>
            <a:r>
              <a:rPr lang="en-US" dirty="0" smtClean="0"/>
              <a:t>.  Then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may be mapped to any of the </a:t>
            </a:r>
            <a:r>
              <a:rPr lang="en-US" dirty="0" smtClean="0">
                <a:solidFill>
                  <a:srgbClr val="C00000"/>
                </a:solidFill>
              </a:rPr>
              <a:t>remaining 3 elements of Y </a:t>
            </a:r>
            <a:r>
              <a:rPr lang="en-US" dirty="0" smtClean="0"/>
              <a:t>&amp; finally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 may be mapped to any of the </a:t>
            </a:r>
            <a:r>
              <a:rPr lang="en-US" dirty="0" smtClean="0">
                <a:solidFill>
                  <a:srgbClr val="C00000"/>
                </a:solidFill>
              </a:rPr>
              <a:t>remaining 2 elements of 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 Hence, total no. of </a:t>
            </a:r>
            <a:r>
              <a:rPr lang="en-US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 functions from </a:t>
            </a:r>
            <a:r>
              <a:rPr lang="en-US" dirty="0" smtClean="0">
                <a:solidFill>
                  <a:srgbClr val="C00000"/>
                </a:solidFill>
              </a:rPr>
              <a:t>X to Y </a:t>
            </a:r>
            <a:r>
              <a:rPr lang="en-US" dirty="0" smtClean="0"/>
              <a:t>are</a:t>
            </a:r>
          </a:p>
          <a:p>
            <a:pPr algn="ctr">
              <a:buNone/>
            </a:pPr>
            <a:r>
              <a:rPr lang="en-US" dirty="0" smtClean="0"/>
              <a:t>	 4 </a:t>
            </a:r>
            <a:r>
              <a:rPr lang="en-US" dirty="0" smtClean="0">
                <a:solidFill>
                  <a:srgbClr val="C00000"/>
                </a:solidFill>
              </a:rPr>
              <a:t>×</a:t>
            </a:r>
            <a:r>
              <a:rPr lang="en-US" dirty="0" smtClean="0"/>
              <a:t> 3 </a:t>
            </a:r>
            <a:r>
              <a:rPr lang="en-US" dirty="0" smtClean="0">
                <a:solidFill>
                  <a:srgbClr val="C00000"/>
                </a:solidFill>
              </a:rPr>
              <a:t>×</a:t>
            </a:r>
            <a:r>
              <a:rPr lang="en-US" b="1" dirty="0" smtClean="0"/>
              <a:t> 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C00000"/>
                </a:solidFill>
              </a:rPr>
              <a:t>= 24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</a:t>
            </a:r>
            <a:r>
              <a:rPr lang="en-US" dirty="0" smtClean="0">
                <a:solidFill>
                  <a:srgbClr val="C00000"/>
                </a:solidFill>
              </a:rPr>
              <a:t>one-to-one</a:t>
            </a:r>
            <a:r>
              <a:rPr lang="en-US" dirty="0" smtClean="0"/>
              <a:t> functions are there from a set with </a:t>
            </a:r>
            <a:r>
              <a:rPr lang="en-US" dirty="0" smtClean="0">
                <a:solidFill>
                  <a:srgbClr val="C00000"/>
                </a:solidFill>
              </a:rPr>
              <a:t>three elements </a:t>
            </a:r>
            <a:r>
              <a:rPr lang="en-US" dirty="0" smtClean="0"/>
              <a:t>to a set with </a:t>
            </a:r>
            <a:r>
              <a:rPr lang="en-US" dirty="0" smtClean="0">
                <a:solidFill>
                  <a:srgbClr val="C00000"/>
                </a:solidFill>
              </a:rPr>
              <a:t>two elements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SOLUTION</a:t>
            </a:r>
          </a:p>
          <a:p>
            <a:endParaRPr lang="en-US" b="1" u="sng" dirty="0" smtClean="0"/>
          </a:p>
          <a:p>
            <a:r>
              <a:rPr lang="en-US" dirty="0" smtClean="0"/>
              <a:t>Let  X = </a:t>
            </a:r>
            <a:r>
              <a:rPr lang="en-US" dirty="0" smtClean="0">
                <a:solidFill>
                  <a:srgbClr val="C00000"/>
                </a:solidFill>
              </a:rPr>
              <a:t>{x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r>
              <a:rPr lang="en-US" dirty="0" smtClean="0"/>
              <a:t>	and Y = </a:t>
            </a:r>
            <a:r>
              <a:rPr lang="en-US" dirty="0" smtClean="0">
                <a:solidFill>
                  <a:srgbClr val="C00000"/>
                </a:solidFill>
              </a:rPr>
              <a:t>{y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y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endParaRPr lang="en-US" b="1" u="sng" dirty="0" smtClean="0"/>
          </a:p>
          <a:p>
            <a:r>
              <a:rPr lang="en-US" dirty="0" smtClean="0"/>
              <a:t>Two elements in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could be </a:t>
            </a:r>
            <a:r>
              <a:rPr lang="en-US" dirty="0" smtClean="0">
                <a:solidFill>
                  <a:srgbClr val="C00000"/>
                </a:solidFill>
              </a:rPr>
              <a:t>mapped </a:t>
            </a:r>
            <a:r>
              <a:rPr lang="en-US" dirty="0" smtClean="0"/>
              <a:t>to the two elements in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separately. But there is no new element in Y to which the third element in X could be mapped. Accordingly there is </a:t>
            </a:r>
            <a:r>
              <a:rPr lang="en-US" dirty="0" smtClean="0">
                <a:solidFill>
                  <a:srgbClr val="C00000"/>
                </a:solidFill>
              </a:rPr>
              <a:t>no one-to-one </a:t>
            </a:r>
            <a:r>
              <a:rPr lang="en-US" dirty="0" smtClean="0"/>
              <a:t>function from a set with three elements to a set with two elements.</a:t>
            </a:r>
          </a:p>
          <a:p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many </a:t>
            </a:r>
            <a:r>
              <a:rPr lang="en-US" dirty="0" smtClean="0">
                <a:solidFill>
                  <a:srgbClr val="C00000"/>
                </a:solidFill>
              </a:rPr>
              <a:t>one-to-one functions </a:t>
            </a:r>
            <a:r>
              <a:rPr lang="en-US" dirty="0" smtClean="0"/>
              <a:t>are there from </a:t>
            </a:r>
            <a:r>
              <a:rPr lang="en-US" dirty="0" smtClean="0">
                <a:solidFill>
                  <a:srgbClr val="C00000"/>
                </a:solidFill>
              </a:rPr>
              <a:t>a set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three elements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a set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two elements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SOLUTION: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 </a:t>
            </a:r>
            <a:r>
              <a:rPr lang="en-US" dirty="0" smtClean="0"/>
              <a:t>Let X = </a:t>
            </a:r>
            <a:r>
              <a:rPr lang="en-US" dirty="0" smtClean="0">
                <a:solidFill>
                  <a:srgbClr val="C00000"/>
                </a:solidFill>
              </a:rPr>
              <a:t>{x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r>
              <a:rPr lang="en-US" dirty="0" smtClean="0"/>
              <a:t>	and Y = </a:t>
            </a:r>
            <a:r>
              <a:rPr lang="en-US" dirty="0" smtClean="0">
                <a:solidFill>
                  <a:srgbClr val="C00000"/>
                </a:solidFill>
              </a:rPr>
              <a:t>{y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y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Two elements in X could be mapped to the two elements in Y separately. But there is no new element in Y to which the third element in X could be mapped. Accordingly there is </a:t>
            </a:r>
            <a:r>
              <a:rPr lang="en-US" dirty="0" smtClean="0">
                <a:solidFill>
                  <a:srgbClr val="C00000"/>
                </a:solidFill>
              </a:rPr>
              <a:t>no one-to-one function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C00000"/>
                </a:solidFill>
              </a:rPr>
              <a:t>a set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three elements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a set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two elements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514600"/>
            <a:ext cx="3657600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1681</TotalTime>
  <Words>972</Words>
  <Application>Microsoft Office PowerPoint</Application>
  <PresentationFormat>On-screen Show (4:3)</PresentationFormat>
  <Paragraphs>349</Paragraphs>
  <Slides>43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Origin</vt:lpstr>
      <vt:lpstr>Equation</vt:lpstr>
      <vt:lpstr>TYPES OF FUNCTIONS Lecture # 12</vt:lpstr>
      <vt:lpstr> TYPES OF FUNCTION  </vt:lpstr>
      <vt:lpstr> ONE-TO-ONE FUNCTION / INJECTIVE FUNCTION  </vt:lpstr>
      <vt:lpstr>FUNCTION NOT ONE-TO-ONE</vt:lpstr>
      <vt:lpstr>EXAMPLE</vt:lpstr>
      <vt:lpstr>EXERCISE</vt:lpstr>
      <vt:lpstr>EXERCISE</vt:lpstr>
      <vt:lpstr>EXERCISE</vt:lpstr>
      <vt:lpstr>EXERCISE</vt:lpstr>
      <vt:lpstr>GRAPH OF ONE-TO-ONE FUNCTION</vt:lpstr>
      <vt:lpstr>EXAMPLE</vt:lpstr>
      <vt:lpstr>ALTERNATIVE DEFINITION OF ONE-TO-ONE FUNCTION</vt:lpstr>
      <vt:lpstr>EXAMPLE</vt:lpstr>
      <vt:lpstr>SOLUTION</vt:lpstr>
      <vt:lpstr>Slide 15</vt:lpstr>
      <vt:lpstr>EXAMPLE</vt:lpstr>
      <vt:lpstr>SOLUTION</vt:lpstr>
      <vt:lpstr>SURJECTIVE FUNCTION /ONTO FUNCTION</vt:lpstr>
      <vt:lpstr>Slide 19</vt:lpstr>
      <vt:lpstr>FUNCTION NOT ONTO</vt:lpstr>
      <vt:lpstr>EXAMPLE</vt:lpstr>
      <vt:lpstr>Slide 22</vt:lpstr>
      <vt:lpstr>Onto vs. one-to-one</vt:lpstr>
      <vt:lpstr>EXAMPLE</vt:lpstr>
      <vt:lpstr>SOLUTION</vt:lpstr>
      <vt:lpstr>Cont…</vt:lpstr>
      <vt:lpstr>EXAMPLE</vt:lpstr>
      <vt:lpstr>SOLUTION</vt:lpstr>
      <vt:lpstr>Cont…</vt:lpstr>
      <vt:lpstr>GRAPH OF ONTO FUNCTION</vt:lpstr>
      <vt:lpstr>EXERCISE</vt:lpstr>
      <vt:lpstr>SOLUTION</vt:lpstr>
      <vt:lpstr>EXERCISE</vt:lpstr>
      <vt:lpstr>SOLUTION</vt:lpstr>
      <vt:lpstr>Cont…</vt:lpstr>
      <vt:lpstr>Slide 36</vt:lpstr>
      <vt:lpstr>BIJECTIVE FUNCTION </vt:lpstr>
      <vt:lpstr>EXAMPLE</vt:lpstr>
      <vt:lpstr>EXERCISE</vt:lpstr>
      <vt:lpstr>Cont…</vt:lpstr>
      <vt:lpstr>GRAPH OF BIJECTIVE FUNCTION</vt:lpstr>
      <vt:lpstr>IDENTITY FUNCTION ON A SET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INFERENCE Lecture # 08</dc:title>
  <dc:creator>C &amp; M</dc:creator>
  <cp:lastModifiedBy>Yasir</cp:lastModifiedBy>
  <cp:revision>194</cp:revision>
  <dcterms:created xsi:type="dcterms:W3CDTF">2013-10-15T06:26:31Z</dcterms:created>
  <dcterms:modified xsi:type="dcterms:W3CDTF">2015-11-23T17:21:23Z</dcterms:modified>
</cp:coreProperties>
</file>