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60"/>
  </p:notesMasterIdLst>
  <p:sldIdLst>
    <p:sldId id="256" r:id="rId3"/>
    <p:sldId id="288" r:id="rId4"/>
    <p:sldId id="289" r:id="rId5"/>
    <p:sldId id="290" r:id="rId6"/>
    <p:sldId id="291" r:id="rId7"/>
    <p:sldId id="292" r:id="rId8"/>
    <p:sldId id="293" r:id="rId9"/>
    <p:sldId id="295" r:id="rId10"/>
    <p:sldId id="294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4" r:id="rId48"/>
    <p:sldId id="333" r:id="rId49"/>
    <p:sldId id="257" r:id="rId50"/>
    <p:sldId id="271" r:id="rId51"/>
    <p:sldId id="258" r:id="rId52"/>
    <p:sldId id="272" r:id="rId53"/>
    <p:sldId id="259" r:id="rId54"/>
    <p:sldId id="262" r:id="rId55"/>
    <p:sldId id="261" r:id="rId56"/>
    <p:sldId id="268" r:id="rId57"/>
    <p:sldId id="263" r:id="rId58"/>
    <p:sldId id="269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C208-CBD2-4BB3-BC72-DCDC3D7B8183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421D0-6215-4261-B64C-7470A97F18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421D0-6215-4261-B64C-7470A97F18E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547385E-8BC5-4441-A857-FF4014F161FF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91DE-CF46-1906-F87A-CA60E5D12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51FCE-7229-CEFA-0726-F388D3C23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349F4-902D-B430-2228-EAA7EBCB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56185-BC75-5DC3-73AE-ED767E7B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9C13D-4BEE-8A94-ABC5-3377931D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6D3AC-5614-4402-BC47-455F876C37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045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DCCD-D13B-758F-AABB-E935F871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D1DF-C229-4ABE-1C67-7B7EC1A5B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BE1D0-E51C-836E-D938-D3B167AF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25489-6595-5FDC-DD80-3C42ED30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222D0-E23C-F5C0-4200-CFB97645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72ADD-FD0A-4A63-80CB-A7CCB549E1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939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7455-B924-4B1A-353A-0A6183AA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EE9E4-746B-E00C-84DC-04BF1A796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34D83-8A62-79B4-5E5D-5A8C82DA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308BE-A2D0-8E26-2D43-45C19469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1465B-5F56-5AB9-401B-0022A515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90AB1-198A-4D53-BA0B-BFB86EDD5E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390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BA47-76A9-F7F1-48A9-D9C38721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9997-8FBF-487E-6CFD-45B11B1F0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F44A5-A95C-CCD5-A46E-9DA269C5D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04E4A-9E7E-2D3F-B1EA-85901559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7EFBA-AB4E-6C82-6F69-ACC7B2E2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3D46E-7134-68DE-E359-DC4EF668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D65BF-7E5E-4ED8-9D39-E3B1078AB3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159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D87F-F75C-1DCC-BB90-7C0B6C07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D055E-D1BE-5754-433A-D2833CE1D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A4F1-A4D4-7E8D-1064-97479DDCD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EF882-AABF-711F-DB1B-E5B90050F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E0DAB-4F12-0643-AA74-3F3FE95E4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467A6-8B08-4D2E-FECF-B521E4BA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32790-C384-594C-BAFC-EBD1BC3C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E51B3-BC4C-5A18-A0FD-A5A548C4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8387B-925F-4FC7-B4EF-715A4E2637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370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6123-F6DC-0C13-B6BF-DAAC3E7C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77668-14AC-E5BD-9A2A-C83EB110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A3F1F-D474-F592-216F-381A56AF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731C6-3057-8FDB-F5D8-2CA28BE5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77BDD-6546-4950-A2E3-D31BF5C8DD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208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46E7A-1666-8D31-2EA0-4EA9578E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53B14-1A01-D918-2FFF-6F26A66D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5D18-165C-2638-E21B-85F7B12C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84147-D305-4588-957B-ACCE22B4E6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50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C183-C678-C39B-BB59-72F60100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2637-AB96-8F62-B6BC-25232CD0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265D6-F72D-90E8-A639-24C2AECE0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6AC72-EBEA-49D1-0516-221E4440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869AA-DA1E-92B9-591E-906F4D9B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CB7CB-3917-6C2D-7F25-13C8970A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AC3F9-0009-48F4-A290-BACA35799E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34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A8D6-02A1-8C7F-075B-C5D141A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FB533-CB01-3517-A86F-382E9E0AE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44C49-A145-7BD8-7327-582C98F1F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4650E-169F-CFA6-40D4-C582AD92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E502F-F40B-E78F-8EA7-CB01C32C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C5819-9B86-83BB-B20F-9E8913C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C896C-709E-4623-939E-01ECAC5B6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932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12FF-9A78-5BB6-C1AE-3D7AB995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58227-5F28-2407-3E73-A28027B6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41BE0-8DED-8F07-63EC-2629F8D9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F9367-CC93-B457-EE42-85D0F289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EBF4-0BB4-2118-8811-EDC7037A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82632-0C39-4E3C-B3A5-A312B18590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352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B6CC2-4794-FF19-834A-661FA8F2B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867D6-42AB-BDE5-83F2-F9BEBA64F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4D09F-F530-B427-84F9-35FFA927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E89A3-D06A-B64B-809D-3CFE43EA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003A-F8B5-1ADC-26EC-EFFCEC9B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61146-6B53-4D80-AD0C-F38C12B0C7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16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547385E-8BC5-4441-A857-FF4014F161FF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47385E-8BC5-4441-A857-FF4014F161FF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9461FC-DF4C-4548-A1F9-450F06AED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213B94-5DAE-3FD7-1E79-7DD0363C0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B6F3A2-B692-1928-50BB-61BB13CC7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204A600-67CD-E10F-524E-28DA516B0A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2CD882-5FA8-2F3F-CAF1-27B8A54342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7C02FE2-92A0-78E1-7DDF-C2A7718E32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DF84FC1-5E70-4B4E-B34E-D9E6A3B02C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38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3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C00000"/>
                </a:solidFill>
              </a:rPr>
              <a:t>INVERSE &amp; COMPOSITIONS OF FUNCTIONS</a:t>
            </a:r>
            <a:br>
              <a:rPr lang="en-US" b="1" u="sng" dirty="0">
                <a:solidFill>
                  <a:srgbClr val="C00000"/>
                </a:solidFill>
              </a:rPr>
            </a:br>
            <a:endParaRPr lang="en-US" sz="29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Lecture </a:t>
            </a:r>
            <a:r>
              <a:rPr lang="en-US" b="1">
                <a:solidFill>
                  <a:srgbClr val="0070C0"/>
                </a:solidFill>
              </a:rPr>
              <a:t># 13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INVERSE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</a:t>
            </a:r>
            <a:r>
              <a:rPr lang="en-US" b="1" dirty="0">
                <a:solidFill>
                  <a:srgbClr val="C00000"/>
                </a:solidFill>
              </a:rPr>
              <a:t>f: X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/>
              <a:t> is a </a:t>
            </a:r>
            <a:r>
              <a:rPr lang="en-US" dirty="0" err="1">
                <a:solidFill>
                  <a:srgbClr val="C00000"/>
                </a:solidFill>
              </a:rPr>
              <a:t>Bijective</a:t>
            </a:r>
            <a:r>
              <a:rPr lang="en-US" dirty="0">
                <a:solidFill>
                  <a:srgbClr val="C00000"/>
                </a:solidFill>
              </a:rPr>
              <a:t> function</a:t>
            </a:r>
            <a:r>
              <a:rPr lang="en-US" dirty="0"/>
              <a:t>. Then the </a:t>
            </a:r>
            <a:r>
              <a:rPr lang="en-US" dirty="0">
                <a:solidFill>
                  <a:srgbClr val="C00000"/>
                </a:solidFill>
              </a:rPr>
              <a:t>inverse function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b="1" baseline="30000" dirty="0">
                <a:solidFill>
                  <a:srgbClr val="C00000"/>
                </a:solidFill>
              </a:rPr>
              <a:t>-1</a:t>
            </a:r>
            <a:r>
              <a:rPr lang="en-US" b="1" dirty="0">
                <a:solidFill>
                  <a:srgbClr val="C00000"/>
                </a:solidFill>
              </a:rPr>
              <a:t>: Y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b="1" dirty="0">
                <a:solidFill>
                  <a:srgbClr val="C00000"/>
                </a:solidFill>
              </a:rPr>
              <a:t>X </a:t>
            </a:r>
            <a:r>
              <a:rPr lang="en-US" dirty="0"/>
              <a:t>is defined as: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sym typeface="Symbol"/>
              </a:rPr>
              <a:t>			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baseline="30000" dirty="0">
                <a:solidFill>
                  <a:srgbClr val="C00000"/>
                </a:solidFill>
              </a:rPr>
              <a:t>-1</a:t>
            </a:r>
            <a:r>
              <a:rPr lang="en-US" dirty="0">
                <a:solidFill>
                  <a:srgbClr val="C00000"/>
                </a:solidFill>
              </a:rPr>
              <a:t>(y) = x 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</a:t>
            </a:r>
            <a:r>
              <a:rPr lang="en-US" dirty="0">
                <a:solidFill>
                  <a:srgbClr val="C00000"/>
                </a:solidFill>
              </a:rPr>
              <a:t> y = f(x) 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  </a:t>
            </a:r>
            <a:r>
              <a:rPr lang="en-US" dirty="0">
                <a:solidFill>
                  <a:srgbClr val="C00000"/>
                </a:solidFill>
              </a:rPr>
              <a:t> y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>
                <a:solidFill>
                  <a:srgbClr val="C00000"/>
                </a:solidFill>
              </a:rPr>
              <a:t>Y</a:t>
            </a:r>
          </a:p>
          <a:p>
            <a:endParaRPr lang="en-US" dirty="0"/>
          </a:p>
          <a:p>
            <a:r>
              <a:rPr lang="en-US" dirty="0"/>
              <a:t>That is, 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b="1" baseline="30000" dirty="0">
                <a:solidFill>
                  <a:srgbClr val="C00000"/>
                </a:solidFill>
              </a:rPr>
              <a:t>-1</a:t>
            </a:r>
            <a:r>
              <a:rPr lang="en-US" dirty="0"/>
              <a:t> sends </a:t>
            </a:r>
            <a:r>
              <a:rPr lang="en-US" b="1" dirty="0">
                <a:solidFill>
                  <a:srgbClr val="C00000"/>
                </a:solidFill>
              </a:rPr>
              <a:t>each element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/>
              <a:t> back to the element of 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/>
              <a:t> that it came from under 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ARROW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30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REMARK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/>
              <a:t> whose </a:t>
            </a:r>
            <a:r>
              <a:rPr lang="en-US" dirty="0">
                <a:solidFill>
                  <a:srgbClr val="C00000"/>
                </a:solidFill>
              </a:rPr>
              <a:t>inverse function </a:t>
            </a:r>
            <a:r>
              <a:rPr lang="en-US" dirty="0"/>
              <a:t>exists is called an </a:t>
            </a:r>
            <a:r>
              <a:rPr lang="en-US" b="1" dirty="0">
                <a:solidFill>
                  <a:srgbClr val="C00000"/>
                </a:solidFill>
              </a:rPr>
              <a:t>invertible function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Only </a:t>
            </a:r>
            <a:r>
              <a:rPr lang="en-US" b="1" dirty="0" err="1">
                <a:solidFill>
                  <a:srgbClr val="C00000"/>
                </a:solidFill>
              </a:rPr>
              <a:t>Bijective</a:t>
            </a:r>
            <a:r>
              <a:rPr lang="en-US" b="1" dirty="0">
                <a:solidFill>
                  <a:srgbClr val="C00000"/>
                </a:solidFill>
              </a:rPr>
              <a:t> functions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invertible functions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INVERSE FUNCTION FROM AN ARROW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Let the </a:t>
            </a:r>
            <a:r>
              <a:rPr lang="en-US" sz="3200" dirty="0" err="1">
                <a:solidFill>
                  <a:srgbClr val="C00000"/>
                </a:solidFill>
              </a:rPr>
              <a:t>bijection</a:t>
            </a:r>
            <a:r>
              <a:rPr lang="en-US" sz="3200" dirty="0">
                <a:solidFill>
                  <a:srgbClr val="C00000"/>
                </a:solidFill>
              </a:rPr>
              <a:t> f:X</a:t>
            </a:r>
            <a:r>
              <a:rPr lang="en-US" sz="3200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sz="3200" dirty="0">
                <a:solidFill>
                  <a:srgbClr val="C00000"/>
                </a:solidFill>
              </a:rPr>
              <a:t>Y </a:t>
            </a:r>
            <a:r>
              <a:rPr lang="en-US" sz="3200" dirty="0"/>
              <a:t>be defined by the arrow diagram.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inverse function </a:t>
            </a:r>
            <a:r>
              <a:rPr lang="en-US" sz="3200" b="1" dirty="0">
                <a:solidFill>
                  <a:srgbClr val="C00000"/>
                </a:solidFill>
              </a:rPr>
              <a:t>f</a:t>
            </a:r>
            <a:r>
              <a:rPr lang="en-US" sz="3200" b="1" baseline="30000" dirty="0">
                <a:solidFill>
                  <a:srgbClr val="C00000"/>
                </a:solidFill>
              </a:rPr>
              <a:t>-1</a:t>
            </a:r>
            <a:r>
              <a:rPr lang="en-US" sz="3200" b="1" dirty="0">
                <a:solidFill>
                  <a:srgbClr val="C00000"/>
                </a:solidFill>
              </a:rPr>
              <a:t>:Y</a:t>
            </a:r>
            <a:r>
              <a:rPr lang="en-US" sz="3200" b="1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sz="3200" b="1" dirty="0">
                <a:solidFill>
                  <a:srgbClr val="C00000"/>
                </a:solidFill>
              </a:rPr>
              <a:t>X </a:t>
            </a:r>
            <a:r>
              <a:rPr lang="en-US" sz="3200" dirty="0"/>
              <a:t>is represented below by the arrow diagram.</a:t>
            </a:r>
          </a:p>
          <a:p>
            <a:endParaRPr lang="en-US" sz="3200" dirty="0"/>
          </a:p>
          <a:p>
            <a:endParaRPr lang="en-US" sz="3200" b="1" u="sng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69808"/>
            <a:ext cx="32480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3432" y="1524000"/>
            <a:ext cx="2971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990600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INVERSE FUNCTION FROM A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>
                <a:solidFill>
                  <a:srgbClr val="C00000"/>
                </a:solidFill>
              </a:rPr>
              <a:t>f: R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dirty="0"/>
              <a:t> be defined by the formula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	f(x) = 4x-1 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      </a:t>
            </a:r>
            <a:r>
              <a:rPr lang="en-US" dirty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>
                <a:solidFill>
                  <a:srgbClr val="C00000"/>
                </a:solidFill>
              </a:rPr>
              <a:t>R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	f</a:t>
            </a:r>
            <a:r>
              <a:rPr lang="en-US" baseline="30000" dirty="0"/>
              <a:t>-1</a:t>
            </a:r>
            <a:r>
              <a:rPr lang="en-US" dirty="0"/>
              <a:t> exists ???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We have to prove that </a:t>
            </a:r>
            <a:r>
              <a:rPr lang="en-US" dirty="0">
                <a:solidFill>
                  <a:srgbClr val="C00000"/>
                </a:solidFill>
              </a:rPr>
              <a:t>f </a:t>
            </a:r>
            <a:r>
              <a:rPr lang="en-US" dirty="0"/>
              <a:t>is </a:t>
            </a:r>
            <a:r>
              <a:rPr lang="en-US" dirty="0" err="1">
                <a:solidFill>
                  <a:srgbClr val="C00000"/>
                </a:solidFill>
              </a:rPr>
              <a:t>bijective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We have already proved that this function is </a:t>
            </a:r>
            <a:r>
              <a:rPr lang="en-US" dirty="0" err="1">
                <a:solidFill>
                  <a:srgbClr val="C00000"/>
                </a:solidFill>
              </a:rPr>
              <a:t>bijective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definition of 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baseline="30000" dirty="0">
                <a:solidFill>
                  <a:srgbClr val="C00000"/>
                </a:solidFill>
              </a:rPr>
              <a:t>-1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dirty="0"/>
              <a:t>		             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baseline="30000" dirty="0">
                <a:solidFill>
                  <a:srgbClr val="C00000"/>
                </a:solidFill>
              </a:rPr>
              <a:t>-1</a:t>
            </a:r>
            <a:r>
              <a:rPr lang="en-US" dirty="0">
                <a:solidFill>
                  <a:srgbClr val="C00000"/>
                </a:solidFill>
              </a:rPr>
              <a:t> (y) = 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</a:t>
            </a:r>
            <a:r>
              <a:rPr lang="en-US" dirty="0">
                <a:solidFill>
                  <a:srgbClr val="C00000"/>
                </a:solidFill>
              </a:rPr>
              <a:t> f(x) = y</a:t>
            </a:r>
          </a:p>
          <a:p>
            <a:pPr>
              <a:buNone/>
            </a:pPr>
            <a:r>
              <a:rPr lang="en-US" dirty="0"/>
              <a:t>	Now solving    </a:t>
            </a:r>
            <a:r>
              <a:rPr lang="en-US" dirty="0">
                <a:solidFill>
                  <a:srgbClr val="C00000"/>
                </a:solidFill>
              </a:rPr>
              <a:t>f(x) = y    </a:t>
            </a:r>
            <a:r>
              <a:rPr lang="en-US" dirty="0"/>
              <a:t>for </a:t>
            </a:r>
            <a:r>
              <a:rPr lang="en-US" dirty="0">
                <a:solidFill>
                  <a:srgbClr val="C00000"/>
                </a:solidFill>
              </a:rPr>
              <a:t>x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ym typeface="Symbol"/>
              </a:rPr>
              <a:t> 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4x-1 = y</a:t>
            </a:r>
            <a:r>
              <a:rPr lang="en-US" dirty="0"/>
              <a:t>	(by definition of 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ym typeface="Symbol"/>
              </a:rPr>
              <a:t> 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4x = y + 1</a:t>
            </a:r>
          </a:p>
          <a:p>
            <a:pPr>
              <a:buNone/>
            </a:pPr>
            <a:r>
              <a:rPr lang="en-US" dirty="0">
                <a:sym typeface="Symbol"/>
              </a:rPr>
              <a:t>	 </a:t>
            </a:r>
            <a:endParaRPr lang="en-US" dirty="0"/>
          </a:p>
          <a:p>
            <a:endParaRPr lang="en-US" dirty="0"/>
          </a:p>
          <a:p>
            <a:r>
              <a:rPr lang="en-US" dirty="0"/>
              <a:t>Hence, f</a:t>
            </a:r>
            <a:r>
              <a:rPr lang="en-US" baseline="30000" dirty="0"/>
              <a:t>-1</a:t>
            </a:r>
            <a:r>
              <a:rPr lang="en-US" dirty="0"/>
              <a:t> (y) =          is the inverse of f(x)=4x-1</a:t>
            </a:r>
          </a:p>
          <a:p>
            <a:pPr>
              <a:buNone/>
            </a:pPr>
            <a:r>
              <a:rPr lang="en-US" dirty="0"/>
              <a:t>	 which defines 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baseline="30000" dirty="0">
                <a:solidFill>
                  <a:srgbClr val="C00000"/>
                </a:solidFill>
              </a:rPr>
              <a:t>-1</a:t>
            </a:r>
            <a:r>
              <a:rPr lang="en-US" dirty="0">
                <a:solidFill>
                  <a:srgbClr val="C00000"/>
                </a:solidFill>
              </a:rPr>
              <a:t> : R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447800" y="3522408"/>
          <a:ext cx="99551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71320" imgH="393480" progId="">
                  <p:embed/>
                </p:oleObj>
              </mc:Choice>
              <mc:Fallback>
                <p:oleObj r:id="rId3" imgW="571320" imgH="393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22408"/>
                        <a:ext cx="995516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971800" y="4495800"/>
          <a:ext cx="609600" cy="699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42720" imgH="393480" progId="">
                  <p:embed/>
                </p:oleObj>
              </mc:Choice>
              <mc:Fallback>
                <p:oleObj r:id="rId5" imgW="342720" imgH="3934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95800"/>
                        <a:ext cx="609600" cy="6999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WORKING RULE TO FIND INVERSE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we write the function </a:t>
            </a:r>
            <a:r>
              <a:rPr lang="en-US" dirty="0">
                <a:solidFill>
                  <a:srgbClr val="C00000"/>
                </a:solidFill>
              </a:rPr>
              <a:t>f(x)</a:t>
            </a:r>
            <a:r>
              <a:rPr lang="en-US" dirty="0"/>
              <a:t> and solve </a:t>
            </a:r>
            <a:r>
              <a:rPr lang="en-US" dirty="0">
                <a:solidFill>
                  <a:srgbClr val="C00000"/>
                </a:solidFill>
              </a:rPr>
              <a:t>f(x) = y </a:t>
            </a:r>
            <a:r>
              <a:rPr lang="en-US" dirty="0"/>
              <a:t>for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 (after putting the value of </a:t>
            </a:r>
            <a:r>
              <a:rPr lang="en-US" dirty="0">
                <a:solidFill>
                  <a:srgbClr val="C00000"/>
                </a:solidFill>
              </a:rPr>
              <a:t>f(x)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Then we write 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baseline="30000" dirty="0">
                <a:solidFill>
                  <a:srgbClr val="C00000"/>
                </a:solidFill>
              </a:rPr>
              <a:t>-1</a:t>
            </a:r>
            <a:r>
              <a:rPr lang="en-US" dirty="0">
                <a:solidFill>
                  <a:srgbClr val="C00000"/>
                </a:solidFill>
              </a:rPr>
              <a:t> (y) = </a:t>
            </a:r>
            <a:r>
              <a:rPr lang="en-US" b="1" dirty="0">
                <a:solidFill>
                  <a:srgbClr val="C00000"/>
                </a:solidFill>
              </a:rPr>
              <a:t>Right hand side of our  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                                      equation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a function 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dirty="0"/>
              <a:t> be defined on a set of real numbers as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			 for all real numbers </a:t>
            </a:r>
            <a:r>
              <a:rPr lang="en-US" dirty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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1.</a:t>
            </a:r>
            <a:r>
              <a:rPr lang="en-US" dirty="0"/>
              <a:t>	Show that </a:t>
            </a:r>
            <a:r>
              <a:rPr lang="en-US" dirty="0">
                <a:solidFill>
                  <a:srgbClr val="C00000"/>
                </a:solidFill>
              </a:rPr>
              <a:t>f </a:t>
            </a:r>
            <a:r>
              <a:rPr lang="en-US" dirty="0"/>
              <a:t>is a </a:t>
            </a:r>
            <a:r>
              <a:rPr lang="en-US" dirty="0" err="1">
                <a:solidFill>
                  <a:srgbClr val="C00000"/>
                </a:solidFill>
              </a:rPr>
              <a:t>bijective</a:t>
            </a:r>
            <a:r>
              <a:rPr lang="en-US" dirty="0">
                <a:solidFill>
                  <a:srgbClr val="C00000"/>
                </a:solidFill>
              </a:rPr>
              <a:t> function </a:t>
            </a:r>
            <a:r>
              <a:rPr lang="en-US" dirty="0"/>
              <a:t>on </a:t>
            </a:r>
            <a:r>
              <a:rPr lang="en-US" dirty="0">
                <a:solidFill>
                  <a:srgbClr val="C00000"/>
                </a:solidFill>
              </a:rPr>
              <a:t>R - {1}.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2.</a:t>
            </a:r>
            <a:r>
              <a:rPr lang="en-US" dirty="0"/>
              <a:t>	Find the </a:t>
            </a:r>
            <a:r>
              <a:rPr lang="en-US" dirty="0">
                <a:solidFill>
                  <a:srgbClr val="C00000"/>
                </a:solidFill>
              </a:rPr>
              <a:t>inverse function f</a:t>
            </a:r>
            <a:r>
              <a:rPr lang="en-US" baseline="30000" dirty="0">
                <a:solidFill>
                  <a:srgbClr val="C00000"/>
                </a:solidFill>
              </a:rPr>
              <a:t>-1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737852" y="2044909"/>
          <a:ext cx="1524000" cy="77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74360" imgH="393480" progId="">
                  <p:embed/>
                </p:oleObj>
              </mc:Choice>
              <mc:Fallback>
                <p:oleObj r:id="rId2" imgW="774360" imgH="393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852" y="2044909"/>
                        <a:ext cx="1524000" cy="774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b="1" dirty="0">
                <a:solidFill>
                  <a:srgbClr val="C00000"/>
                </a:solidFill>
              </a:rPr>
              <a:t>f is injective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dirty="0"/>
              <a:t> Let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, x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>
                <a:solidFill>
                  <a:srgbClr val="C00000"/>
                </a:solidFill>
              </a:rPr>
              <a:t>R - {1} </a:t>
            </a:r>
            <a:r>
              <a:rPr lang="en-US" dirty="0"/>
              <a:t>and</a:t>
            </a:r>
          </a:p>
          <a:p>
            <a:pPr marL="514350" indent="-514350">
              <a:buNone/>
            </a:pPr>
            <a:r>
              <a:rPr lang="en-US" dirty="0"/>
              <a:t>	 suppose</a:t>
            </a:r>
          </a:p>
          <a:p>
            <a:pPr marL="514350" indent="-51435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 f(x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) = f(x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we have to show that</a:t>
            </a:r>
          </a:p>
          <a:p>
            <a:pPr marL="514350" indent="-514350">
              <a:buNone/>
            </a:pPr>
            <a:r>
              <a:rPr lang="en-US" dirty="0"/>
              <a:t>				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=x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</a:p>
          <a:p>
            <a:pPr marL="514350" indent="-514350">
              <a:buNone/>
            </a:pPr>
            <a:r>
              <a:rPr lang="en-US" dirty="0"/>
              <a:t>						</a:t>
            </a:r>
            <a:r>
              <a:rPr lang="en-US" dirty="0">
                <a:solidFill>
                  <a:srgbClr val="C00000"/>
                </a:solidFill>
              </a:rPr>
              <a:t>(by definition of f)</a:t>
            </a:r>
          </a:p>
          <a:p>
            <a:pPr marL="514350" indent="-514350">
              <a:buNone/>
            </a:pPr>
            <a:endParaRPr lang="en-US" baseline="-25000" dirty="0"/>
          </a:p>
          <a:p>
            <a:pPr marL="514350" indent="-514350">
              <a:buNone/>
            </a:pPr>
            <a:r>
              <a:rPr lang="en-US" baseline="-25000" dirty="0"/>
              <a:t>	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</a:t>
            </a:r>
            <a:r>
              <a:rPr lang="en-US" dirty="0"/>
              <a:t> (x</a:t>
            </a:r>
            <a:r>
              <a:rPr lang="en-US" baseline="-25000" dirty="0"/>
              <a:t>1</a:t>
            </a:r>
            <a:r>
              <a:rPr lang="en-US" dirty="0"/>
              <a:t> + 1) (x</a:t>
            </a:r>
            <a:r>
              <a:rPr lang="en-US" baseline="-25000" dirty="0"/>
              <a:t>2</a:t>
            </a:r>
            <a:r>
              <a:rPr lang="en-US" dirty="0"/>
              <a:t> - 1) = (x</a:t>
            </a:r>
            <a:r>
              <a:rPr lang="en-US" baseline="-25000" dirty="0"/>
              <a:t>2</a:t>
            </a:r>
            <a:r>
              <a:rPr lang="en-US" dirty="0"/>
              <a:t> + 1) (x</a:t>
            </a:r>
            <a:r>
              <a:rPr lang="en-US" baseline="-25000" dirty="0"/>
              <a:t>1</a:t>
            </a:r>
            <a:r>
              <a:rPr lang="en-US" dirty="0"/>
              <a:t> - 1) 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	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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-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- 1 =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- 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1</a:t>
            </a:r>
            <a:r>
              <a:rPr lang="en-US" dirty="0"/>
              <a:t> – 1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	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</a:t>
            </a:r>
            <a:r>
              <a:rPr lang="en-US" dirty="0"/>
              <a:t> -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= - 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1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	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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=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1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	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</a:t>
            </a:r>
            <a:r>
              <a:rPr lang="en-US" dirty="0"/>
              <a:t> 2x</a:t>
            </a:r>
            <a:r>
              <a:rPr lang="en-US" baseline="-25000" dirty="0"/>
              <a:t>2</a:t>
            </a:r>
            <a:r>
              <a:rPr lang="en-US" dirty="0"/>
              <a:t> = 2x</a:t>
            </a:r>
            <a:r>
              <a:rPr lang="en-US" baseline="-25000" dirty="0"/>
              <a:t>1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	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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x</a:t>
            </a:r>
            <a:r>
              <a:rPr lang="en-US" baseline="-25000" dirty="0"/>
              <a:t>1</a:t>
            </a:r>
          </a:p>
          <a:p>
            <a:pPr marL="514350" indent="-514350">
              <a:buNone/>
            </a:pPr>
            <a:r>
              <a:rPr lang="en-US" dirty="0"/>
              <a:t>		Hence 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injective</a:t>
            </a:r>
            <a:r>
              <a:rPr lang="en-US" dirty="0"/>
              <a:t>.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baseline="-25000" dirty="0"/>
          </a:p>
          <a:p>
            <a:pPr marL="514350" indent="-514350">
              <a:buNone/>
            </a:pPr>
            <a:endParaRPr lang="en-US" baseline="-25000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2578500" y="2949672"/>
          <a:ext cx="2362201" cy="750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54080" imgH="431640" progId="">
                  <p:embed/>
                </p:oleObj>
              </mc:Choice>
              <mc:Fallback>
                <p:oleObj r:id="rId2" imgW="1054080" imgH="4316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500" y="2949672"/>
                        <a:ext cx="2362201" cy="7506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arenR" startAt="2"/>
            </a:pPr>
            <a:r>
              <a:rPr lang="en-US" b="1" dirty="0">
                <a:solidFill>
                  <a:srgbClr val="C00000"/>
                </a:solidFill>
              </a:rPr>
              <a:t>f is </a:t>
            </a:r>
            <a:r>
              <a:rPr lang="en-US" b="1" dirty="0" err="1">
                <a:solidFill>
                  <a:srgbClr val="C00000"/>
                </a:solidFill>
              </a:rPr>
              <a:t>surjective</a:t>
            </a:r>
            <a:endParaRPr lang="en-US" b="1" dirty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dirty="0"/>
              <a:t> Let </a:t>
            </a:r>
            <a:r>
              <a:rPr lang="en-US" dirty="0">
                <a:solidFill>
                  <a:srgbClr val="C00000"/>
                </a:solidFill>
              </a:rPr>
              <a:t>y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>
                <a:solidFill>
                  <a:srgbClr val="C00000"/>
                </a:solidFill>
              </a:rPr>
              <a:t>R - {1} </a:t>
            </a:r>
            <a:r>
              <a:rPr lang="en-US" dirty="0"/>
              <a:t>. We look for an</a:t>
            </a:r>
            <a:r>
              <a:rPr lang="en-US" dirty="0">
                <a:solidFill>
                  <a:srgbClr val="C00000"/>
                </a:solidFill>
              </a:rPr>
              <a:t> x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 </a:t>
            </a:r>
            <a:r>
              <a:rPr lang="en-US" dirty="0">
                <a:solidFill>
                  <a:srgbClr val="C00000"/>
                </a:solidFill>
              </a:rPr>
              <a:t>R - {1}</a:t>
            </a:r>
            <a:endParaRPr lang="en-US" dirty="0"/>
          </a:p>
          <a:p>
            <a:pPr marL="514350" indent="-514350">
              <a:buNone/>
            </a:pPr>
            <a:r>
              <a:rPr lang="en-US" dirty="0"/>
              <a:t>	 such that</a:t>
            </a:r>
          </a:p>
          <a:p>
            <a:pPr marL="514350" indent="-51435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 f(x) = y </a:t>
            </a:r>
          </a:p>
          <a:p>
            <a:pPr marL="514350" lvl="0" indent="-514350">
              <a:buNone/>
            </a:pPr>
            <a:r>
              <a:rPr lang="en-US" baseline="-25000" dirty="0"/>
              <a:t>	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</a:t>
            </a:r>
            <a:r>
              <a:rPr lang="en-US" dirty="0"/>
              <a:t> </a:t>
            </a:r>
            <a:r>
              <a:rPr lang="es-ES" dirty="0"/>
              <a:t>x + 1= y(x-1)</a:t>
            </a:r>
            <a:endParaRPr lang="en-US" dirty="0"/>
          </a:p>
          <a:p>
            <a:pPr marL="514350" lvl="0" indent="-514350">
              <a:buNone/>
            </a:pPr>
            <a:r>
              <a:rPr lang="en-US" dirty="0">
                <a:sym typeface="Symbol"/>
              </a:rPr>
              <a:t>	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</a:t>
            </a:r>
            <a:r>
              <a:rPr lang="en-US" dirty="0"/>
              <a:t> </a:t>
            </a:r>
            <a:r>
              <a:rPr lang="es-ES" dirty="0"/>
              <a:t>x+1= </a:t>
            </a:r>
            <a:r>
              <a:rPr lang="es-ES" dirty="0" err="1"/>
              <a:t>yx</a:t>
            </a:r>
            <a:r>
              <a:rPr lang="es-ES" dirty="0"/>
              <a:t>-y</a:t>
            </a:r>
            <a:endParaRPr lang="en-US" dirty="0"/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	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</a:t>
            </a:r>
            <a:r>
              <a:rPr lang="en-US" dirty="0"/>
              <a:t> </a:t>
            </a:r>
            <a:r>
              <a:rPr lang="es-ES" dirty="0"/>
              <a:t>1+ y = </a:t>
            </a:r>
            <a:r>
              <a:rPr lang="es-ES" dirty="0" err="1"/>
              <a:t>xy</a:t>
            </a:r>
            <a:r>
              <a:rPr lang="es-ES" dirty="0"/>
              <a:t> - x</a:t>
            </a:r>
            <a:endParaRPr lang="en-US" baseline="-25000" dirty="0"/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	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</a:t>
            </a:r>
            <a:r>
              <a:rPr lang="en-US" dirty="0"/>
              <a:t> </a:t>
            </a:r>
            <a:r>
              <a:rPr lang="es-ES" dirty="0"/>
              <a:t>1 + y = x(y-1)</a:t>
            </a:r>
            <a:endParaRPr lang="en-US" baseline="-25000" dirty="0"/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		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</a:t>
            </a:r>
            <a:r>
              <a:rPr lang="en-US" dirty="0"/>
              <a:t> </a:t>
            </a:r>
            <a:endParaRPr lang="en-US" baseline="-25000" dirty="0"/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Thus for each y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R - {1}, there exists                  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R - {1}</a:t>
            </a:r>
          </a:p>
          <a:p>
            <a:pPr>
              <a:buNone/>
            </a:pPr>
            <a:r>
              <a:rPr lang="en-US" baseline="-25000" dirty="0"/>
              <a:t>	</a:t>
            </a:r>
            <a:r>
              <a:rPr lang="en-US" dirty="0"/>
              <a:t> such that   </a:t>
            </a:r>
            <a:endParaRPr lang="en-US" baseline="-25000" dirty="0"/>
          </a:p>
          <a:p>
            <a:pPr marL="514350" indent="-514350">
              <a:buNone/>
            </a:pPr>
            <a:r>
              <a:rPr lang="en-US" dirty="0"/>
              <a:t>					Hence 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dirty="0"/>
              <a:t> is </a:t>
            </a:r>
            <a:r>
              <a:rPr lang="en-US" b="1" dirty="0" err="1">
                <a:solidFill>
                  <a:srgbClr val="C00000"/>
                </a:solidFill>
              </a:rPr>
              <a:t>surjective</a:t>
            </a:r>
            <a:r>
              <a:rPr lang="en-US" dirty="0"/>
              <a:t>.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baseline="-25000" dirty="0"/>
          </a:p>
          <a:p>
            <a:pPr marL="514350" indent="-514350">
              <a:buNone/>
            </a:pPr>
            <a:endParaRPr lang="en-US" baseline="-25000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832187" y="4097592"/>
          <a:ext cx="132150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71320" imgH="419040" progId="">
                  <p:embed/>
                </p:oleObj>
              </mc:Choice>
              <mc:Fallback>
                <p:oleObj r:id="rId2" imgW="571320" imgH="419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187" y="4097592"/>
                        <a:ext cx="1321509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5628148" y="4815347"/>
          <a:ext cx="1320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71320" imgH="419040" progId="">
                  <p:embed/>
                </p:oleObj>
              </mc:Choice>
              <mc:Fallback>
                <p:oleObj r:id="rId4" imgW="571320" imgH="4190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8148" y="4815347"/>
                        <a:ext cx="1320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2175384" y="5179140"/>
          <a:ext cx="192404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680" imgH="457200" progId="Equation.3">
                  <p:embed/>
                </p:oleObj>
              </mc:Choice>
              <mc:Fallback>
                <p:oleObj name="Equation" r:id="rId6" imgW="128268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384" y="5179140"/>
                        <a:ext cx="192404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EQUALITY OF FUNCTIONS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g</a:t>
            </a:r>
            <a:r>
              <a:rPr lang="en-US" dirty="0"/>
              <a:t> are functions from 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/>
              <a:t>.  Then </a:t>
            </a:r>
            <a:r>
              <a:rPr lang="en-US" b="1" dirty="0">
                <a:solidFill>
                  <a:srgbClr val="C00000"/>
                </a:solidFill>
              </a:rPr>
              <a:t>f equals g,</a:t>
            </a:r>
            <a:r>
              <a:rPr lang="en-US" dirty="0"/>
              <a:t> written  </a:t>
            </a:r>
            <a:r>
              <a:rPr lang="en-US" b="1" dirty="0">
                <a:solidFill>
                  <a:srgbClr val="C00000"/>
                </a:solidFill>
              </a:rPr>
              <a:t>f = g</a:t>
            </a:r>
            <a:r>
              <a:rPr lang="en-US" dirty="0"/>
              <a:t>, if, and only if,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f(x) = g(x)    </a:t>
            </a:r>
            <a:r>
              <a:rPr lang="en-US" dirty="0"/>
              <a:t>for all    </a:t>
            </a:r>
            <a:r>
              <a:rPr lang="en-US" dirty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>
                <a:solidFill>
                  <a:srgbClr val="C00000"/>
                </a:solidFill>
              </a:rPr>
              <a:t>X</a:t>
            </a:r>
          </a:p>
          <a:p>
            <a:r>
              <a:rPr lang="en-US" dirty="0"/>
              <a:t>i.e.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image of x under f </a:t>
            </a:r>
            <a:r>
              <a:rPr lang="en-US" dirty="0"/>
              <a:t>=</a:t>
            </a:r>
            <a:r>
              <a:rPr lang="en-US" dirty="0">
                <a:solidFill>
                  <a:srgbClr val="C00000"/>
                </a:solidFill>
              </a:rPr>
              <a:t> image of x under g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b="1" u="sng" dirty="0"/>
              <a:t>Note: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   For functions to be equal, their </a:t>
            </a:r>
            <a:r>
              <a:rPr lang="en-US" b="1" i="1" dirty="0">
                <a:solidFill>
                  <a:srgbClr val="00B050"/>
                </a:solidFill>
              </a:rPr>
              <a:t>domain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b="1" i="1" dirty="0">
                <a:solidFill>
                  <a:srgbClr val="00B050"/>
                </a:solidFill>
              </a:rPr>
              <a:t>co-domain</a:t>
            </a:r>
            <a:r>
              <a:rPr lang="en-US" dirty="0">
                <a:solidFill>
                  <a:srgbClr val="C00000"/>
                </a:solidFill>
              </a:rPr>
              <a:t> must be the </a:t>
            </a:r>
            <a:r>
              <a:rPr lang="en-US" b="1" i="1" dirty="0">
                <a:solidFill>
                  <a:srgbClr val="00B050"/>
                </a:solidFill>
              </a:rPr>
              <a:t>same</a:t>
            </a:r>
            <a:r>
              <a:rPr lang="en-US" dirty="0">
                <a:solidFill>
                  <a:srgbClr val="C00000"/>
                </a:solidFill>
              </a:rPr>
              <a:t>. If domain and co-domain are not equal then their functions equality is not possible.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>
                <a:solidFill>
                  <a:srgbClr val="C00000"/>
                </a:solidFill>
              </a:rPr>
              <a:t>inverse function of f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given function</a:t>
            </a:r>
            <a:r>
              <a:rPr lang="en-US" dirty="0"/>
              <a:t> f is defined by the </a:t>
            </a:r>
            <a:r>
              <a:rPr lang="en-US" dirty="0">
                <a:solidFill>
                  <a:srgbClr val="C00000"/>
                </a:solidFill>
              </a:rPr>
              <a:t>rule</a:t>
            </a:r>
          </a:p>
          <a:p>
            <a:pPr marL="514350" indent="-51435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</a:t>
            </a:r>
          </a:p>
          <a:p>
            <a:pPr>
              <a:buNone/>
            </a:pPr>
            <a:r>
              <a:rPr lang="en-US" dirty="0">
                <a:sym typeface="Symbol"/>
              </a:rPr>
              <a:t>			</a:t>
            </a:r>
            <a:r>
              <a:rPr lang="es-ES" dirty="0"/>
              <a:t>	</a:t>
            </a:r>
            <a:r>
              <a:rPr lang="es-ES" dirty="0">
                <a:solidFill>
                  <a:srgbClr val="C00000"/>
                </a:solidFill>
              </a:rPr>
              <a:t>x + 1 = y (x-1)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>
                <a:sym typeface="Symbol"/>
              </a:rPr>
              <a:t>			</a:t>
            </a:r>
            <a:r>
              <a:rPr lang="es-ES" dirty="0"/>
              <a:t>	</a:t>
            </a:r>
            <a:r>
              <a:rPr lang="es-ES" dirty="0">
                <a:solidFill>
                  <a:srgbClr val="C00000"/>
                </a:solidFill>
              </a:rPr>
              <a:t>x + 1 = </a:t>
            </a:r>
            <a:r>
              <a:rPr lang="es-ES" dirty="0" err="1">
                <a:solidFill>
                  <a:srgbClr val="C00000"/>
                </a:solidFill>
              </a:rPr>
              <a:t>yx</a:t>
            </a:r>
            <a:r>
              <a:rPr lang="es-ES" dirty="0">
                <a:solidFill>
                  <a:srgbClr val="C00000"/>
                </a:solidFill>
              </a:rPr>
              <a:t>-y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>
                <a:sym typeface="Symbol"/>
              </a:rPr>
              <a:t>			</a:t>
            </a:r>
            <a:r>
              <a:rPr lang="es-ES" dirty="0"/>
              <a:t>	</a:t>
            </a:r>
            <a:r>
              <a:rPr lang="es-ES" dirty="0">
                <a:solidFill>
                  <a:srgbClr val="C00000"/>
                </a:solidFill>
              </a:rPr>
              <a:t>y + 1 = </a:t>
            </a:r>
            <a:r>
              <a:rPr lang="es-ES" dirty="0" err="1">
                <a:solidFill>
                  <a:srgbClr val="C00000"/>
                </a:solidFill>
              </a:rPr>
              <a:t>yx</a:t>
            </a:r>
            <a:r>
              <a:rPr lang="es-ES" dirty="0">
                <a:solidFill>
                  <a:srgbClr val="C00000"/>
                </a:solidFill>
              </a:rPr>
              <a:t>-x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>
                <a:sym typeface="Symbol"/>
              </a:rPr>
              <a:t>			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y + 1 = x(y-1)</a:t>
            </a:r>
          </a:p>
          <a:p>
            <a:pPr>
              <a:buNone/>
            </a:pPr>
            <a:r>
              <a:rPr lang="en-US" dirty="0">
                <a:sym typeface="Symbol"/>
              </a:rPr>
              <a:t>			</a:t>
            </a:r>
          </a:p>
          <a:p>
            <a:pPr>
              <a:buNone/>
            </a:pPr>
            <a:endParaRPr lang="en-US" dirty="0">
              <a:sym typeface="Symbol"/>
            </a:endParaRPr>
          </a:p>
          <a:p>
            <a:pPr>
              <a:buNone/>
            </a:pPr>
            <a:r>
              <a:rPr lang="en-US" dirty="0"/>
              <a:t>			Hence 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b="1" baseline="30000" dirty="0">
                <a:solidFill>
                  <a:srgbClr val="C00000"/>
                </a:solidFill>
              </a:rPr>
              <a:t>-1</a:t>
            </a:r>
            <a:r>
              <a:rPr lang="en-US" b="1" dirty="0">
                <a:solidFill>
                  <a:srgbClr val="C00000"/>
                </a:solidFill>
              </a:rPr>
              <a:t>(y) =</a:t>
            </a:r>
            <a:r>
              <a:rPr lang="en-US" dirty="0"/>
              <a:t> 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3314700" y="2116392"/>
          <a:ext cx="3242510" cy="779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38000" imgH="393480" progId="">
                  <p:embed/>
                </p:oleObj>
              </mc:Choice>
              <mc:Fallback>
                <p:oleObj r:id="rId2" imgW="1638000" imgH="393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2116392"/>
                        <a:ext cx="3242510" cy="7792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3810000" y="4599940"/>
          <a:ext cx="1104900" cy="81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71320" imgH="419040" progId="">
                  <p:embed/>
                </p:oleObj>
              </mc:Choice>
              <mc:Fallback>
                <p:oleObj r:id="rId4" imgW="571320" imgH="419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599940"/>
                        <a:ext cx="1104900" cy="810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4370293" y="5363496"/>
          <a:ext cx="279250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69720" imgH="419040" progId="">
                  <p:embed/>
                </p:oleObj>
              </mc:Choice>
              <mc:Fallback>
                <p:oleObj r:id="rId6" imgW="1269720" imgH="419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293" y="5363496"/>
                        <a:ext cx="2792507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>
                <a:solidFill>
                  <a:srgbClr val="C00000"/>
                </a:solidFill>
              </a:rPr>
              <a:t>f: R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dirty="0"/>
              <a:t> be defined by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			</a:t>
            </a:r>
            <a:r>
              <a:rPr lang="en-US" b="1" dirty="0">
                <a:solidFill>
                  <a:srgbClr val="C00000"/>
                </a:solidFill>
              </a:rPr>
              <a:t>f(x) = x</a:t>
            </a:r>
            <a:r>
              <a:rPr lang="en-US" b="1" baseline="30000" dirty="0">
                <a:solidFill>
                  <a:srgbClr val="C00000"/>
                </a:solidFill>
              </a:rPr>
              <a:t>3</a:t>
            </a:r>
            <a:r>
              <a:rPr lang="en-US" b="1" dirty="0">
                <a:solidFill>
                  <a:srgbClr val="C00000"/>
                </a:solidFill>
              </a:rPr>
              <a:t> + 5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Show that 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one-to-one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onto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	Find a formula that defines the </a:t>
            </a:r>
            <a:r>
              <a:rPr lang="en-US" b="1" dirty="0">
                <a:solidFill>
                  <a:srgbClr val="C00000"/>
                </a:solidFill>
              </a:rPr>
              <a:t>inverse function f</a:t>
            </a:r>
            <a:r>
              <a:rPr lang="en-US" b="1" baseline="30000" dirty="0">
                <a:solidFill>
                  <a:srgbClr val="C00000"/>
                </a:solidFill>
              </a:rPr>
              <a:t>-1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b="1" dirty="0"/>
              <a:t> is </a:t>
            </a:r>
            <a:r>
              <a:rPr lang="en-US" b="1" dirty="0">
                <a:solidFill>
                  <a:srgbClr val="C00000"/>
                </a:solidFill>
              </a:rPr>
              <a:t>one-to-one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	Let </a:t>
            </a:r>
            <a:r>
              <a:rPr lang="en-US" dirty="0">
                <a:solidFill>
                  <a:srgbClr val="C00000"/>
                </a:solidFill>
              </a:rPr>
              <a:t>f(x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) = f(x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	for   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, x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>
                <a:solidFill>
                  <a:srgbClr val="C00000"/>
                </a:solidFill>
              </a:rPr>
              <a:t>R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>
                <a:sym typeface="Symbol"/>
              </a:rPr>
              <a:t>	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+ 5 = x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+ 5</a:t>
            </a:r>
            <a:r>
              <a:rPr lang="en-US" dirty="0"/>
              <a:t>	(by definition of f)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ym typeface="Symbol"/>
              </a:rPr>
              <a:t></a:t>
            </a:r>
            <a:r>
              <a:rPr lang="en-US" dirty="0"/>
              <a:t>	     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= x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/>
              <a:t>		(subtracting 5 on both sides)</a:t>
            </a:r>
          </a:p>
          <a:p>
            <a:pPr>
              <a:buNone/>
            </a:pPr>
            <a:r>
              <a:rPr lang="en-US" dirty="0">
                <a:sym typeface="Symbol"/>
              </a:rPr>
              <a:t>	</a:t>
            </a:r>
            <a:r>
              <a:rPr lang="en-US" dirty="0"/>
              <a:t>	      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 = x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				Hence 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one-to-one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b="1" dirty="0"/>
              <a:t> is </a:t>
            </a:r>
            <a:r>
              <a:rPr lang="en-US" b="1" dirty="0">
                <a:solidFill>
                  <a:srgbClr val="C00000"/>
                </a:solidFill>
              </a:rPr>
              <a:t>onto</a:t>
            </a:r>
          </a:p>
          <a:p>
            <a:pPr>
              <a:buNone/>
            </a:pPr>
            <a:r>
              <a:rPr lang="en-US" dirty="0"/>
              <a:t>	Let </a:t>
            </a:r>
            <a:r>
              <a:rPr lang="en-US" dirty="0">
                <a:solidFill>
                  <a:srgbClr val="C00000"/>
                </a:solidFill>
              </a:rPr>
              <a:t>y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>
                <a:solidFill>
                  <a:srgbClr val="C00000"/>
                </a:solidFill>
              </a:rPr>
              <a:t>R.</a:t>
            </a:r>
            <a:r>
              <a:rPr lang="en-US" dirty="0"/>
              <a:t> We search for an </a:t>
            </a:r>
            <a:r>
              <a:rPr lang="en-US" dirty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 such that </a:t>
            </a:r>
            <a:r>
              <a:rPr lang="en-US" dirty="0">
                <a:solidFill>
                  <a:srgbClr val="C00000"/>
                </a:solidFill>
              </a:rPr>
              <a:t>f(x) = y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ym typeface="Symbol"/>
              </a:rPr>
              <a:t>		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+ 5 = y</a:t>
            </a:r>
            <a:r>
              <a:rPr lang="en-US" dirty="0"/>
              <a:t>	(by definition of f)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ym typeface="Symbol"/>
              </a:rPr>
              <a:t>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= y - 5</a:t>
            </a:r>
          </a:p>
          <a:p>
            <a:pPr>
              <a:buNone/>
            </a:pPr>
            <a:r>
              <a:rPr lang="en-US" dirty="0">
                <a:sym typeface="Symbol"/>
              </a:rPr>
              <a:t>		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x =</a:t>
            </a:r>
            <a:r>
              <a:rPr lang="en-US" dirty="0"/>
              <a:t> </a:t>
            </a:r>
          </a:p>
          <a:p>
            <a:r>
              <a:rPr lang="en-US" dirty="0"/>
              <a:t>Thus for each </a:t>
            </a:r>
            <a:r>
              <a:rPr lang="en-US" dirty="0">
                <a:solidFill>
                  <a:srgbClr val="C00000"/>
                </a:solidFill>
              </a:rPr>
              <a:t>y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, there exists </a:t>
            </a:r>
            <a:r>
              <a:rPr lang="en-US" dirty="0">
                <a:solidFill>
                  <a:srgbClr val="C00000"/>
                </a:solidFill>
              </a:rPr>
              <a:t>x =</a:t>
            </a:r>
            <a:r>
              <a:rPr lang="en-US" dirty="0"/>
              <a:t>           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>
                <a:solidFill>
                  <a:srgbClr val="C00000"/>
                </a:solidFill>
              </a:rPr>
              <a:t>R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such that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2819400" y="3657600"/>
          <a:ext cx="99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7200" imgH="253800" progId="">
                  <p:embed/>
                </p:oleObj>
              </mc:Choice>
              <mc:Fallback>
                <p:oleObj r:id="rId2" imgW="457200" imgH="253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990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5715000" y="4089400"/>
          <a:ext cx="99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57200" imgH="253800" progId="">
                  <p:embed/>
                </p:oleObj>
              </mc:Choice>
              <mc:Fallback>
                <p:oleObj r:id="rId4" imgW="457200" imgH="2538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89400"/>
                        <a:ext cx="990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2743199" y="4495800"/>
          <a:ext cx="5778457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24080" imgH="888840" progId="">
                  <p:embed/>
                </p:oleObj>
              </mc:Choice>
              <mc:Fallback>
                <p:oleObj r:id="rId6" imgW="3124080" imgH="8888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199" y="4495800"/>
                        <a:ext cx="5778457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505200" y="6324600"/>
            <a:ext cx="2514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Hence</a:t>
            </a:r>
            <a:r>
              <a:rPr lang="en-US" sz="2400" b="1" dirty="0">
                <a:solidFill>
                  <a:srgbClr val="C00000"/>
                </a:solidFill>
              </a:rPr>
              <a:t> f </a:t>
            </a:r>
            <a:r>
              <a:rPr lang="en-US" sz="2400" b="1" dirty="0">
                <a:solidFill>
                  <a:schemeClr val="tx1"/>
                </a:solidFill>
              </a:rPr>
              <a:t>is</a:t>
            </a:r>
            <a:r>
              <a:rPr lang="en-US" sz="2400" b="1" dirty="0">
                <a:solidFill>
                  <a:srgbClr val="C00000"/>
                </a:solidFill>
              </a:rPr>
              <a:t> onto.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formula for 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baseline="30000" dirty="0">
                <a:solidFill>
                  <a:srgbClr val="C00000"/>
                </a:solidFill>
              </a:rPr>
              <a:t>-1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dirty="0"/>
              <a:t> is defined by </a:t>
            </a:r>
            <a:r>
              <a:rPr lang="en-US" dirty="0">
                <a:solidFill>
                  <a:srgbClr val="C00000"/>
                </a:solidFill>
              </a:rPr>
              <a:t>y = f(x) = x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+ 5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ym typeface="Symbol"/>
              </a:rPr>
              <a:t> 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y-5 = x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	or	</a:t>
            </a:r>
            <a:r>
              <a:rPr lang="en-US" dirty="0">
                <a:solidFill>
                  <a:srgbClr val="C00000"/>
                </a:solidFill>
              </a:rPr>
              <a:t>x =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 Hence 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baseline="30000" dirty="0">
                <a:solidFill>
                  <a:srgbClr val="C00000"/>
                </a:solidFill>
              </a:rPr>
              <a:t>-1</a:t>
            </a:r>
            <a:r>
              <a:rPr lang="en-US" dirty="0">
                <a:solidFill>
                  <a:srgbClr val="C00000"/>
                </a:solidFill>
              </a:rPr>
              <a:t>(y) = 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 which defines the </a:t>
            </a:r>
            <a:r>
              <a:rPr lang="en-US" dirty="0">
                <a:solidFill>
                  <a:srgbClr val="C00000"/>
                </a:solidFill>
              </a:rPr>
              <a:t>inverse function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1966452" y="3153696"/>
          <a:ext cx="1066800" cy="431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253800" progId="Equation.3">
                  <p:embed/>
                </p:oleObj>
              </mc:Choice>
              <mc:Fallback>
                <p:oleObj name="Equation" r:id="rId2" imgW="4572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452" y="3153696"/>
                        <a:ext cx="1066800" cy="4310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2819400" y="4109832"/>
          <a:ext cx="10668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253800" progId="Equation.3">
                  <p:embed/>
                </p:oleObj>
              </mc:Choice>
              <mc:Fallback>
                <p:oleObj name="Equation" r:id="rId4" imgW="45720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09832"/>
                        <a:ext cx="10668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COMPOSITION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Note: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US" dirty="0"/>
              <a:t>Composition of function is always a function.</a:t>
            </a:r>
          </a:p>
          <a:p>
            <a:pPr marL="788670" lvl="1" indent="-514350">
              <a:buNone/>
            </a:pPr>
            <a:endParaRPr lang="en-US" dirty="0"/>
          </a:p>
          <a:p>
            <a:pPr marL="788670" lvl="1" indent="-514350">
              <a:buFont typeface="+mj-lt"/>
              <a:buAutoNum type="alphaLcParenR"/>
            </a:pPr>
            <a:r>
              <a:rPr lang="en-US" dirty="0"/>
              <a:t>The condition to apply composition of function is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b="1" baseline="30000" dirty="0">
                <a:solidFill>
                  <a:srgbClr val="C00000"/>
                </a:solidFill>
              </a:rPr>
              <a:t>st</a:t>
            </a:r>
            <a:r>
              <a:rPr lang="en-US" b="1" dirty="0">
                <a:solidFill>
                  <a:srgbClr val="C00000"/>
                </a:solidFill>
              </a:rPr>
              <a:t> function range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2</a:t>
            </a:r>
            <a:r>
              <a:rPr lang="en-US" b="1" baseline="30000" dirty="0">
                <a:solidFill>
                  <a:srgbClr val="C00000"/>
                </a:solidFill>
              </a:rPr>
              <a:t>nd</a:t>
            </a:r>
            <a:r>
              <a:rPr lang="en-US" b="1" dirty="0">
                <a:solidFill>
                  <a:srgbClr val="C00000"/>
                </a:solidFill>
              </a:rPr>
              <a:t> function domain’s subset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COMPOSITION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>
                <a:solidFill>
                  <a:srgbClr val="C00000"/>
                </a:solidFill>
              </a:rPr>
              <a:t>f: X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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g: Y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b="1" dirty="0">
                <a:solidFill>
                  <a:srgbClr val="C00000"/>
                </a:solidFill>
              </a:rPr>
              <a:t>Z</a:t>
            </a:r>
            <a:r>
              <a:rPr lang="en-US" dirty="0"/>
              <a:t> be functions with the property that the </a:t>
            </a:r>
            <a:r>
              <a:rPr lang="en-US" b="1" dirty="0">
                <a:solidFill>
                  <a:srgbClr val="C00000"/>
                </a:solidFill>
              </a:rPr>
              <a:t>range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dirty="0"/>
              <a:t> is a </a:t>
            </a:r>
            <a:r>
              <a:rPr lang="en-US" b="1" dirty="0">
                <a:solidFill>
                  <a:srgbClr val="C00000"/>
                </a:solidFill>
              </a:rPr>
              <a:t>subset</a:t>
            </a:r>
            <a:r>
              <a:rPr lang="en-US" dirty="0"/>
              <a:t> of the </a:t>
            </a:r>
            <a:r>
              <a:rPr lang="en-US" b="1" dirty="0">
                <a:solidFill>
                  <a:srgbClr val="C00000"/>
                </a:solidFill>
              </a:rPr>
              <a:t>domain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g </a:t>
            </a:r>
            <a:r>
              <a:rPr lang="en-US" dirty="0"/>
              <a:t>i.e. </a:t>
            </a:r>
            <a:r>
              <a:rPr lang="en-US" b="1" dirty="0">
                <a:solidFill>
                  <a:srgbClr val="C00000"/>
                </a:solidFill>
              </a:rPr>
              <a:t>f(X)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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/>
              <a:t>.</a:t>
            </a:r>
          </a:p>
          <a:p>
            <a:r>
              <a:rPr lang="en-US" dirty="0"/>
              <a:t>Define a new function </a:t>
            </a:r>
            <a:r>
              <a:rPr lang="en-US" b="1" dirty="0" err="1">
                <a:solidFill>
                  <a:srgbClr val="C00000"/>
                </a:solidFill>
              </a:rPr>
              <a:t>gof</a:t>
            </a:r>
            <a:r>
              <a:rPr lang="en-US" b="1" dirty="0">
                <a:solidFill>
                  <a:srgbClr val="C00000"/>
                </a:solidFill>
              </a:rPr>
              <a:t>: X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b="1" dirty="0">
                <a:solidFill>
                  <a:srgbClr val="C00000"/>
                </a:solidFill>
              </a:rPr>
              <a:t>Z</a:t>
            </a:r>
            <a:r>
              <a:rPr lang="en-US" dirty="0"/>
              <a:t> as follows:</a:t>
            </a:r>
          </a:p>
          <a:p>
            <a:pPr>
              <a:buNone/>
            </a:pPr>
            <a:r>
              <a:rPr lang="en-US" dirty="0"/>
              <a:t>	 		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gof</a:t>
            </a:r>
            <a:r>
              <a:rPr lang="en-US" dirty="0">
                <a:solidFill>
                  <a:srgbClr val="C00000"/>
                </a:solidFill>
              </a:rPr>
              <a:t>)(x)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g(f(x))</a:t>
            </a:r>
            <a:r>
              <a:rPr lang="en-US" dirty="0"/>
              <a:t>	for all </a:t>
            </a:r>
            <a:r>
              <a:rPr lang="en-US" dirty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>
                <a:solidFill>
                  <a:srgbClr val="C00000"/>
                </a:solidFill>
              </a:rPr>
              <a:t>X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/>
              <a:t>The function </a:t>
            </a:r>
            <a:r>
              <a:rPr lang="en-US" dirty="0" err="1">
                <a:solidFill>
                  <a:srgbClr val="C00000"/>
                </a:solidFill>
              </a:rPr>
              <a:t>gof</a:t>
            </a:r>
            <a:r>
              <a:rPr lang="en-US" dirty="0"/>
              <a:t> is called the </a:t>
            </a:r>
            <a:r>
              <a:rPr lang="en-US" dirty="0">
                <a:solidFill>
                  <a:srgbClr val="C00000"/>
                </a:solidFill>
              </a:rPr>
              <a:t>composition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924300"/>
            <a:ext cx="72390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u="sng" dirty="0">
                <a:solidFill>
                  <a:srgbClr val="0070C0"/>
                </a:solidFill>
              </a:rPr>
              <a:t>COMPOSITION OF FUNCTIONS DEFINED BY ARROW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dirty="0"/>
              <a:t>Let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X = {1, 2, 3}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</a:t>
            </a:r>
            <a:r>
              <a:rPr lang="en-US" dirty="0">
                <a:solidFill>
                  <a:srgbClr val="C00000"/>
                </a:solidFill>
              </a:rPr>
              <a:t>= {a, b, c}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Y = {a, b, c, d, e}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Z = {x, y, z}.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/>
              <a:t>Define functions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 </a:t>
            </a:r>
            <a:r>
              <a:rPr lang="en-US" dirty="0">
                <a:solidFill>
                  <a:srgbClr val="C00000"/>
                </a:solidFill>
              </a:rPr>
              <a:t>f: X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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g: Y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Z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by the arrow diagrams: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301" y="45720"/>
            <a:ext cx="8190499" cy="658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A = {1, 2, 3, 4, 5}</a:t>
            </a:r>
            <a:r>
              <a:rPr lang="en-US" dirty="0"/>
              <a:t> and we define functions </a:t>
            </a:r>
            <a:r>
              <a:rPr lang="en-US" dirty="0">
                <a:solidFill>
                  <a:srgbClr val="C00000"/>
                </a:solidFill>
              </a:rPr>
              <a:t>f: A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and then </a:t>
            </a:r>
            <a:r>
              <a:rPr lang="en-US" dirty="0">
                <a:solidFill>
                  <a:srgbClr val="C00000"/>
                </a:solidFill>
              </a:rPr>
              <a:t>g: A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A 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f(1)=3</a:t>
            </a:r>
            <a:r>
              <a:rPr lang="en-US" dirty="0"/>
              <a:t>,     </a:t>
            </a:r>
            <a:r>
              <a:rPr lang="en-US" dirty="0">
                <a:solidFill>
                  <a:srgbClr val="C00000"/>
                </a:solidFill>
              </a:rPr>
              <a:t>f(2)=5</a:t>
            </a:r>
            <a:r>
              <a:rPr lang="en-US" dirty="0"/>
              <a:t>,     </a:t>
            </a:r>
            <a:r>
              <a:rPr lang="en-US" dirty="0">
                <a:solidFill>
                  <a:srgbClr val="C00000"/>
                </a:solidFill>
              </a:rPr>
              <a:t>f(3)=3</a:t>
            </a:r>
            <a:r>
              <a:rPr lang="en-US" dirty="0"/>
              <a:t>,      </a:t>
            </a:r>
            <a:r>
              <a:rPr lang="en-US" dirty="0">
                <a:solidFill>
                  <a:srgbClr val="C00000"/>
                </a:solidFill>
              </a:rPr>
              <a:t>f(4)=1</a:t>
            </a:r>
            <a:r>
              <a:rPr lang="en-US" dirty="0"/>
              <a:t>,	  </a:t>
            </a:r>
            <a:r>
              <a:rPr lang="en-US" dirty="0">
                <a:solidFill>
                  <a:srgbClr val="C00000"/>
                </a:solidFill>
              </a:rPr>
              <a:t>f(5)=2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g(1)=4</a:t>
            </a:r>
            <a:r>
              <a:rPr lang="en-US" dirty="0"/>
              <a:t>,    </a:t>
            </a:r>
            <a:r>
              <a:rPr lang="en-US" dirty="0">
                <a:solidFill>
                  <a:srgbClr val="C00000"/>
                </a:solidFill>
              </a:rPr>
              <a:t>g(2)=1</a:t>
            </a:r>
            <a:r>
              <a:rPr lang="en-US" dirty="0"/>
              <a:t>,     </a:t>
            </a:r>
            <a:r>
              <a:rPr lang="en-US" dirty="0">
                <a:solidFill>
                  <a:srgbClr val="C00000"/>
                </a:solidFill>
              </a:rPr>
              <a:t>g(3)=1</a:t>
            </a:r>
            <a:r>
              <a:rPr lang="en-US" dirty="0"/>
              <a:t>,     </a:t>
            </a:r>
            <a:r>
              <a:rPr lang="en-US" dirty="0">
                <a:solidFill>
                  <a:srgbClr val="C00000"/>
                </a:solidFill>
              </a:rPr>
              <a:t>g(4)=2</a:t>
            </a:r>
            <a:r>
              <a:rPr lang="en-US" dirty="0"/>
              <a:t>,     </a:t>
            </a:r>
            <a:r>
              <a:rPr lang="en-US" dirty="0">
                <a:solidFill>
                  <a:srgbClr val="C00000"/>
                </a:solidFill>
              </a:rPr>
              <a:t>g(5)=3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Find the composition functions </a:t>
            </a:r>
            <a:r>
              <a:rPr lang="en-US" b="1" dirty="0">
                <a:solidFill>
                  <a:srgbClr val="C00000"/>
                </a:solidFill>
              </a:rPr>
              <a:t>fog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C00000"/>
                </a:solidFill>
              </a:rPr>
              <a:t>gof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b="1" dirty="0">
                <a:solidFill>
                  <a:srgbClr val="C00000"/>
                </a:solidFill>
              </a:rPr>
              <a:t>f: R →R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g: R→R </a:t>
            </a:r>
            <a:r>
              <a:rPr lang="en-US" dirty="0"/>
              <a:t>by formulas: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		    </a:t>
            </a:r>
            <a:r>
              <a:rPr lang="en-US" b="1" dirty="0">
                <a:solidFill>
                  <a:srgbClr val="C00000"/>
                </a:solidFill>
              </a:rPr>
              <a:t>f(x) =</a:t>
            </a:r>
            <a:r>
              <a:rPr lang="en-US" dirty="0"/>
              <a:t> |x|		for all 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/>
              <a:t>R</a:t>
            </a:r>
          </a:p>
          <a:p>
            <a:pPr>
              <a:buNone/>
            </a:pPr>
            <a:r>
              <a:rPr lang="en-US" dirty="0"/>
              <a:t>                       </a:t>
            </a:r>
            <a:r>
              <a:rPr lang="en-US" b="1" dirty="0">
                <a:solidFill>
                  <a:srgbClr val="C00000"/>
                </a:solidFill>
              </a:rPr>
              <a:t>g(x) =      </a:t>
            </a:r>
            <a:r>
              <a:rPr lang="en-US" dirty="0"/>
              <a:t>		for all 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/>
              <a:t>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Since the </a:t>
            </a:r>
            <a:r>
              <a:rPr lang="en-US" dirty="0">
                <a:solidFill>
                  <a:srgbClr val="C00000"/>
                </a:solidFill>
              </a:rPr>
              <a:t>absolute value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real number </a:t>
            </a:r>
            <a:r>
              <a:rPr lang="en-US" dirty="0"/>
              <a:t>equals to </a:t>
            </a:r>
            <a:r>
              <a:rPr lang="en-US" dirty="0">
                <a:solidFill>
                  <a:srgbClr val="C00000"/>
                </a:solidFill>
              </a:rPr>
              <a:t>square root </a:t>
            </a:r>
            <a:r>
              <a:rPr lang="en-US" dirty="0"/>
              <a:t>of its </a:t>
            </a:r>
            <a:r>
              <a:rPr lang="en-US" dirty="0">
                <a:solidFill>
                  <a:srgbClr val="C00000"/>
                </a:solidFill>
              </a:rPr>
              <a:t>square.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i.e., 	 |x| = 	       for all 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/>
              <a:t>R</a:t>
            </a:r>
          </a:p>
          <a:p>
            <a:pPr>
              <a:buNone/>
            </a:pPr>
            <a:r>
              <a:rPr lang="en-US" dirty="0"/>
              <a:t>	Therefore  </a:t>
            </a:r>
            <a:r>
              <a:rPr lang="en-US" b="1" dirty="0">
                <a:solidFill>
                  <a:srgbClr val="C00000"/>
                </a:solidFill>
              </a:rPr>
              <a:t>f(x) = g(x) </a:t>
            </a:r>
            <a:r>
              <a:rPr lang="en-US" dirty="0"/>
              <a:t>for all 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/>
              <a:t>R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3581400" y="2667000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253800" progId="Equation.3">
                  <p:embed/>
                </p:oleObj>
              </mc:Choice>
              <mc:Fallback>
                <p:oleObj name="Equation" r:id="rId2" imgW="3045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667000"/>
                        <a:ext cx="685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118852" y="4987404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253800" progId="Equation.3">
                  <p:embed/>
                </p:oleObj>
              </mc:Choice>
              <mc:Fallback>
                <p:oleObj name="Equation" r:id="rId4" imgW="30456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852" y="4987404"/>
                        <a:ext cx="685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 </a:t>
            </a:r>
            <a:br>
              <a:rPr lang="en-US" dirty="0"/>
            </a:br>
            <a:r>
              <a:rPr lang="en-US" sz="3600" b="1" u="sng" dirty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have the definition of the </a:t>
            </a:r>
            <a:r>
              <a:rPr lang="en-US" dirty="0">
                <a:solidFill>
                  <a:srgbClr val="C00000"/>
                </a:solidFill>
              </a:rPr>
              <a:t>composition of functions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compute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f(1)=3,	f(2)=5,	       f(3)=3,	   f(4)=1,	f(5)=2</a:t>
            </a:r>
          </a:p>
          <a:p>
            <a:pPr>
              <a:buNone/>
            </a:pPr>
            <a:r>
              <a:rPr lang="en-US" dirty="0"/>
              <a:t>	g(1)=4,       g(2)=1,       g(3)=1,      g(4)=2,       g(5)=3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(fog) (1) = f(g(1)) = f(4) = 1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(fog) (2) = f(g(2)) = f(1) = 3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(fog) (3) = f(g(3)) = f(1) = 3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(fog) (4) = f(g(4)) = f(2) = 5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(fog) (5) = f(g(5)) = f(3) = 3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gof</a:t>
            </a:r>
            <a:r>
              <a:rPr lang="en-US" dirty="0">
                <a:solidFill>
                  <a:srgbClr val="C00000"/>
                </a:solidFill>
              </a:rPr>
              <a:t>) (1) = g(f(1)) = g(3) = 1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	(</a:t>
            </a:r>
            <a:r>
              <a:rPr lang="en-US" dirty="0" err="1">
                <a:solidFill>
                  <a:srgbClr val="C00000"/>
                </a:solidFill>
              </a:rPr>
              <a:t>gof</a:t>
            </a:r>
            <a:r>
              <a:rPr lang="en-US" dirty="0">
                <a:solidFill>
                  <a:srgbClr val="C00000"/>
                </a:solidFill>
              </a:rPr>
              <a:t>) (2) = g(f(2)) = g(5) = 3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	(</a:t>
            </a:r>
            <a:r>
              <a:rPr lang="en-US" dirty="0" err="1">
                <a:solidFill>
                  <a:srgbClr val="C00000"/>
                </a:solidFill>
              </a:rPr>
              <a:t>gof</a:t>
            </a:r>
            <a:r>
              <a:rPr lang="en-US" dirty="0">
                <a:solidFill>
                  <a:srgbClr val="C00000"/>
                </a:solidFill>
              </a:rPr>
              <a:t>) (3) = g(f(3)) = g(3) = 1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	(</a:t>
            </a:r>
            <a:r>
              <a:rPr lang="en-US" dirty="0" err="1">
                <a:solidFill>
                  <a:srgbClr val="C00000"/>
                </a:solidFill>
              </a:rPr>
              <a:t>gof</a:t>
            </a:r>
            <a:r>
              <a:rPr lang="en-US" dirty="0">
                <a:solidFill>
                  <a:srgbClr val="C00000"/>
                </a:solidFill>
              </a:rPr>
              <a:t>) (4) = g(f(4)) = g(1) = 4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	(</a:t>
            </a:r>
            <a:r>
              <a:rPr lang="en-US" dirty="0" err="1">
                <a:solidFill>
                  <a:srgbClr val="C00000"/>
                </a:solidFill>
              </a:rPr>
              <a:t>gof</a:t>
            </a:r>
            <a:r>
              <a:rPr lang="en-US" dirty="0">
                <a:solidFill>
                  <a:srgbClr val="C00000"/>
                </a:solidFill>
              </a:rPr>
              <a:t>) (5) = g(f(5)) = g(2) = 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u="sng" dirty="0">
                <a:solidFill>
                  <a:srgbClr val="C00000"/>
                </a:solidFill>
              </a:rPr>
              <a:t>REMARK:</a:t>
            </a:r>
            <a:r>
              <a:rPr lang="en-US" dirty="0"/>
              <a:t> The functions </a:t>
            </a:r>
            <a:r>
              <a:rPr lang="en-US" dirty="0">
                <a:solidFill>
                  <a:srgbClr val="C00000"/>
                </a:solidFill>
              </a:rPr>
              <a:t>fog</a:t>
            </a:r>
            <a:r>
              <a:rPr lang="en-US" dirty="0"/>
              <a:t> and </a:t>
            </a:r>
            <a:r>
              <a:rPr lang="en-US" dirty="0" err="1">
                <a:solidFill>
                  <a:srgbClr val="C00000"/>
                </a:solidFill>
              </a:rPr>
              <a:t>gof</a:t>
            </a:r>
            <a:r>
              <a:rPr lang="en-US" dirty="0"/>
              <a:t> are not equal.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COMPOSITION OF FUNCTIONS DEFINED BY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f: Z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Z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g: Z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Z </a:t>
            </a:r>
            <a:r>
              <a:rPr lang="en-US" dirty="0"/>
              <a:t>be defined by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r>
              <a:rPr lang="pt-BR" dirty="0">
                <a:solidFill>
                  <a:srgbClr val="C00000"/>
                </a:solidFill>
              </a:rPr>
              <a:t>f(n) = n+1</a:t>
            </a:r>
            <a:r>
              <a:rPr lang="pt-BR" dirty="0"/>
              <a:t>	for </a:t>
            </a:r>
            <a:r>
              <a:rPr lang="pt-BR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pt-BR" dirty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BR" dirty="0"/>
              <a:t>	and 		</a:t>
            </a:r>
            <a:r>
              <a:rPr lang="pt-BR" dirty="0">
                <a:solidFill>
                  <a:srgbClr val="C00000"/>
                </a:solidFill>
              </a:rPr>
              <a:t>g(n) = n</a:t>
            </a:r>
            <a:r>
              <a:rPr lang="pt-BR" baseline="30000" dirty="0">
                <a:solidFill>
                  <a:srgbClr val="C00000"/>
                </a:solidFill>
              </a:rPr>
              <a:t>2</a:t>
            </a:r>
            <a:r>
              <a:rPr lang="pt-BR" dirty="0"/>
              <a:t>	for </a:t>
            </a:r>
            <a:r>
              <a:rPr lang="pt-BR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</a:t>
            </a:r>
            <a:r>
              <a:rPr lang="pt-BR" dirty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a.	Find the compositions </a:t>
            </a:r>
            <a:r>
              <a:rPr lang="en-US" dirty="0" err="1">
                <a:solidFill>
                  <a:srgbClr val="C00000"/>
                </a:solidFill>
              </a:rPr>
              <a:t>gof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fog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b.	Is </a:t>
            </a:r>
            <a:r>
              <a:rPr lang="en-US" dirty="0" err="1">
                <a:solidFill>
                  <a:srgbClr val="C00000"/>
                </a:solidFill>
              </a:rPr>
              <a:t>gof</a:t>
            </a:r>
            <a:r>
              <a:rPr lang="en-US" dirty="0">
                <a:solidFill>
                  <a:srgbClr val="C00000"/>
                </a:solidFill>
              </a:rPr>
              <a:t> = fog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r>
              <a:rPr lang="en-US" dirty="0"/>
              <a:t>By definition of the composition of functions</a:t>
            </a:r>
          </a:p>
          <a:p>
            <a:pPr marL="514350" indent="-51435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pt-BR" dirty="0"/>
              <a:t>(gof) (n) = </a:t>
            </a:r>
            <a:r>
              <a:rPr lang="pt-BR" dirty="0">
                <a:solidFill>
                  <a:srgbClr val="C00000"/>
                </a:solidFill>
              </a:rPr>
              <a:t>g(f(n))</a:t>
            </a:r>
          </a:p>
          <a:p>
            <a:pPr>
              <a:buNone/>
            </a:pPr>
            <a:r>
              <a:rPr lang="pt-BR" dirty="0"/>
              <a:t>			     = </a:t>
            </a:r>
            <a:r>
              <a:rPr lang="pt-BR" dirty="0">
                <a:solidFill>
                  <a:srgbClr val="C00000"/>
                </a:solidFill>
              </a:rPr>
              <a:t>g(n+1)</a:t>
            </a:r>
            <a:r>
              <a:rPr lang="pt-BR" dirty="0"/>
              <a:t> 		(Since </a:t>
            </a:r>
            <a:r>
              <a:rPr lang="pt-BR" dirty="0">
                <a:solidFill>
                  <a:srgbClr val="C00000"/>
                </a:solidFill>
              </a:rPr>
              <a:t>f(n) = n+1</a:t>
            </a:r>
            <a:r>
              <a:rPr lang="pt-BR" dirty="0"/>
              <a:t>)</a:t>
            </a:r>
          </a:p>
          <a:p>
            <a:pPr>
              <a:buNone/>
            </a:pPr>
            <a:r>
              <a:rPr lang="pt-BR" dirty="0"/>
              <a:t>			     = </a:t>
            </a:r>
            <a:r>
              <a:rPr lang="pt-BR" dirty="0">
                <a:solidFill>
                  <a:srgbClr val="C00000"/>
                </a:solidFill>
              </a:rPr>
              <a:t>(n+1)</a:t>
            </a:r>
            <a:r>
              <a:rPr lang="pt-BR" baseline="30000" dirty="0">
                <a:solidFill>
                  <a:srgbClr val="C00000"/>
                </a:solidFill>
              </a:rPr>
              <a:t>2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		(Since </a:t>
            </a:r>
            <a:r>
              <a:rPr lang="pt-BR" dirty="0">
                <a:solidFill>
                  <a:srgbClr val="C00000"/>
                </a:solidFill>
              </a:rPr>
              <a:t>g(n) = n</a:t>
            </a:r>
            <a:r>
              <a:rPr lang="pt-BR" baseline="30000" dirty="0">
                <a:solidFill>
                  <a:srgbClr val="C00000"/>
                </a:solidFill>
              </a:rPr>
              <a:t>2</a:t>
            </a:r>
            <a:r>
              <a:rPr lang="pt-BR" dirty="0"/>
              <a:t>)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		 </a:t>
            </a:r>
            <a:r>
              <a:rPr lang="pt-BR" dirty="0">
                <a:solidFill>
                  <a:srgbClr val="C00000"/>
                </a:solidFill>
              </a:rPr>
              <a:t>(gof) (n) =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(n+1)</a:t>
            </a:r>
            <a:r>
              <a:rPr lang="pt-BR" baseline="30000" dirty="0">
                <a:solidFill>
                  <a:srgbClr val="C00000"/>
                </a:solidFill>
              </a:rPr>
              <a:t>2 </a:t>
            </a:r>
            <a:r>
              <a:rPr lang="pt-BR" dirty="0"/>
              <a:t>		for all n </a:t>
            </a:r>
            <a:r>
              <a:rPr lang="en-US" dirty="0">
                <a:sym typeface="Symbol"/>
              </a:rPr>
              <a:t></a:t>
            </a:r>
            <a:r>
              <a:rPr lang="pt-BR" dirty="0"/>
              <a:t>Z and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		</a:t>
            </a:r>
            <a:r>
              <a:rPr lang="pt-BR" dirty="0">
                <a:solidFill>
                  <a:srgbClr val="C00000"/>
                </a:solidFill>
              </a:rPr>
              <a:t>(fog) (n) = f(g(n)) </a:t>
            </a:r>
          </a:p>
          <a:p>
            <a:pPr>
              <a:buNone/>
            </a:pPr>
            <a:r>
              <a:rPr lang="pt-BR" dirty="0"/>
              <a:t>			(By definition of composition of function)</a:t>
            </a:r>
          </a:p>
          <a:p>
            <a:pPr>
              <a:buNone/>
            </a:pPr>
            <a:r>
              <a:rPr lang="pt-BR" dirty="0"/>
              <a:t>			   </a:t>
            </a:r>
            <a:r>
              <a:rPr lang="pt-BR" dirty="0">
                <a:solidFill>
                  <a:srgbClr val="C00000"/>
                </a:solidFill>
              </a:rPr>
              <a:t>= f(n</a:t>
            </a:r>
            <a:r>
              <a:rPr lang="pt-BR" baseline="30000" dirty="0">
                <a:solidFill>
                  <a:srgbClr val="C00000"/>
                </a:solidFill>
              </a:rPr>
              <a:t>2</a:t>
            </a:r>
            <a:r>
              <a:rPr lang="pt-BR" dirty="0">
                <a:solidFill>
                  <a:srgbClr val="C00000"/>
                </a:solidFill>
              </a:rPr>
              <a:t>)</a:t>
            </a:r>
            <a:r>
              <a:rPr lang="pt-BR" dirty="0"/>
              <a:t>	(Since </a:t>
            </a:r>
            <a:r>
              <a:rPr lang="pt-BR" dirty="0">
                <a:solidFill>
                  <a:srgbClr val="C00000"/>
                </a:solidFill>
              </a:rPr>
              <a:t>g(n) = n</a:t>
            </a:r>
            <a:r>
              <a:rPr lang="pt-BR" baseline="30000" dirty="0">
                <a:solidFill>
                  <a:srgbClr val="C00000"/>
                </a:solidFill>
              </a:rPr>
              <a:t>2</a:t>
            </a:r>
            <a:r>
              <a:rPr lang="pt-BR" dirty="0"/>
              <a:t>)</a:t>
            </a:r>
          </a:p>
          <a:p>
            <a:pPr>
              <a:buNone/>
            </a:pPr>
            <a:r>
              <a:rPr lang="pt-BR" dirty="0"/>
              <a:t>                       </a:t>
            </a:r>
            <a:r>
              <a:rPr lang="pt-BR" dirty="0">
                <a:solidFill>
                  <a:srgbClr val="C00000"/>
                </a:solidFill>
              </a:rPr>
              <a:t>= n</a:t>
            </a:r>
            <a:r>
              <a:rPr lang="pt-BR" baseline="30000" dirty="0">
                <a:solidFill>
                  <a:srgbClr val="C00000"/>
                </a:solidFill>
              </a:rPr>
              <a:t>2</a:t>
            </a:r>
            <a:r>
              <a:rPr lang="pt-BR" dirty="0">
                <a:solidFill>
                  <a:srgbClr val="C00000"/>
                </a:solidFill>
              </a:rPr>
              <a:t>+1 </a:t>
            </a:r>
            <a:r>
              <a:rPr lang="pt-BR" dirty="0"/>
              <a:t>	(Since </a:t>
            </a:r>
            <a:r>
              <a:rPr lang="pt-BR" dirty="0">
                <a:solidFill>
                  <a:srgbClr val="C00000"/>
                </a:solidFill>
              </a:rPr>
              <a:t>f(n) = n+1</a:t>
            </a:r>
            <a:r>
              <a:rPr lang="pt-BR" dirty="0"/>
              <a:t>)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		</a:t>
            </a:r>
            <a:r>
              <a:rPr lang="pt-BR" dirty="0">
                <a:solidFill>
                  <a:srgbClr val="C00000"/>
                </a:solidFill>
              </a:rPr>
              <a:t> (fog) (n) = n</a:t>
            </a:r>
            <a:r>
              <a:rPr lang="pt-BR" baseline="30000" dirty="0">
                <a:solidFill>
                  <a:srgbClr val="C00000"/>
                </a:solidFill>
              </a:rPr>
              <a:t>2</a:t>
            </a:r>
            <a:r>
              <a:rPr lang="pt-BR" dirty="0">
                <a:solidFill>
                  <a:srgbClr val="C00000"/>
                </a:solidFill>
              </a:rPr>
              <a:t>+1</a:t>
            </a:r>
            <a:r>
              <a:rPr lang="pt-BR" dirty="0"/>
              <a:t>		for all n </a:t>
            </a:r>
            <a:r>
              <a:rPr lang="en-US" dirty="0">
                <a:sym typeface="Symbol"/>
              </a:rPr>
              <a:t></a:t>
            </a:r>
            <a:r>
              <a:rPr lang="pt-BR" dirty="0"/>
              <a:t>Z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Wingdings 3"/>
              <a:buAutoNum type="alphaLcPeriod" startAt="2"/>
            </a:pPr>
            <a:r>
              <a:rPr lang="en-US" dirty="0"/>
              <a:t>Is </a:t>
            </a:r>
            <a:r>
              <a:rPr lang="en-US" dirty="0" err="1">
                <a:solidFill>
                  <a:srgbClr val="C00000"/>
                </a:solidFill>
              </a:rPr>
              <a:t>gof</a:t>
            </a:r>
            <a:r>
              <a:rPr lang="en-US" dirty="0">
                <a:solidFill>
                  <a:srgbClr val="C00000"/>
                </a:solidFill>
              </a:rPr>
              <a:t> = fog</a:t>
            </a:r>
            <a:r>
              <a:rPr lang="en-US" dirty="0"/>
              <a:t>?</a:t>
            </a:r>
          </a:p>
          <a:p>
            <a:pPr marL="514350" indent="-514350">
              <a:buNone/>
            </a:pPr>
            <a:r>
              <a:rPr lang="en-US" dirty="0"/>
              <a:t>	In this case,</a:t>
            </a:r>
          </a:p>
          <a:p>
            <a:pPr marL="514350" indent="-514350">
              <a:buNone/>
            </a:pPr>
            <a:r>
              <a:rPr lang="en-US" dirty="0"/>
              <a:t>	For </a:t>
            </a:r>
            <a:r>
              <a:rPr lang="en-US" dirty="0">
                <a:solidFill>
                  <a:srgbClr val="C00000"/>
                </a:solidFill>
              </a:rPr>
              <a:t>n = 1</a:t>
            </a:r>
          </a:p>
          <a:p>
            <a:pPr marL="514350" indent="-51435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gof</a:t>
            </a:r>
            <a:r>
              <a:rPr lang="en-US" dirty="0">
                <a:solidFill>
                  <a:srgbClr val="C00000"/>
                </a:solidFill>
              </a:rPr>
              <a:t>)(1) = g(f(1))</a:t>
            </a:r>
          </a:p>
          <a:p>
            <a:pPr marL="514350" indent="-514350">
              <a:buNone/>
            </a:pPr>
            <a:r>
              <a:rPr lang="en-US" dirty="0"/>
              <a:t>				  </a:t>
            </a:r>
            <a:r>
              <a:rPr lang="en-US" dirty="0">
                <a:solidFill>
                  <a:srgbClr val="C00000"/>
                </a:solidFill>
              </a:rPr>
              <a:t>= g(1 + 1)</a:t>
            </a:r>
            <a:r>
              <a:rPr lang="en-US" baseline="30000" dirty="0"/>
              <a:t> 	</a:t>
            </a:r>
            <a:r>
              <a:rPr lang="pt-BR" dirty="0"/>
              <a:t>(Since </a:t>
            </a:r>
            <a:r>
              <a:rPr lang="pt-BR" dirty="0">
                <a:solidFill>
                  <a:srgbClr val="C00000"/>
                </a:solidFill>
              </a:rPr>
              <a:t>f(n) = n+1</a:t>
            </a:r>
            <a:r>
              <a:rPr lang="pt-BR" dirty="0"/>
              <a:t>)</a:t>
            </a:r>
            <a:endParaRPr lang="en-US" baseline="30000" dirty="0"/>
          </a:p>
          <a:p>
            <a:pPr marL="514350" indent="-514350">
              <a:buNone/>
            </a:pPr>
            <a:r>
              <a:rPr lang="en-US" baseline="30000" dirty="0"/>
              <a:t>				 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 (1 + 1)</a:t>
            </a:r>
            <a:r>
              <a:rPr lang="en-US" baseline="30000" dirty="0">
                <a:solidFill>
                  <a:srgbClr val="C00000"/>
                </a:solidFill>
              </a:rPr>
              <a:t> 2</a:t>
            </a:r>
            <a:r>
              <a:rPr lang="en-US" baseline="30000" dirty="0"/>
              <a:t>	</a:t>
            </a:r>
            <a:r>
              <a:rPr lang="pt-BR" dirty="0"/>
              <a:t>(Since </a:t>
            </a:r>
            <a:r>
              <a:rPr lang="pt-BR" dirty="0">
                <a:solidFill>
                  <a:srgbClr val="C00000"/>
                </a:solidFill>
              </a:rPr>
              <a:t>g(n) = n</a:t>
            </a:r>
            <a:r>
              <a:rPr lang="pt-BR" baseline="30000" dirty="0">
                <a:solidFill>
                  <a:srgbClr val="C00000"/>
                </a:solidFill>
              </a:rPr>
              <a:t>2</a:t>
            </a:r>
            <a:r>
              <a:rPr lang="pt-BR" dirty="0"/>
              <a:t>)</a:t>
            </a:r>
          </a:p>
          <a:p>
            <a:pPr marL="514350" indent="-514350">
              <a:buNone/>
            </a:pPr>
            <a:endParaRPr lang="en-US" baseline="30000" dirty="0"/>
          </a:p>
          <a:p>
            <a:pPr marL="514350" indent="-514350">
              <a:buNone/>
            </a:pPr>
            <a:r>
              <a:rPr lang="en-US" baseline="30000" dirty="0"/>
              <a:t>				</a:t>
            </a: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= 4</a:t>
            </a:r>
            <a:r>
              <a:rPr lang="en-US" dirty="0"/>
              <a:t>  where as</a:t>
            </a:r>
          </a:p>
          <a:p>
            <a:pPr marL="514350" indent="-514350">
              <a:buNone/>
            </a:pPr>
            <a:r>
              <a:rPr lang="en-US" dirty="0"/>
              <a:t> 			</a:t>
            </a:r>
            <a:r>
              <a:rPr lang="en-US" dirty="0">
                <a:solidFill>
                  <a:srgbClr val="C00000"/>
                </a:solidFill>
              </a:rPr>
              <a:t>(fog)(1) = f(g(1))=1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+ 1 = 2</a:t>
            </a:r>
          </a:p>
          <a:p>
            <a:pPr marL="514350" indent="-514350">
              <a:buNone/>
            </a:pPr>
            <a:r>
              <a:rPr lang="en-US" dirty="0"/>
              <a:t>	 		Thus 	</a:t>
            </a:r>
            <a:r>
              <a:rPr lang="en-US" dirty="0">
                <a:solidFill>
                  <a:srgbClr val="C00000"/>
                </a:solidFill>
              </a:rPr>
              <a:t>fog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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gof</a:t>
            </a:r>
            <a:endParaRPr lang="en-US" dirty="0">
              <a:solidFill>
                <a:srgbClr val="C00000"/>
              </a:solidFill>
            </a:endParaRP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REMARK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composition</a:t>
            </a:r>
            <a:r>
              <a:rPr lang="en-US" dirty="0"/>
              <a:t> of functions is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/>
              <a:t> a </a:t>
            </a:r>
            <a:r>
              <a:rPr lang="en-US" b="1" dirty="0">
                <a:solidFill>
                  <a:srgbClr val="C00000"/>
                </a:solidFill>
              </a:rPr>
              <a:t>commutative</a:t>
            </a:r>
            <a:r>
              <a:rPr lang="en-US" dirty="0"/>
              <a:t> operation.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OPERATIONS 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SUM OF FUNCTIONS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DIFFERENCE OF FUNCTIONS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PRODUCT OF FUNCTIONS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QUOTIENT OF FUNCTIONS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SUM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g</a:t>
            </a:r>
            <a:r>
              <a:rPr lang="en-US" dirty="0"/>
              <a:t> be real valued functions with the </a:t>
            </a:r>
            <a:r>
              <a:rPr lang="en-US" b="1" dirty="0">
                <a:solidFill>
                  <a:srgbClr val="C00000"/>
                </a:solidFill>
              </a:rPr>
              <a:t>same domain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X.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That is </a:t>
            </a:r>
            <a:r>
              <a:rPr lang="en-US" dirty="0">
                <a:solidFill>
                  <a:srgbClr val="C00000"/>
                </a:solidFill>
              </a:rPr>
              <a:t>f: 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g: 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 The </a:t>
            </a:r>
            <a:r>
              <a:rPr lang="en-US" dirty="0">
                <a:solidFill>
                  <a:srgbClr val="C00000"/>
                </a:solidFill>
              </a:rPr>
              <a:t>sum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/>
              <a:t> denoted </a:t>
            </a:r>
            <a:r>
              <a:rPr lang="en-US" dirty="0">
                <a:solidFill>
                  <a:srgbClr val="C00000"/>
                </a:solidFill>
              </a:rPr>
              <a:t>f + g</a:t>
            </a:r>
            <a:r>
              <a:rPr lang="en-US" dirty="0"/>
              <a:t> is a real valued function with the </a:t>
            </a:r>
            <a:r>
              <a:rPr lang="en-US" dirty="0">
                <a:solidFill>
                  <a:srgbClr val="C00000"/>
                </a:solidFill>
              </a:rPr>
              <a:t>same domain X </a:t>
            </a:r>
          </a:p>
          <a:p>
            <a:pPr>
              <a:buNone/>
            </a:pPr>
            <a:r>
              <a:rPr lang="en-US" dirty="0"/>
              <a:t>	i.e. </a:t>
            </a:r>
            <a:r>
              <a:rPr lang="en-US" dirty="0" err="1">
                <a:solidFill>
                  <a:srgbClr val="C00000"/>
                </a:solidFill>
              </a:rPr>
              <a:t>f+g</a:t>
            </a:r>
            <a:r>
              <a:rPr lang="en-US" dirty="0">
                <a:solidFill>
                  <a:srgbClr val="C00000"/>
                </a:solidFill>
              </a:rPr>
              <a:t>: 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 defined by</a:t>
            </a:r>
          </a:p>
          <a:p>
            <a:pPr>
              <a:buNone/>
            </a:pPr>
            <a:r>
              <a:rPr lang="en-US" dirty="0"/>
              <a:t>			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f+g</a:t>
            </a:r>
            <a:r>
              <a:rPr lang="en-US" dirty="0">
                <a:solidFill>
                  <a:srgbClr val="C00000"/>
                </a:solidFill>
              </a:rPr>
              <a:t>)(x) = f(x) + g(x)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</a:t>
            </a:r>
            <a:r>
              <a:rPr lang="en-US" dirty="0"/>
              <a:t> x </a:t>
            </a:r>
            <a:r>
              <a:rPr lang="en-US" dirty="0">
                <a:sym typeface="Symbol"/>
              </a:rPr>
              <a:t> </a:t>
            </a:r>
            <a:r>
              <a:rPr lang="en-US" dirty="0"/>
              <a:t>X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f(x) = 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+ 1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g(x) = x + 2</a:t>
            </a:r>
            <a:r>
              <a:rPr lang="en-US" dirty="0"/>
              <a:t> defines functions 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/>
              <a:t> from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 Then		  </a:t>
            </a:r>
          </a:p>
          <a:p>
            <a:pPr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f+g</a:t>
            </a:r>
            <a:r>
              <a:rPr lang="en-US" dirty="0">
                <a:solidFill>
                  <a:srgbClr val="C00000"/>
                </a:solidFill>
              </a:rPr>
              <a:t>) (x) =  f(x) + g(x)</a:t>
            </a:r>
          </a:p>
          <a:p>
            <a:pPr>
              <a:buNone/>
            </a:pPr>
            <a:r>
              <a:rPr lang="en-US" dirty="0"/>
              <a:t>                                           </a:t>
            </a:r>
            <a:r>
              <a:rPr lang="en-US" dirty="0">
                <a:solidFill>
                  <a:srgbClr val="C00000"/>
                </a:solidFill>
              </a:rPr>
              <a:t>= (x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+ 1) + (x + 2)</a:t>
            </a:r>
          </a:p>
          <a:p>
            <a:pPr>
              <a:buNone/>
            </a:pPr>
            <a:r>
              <a:rPr lang="en-US" dirty="0"/>
              <a:t>                                           </a:t>
            </a:r>
            <a:r>
              <a:rPr lang="en-US" dirty="0">
                <a:solidFill>
                  <a:srgbClr val="C00000"/>
                </a:solidFill>
              </a:rPr>
              <a:t>= 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+ x + 3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 </a:t>
            </a:r>
            <a:r>
              <a:rPr lang="en-US" dirty="0"/>
              <a:t>x </a:t>
            </a:r>
            <a:r>
              <a:rPr lang="en-US" dirty="0">
                <a:sym typeface="Symbol"/>
              </a:rPr>
              <a:t> </a:t>
            </a:r>
            <a:r>
              <a:rPr lang="en-US" dirty="0"/>
              <a:t>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 which defines the </a:t>
            </a:r>
            <a:r>
              <a:rPr lang="en-US" dirty="0">
                <a:solidFill>
                  <a:srgbClr val="C00000"/>
                </a:solidFill>
              </a:rPr>
              <a:t>sum functions </a:t>
            </a:r>
            <a:r>
              <a:rPr lang="en-US" dirty="0" err="1">
                <a:solidFill>
                  <a:srgbClr val="C00000"/>
                </a:solidFill>
              </a:rPr>
              <a:t>f+g</a:t>
            </a:r>
            <a:r>
              <a:rPr lang="en-US" dirty="0">
                <a:solidFill>
                  <a:srgbClr val="C00000"/>
                </a:solidFill>
              </a:rPr>
              <a:t>: 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 functions 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/>
              <a:t> from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 to</a:t>
            </a:r>
            <a:r>
              <a:rPr lang="en-US" dirty="0">
                <a:solidFill>
                  <a:srgbClr val="C00000"/>
                </a:solidFill>
              </a:rPr>
              <a:t> R </a:t>
            </a:r>
            <a:r>
              <a:rPr lang="en-US" dirty="0"/>
              <a:t>by formulas: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f(x) = 2x 	and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for all </a:t>
            </a:r>
            <a:r>
              <a:rPr lang="en-US" dirty="0">
                <a:solidFill>
                  <a:srgbClr val="C00000"/>
                </a:solidFill>
              </a:rPr>
              <a:t>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		Show that </a:t>
            </a:r>
          </a:p>
          <a:p>
            <a:pPr>
              <a:buNone/>
            </a:pPr>
            <a:r>
              <a:rPr lang="en-US" dirty="0"/>
              <a:t>					</a:t>
            </a:r>
            <a:r>
              <a:rPr lang="en-US" b="1" dirty="0">
                <a:solidFill>
                  <a:srgbClr val="C00000"/>
                </a:solidFill>
              </a:rPr>
              <a:t>f = g</a:t>
            </a:r>
          </a:p>
          <a:p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4191000" y="2057400"/>
          <a:ext cx="184727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15920" imgH="419040" progId="">
                  <p:embed/>
                </p:oleObj>
              </mc:Choice>
              <mc:Fallback>
                <p:oleObj r:id="rId2" imgW="1015920" imgH="4190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057400"/>
                        <a:ext cx="184727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DIFFERENCE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f: 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g:X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 be real valued functions. The </a:t>
            </a:r>
            <a:r>
              <a:rPr lang="en-US" dirty="0">
                <a:solidFill>
                  <a:srgbClr val="C00000"/>
                </a:solidFill>
              </a:rPr>
              <a:t>difference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/>
              <a:t> denoted by </a:t>
            </a:r>
            <a:r>
              <a:rPr lang="en-US" dirty="0">
                <a:solidFill>
                  <a:srgbClr val="C00000"/>
                </a:solidFill>
              </a:rPr>
              <a:t>f-g</a:t>
            </a:r>
            <a:r>
              <a:rPr lang="en-US" dirty="0"/>
              <a:t> which is a function from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 defined by: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(f-g)(x) = f(x) - g(x)</a:t>
            </a:r>
            <a:r>
              <a:rPr lang="en-US" dirty="0"/>
              <a:t>	   </a:t>
            </a:r>
            <a:r>
              <a:rPr lang="en-US" dirty="0">
                <a:sym typeface="Symbol"/>
              </a:rPr>
              <a:t></a:t>
            </a:r>
            <a:r>
              <a:rPr lang="en-US" dirty="0"/>
              <a:t> 	x </a:t>
            </a:r>
            <a:r>
              <a:rPr lang="en-US" dirty="0">
                <a:sym typeface="Symbol"/>
              </a:rPr>
              <a:t> </a:t>
            </a:r>
            <a:r>
              <a:rPr lang="en-US" dirty="0"/>
              <a:t>X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f(x) = 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+ 1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g(x) = x + 2</a:t>
            </a:r>
            <a:r>
              <a:rPr lang="en-US" dirty="0"/>
              <a:t> define functions 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/>
              <a:t> from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 Then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pt-BR" dirty="0"/>
              <a:t> 	</a:t>
            </a:r>
            <a:r>
              <a:rPr lang="pt-BR" dirty="0">
                <a:solidFill>
                  <a:srgbClr val="C00000"/>
                </a:solidFill>
              </a:rPr>
              <a:t>(f-g) (x) =  f(x) - g(x)</a:t>
            </a:r>
          </a:p>
          <a:p>
            <a:pPr>
              <a:buNone/>
            </a:pPr>
            <a:r>
              <a:rPr lang="pt-BR" dirty="0"/>
              <a:t>         			  </a:t>
            </a:r>
            <a:r>
              <a:rPr lang="pt-BR" dirty="0">
                <a:solidFill>
                  <a:srgbClr val="C00000"/>
                </a:solidFill>
              </a:rPr>
              <a:t>=  (x</a:t>
            </a:r>
            <a:r>
              <a:rPr lang="pt-BR" baseline="30000" dirty="0">
                <a:solidFill>
                  <a:srgbClr val="C00000"/>
                </a:solidFill>
              </a:rPr>
              <a:t>2</a:t>
            </a:r>
            <a:r>
              <a:rPr lang="pt-BR" dirty="0">
                <a:solidFill>
                  <a:srgbClr val="C00000"/>
                </a:solidFill>
              </a:rPr>
              <a:t> + 1) - (x + 2)</a:t>
            </a:r>
          </a:p>
          <a:p>
            <a:pPr>
              <a:buNone/>
            </a:pPr>
            <a:r>
              <a:rPr lang="pt-BR" dirty="0"/>
              <a:t>				  </a:t>
            </a:r>
            <a:r>
              <a:rPr lang="pt-BR" dirty="0">
                <a:solidFill>
                  <a:srgbClr val="C00000"/>
                </a:solidFill>
              </a:rPr>
              <a:t>= x</a:t>
            </a:r>
            <a:r>
              <a:rPr lang="pt-BR" baseline="30000" dirty="0">
                <a:solidFill>
                  <a:srgbClr val="C00000"/>
                </a:solidFill>
              </a:rPr>
              <a:t>2</a:t>
            </a:r>
            <a:r>
              <a:rPr lang="pt-BR" dirty="0">
                <a:solidFill>
                  <a:srgbClr val="C00000"/>
                </a:solidFill>
              </a:rPr>
              <a:t> - x – 1</a:t>
            </a:r>
            <a:r>
              <a:rPr lang="pt-BR" dirty="0"/>
              <a:t>  </a:t>
            </a:r>
            <a:r>
              <a:rPr lang="en-US" dirty="0">
                <a:sym typeface="Symbol"/>
              </a:rPr>
              <a:t>   </a:t>
            </a:r>
            <a:r>
              <a:rPr lang="pt-BR" dirty="0"/>
              <a:t>x </a:t>
            </a:r>
            <a:r>
              <a:rPr lang="en-US" dirty="0">
                <a:sym typeface="Symbol"/>
              </a:rPr>
              <a:t> </a:t>
            </a:r>
            <a:r>
              <a:rPr lang="pt-BR" dirty="0"/>
              <a:t>R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 which defines the </a:t>
            </a:r>
            <a:r>
              <a:rPr lang="en-US" dirty="0">
                <a:solidFill>
                  <a:srgbClr val="C00000"/>
                </a:solidFill>
              </a:rPr>
              <a:t>difference function f-g: 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PRODUCT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f: 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g: 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 be real valued functions. The </a:t>
            </a:r>
            <a:r>
              <a:rPr lang="en-US" dirty="0">
                <a:solidFill>
                  <a:srgbClr val="C00000"/>
                </a:solidFill>
              </a:rPr>
              <a:t>product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/>
              <a:t> denoted </a:t>
            </a:r>
            <a:r>
              <a:rPr lang="en-US" dirty="0" err="1">
                <a:solidFill>
                  <a:srgbClr val="C00000"/>
                </a:solidFill>
              </a:rPr>
              <a:t>f</a:t>
            </a:r>
            <a:r>
              <a:rPr lang="en-US" b="1" dirty="0" err="1">
                <a:solidFill>
                  <a:srgbClr val="C00000"/>
                </a:solidFill>
              </a:rPr>
              <a:t>.</a:t>
            </a:r>
            <a:r>
              <a:rPr lang="en-US" dirty="0" err="1">
                <a:solidFill>
                  <a:srgbClr val="C00000"/>
                </a:solidFill>
              </a:rPr>
              <a:t>g</a:t>
            </a:r>
            <a:r>
              <a:rPr lang="en-US" dirty="0"/>
              <a:t>  or simply </a:t>
            </a:r>
            <a:r>
              <a:rPr lang="en-US" dirty="0" err="1">
                <a:solidFill>
                  <a:srgbClr val="C00000"/>
                </a:solidFill>
              </a:rPr>
              <a:t>fg</a:t>
            </a:r>
            <a:r>
              <a:rPr lang="en-US" dirty="0"/>
              <a:t> is a function from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 defined by: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		 </a:t>
            </a:r>
            <a:r>
              <a:rPr lang="en-US" dirty="0">
                <a:solidFill>
                  <a:srgbClr val="C00000"/>
                </a:solidFill>
              </a:rPr>
              <a:t>(f </a:t>
            </a:r>
            <a:r>
              <a:rPr lang="en-US" b="1" dirty="0">
                <a:solidFill>
                  <a:srgbClr val="C00000"/>
                </a:solidFill>
              </a:rPr>
              <a:t>.</a:t>
            </a:r>
            <a:r>
              <a:rPr lang="en-US" dirty="0">
                <a:solidFill>
                  <a:srgbClr val="C00000"/>
                </a:solidFill>
              </a:rPr>
              <a:t> g)(x) = f(x) </a:t>
            </a:r>
            <a:r>
              <a:rPr lang="en-US" b="1" dirty="0">
                <a:solidFill>
                  <a:srgbClr val="C00000"/>
                </a:solidFill>
              </a:rPr>
              <a:t>.</a:t>
            </a:r>
            <a:r>
              <a:rPr lang="en-US" dirty="0">
                <a:solidFill>
                  <a:srgbClr val="C00000"/>
                </a:solidFill>
              </a:rPr>
              <a:t> g(x)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</a:t>
            </a:r>
            <a:r>
              <a:rPr lang="en-US" dirty="0"/>
              <a:t>       x </a:t>
            </a:r>
            <a:r>
              <a:rPr lang="en-US" dirty="0">
                <a:sym typeface="Symbol"/>
              </a:rPr>
              <a:t> </a:t>
            </a:r>
            <a:r>
              <a:rPr lang="en-US" dirty="0"/>
              <a:t>X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f(x) = 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+ 1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g(x) = x + 2</a:t>
            </a:r>
            <a:r>
              <a:rPr lang="en-US" dirty="0"/>
              <a:t> define functions 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/>
              <a:t> from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 Then	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(f </a:t>
            </a:r>
            <a:r>
              <a:rPr lang="en-US" b="1" dirty="0">
                <a:solidFill>
                  <a:srgbClr val="C00000"/>
                </a:solidFill>
              </a:rPr>
              <a:t>.</a:t>
            </a:r>
            <a:r>
              <a:rPr lang="en-US" dirty="0">
                <a:solidFill>
                  <a:srgbClr val="C00000"/>
                </a:solidFill>
              </a:rPr>
              <a:t> g) (x) = f(x) </a:t>
            </a:r>
            <a:r>
              <a:rPr lang="en-US" b="1" dirty="0">
                <a:solidFill>
                  <a:srgbClr val="C00000"/>
                </a:solidFill>
              </a:rPr>
              <a:t>.</a:t>
            </a:r>
            <a:r>
              <a:rPr lang="en-US" dirty="0">
                <a:solidFill>
                  <a:srgbClr val="C00000"/>
                </a:solidFill>
              </a:rPr>
              <a:t> g(x)</a:t>
            </a:r>
          </a:p>
          <a:p>
            <a:pPr>
              <a:buNone/>
            </a:pPr>
            <a:r>
              <a:rPr lang="en-US" dirty="0"/>
              <a:t>				    </a:t>
            </a:r>
            <a:r>
              <a:rPr lang="en-US" dirty="0">
                <a:solidFill>
                  <a:srgbClr val="C00000"/>
                </a:solidFill>
              </a:rPr>
              <a:t>= (x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+ 1) </a:t>
            </a:r>
            <a:r>
              <a:rPr lang="en-US" b="1" dirty="0">
                <a:solidFill>
                  <a:srgbClr val="C00000"/>
                </a:solidFill>
              </a:rPr>
              <a:t>.</a:t>
            </a:r>
            <a:r>
              <a:rPr lang="en-US" dirty="0">
                <a:solidFill>
                  <a:srgbClr val="C00000"/>
                </a:solidFill>
              </a:rPr>
              <a:t> (x + 2)</a:t>
            </a:r>
          </a:p>
          <a:p>
            <a:pPr>
              <a:buNone/>
            </a:pPr>
            <a:r>
              <a:rPr lang="en-US" dirty="0"/>
              <a:t>				    </a:t>
            </a:r>
            <a:r>
              <a:rPr lang="en-US" dirty="0">
                <a:solidFill>
                  <a:srgbClr val="C00000"/>
                </a:solidFill>
              </a:rPr>
              <a:t>= x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+ 2x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+ x + 2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 </a:t>
            </a:r>
            <a:r>
              <a:rPr lang="en-US" dirty="0"/>
              <a:t>x </a:t>
            </a:r>
            <a:r>
              <a:rPr lang="en-US" dirty="0">
                <a:sym typeface="Symbol"/>
              </a:rPr>
              <a:t> </a:t>
            </a:r>
            <a:r>
              <a:rPr lang="en-US" dirty="0"/>
              <a:t>R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 which defines the </a:t>
            </a:r>
            <a:r>
              <a:rPr lang="en-US" dirty="0">
                <a:solidFill>
                  <a:srgbClr val="C00000"/>
                </a:solidFill>
              </a:rPr>
              <a:t>product function f </a:t>
            </a:r>
            <a:r>
              <a:rPr lang="en-US" b="1" dirty="0">
                <a:solidFill>
                  <a:srgbClr val="C00000"/>
                </a:solidFill>
              </a:rPr>
              <a:t>.</a:t>
            </a:r>
            <a:r>
              <a:rPr lang="en-US" dirty="0">
                <a:solidFill>
                  <a:srgbClr val="C00000"/>
                </a:solidFill>
              </a:rPr>
              <a:t> g: 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QUOTIENT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f: X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g: X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R </a:t>
            </a:r>
            <a:r>
              <a:rPr lang="en-US" dirty="0"/>
              <a:t>be real valued functions. The </a:t>
            </a:r>
            <a:r>
              <a:rPr lang="en-US" dirty="0">
                <a:solidFill>
                  <a:srgbClr val="C00000"/>
                </a:solidFill>
              </a:rPr>
              <a:t>quotient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dirty="0"/>
              <a:t> by </a:t>
            </a:r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/>
              <a:t> denoted       is a function from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 defined by: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4753" name="Object 1"/>
          <p:cNvGraphicFramePr>
            <a:graphicFrameLocks noChangeAspect="1"/>
          </p:cNvGraphicFramePr>
          <p:nvPr/>
        </p:nvGraphicFramePr>
        <p:xfrm>
          <a:off x="4267200" y="1541207"/>
          <a:ext cx="652923" cy="789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7723" imgH="418918" progId="">
                  <p:embed/>
                </p:oleObj>
              </mc:Choice>
              <mc:Fallback>
                <p:oleObj r:id="rId2" imgW="177723" imgH="418918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541207"/>
                        <a:ext cx="652923" cy="789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1595966" y="2895600"/>
          <a:ext cx="632883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20680" imgH="457200" progId="">
                  <p:embed/>
                </p:oleObj>
              </mc:Choice>
              <mc:Fallback>
                <p:oleObj r:id="rId4" imgW="2920680" imgH="457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966" y="2895600"/>
                        <a:ext cx="6328834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f(x) = 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+ 1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g(x) = x + 2</a:t>
            </a:r>
            <a:r>
              <a:rPr lang="en-US" dirty="0"/>
              <a:t> defines functions </a:t>
            </a:r>
            <a:r>
              <a:rPr lang="en-US" dirty="0">
                <a:solidFill>
                  <a:srgbClr val="C00000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/>
              <a:t> from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 Then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 which defines the </a:t>
            </a:r>
            <a:r>
              <a:rPr lang="en-US" dirty="0">
                <a:solidFill>
                  <a:srgbClr val="C00000"/>
                </a:solidFill>
              </a:rPr>
              <a:t>quotient function</a:t>
            </a:r>
            <a:r>
              <a:rPr lang="en-US" dirty="0"/>
              <a:t>        : X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R.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2400300" y="2362200"/>
          <a:ext cx="5067300" cy="990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52400" imgH="457200" progId="">
                  <p:embed/>
                </p:oleObj>
              </mc:Choice>
              <mc:Fallback>
                <p:oleObj r:id="rId2" imgW="2552400" imgH="457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2362200"/>
                        <a:ext cx="5067300" cy="990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5716381" y="4331161"/>
          <a:ext cx="65246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7723" imgH="418918" progId="">
                  <p:embed/>
                </p:oleObj>
              </mc:Choice>
              <mc:Fallback>
                <p:oleObj r:id="rId4" imgW="177723" imgH="418918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381" y="4331161"/>
                        <a:ext cx="652463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481388" y="3429000"/>
          <a:ext cx="96361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760" imgH="457200" progId="Equation.3">
                  <p:embed/>
                </p:oleObj>
              </mc:Choice>
              <mc:Fallback>
                <p:oleObj name="Equation" r:id="rId6" imgW="54576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3429000"/>
                        <a:ext cx="963612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70280-C66D-8D74-7BE9-95F7AC165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2.5 Cardinality of Sets</a:t>
            </a:r>
          </a:p>
        </p:txBody>
      </p:sp>
    </p:spTree>
    <p:extLst>
      <p:ext uri="{BB962C8B-B14F-4D97-AF65-F5344CB8AC3E}">
        <p14:creationId xmlns:p14="http://schemas.microsoft.com/office/powerpoint/2010/main" val="39996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74CA3FB-F02F-2263-BD27-58E84E933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algn="l"/>
            <a:r>
              <a:rPr lang="en-US" altLang="en-US" sz="3200" b="1">
                <a:solidFill>
                  <a:schemeClr val="accent2"/>
                </a:solidFill>
              </a:rPr>
              <a:t>Cardinality of a Set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3C6BD128-7E9D-FB80-C5F9-4932FB4D3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90600"/>
            <a:ext cx="69977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“The number of elements in a set.”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Let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be a set.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=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  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(the empty set),  then the cardinality of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A 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is  0.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b.  If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has exactly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elements,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a natural number, then the cardinality of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is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n. 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The set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is a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finite set.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c.  Otherwise,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is an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infinite set.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7A01563-66A7-75C7-9F58-F3F77CBC3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685800"/>
          </a:xfrm>
        </p:spPr>
        <p:txBody>
          <a:bodyPr/>
          <a:lstStyle/>
          <a:p>
            <a:pPr algn="l"/>
            <a:r>
              <a:rPr lang="en-US" altLang="en-US" sz="3200" b="1">
                <a:solidFill>
                  <a:schemeClr val="accent2"/>
                </a:solidFill>
              </a:rPr>
              <a:t>Notation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DEEC2925-81C3-461B-6F6E-894FF4F5B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438275"/>
            <a:ext cx="7164388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 cardinality of a set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is denoted by  |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|.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=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 , 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then  |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A |=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0.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 startAt="2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If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A 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has exactly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elements,  then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| A | = 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c.  If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is an infinite set,  then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| A | =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.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>
            <a:extLst>
              <a:ext uri="{FF2B5EF4-FFF2-40B4-BE49-F238E27FC236}">
                <a16:creationId xmlns:a16="http://schemas.microsoft.com/office/drawing/2014/main" id="{2B946F76-221C-8C81-1414-F1E58E09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628650"/>
            <a:ext cx="6831013" cy="545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Examples: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A =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{2, 3, 5, 7, 11, 13, 17, 19};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| A | =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A = N 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(natural numbers);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| N | = 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A = Q 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(rational numbers);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| Q | = 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A =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{2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 | 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is an integer};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| A | = 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      (the set of even integers)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			Accordingly  </a:t>
            </a:r>
            <a:r>
              <a:rPr lang="en-US" b="1" dirty="0">
                <a:solidFill>
                  <a:srgbClr val="C00000"/>
                </a:solidFill>
              </a:rPr>
              <a:t>f = g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286000" y="1371600"/>
          <a:ext cx="6172200" cy="3191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03160" imgH="1346040" progId="">
                  <p:embed/>
                </p:oleObj>
              </mc:Choice>
              <mc:Fallback>
                <p:oleObj r:id="rId2" imgW="2603160" imgH="13460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71600"/>
                        <a:ext cx="6172200" cy="31914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F388E9EF-D221-74B9-6C58-2C05E7E9E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650875"/>
            <a:ext cx="7788275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DEFINITION: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Let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and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be sets.  Then, 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|A| = |B| 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 and only if there is a one-to-one      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correspondence between the elements of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and the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elements of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Examples: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1.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=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{1, 2, 3, 4, 5}</a:t>
            </a:r>
            <a:endParaRPr kumimoji="0" lang="en-US" altLang="en-US" sz="2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B =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{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a, e, i, o, u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}</a:t>
            </a:r>
            <a:endParaRPr kumimoji="0" lang="en-US" altLang="en-US" sz="2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1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 a,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 e,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 i,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4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 o,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 u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; 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|B| =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  <a:endParaRPr kumimoji="0" lang="en-US" altLang="en-US" sz="2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9C0BB76A-3C1A-F5A7-E1C1-81B684FBC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76275"/>
            <a:ext cx="8102600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2. 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= N 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(the natural numbers)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B =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{2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 | 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is a natural number}  (the even natural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           numbers)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   n 2n 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is a one-to one correspondence between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 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and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B.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Therefore,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|A| = |B|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;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|B| = .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3. 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= N 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(the natural numbers)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 =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{2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1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| 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is a natural number}  (the odd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		    natural numbers)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n 2n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1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is a one-to one correspondence between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 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and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C.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Therefore,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|A| = |C|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; 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|C| = .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3075DC1-B1BC-AB92-615B-E01131A9D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algn="l"/>
            <a:r>
              <a:rPr lang="en-US" altLang="en-US" sz="3200" b="1">
                <a:solidFill>
                  <a:schemeClr val="accent2"/>
                </a:solidFill>
              </a:rPr>
              <a:t>Countable Sets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2252BA7B-F920-E047-3E40-104D0D44D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7620000" cy="545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DEFINITIONS: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1.  A set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is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finite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if there is a one-to-one correspondence between it and the set 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{1, 2, 3, . . .,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}  for some natural number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n.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2. A set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is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countably infinite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 there is a one-to-one correspondence between it and the natural numbers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19A68679-A209-2FDA-615D-FB2C2CD43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704850"/>
            <a:ext cx="809307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set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is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countable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if it is either finite or countably infinite.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set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is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uncountable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if it is not countable.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0E1FA12-0F42-1D1E-354A-F1958E7EF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l"/>
            <a:r>
              <a:rPr lang="en-US" altLang="en-US" sz="3200" b="1">
                <a:solidFill>
                  <a:schemeClr val="accent2"/>
                </a:solidFill>
              </a:rPr>
              <a:t>Examples: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180EDAA0-9550-75D9-CE5C-FE4D9CFB3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70104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1.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=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{1, 2, 3, 4, 5, 6, 7}, 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   =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{a, b, c, d, . . . x, y, z}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are finite sets;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|A| = 7,  |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 | = 26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2.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 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(the natural numbers),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(the integers),  and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Q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(the rational numbers)  are countably infnite sets;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that is,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|Q| = |Z| = |N|.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13D86744-4775-845B-CA27-634F06326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773113"/>
            <a:ext cx="78136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3.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 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(the irrational numbers)  and 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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    (the real numbers) are uncountable sets; 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   that is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   |I| &gt; |N|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and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| | &gt; |N|.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13C6AAA-2DF4-D2B0-6766-A8ACFF125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pPr algn="l"/>
            <a:r>
              <a:rPr lang="en-US" altLang="en-US" sz="3200" b="1">
                <a:solidFill>
                  <a:schemeClr val="accent2"/>
                </a:solidFill>
              </a:rPr>
              <a:t>Some Facts: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B741EF3C-7B30-8AD7-2750-693D7593B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314450"/>
            <a:ext cx="7829550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set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is finite if and only if for any proper subset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 S,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|A| &lt; |S|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;  that is, “proper subsets of a finite set have fewer elements.”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Suppose that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and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are infinite sets and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 B. 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If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B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is countably infinite then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A 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is countably infinite and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|A| = |B|.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FF8692C9-D6C3-D1DF-1AD4-B1116A5A0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857250"/>
            <a:ext cx="791845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3. Every subset of a countable set is countable.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and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are countable sets, then 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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B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   is a countable set.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INVERSE OF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r>
              <a:rPr lang="en-US" b="1" dirty="0">
                <a:solidFill>
                  <a:srgbClr val="C00000"/>
                </a:solidFill>
              </a:rPr>
              <a:t>Inverse</a:t>
            </a:r>
            <a:r>
              <a:rPr lang="en-US" dirty="0"/>
              <a:t> of a </a:t>
            </a: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dirty="0"/>
              <a:t> may not be a </a:t>
            </a: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dirty="0"/>
              <a:t>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315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INVERSE OF INJECTIVE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Inverse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Injective function</a:t>
            </a:r>
            <a:r>
              <a:rPr lang="en-US" dirty="0"/>
              <a:t> may not be a </a:t>
            </a: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dirty="0"/>
              <a:t>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467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INVERSE OF SURJECTIVE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Inverse</a:t>
            </a:r>
            <a:r>
              <a:rPr lang="en-US" dirty="0"/>
              <a:t> of </a:t>
            </a:r>
            <a:r>
              <a:rPr lang="en-US" b="1" dirty="0" err="1">
                <a:solidFill>
                  <a:srgbClr val="C00000"/>
                </a:solidFill>
              </a:rPr>
              <a:t>Surjective</a:t>
            </a:r>
            <a:r>
              <a:rPr lang="en-US" b="1" dirty="0">
                <a:solidFill>
                  <a:srgbClr val="C00000"/>
                </a:solidFill>
              </a:rPr>
              <a:t> function</a:t>
            </a:r>
            <a:r>
              <a:rPr lang="en-US" dirty="0"/>
              <a:t> may not be a </a:t>
            </a: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848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INVERSE OF BIJECTIVE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229600" cy="5257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58644" y="5933748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Note: </a:t>
            </a:r>
            <a:r>
              <a:rPr lang="en-US" b="1" i="1" dirty="0">
                <a:solidFill>
                  <a:srgbClr val="C00000"/>
                </a:solidFill>
              </a:rPr>
              <a:t>Inverse of a </a:t>
            </a:r>
            <a:r>
              <a:rPr lang="en-US" b="1" i="1" dirty="0" err="1">
                <a:solidFill>
                  <a:srgbClr val="C00000"/>
                </a:solidFill>
              </a:rPr>
              <a:t>Bijective</a:t>
            </a:r>
            <a:r>
              <a:rPr lang="en-US" b="1" i="1" dirty="0">
                <a:solidFill>
                  <a:srgbClr val="C00000"/>
                </a:solidFill>
              </a:rPr>
              <a:t> function will always be a function.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1924</TotalTime>
  <Words>3635</Words>
  <Application>Microsoft Office PowerPoint</Application>
  <PresentationFormat>On-screen Show (4:3)</PresentationFormat>
  <Paragraphs>451</Paragraphs>
  <Slides>57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Bookman Old Style</vt:lpstr>
      <vt:lpstr>Calibri</vt:lpstr>
      <vt:lpstr>Gill Sans MT</vt:lpstr>
      <vt:lpstr>Symbol</vt:lpstr>
      <vt:lpstr>Times New Roman</vt:lpstr>
      <vt:lpstr>Wingdings</vt:lpstr>
      <vt:lpstr>Wingdings 3</vt:lpstr>
      <vt:lpstr>Origin</vt:lpstr>
      <vt:lpstr>Default Design</vt:lpstr>
      <vt:lpstr>Equation</vt:lpstr>
      <vt:lpstr>INVERSE &amp; COMPOSITIONS OF FUNCTIONS </vt:lpstr>
      <vt:lpstr>EQUALITY OF FUNCTIONS</vt:lpstr>
      <vt:lpstr>EXAMPLE</vt:lpstr>
      <vt:lpstr>EXERCISE</vt:lpstr>
      <vt:lpstr>SOLUTION</vt:lpstr>
      <vt:lpstr>INVERSE OF A FUNCTION</vt:lpstr>
      <vt:lpstr>INVERSE OF INJECTIVE FUNCTION</vt:lpstr>
      <vt:lpstr>INVERSE OF SURJECTIVE FUNCTION</vt:lpstr>
      <vt:lpstr>INVERSE OF BIJECTIVE FUNCTION</vt:lpstr>
      <vt:lpstr>INVERSE FUNCTION</vt:lpstr>
      <vt:lpstr>ARROW DIAGRAM</vt:lpstr>
      <vt:lpstr>REMARK</vt:lpstr>
      <vt:lpstr>INVERSE FUNCTION FROM AN ARROW DIAGRAM</vt:lpstr>
      <vt:lpstr>INVERSE FUNCTION FROM A FORMULA</vt:lpstr>
      <vt:lpstr>PowerPoint Presentation</vt:lpstr>
      <vt:lpstr>WORKING RULE TO FIND INVERSE FUNCTION</vt:lpstr>
      <vt:lpstr>EXAMPLE</vt:lpstr>
      <vt:lpstr>SOLUTION</vt:lpstr>
      <vt:lpstr>SOLUTION</vt:lpstr>
      <vt:lpstr>PowerPoint Presentation</vt:lpstr>
      <vt:lpstr>EXERCISE</vt:lpstr>
      <vt:lpstr>SOLUTION</vt:lpstr>
      <vt:lpstr>PowerPoint Presentation</vt:lpstr>
      <vt:lpstr>PowerPoint Presentation</vt:lpstr>
      <vt:lpstr>COMPOSITION OF FUNCTIONS</vt:lpstr>
      <vt:lpstr>COMPOSITION OF FUNCTIONS</vt:lpstr>
      <vt:lpstr>COMPOSITION OF FUNCTIONS DEFINED BY ARROW DIAGRAMS</vt:lpstr>
      <vt:lpstr> </vt:lpstr>
      <vt:lpstr>EXERCISE</vt:lpstr>
      <vt:lpstr>  SOLUTION</vt:lpstr>
      <vt:lpstr>PowerPoint Presentation</vt:lpstr>
      <vt:lpstr>COMPOSITION OF FUNCTIONS DEFINED BY FORMULAS</vt:lpstr>
      <vt:lpstr>SOLUTION</vt:lpstr>
      <vt:lpstr>PowerPoint Presentation</vt:lpstr>
      <vt:lpstr>PowerPoint Presentation</vt:lpstr>
      <vt:lpstr>REMARK</vt:lpstr>
      <vt:lpstr>OPERATIONS ON FUNCTIONS</vt:lpstr>
      <vt:lpstr>SUM OF FUNCTIONS</vt:lpstr>
      <vt:lpstr>EXAMPLE</vt:lpstr>
      <vt:lpstr>DIFFERENCE OF FUNCTIONS</vt:lpstr>
      <vt:lpstr>EXAMPLE</vt:lpstr>
      <vt:lpstr>PRODUCT OF FUNCTIONS</vt:lpstr>
      <vt:lpstr>EXAMPLE</vt:lpstr>
      <vt:lpstr>QUOTIENT OF FUNCTIONS</vt:lpstr>
      <vt:lpstr>EXAMPLE</vt:lpstr>
      <vt:lpstr>2.5 Cardinality of Sets</vt:lpstr>
      <vt:lpstr>Cardinality of a Set</vt:lpstr>
      <vt:lpstr>Notation</vt:lpstr>
      <vt:lpstr>PowerPoint Presentation</vt:lpstr>
      <vt:lpstr>PowerPoint Presentation</vt:lpstr>
      <vt:lpstr>PowerPoint Presentation</vt:lpstr>
      <vt:lpstr>Countable Sets</vt:lpstr>
      <vt:lpstr>PowerPoint Presentation</vt:lpstr>
      <vt:lpstr>Examples:</vt:lpstr>
      <vt:lpstr>PowerPoint Presentation</vt:lpstr>
      <vt:lpstr>Some Facts: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OF INFERENCE Lecture # 08</dc:title>
  <dc:creator>C &amp; M</dc:creator>
  <cp:lastModifiedBy>Muhammad  Ibtissam</cp:lastModifiedBy>
  <cp:revision>210</cp:revision>
  <dcterms:created xsi:type="dcterms:W3CDTF">2013-10-15T06:26:31Z</dcterms:created>
  <dcterms:modified xsi:type="dcterms:W3CDTF">2023-03-13T11:06:14Z</dcterms:modified>
</cp:coreProperties>
</file>