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embeddedFontLst>
    <p:embeddedFont>
      <p:font typeface="Gill Sans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7" roundtripDataSignature="AMtx7mip5IceHZt7fApZKo1lRLPADa7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373CA5-8C2F-4F1E-B51D-F1314CD942C3}">
  <a:tblStyle styleId="{60373CA5-8C2F-4F1E-B51D-F1314CD942C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GillSans-bold.fntdata"/><Relationship Id="rId23" Type="http://schemas.openxmlformats.org/officeDocument/2006/relationships/slide" Target="slides/slide17.xml"/><Relationship Id="rId45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40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40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40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9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5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5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5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50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42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42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43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4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4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4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46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7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4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47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4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47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48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4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4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48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3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3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3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Bookman Old Style"/>
              <a:buNone/>
            </a:pPr>
            <a:r>
              <a:rPr b="1" lang="en-US" u="sng">
                <a:solidFill>
                  <a:srgbClr val="C00000"/>
                </a:solidFill>
              </a:rPr>
              <a:t>Discrete Structures/Mathematics </a:t>
            </a:r>
            <a:br>
              <a:rPr b="1" lang="en-US" u="sng">
                <a:solidFill>
                  <a:srgbClr val="C00000"/>
                </a:solidFill>
              </a:rPr>
            </a:br>
            <a:r>
              <a:rPr b="1" lang="en-US">
                <a:solidFill>
                  <a:srgbClr val="0C0C0C"/>
                </a:solidFill>
              </a:rPr>
              <a:t> (3</a:t>
            </a:r>
            <a:r>
              <a:rPr b="1" baseline="30000" lang="en-US">
                <a:solidFill>
                  <a:srgbClr val="0C0C0C"/>
                </a:solidFill>
              </a:rPr>
              <a:t> </a:t>
            </a:r>
            <a:r>
              <a:rPr b="1" lang="en-US">
                <a:solidFill>
                  <a:srgbClr val="0C0C0C"/>
                </a:solidFill>
              </a:rPr>
              <a:t> Credit Hour)</a:t>
            </a:r>
            <a:br>
              <a:rPr b="1" lang="en-US">
                <a:solidFill>
                  <a:srgbClr val="0C0C0C"/>
                </a:solidFill>
              </a:rPr>
            </a:br>
            <a:endParaRPr b="1" u="sng">
              <a:solidFill>
                <a:srgbClr val="C00000"/>
              </a:solidFill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838200" y="541020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0C0C0C"/>
                </a:solidFill>
              </a:rPr>
              <a:t>Lecture # 01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0C0C0C"/>
                </a:solidFill>
              </a:rPr>
              <a:t>By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0C0C0C"/>
                </a:solidFill>
              </a:rPr>
              <a:t>Rubab Anam Janjua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chemeClr val="accent3"/>
                </a:solidFill>
              </a:rPr>
              <a:t>Reasons to study discrete Mathematics.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Mathematical Maturity essential to study any scientific discipline.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Prerequisite of number of advance courses i.e.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Data Structures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Algorithm Analysis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Theory of Automata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Computer Theory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Bookman Old Style"/>
              <a:buNone/>
            </a:pPr>
            <a:r>
              <a:rPr b="1" lang="en-US" sz="2900"/>
              <a:t>Course Objective</a:t>
            </a: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Express statements with the precision of formal logic.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Analyze arguments to test their validity.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Apply the basic properties and operations related to sets.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Apply to sets the basic properties and operations related to relations and functions.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Define terms recursively.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Prove a formula using mathematical induction.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Prove statements using direct and indirect methods.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Illustrate the basic definitions of graph theory and properties of graphs.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b="1" lang="en-US"/>
              <a:t>The kind of problem solved using Discrete Structure Course:</a:t>
            </a:r>
            <a:endParaRPr/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How many ways are there to choose a valid password?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Is there a path connecting two computers in a network?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How can a circuit that adds two integers be designed?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How many valid internet addresses are there?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How can we encrypt credit card information on the web?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What is the probability of winning a lottery?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chemeClr val="accent3"/>
                </a:solidFill>
              </a:rPr>
              <a:t>Recommended Books:</a:t>
            </a:r>
            <a:endParaRPr/>
          </a:p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b="1" i="1" lang="en-US"/>
              <a:t>Discrete Mathematics and its application</a:t>
            </a:r>
            <a:r>
              <a:rPr lang="en-US"/>
              <a:t> by Kenneth H. Rosen, 7</a:t>
            </a:r>
            <a:r>
              <a:rPr baseline="30000" lang="en-US"/>
              <a:t>th</a:t>
            </a:r>
            <a:r>
              <a:rPr lang="en-US"/>
              <a:t> edition.</a:t>
            </a:r>
            <a:endParaRPr/>
          </a:p>
          <a:p>
            <a:pPr indent="-331724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b="1" i="1" lang="en-US"/>
              <a:t>Discrete Mathematics with applications</a:t>
            </a:r>
            <a:r>
              <a:rPr lang="en-US"/>
              <a:t> by Susanna S. Epp.</a:t>
            </a:r>
            <a:endParaRPr/>
          </a:p>
          <a:p>
            <a:pPr indent="-331724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None/>
            </a:pPr>
            <a:r>
              <a:t/>
            </a:r>
            <a:endParaRPr b="1" i="1"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b="1" i="1" lang="en-US"/>
              <a:t>Discrete Mathematics</a:t>
            </a:r>
            <a:r>
              <a:rPr lang="en-US"/>
              <a:t> by Ross and Wright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Class Activity</a:t>
            </a:r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An island that has two kinds of inhabitants, knights, who always tell the truth, and their opposites, knaves, who always lie.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You encounter two people A and B.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What are A and B if A says "B is a knight"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and B says “.The two of us are opposite types"?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Home Activity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Example: Determine that in how many ways can three prizes be shared among 4 boys when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i) No one gets more than one prize.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ii) A boy can get any number of prizes.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Main Topics:</a:t>
            </a:r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lang="en-US"/>
              <a:t>Logic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lang="en-US"/>
              <a:t>Sets &amp; Operations on sets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lang="en-US"/>
              <a:t>Relations &amp; Their Properties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lang="en-US"/>
              <a:t>Functions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lang="en-US"/>
              <a:t>Sequences &amp; Series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lang="en-US"/>
              <a:t>Recurrence Relations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lang="en-US"/>
              <a:t>Mathematical Induction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lang="en-US"/>
              <a:t>Methods of Proof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lang="en-US"/>
              <a:t>Combinatorics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lang="en-US"/>
              <a:t>Probability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1976"/>
              <a:buFont typeface="Bookman Old Style"/>
              <a:buAutoNum type="arabicParenR"/>
            </a:pPr>
            <a:r>
              <a:rPr lang="en-US"/>
              <a:t>Graphs and Trees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Logic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Logic rules and principles is to distinguish an argument is valid or invalid.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Def: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i="1" lang="en-US"/>
              <a:t>Logic is the study of the principles and methods that distinguishes between a valid and an invalid argument.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u="sng"/>
              <a:t>PROPOSITION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A statement/proposition is a declarative sentence which is either </a:t>
            </a:r>
            <a:r>
              <a:rPr b="1" lang="en-US">
                <a:solidFill>
                  <a:srgbClr val="FF0000"/>
                </a:solidFill>
              </a:rPr>
              <a:t>TRUE</a:t>
            </a:r>
            <a:r>
              <a:rPr lang="en-US"/>
              <a:t> or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FALSE</a:t>
            </a:r>
            <a:r>
              <a:rPr b="1" lang="en-US"/>
              <a:t> </a:t>
            </a:r>
            <a:r>
              <a:rPr lang="en-US"/>
              <a:t>but not both.</a:t>
            </a:r>
            <a:endParaRPr/>
          </a:p>
          <a:p>
            <a:pPr indent="-158254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A statement is also referred to as </a:t>
            </a:r>
            <a:r>
              <a:rPr b="1" i="1" lang="en-US">
                <a:solidFill>
                  <a:srgbClr val="FF0000"/>
                </a:solidFill>
              </a:rPr>
              <a:t>Proposition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b="1" lang="en-US"/>
              <a:t>Example: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2+2 = 4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It is Sunday today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If a proposition is true, we say that it has a </a:t>
            </a:r>
            <a:r>
              <a:rPr b="1" lang="en-US"/>
              <a:t>truth value</a:t>
            </a:r>
            <a:r>
              <a:rPr lang="en-US"/>
              <a:t> of "</a:t>
            </a:r>
            <a:r>
              <a:rPr b="1" lang="en-US"/>
              <a:t>true</a:t>
            </a:r>
            <a:r>
              <a:rPr lang="en-US"/>
              <a:t>”.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If a proposition is false, its truth value is "</a:t>
            </a:r>
            <a:r>
              <a:rPr b="1" lang="en-US"/>
              <a:t>false</a:t>
            </a:r>
            <a:r>
              <a:rPr lang="en-US"/>
              <a:t>".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The truth values </a:t>
            </a:r>
            <a:r>
              <a:rPr b="1" lang="en-US"/>
              <a:t>“true”</a:t>
            </a:r>
            <a:r>
              <a:rPr lang="en-US"/>
              <a:t> and </a:t>
            </a:r>
            <a:r>
              <a:rPr b="1" lang="en-US"/>
              <a:t>“false”</a:t>
            </a:r>
            <a:r>
              <a:rPr lang="en-US"/>
              <a:t> are, respectively, denoted by the letters </a:t>
            </a:r>
            <a:r>
              <a:rPr b="1" lang="en-US"/>
              <a:t>T</a:t>
            </a:r>
            <a:r>
              <a:rPr lang="en-US"/>
              <a:t> and </a:t>
            </a:r>
            <a:r>
              <a:rPr b="1" lang="en-US"/>
              <a:t>F</a:t>
            </a:r>
            <a:r>
              <a:rPr lang="en-US"/>
              <a:t>.</a:t>
            </a:r>
            <a:r>
              <a:rPr b="1" lang="en-US"/>
              <a:t> 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Instructor Email Address: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rubab.anam@nu.edu.pk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Web page of the course: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b="1" lang="en-US"/>
              <a:t> sites/google.com/site/swarmrobo</a:t>
            </a:r>
            <a:endParaRPr b="1"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Examples:</a:t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>
                <a:solidFill>
                  <a:srgbClr val="FF0000"/>
                </a:solidFill>
              </a:rPr>
              <a:t>Statement				Truth Value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Grass is green.					</a:t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4 + 2 = 6						</a:t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4 + 2 = 7						</a:t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There are four fingers in a hand.		</a:t>
            </a:r>
            <a:endParaRPr b="1"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399" y="2057400"/>
            <a:ext cx="967563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FF0000"/>
                </a:solidFill>
              </a:rPr>
              <a:t>NOT Propositions</a:t>
            </a:r>
            <a:endParaRPr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Close the door.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i="1" lang="en-US"/>
              <a:t>x</a:t>
            </a:r>
            <a:r>
              <a:rPr lang="en-US"/>
              <a:t> is greater than 2.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He is very rich (though is a declarative statement but we don’t know about pronoun </a:t>
            </a:r>
            <a:r>
              <a:rPr i="1" lang="en-US"/>
              <a:t>he</a:t>
            </a:r>
            <a:r>
              <a:rPr lang="en-US"/>
              <a:t>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/>
              <a:t>Rule: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If the sentence is preceded by other sentences that make the pronoun or variable reference clear, then the sentence is a statement.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i="1" lang="en-US"/>
              <a:t>Example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Bill Gates is an American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He is very rich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He is very rich is a statement with truth-value TRUE.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/>
              <a:t>Example: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i="1" lang="en-US"/>
              <a:t>	x</a:t>
            </a:r>
            <a:r>
              <a:rPr lang="en-US"/>
              <a:t> = 1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i="1" lang="en-US"/>
              <a:t>	x</a:t>
            </a:r>
            <a:r>
              <a:rPr lang="en-US"/>
              <a:t> &gt; 2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i="1" lang="en-US"/>
              <a:t>	x</a:t>
            </a:r>
            <a:r>
              <a:rPr lang="en-US"/>
              <a:t> &gt; 2 is a statement with truth-value FALSE.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u="sng"/>
              <a:t>UNDERSTANDING STATEMENTS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i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i="1" lang="en-US"/>
              <a:t>x</a:t>
            </a:r>
            <a:r>
              <a:rPr lang="en-US"/>
              <a:t> + 2 is positive.	</a:t>
            </a:r>
            <a:endParaRPr>
              <a:solidFill>
                <a:srgbClr val="FF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May I come in?			</a:t>
            </a:r>
            <a:endParaRPr>
              <a:solidFill>
                <a:srgbClr val="FF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Logic is interesting.    		</a:t>
            </a:r>
            <a:endParaRPr>
              <a:solidFill>
                <a:srgbClr val="00B05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It is hot today. 			</a:t>
            </a:r>
            <a:endParaRPr>
              <a:solidFill>
                <a:srgbClr val="00B05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-1 &gt; 0				</a:t>
            </a:r>
            <a:endParaRPr>
              <a:solidFill>
                <a:srgbClr val="00B05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i="1" lang="en-US"/>
              <a:t>x</a:t>
            </a:r>
            <a:r>
              <a:rPr lang="en-US"/>
              <a:t> + </a:t>
            </a:r>
            <a:r>
              <a:rPr i="1" lang="en-US"/>
              <a:t>y</a:t>
            </a:r>
            <a:r>
              <a:rPr lang="en-US"/>
              <a:t> = 12				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524000"/>
            <a:ext cx="3047431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u="sng"/>
              <a:t>COMPOUND STATEMENT</a:t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457200" y="1219200"/>
            <a:ext cx="8686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>
                <a:solidFill>
                  <a:srgbClr val="00B050"/>
                </a:solidFill>
              </a:rPr>
              <a:t>Def: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“Simple statements could be used to build a compound statement.”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/>
              <a:t>Examples: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“3 + 2 = 5” </a:t>
            </a:r>
            <a:r>
              <a:rPr b="1" lang="en-US"/>
              <a:t>and </a:t>
            </a:r>
            <a:r>
              <a:rPr lang="en-US"/>
              <a:t>“Lahore is a city in Pakistan”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“The grass is green” </a:t>
            </a:r>
            <a:r>
              <a:rPr b="1" lang="en-US"/>
              <a:t>or</a:t>
            </a:r>
            <a:r>
              <a:rPr lang="en-US"/>
              <a:t> “ It is hot today”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“Discrete Structure is </a:t>
            </a:r>
            <a:r>
              <a:rPr b="1" lang="en-US"/>
              <a:t>not</a:t>
            </a:r>
            <a:r>
              <a:rPr lang="en-US"/>
              <a:t> difficult to me”</a:t>
            </a:r>
            <a:endParaRPr b="1" u="sng"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AND</a:t>
            </a:r>
            <a:r>
              <a:rPr lang="en-US"/>
              <a:t>, </a:t>
            </a:r>
            <a:r>
              <a:rPr b="1" lang="en-US"/>
              <a:t>OR</a:t>
            </a:r>
            <a:r>
              <a:rPr lang="en-US"/>
              <a:t>, </a:t>
            </a:r>
            <a:r>
              <a:rPr b="1" lang="en-US"/>
              <a:t>NOT</a:t>
            </a:r>
            <a:r>
              <a:rPr lang="en-US"/>
              <a:t> are called </a:t>
            </a:r>
            <a:r>
              <a:rPr b="1" lang="en-US"/>
              <a:t>LOGICAL CONNECTIVES</a:t>
            </a:r>
            <a:r>
              <a:rPr lang="en-US"/>
              <a:t>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u="sng"/>
              <a:t>SYMBOLIC REPRESENTATION</a:t>
            </a:r>
            <a:endParaRPr/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Statements are symbolically represented by letters such as </a:t>
            </a:r>
            <a:r>
              <a:rPr b="1" i="1" lang="en-US"/>
              <a:t>p, q, r,...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 u="sng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/>
              <a:t>EXAMPLES: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i="1" lang="en-US"/>
              <a:t>	 p </a:t>
            </a:r>
            <a:r>
              <a:rPr b="1" lang="en-US"/>
              <a:t>= </a:t>
            </a:r>
            <a:r>
              <a:rPr lang="en-US"/>
              <a:t>“Islamabad is the capital of Pakistan”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i="1" lang="en-US"/>
              <a:t>	 q </a:t>
            </a:r>
            <a:r>
              <a:rPr b="1" lang="en-US"/>
              <a:t>=</a:t>
            </a:r>
            <a:r>
              <a:rPr lang="en-US"/>
              <a:t> “17 is divisible by 3”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lang="en-US"/>
              <a:t> 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u="sng"/>
              <a:t>LOGICAL CONNECTIVES</a:t>
            </a:r>
            <a:endParaRPr/>
          </a:p>
        </p:txBody>
      </p:sp>
      <p:graphicFrame>
        <p:nvGraphicFramePr>
          <p:cNvPr id="277" name="Google Shape;277;p27"/>
          <p:cNvGraphicFramePr/>
          <p:nvPr/>
        </p:nvGraphicFramePr>
        <p:xfrm>
          <a:off x="12954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{60373CA5-8C2F-4F1E-B51D-F1314CD942C3}</a:tableStyleId>
              </a:tblPr>
              <a:tblGrid>
                <a:gridCol w="1981200"/>
                <a:gridCol w="1579250"/>
                <a:gridCol w="1525900"/>
                <a:gridCol w="1695450"/>
              </a:tblGrid>
              <a:tr h="64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CONNECTIV</a:t>
                      </a:r>
                      <a:endParaRPr/>
                    </a:p>
                  </a:txBody>
                  <a:tcPr marT="137150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/>
                    </a:p>
                  </a:txBody>
                  <a:tcPr marT="137150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</a:t>
                      </a:r>
                      <a:endParaRPr/>
                    </a:p>
                  </a:txBody>
                  <a:tcPr marT="137150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CALLED</a:t>
                      </a:r>
                      <a:endParaRPr/>
                    </a:p>
                  </a:txBody>
                  <a:tcPr marT="137150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</a:tr>
              <a:tr h="599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Negation</a:t>
                      </a:r>
                      <a:endParaRPr/>
                    </a:p>
                  </a:txBody>
                  <a:tcPr marT="18287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</a:t>
                      </a:r>
                      <a:endParaRPr/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Gill Sans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~</a:t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Tilde</a:t>
                      </a:r>
                      <a:endParaRPr/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Conjunction</a:t>
                      </a:r>
                      <a:endParaRPr/>
                    </a:p>
                  </a:txBody>
                  <a:tcPr marT="18287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  <a:endParaRPr/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∧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Hat</a:t>
                      </a:r>
                      <a:endParaRPr/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Disjunction</a:t>
                      </a:r>
                      <a:endParaRPr/>
                    </a:p>
                  </a:txBody>
                  <a:tcPr marT="18287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/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∨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Vel</a:t>
                      </a:r>
                      <a:endParaRPr b="0" i="0" sz="24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</a:t>
                      </a:r>
                      <a:endParaRPr/>
                    </a:p>
                  </a:txBody>
                  <a:tcPr marT="18287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if…then…</a:t>
                      </a:r>
                      <a:endParaRPr/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→</a:t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Arrow</a:t>
                      </a:r>
                      <a:endParaRPr/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Biconditional</a:t>
                      </a:r>
                      <a:endParaRPr/>
                    </a:p>
                  </a:txBody>
                  <a:tcPr marT="18287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and only if</a:t>
                      </a:r>
                      <a:endParaRPr/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↔</a:t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arrow</a:t>
                      </a:r>
                      <a:endParaRPr/>
                    </a:p>
                  </a:txBody>
                  <a:tcPr marT="18287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EXAMPLES: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b="1" i="1" lang="en-US"/>
              <a:t>	</a:t>
            </a:r>
            <a:r>
              <a:rPr b="1" i="1" lang="en-US">
                <a:solidFill>
                  <a:srgbClr val="C00000"/>
                </a:solidFill>
              </a:rPr>
              <a:t>p</a:t>
            </a:r>
            <a:r>
              <a:rPr b="1" i="1" lang="en-US"/>
              <a:t> </a:t>
            </a:r>
            <a:r>
              <a:rPr b="1" lang="en-US"/>
              <a:t>= </a:t>
            </a:r>
            <a:r>
              <a:rPr lang="en-US"/>
              <a:t>“Islamabad is the capital of Pakistan”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i="1" lang="en-US"/>
              <a:t>	</a:t>
            </a:r>
            <a:r>
              <a:rPr b="1" i="1" lang="en-US">
                <a:solidFill>
                  <a:srgbClr val="C00000"/>
                </a:solidFill>
              </a:rPr>
              <a:t>q</a:t>
            </a:r>
            <a:r>
              <a:rPr b="1" i="1" lang="en-US"/>
              <a:t> </a:t>
            </a:r>
            <a:r>
              <a:rPr b="1" lang="en-US"/>
              <a:t>=</a:t>
            </a:r>
            <a:r>
              <a:rPr lang="en-US"/>
              <a:t> “17 is divisible by 3”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i="1" lang="en-US"/>
              <a:t>	p </a:t>
            </a:r>
            <a:r>
              <a:rPr b="1" lang="en-US">
                <a:solidFill>
                  <a:srgbClr val="C00000"/>
                </a:solidFill>
              </a:rPr>
              <a:t>∧</a:t>
            </a:r>
            <a:r>
              <a:rPr lang="en-US"/>
              <a:t> </a:t>
            </a:r>
            <a:r>
              <a:rPr b="1" i="1" lang="en-US"/>
              <a:t>q </a:t>
            </a:r>
            <a:r>
              <a:rPr b="1" lang="en-US"/>
              <a:t>=</a:t>
            </a:r>
            <a:r>
              <a:rPr lang="en-US"/>
              <a:t> “Islamabad is the capital of Pakistan </a:t>
            </a:r>
            <a:r>
              <a:rPr b="1" lang="en-US">
                <a:solidFill>
                  <a:srgbClr val="C00000"/>
                </a:solidFill>
              </a:rPr>
              <a:t>and</a:t>
            </a:r>
            <a:r>
              <a:rPr lang="en-US"/>
              <a:t> 17 is divisible by 3”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i="1" lang="en-US"/>
              <a:t>	p </a:t>
            </a:r>
            <a:r>
              <a:rPr b="1" lang="en-US">
                <a:solidFill>
                  <a:srgbClr val="C00000"/>
                </a:solidFill>
              </a:rPr>
              <a:t>∨</a:t>
            </a:r>
            <a:r>
              <a:rPr b="1" lang="en-US"/>
              <a:t> </a:t>
            </a:r>
            <a:r>
              <a:rPr b="1" i="1" lang="en-US"/>
              <a:t>q </a:t>
            </a:r>
            <a:r>
              <a:rPr b="1" lang="en-US"/>
              <a:t>=</a:t>
            </a:r>
            <a:r>
              <a:rPr lang="en-US"/>
              <a:t> “Islamabad is the capital of Pakistan </a:t>
            </a:r>
            <a:r>
              <a:rPr b="1" lang="en-US">
                <a:solidFill>
                  <a:srgbClr val="C00000"/>
                </a:solidFill>
              </a:rPr>
              <a:t>or</a:t>
            </a:r>
            <a:r>
              <a:rPr lang="en-US"/>
              <a:t> 17 is divisible by 3”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    </a:t>
            </a:r>
            <a:r>
              <a:rPr b="1" lang="en-US">
                <a:solidFill>
                  <a:srgbClr val="C00000"/>
                </a:solidFill>
              </a:rPr>
              <a:t>~</a:t>
            </a:r>
            <a:r>
              <a:rPr b="1" i="1" lang="en-US"/>
              <a:t>p </a:t>
            </a:r>
            <a:r>
              <a:rPr b="1" lang="en-US"/>
              <a:t>= </a:t>
            </a:r>
            <a:r>
              <a:rPr lang="en-US"/>
              <a:t>“It is </a:t>
            </a:r>
            <a:r>
              <a:rPr b="1" lang="en-US">
                <a:solidFill>
                  <a:srgbClr val="C00000"/>
                </a:solidFill>
              </a:rPr>
              <a:t>not</a:t>
            </a:r>
            <a:r>
              <a:rPr lang="en-US"/>
              <a:t> the case that Islamabad is the capital of Pakistan” or simply “Islamabad is </a:t>
            </a:r>
            <a:r>
              <a:rPr b="1" lang="en-US">
                <a:solidFill>
                  <a:srgbClr val="C00000"/>
                </a:solidFill>
              </a:rPr>
              <a:t>not</a:t>
            </a:r>
            <a:r>
              <a:rPr lang="en-US"/>
              <a:t> the capital of Pakistan”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br>
              <a:rPr b="1" lang="en-US" u="sng"/>
            </a:br>
            <a:br>
              <a:rPr b="1" lang="en-US" u="sng"/>
            </a:br>
            <a:br>
              <a:rPr b="1" lang="en-US" u="sng"/>
            </a:br>
            <a:br>
              <a:rPr b="1" lang="en-US" u="sng"/>
            </a:br>
            <a:br>
              <a:rPr b="1" lang="en-US" u="sng"/>
            </a:br>
            <a:br>
              <a:rPr b="1" lang="en-US" u="sng"/>
            </a:br>
            <a:br>
              <a:rPr lang="en-US"/>
            </a:br>
            <a:r>
              <a:rPr b="1" lang="en-US"/>
              <a:t>TRANSLATING FROM ENGLISH TO SYMBOLS:</a:t>
            </a:r>
            <a:endParaRPr/>
          </a:p>
        </p:txBody>
      </p:sp>
      <p:sp>
        <p:nvSpPr>
          <p:cNvPr id="289" name="Google Shape;289;p2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Let </a:t>
            </a:r>
            <a:r>
              <a:rPr b="1" lang="en-US">
                <a:solidFill>
                  <a:srgbClr val="C00000"/>
                </a:solidFill>
              </a:rPr>
              <a:t>p</a:t>
            </a:r>
            <a:r>
              <a:rPr lang="en-US"/>
              <a:t> = “It is hot”, and </a:t>
            </a:r>
            <a:r>
              <a:rPr b="1" lang="en-US">
                <a:solidFill>
                  <a:srgbClr val="C00000"/>
                </a:solidFill>
              </a:rPr>
              <a:t>q</a:t>
            </a:r>
            <a:r>
              <a:rPr lang="en-US"/>
              <a:t> = “It is sunny”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/>
              <a:t>SENTENCE</a:t>
            </a:r>
            <a:r>
              <a:rPr b="1" lang="en-US"/>
              <a:t>			</a:t>
            </a:r>
            <a:r>
              <a:rPr b="1" lang="en-US" u="sng"/>
              <a:t>SYMBOLIC FORM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 It is </a:t>
            </a:r>
            <a:r>
              <a:rPr b="1" lang="en-US">
                <a:solidFill>
                  <a:srgbClr val="C00000"/>
                </a:solidFill>
              </a:rPr>
              <a:t>not</a:t>
            </a:r>
            <a:r>
              <a:rPr lang="en-US"/>
              <a:t> hot. 			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 It is hot </a:t>
            </a:r>
            <a:r>
              <a:rPr b="1" lang="en-US">
                <a:solidFill>
                  <a:srgbClr val="C00000"/>
                </a:solidFill>
              </a:rPr>
              <a:t>and</a:t>
            </a:r>
            <a:r>
              <a:rPr b="1" lang="en-US"/>
              <a:t> </a:t>
            </a:r>
            <a:r>
              <a:rPr lang="en-US"/>
              <a:t>sunny.			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 It is hot </a:t>
            </a:r>
            <a:r>
              <a:rPr b="1" lang="en-US">
                <a:solidFill>
                  <a:srgbClr val="C00000"/>
                </a:solidFill>
              </a:rPr>
              <a:t>or</a:t>
            </a:r>
            <a:r>
              <a:rPr lang="en-US"/>
              <a:t> sunny.			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 It is </a:t>
            </a:r>
            <a:r>
              <a:rPr b="1" lang="en-US">
                <a:solidFill>
                  <a:srgbClr val="C00000"/>
                </a:solidFill>
              </a:rPr>
              <a:t>not</a:t>
            </a:r>
            <a:r>
              <a:rPr lang="en-US"/>
              <a:t> hot </a:t>
            </a:r>
            <a:r>
              <a:rPr b="1" lang="en-US">
                <a:solidFill>
                  <a:srgbClr val="C00000"/>
                </a:solidFill>
              </a:rPr>
              <a:t>but</a:t>
            </a:r>
            <a:r>
              <a:rPr lang="en-US"/>
              <a:t> sunny.		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It is </a:t>
            </a:r>
            <a:r>
              <a:rPr b="1" lang="en-US">
                <a:solidFill>
                  <a:srgbClr val="C00000"/>
                </a:solidFill>
              </a:rPr>
              <a:t>neither</a:t>
            </a:r>
            <a:r>
              <a:rPr lang="en-US"/>
              <a:t> hot </a:t>
            </a:r>
            <a:r>
              <a:rPr b="1" lang="en-US">
                <a:solidFill>
                  <a:srgbClr val="C00000"/>
                </a:solidFill>
              </a:rPr>
              <a:t>nor</a:t>
            </a:r>
            <a:r>
              <a:rPr lang="en-US"/>
              <a:t> sunny.	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b="0" l="0" r="0" t="12122"/>
          <a:stretch/>
        </p:blipFill>
        <p:spPr>
          <a:xfrm>
            <a:off x="5638801" y="2667000"/>
            <a:ext cx="2286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A564F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6A564F"/>
                </a:solidFill>
              </a:rPr>
              <a:t>Marks Distribution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Assignments (10 %)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Quizzes (15 %)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Midterm Exam (30 %)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During the 8</a:t>
            </a:r>
            <a:r>
              <a:rPr baseline="30000" lang="en-US"/>
              <a:t>th</a:t>
            </a:r>
            <a:r>
              <a:rPr lang="en-US"/>
              <a:t> week.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Duration: 1.5 hour.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Will cover all material covered during the first seven weeks.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/>
              <a:t>Final Exam (45 %)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During the 16</a:t>
            </a:r>
            <a:r>
              <a:rPr baseline="30000" lang="en-US"/>
              <a:t>th</a:t>
            </a:r>
            <a:r>
              <a:rPr lang="en-US"/>
              <a:t> week.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Will cover whole of the course with a slight emphasis on the material cover after the midterm exam.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Duration: 3 hour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 u="sng"/>
              <a:t>EXAMPLE: </a:t>
            </a:r>
            <a:endParaRPr/>
          </a:p>
        </p:txBody>
      </p:sp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304800" y="1295400"/>
            <a:ext cx="8610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Let	</a:t>
            </a:r>
            <a:r>
              <a:rPr b="1" i="1" lang="en-US">
                <a:solidFill>
                  <a:srgbClr val="C00000"/>
                </a:solidFill>
              </a:rPr>
              <a:t>h</a:t>
            </a:r>
            <a:r>
              <a:rPr lang="en-US"/>
              <a:t> = “Ali is healthy”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 </a:t>
            </a:r>
            <a:r>
              <a:rPr b="1" i="1" lang="en-US"/>
              <a:t>		</a:t>
            </a:r>
            <a:r>
              <a:rPr b="1" i="1" lang="en-US">
                <a:solidFill>
                  <a:srgbClr val="C00000"/>
                </a:solidFill>
              </a:rPr>
              <a:t>w</a:t>
            </a:r>
            <a:r>
              <a:rPr lang="en-US"/>
              <a:t> = “Ali is wealthy”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i="1" lang="en-US"/>
              <a:t>		</a:t>
            </a:r>
            <a:r>
              <a:rPr b="1" i="1" lang="en-US">
                <a:solidFill>
                  <a:srgbClr val="C00000"/>
                </a:solidFill>
              </a:rPr>
              <a:t>s</a:t>
            </a:r>
            <a:r>
              <a:rPr lang="en-US"/>
              <a:t> = “Ali is wise”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</a:t>
            </a:r>
            <a:r>
              <a:rPr b="1" lang="en-US"/>
              <a:t>SENTENCE		SYMBOLIC FORM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Ali is healthy and wealthy but not wise.  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Ali is not wealthy but he is healthy and wise.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Ali is neither healthy, wealthy nor wise.         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3764280"/>
            <a:ext cx="2041461" cy="14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b="1" lang="en-US"/>
              <a:t>TRANSLATING FROM SYMBOLS TO ENGLISH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0" y="1219200"/>
            <a:ext cx="91440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/>
              <a:t>Let	</a:t>
            </a:r>
            <a:r>
              <a:rPr b="1" i="1" lang="en-US">
                <a:solidFill>
                  <a:srgbClr val="C00000"/>
                </a:solidFill>
              </a:rPr>
              <a:t>m</a:t>
            </a:r>
            <a:r>
              <a:rPr lang="en-US"/>
              <a:t> = “Ali is good in Mathematics”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</a:t>
            </a:r>
            <a:r>
              <a:rPr b="1" i="1" lang="en-US">
                <a:solidFill>
                  <a:srgbClr val="C00000"/>
                </a:solidFill>
              </a:rPr>
              <a:t>c</a:t>
            </a:r>
            <a:r>
              <a:rPr lang="en-US"/>
              <a:t> = “Ali is a Computer Science student”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b="1" lang="en-US"/>
              <a:t>SYMBOLIC FORM			STATEMENTS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b="1" lang="en-US">
                <a:solidFill>
                  <a:srgbClr val="FF0000"/>
                </a:solidFill>
              </a:rPr>
              <a:t>~</a:t>
            </a:r>
            <a:r>
              <a:rPr lang="en-US"/>
              <a:t> c</a:t>
            </a:r>
            <a:r>
              <a:rPr lang="en-US" sz="2000"/>
              <a:t>			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-US" sz="2000"/>
              <a:t>	</a:t>
            </a:r>
            <a:r>
              <a:rPr lang="en-US"/>
              <a:t>c </a:t>
            </a:r>
            <a:r>
              <a:rPr b="1" lang="en-US">
                <a:solidFill>
                  <a:srgbClr val="FF0000"/>
                </a:solidFill>
              </a:rPr>
              <a:t>∨</a:t>
            </a:r>
            <a:r>
              <a:rPr lang="en-US"/>
              <a:t> m</a:t>
            </a:r>
            <a:r>
              <a:rPr lang="en-US" sz="2000"/>
              <a:t>       		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lang="en-US" sz="2000"/>
              <a:t>	</a:t>
            </a:r>
            <a:r>
              <a:rPr lang="en-US"/>
              <a:t>m </a:t>
            </a:r>
            <a:r>
              <a:rPr b="1" lang="en-US">
                <a:solidFill>
                  <a:srgbClr val="00B050"/>
                </a:solidFill>
              </a:rPr>
              <a:t>∧</a:t>
            </a:r>
            <a:r>
              <a:rPr b="1" lang="en-US">
                <a:solidFill>
                  <a:srgbClr val="FF0000"/>
                </a:solidFill>
              </a:rPr>
              <a:t> ~</a:t>
            </a:r>
            <a:r>
              <a:rPr lang="en-US"/>
              <a:t>c</a:t>
            </a:r>
            <a:r>
              <a:rPr lang="en-US" sz="2000"/>
              <a:t>  		</a:t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3200400"/>
            <a:ext cx="5483038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TRUTH TABLE</a:t>
            </a:r>
            <a:endParaRPr/>
          </a:p>
        </p:txBody>
      </p:sp>
      <p:sp>
        <p:nvSpPr>
          <p:cNvPr id="310" name="Google Shape;310;p3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 convenient method for analyzing a compound statement is to make a </a:t>
            </a:r>
            <a:r>
              <a:rPr b="1" lang="en-US">
                <a:solidFill>
                  <a:srgbClr val="00B050"/>
                </a:solidFill>
              </a:rPr>
              <a:t>truth table</a:t>
            </a:r>
            <a:r>
              <a:rPr lang="en-US"/>
              <a:t> for it.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 </a:t>
            </a:r>
            <a:r>
              <a:rPr b="1" lang="en-US">
                <a:solidFill>
                  <a:srgbClr val="00B050"/>
                </a:solidFill>
              </a:rPr>
              <a:t>truth table </a:t>
            </a:r>
            <a:r>
              <a:rPr lang="en-US"/>
              <a:t>specifies the truth value of a compound proposition for all possible truth values of its constituent propositions.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NEGATION (~)</a:t>
            </a:r>
            <a:endParaRPr/>
          </a:p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If </a:t>
            </a:r>
            <a:r>
              <a:rPr b="1" i="1" lang="en-US">
                <a:solidFill>
                  <a:srgbClr val="C00000"/>
                </a:solidFill>
              </a:rPr>
              <a:t>p</a:t>
            </a:r>
            <a:r>
              <a:rPr lang="en-US"/>
              <a:t> is a statement variable, then negation of </a:t>
            </a:r>
            <a:r>
              <a:rPr b="1" i="1" lang="en-US">
                <a:solidFill>
                  <a:srgbClr val="C00000"/>
                </a:solidFill>
              </a:rPr>
              <a:t>p</a:t>
            </a:r>
            <a:r>
              <a:rPr b="1" i="1" lang="en-US"/>
              <a:t>,</a:t>
            </a:r>
            <a:r>
              <a:rPr lang="en-US"/>
              <a:t> </a:t>
            </a:r>
            <a:r>
              <a:rPr b="1" i="1" lang="en-US"/>
              <a:t>“</a:t>
            </a:r>
            <a:r>
              <a:rPr b="1" i="1" lang="en-US">
                <a:solidFill>
                  <a:srgbClr val="C00000"/>
                </a:solidFill>
              </a:rPr>
              <a:t>not p</a:t>
            </a:r>
            <a:r>
              <a:rPr b="1" i="1" lang="en-US"/>
              <a:t>”</a:t>
            </a:r>
            <a:r>
              <a:rPr lang="en-US"/>
              <a:t>, is denoted as </a:t>
            </a:r>
            <a:r>
              <a:rPr b="1" lang="en-US"/>
              <a:t>“</a:t>
            </a:r>
            <a:r>
              <a:rPr b="1" i="1" lang="en-US">
                <a:solidFill>
                  <a:srgbClr val="C00000"/>
                </a:solidFill>
              </a:rPr>
              <a:t>~p</a:t>
            </a:r>
            <a:r>
              <a:rPr b="1" lang="en-US"/>
              <a:t>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It has opposite truth value from </a:t>
            </a:r>
            <a:r>
              <a:rPr b="1" i="1" lang="en-US">
                <a:solidFill>
                  <a:srgbClr val="C00000"/>
                </a:solidFill>
              </a:rPr>
              <a:t>p</a:t>
            </a:r>
            <a:r>
              <a:rPr lang="en-US"/>
              <a:t> i.e.,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b="1" i="1" lang="en-US">
                <a:solidFill>
                  <a:srgbClr val="C00000"/>
                </a:solidFill>
              </a:rPr>
              <a:t>if p is true, ~p is false; if p is false, ~p is true.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C00000"/>
                </a:solidFill>
              </a:rPr>
              <a:t>TRUTH TABLE FOR </a:t>
            </a:r>
            <a:r>
              <a:rPr b="1" lang="en-US">
                <a:solidFill>
                  <a:schemeClr val="dk1"/>
                </a:solidFill>
              </a:rPr>
              <a:t>~p</a:t>
            </a:r>
            <a:endParaRPr/>
          </a:p>
        </p:txBody>
      </p:sp>
      <p:graphicFrame>
        <p:nvGraphicFramePr>
          <p:cNvPr id="322" name="Google Shape;322;p34"/>
          <p:cNvGraphicFramePr/>
          <p:nvPr/>
        </p:nvGraphicFramePr>
        <p:xfrm>
          <a:off x="2667000" y="1546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{60373CA5-8C2F-4F1E-B51D-F1314CD942C3}</a:tableStyleId>
              </a:tblPr>
              <a:tblGrid>
                <a:gridCol w="1846825"/>
                <a:gridCol w="1658375"/>
              </a:tblGrid>
              <a:tr h="59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3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 p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74325" marB="45725" marR="91450" marL="9145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43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43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43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43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CONJUCTION (∧)</a:t>
            </a:r>
            <a:endParaRPr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If </a:t>
            </a:r>
            <a:r>
              <a:rPr b="1" i="1" lang="en-US"/>
              <a:t>p</a:t>
            </a:r>
            <a:r>
              <a:rPr lang="en-US"/>
              <a:t> and </a:t>
            </a:r>
            <a:r>
              <a:rPr b="1" i="1" lang="en-US"/>
              <a:t>q</a:t>
            </a:r>
            <a:r>
              <a:rPr lang="en-US"/>
              <a:t> are statements, then the conjunction of </a:t>
            </a:r>
            <a:r>
              <a:rPr b="1" i="1" lang="en-US"/>
              <a:t>p</a:t>
            </a:r>
            <a:r>
              <a:rPr lang="en-US"/>
              <a:t> and </a:t>
            </a:r>
            <a:r>
              <a:rPr b="1" i="1" lang="en-US"/>
              <a:t>q</a:t>
            </a:r>
            <a:r>
              <a:rPr lang="en-US"/>
              <a:t> is </a:t>
            </a:r>
            <a:r>
              <a:rPr b="1" i="1" lang="en-US"/>
              <a:t>“</a:t>
            </a:r>
            <a:r>
              <a:rPr b="1" i="1" lang="en-US">
                <a:solidFill>
                  <a:srgbClr val="C00000"/>
                </a:solidFill>
              </a:rPr>
              <a:t>p and q</a:t>
            </a:r>
            <a:r>
              <a:rPr b="1" i="1" lang="en-US"/>
              <a:t>”,</a:t>
            </a:r>
            <a:r>
              <a:rPr lang="en-US"/>
              <a:t> denoted as </a:t>
            </a:r>
            <a:r>
              <a:rPr b="1" i="1" lang="en-US"/>
              <a:t>“</a:t>
            </a:r>
            <a:r>
              <a:rPr b="1" i="1" lang="en-US">
                <a:solidFill>
                  <a:srgbClr val="C00000"/>
                </a:solidFill>
              </a:rPr>
              <a:t>p </a:t>
            </a:r>
            <a:r>
              <a:rPr b="1" lang="en-US">
                <a:solidFill>
                  <a:srgbClr val="C00000"/>
                </a:solidFill>
              </a:rPr>
              <a:t>∧</a:t>
            </a:r>
            <a:r>
              <a:rPr b="1" i="1" lang="en-US">
                <a:solidFill>
                  <a:srgbClr val="C00000"/>
                </a:solidFill>
              </a:rPr>
              <a:t> q</a:t>
            </a:r>
            <a:r>
              <a:rPr b="1" i="1" lang="en-US"/>
              <a:t>”.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It is true when, and only when, both p and q are true. If either p </a:t>
            </a:r>
            <a:r>
              <a:rPr b="1" i="1" lang="en-US">
                <a:solidFill>
                  <a:srgbClr val="C00000"/>
                </a:solidFill>
              </a:rPr>
              <a:t>or </a:t>
            </a:r>
            <a:r>
              <a:rPr lang="en-US"/>
              <a:t>q is false, or if both are false, p </a:t>
            </a:r>
            <a:r>
              <a:rPr b="1" lang="en-US">
                <a:solidFill>
                  <a:srgbClr val="C00000"/>
                </a:solidFill>
              </a:rPr>
              <a:t>∧</a:t>
            </a:r>
            <a:r>
              <a:rPr lang="en-US"/>
              <a:t> q</a:t>
            </a:r>
            <a:r>
              <a:rPr b="1" i="1" lang="en-US"/>
              <a:t> </a:t>
            </a:r>
            <a:r>
              <a:rPr lang="en-US"/>
              <a:t>is false.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C00000"/>
                </a:solidFill>
              </a:rPr>
              <a:t>TRUTH TABLE FOR </a:t>
            </a:r>
            <a:r>
              <a:rPr b="1" lang="en-US">
                <a:solidFill>
                  <a:schemeClr val="dk1"/>
                </a:solidFill>
              </a:rPr>
              <a:t>(p ∧ q)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334" name="Google Shape;334;p36"/>
          <p:cNvGraphicFramePr/>
          <p:nvPr/>
        </p:nvGraphicFramePr>
        <p:xfrm>
          <a:off x="2438400" y="148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{60373CA5-8C2F-4F1E-B51D-F1314CD942C3}</a:tableStyleId>
              </a:tblPr>
              <a:tblGrid>
                <a:gridCol w="1104900"/>
                <a:gridCol w="1295400"/>
                <a:gridCol w="19050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∧ 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DISJUNCTION (∨)</a:t>
            </a:r>
            <a:endParaRPr/>
          </a:p>
        </p:txBody>
      </p:sp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If </a:t>
            </a:r>
            <a:r>
              <a:rPr b="1" i="1" lang="en-US"/>
              <a:t>p</a:t>
            </a:r>
            <a:r>
              <a:rPr lang="en-US"/>
              <a:t> &amp; </a:t>
            </a:r>
            <a:r>
              <a:rPr b="1" i="1" lang="en-US"/>
              <a:t>q</a:t>
            </a:r>
            <a:r>
              <a:rPr lang="en-US"/>
              <a:t> are statements, then the disjunction of </a:t>
            </a:r>
            <a:r>
              <a:rPr b="1" i="1" lang="en-US"/>
              <a:t>p</a:t>
            </a:r>
            <a:r>
              <a:rPr lang="en-US"/>
              <a:t> and  </a:t>
            </a:r>
            <a:r>
              <a:rPr b="1" i="1" lang="en-US"/>
              <a:t>q</a:t>
            </a:r>
            <a:r>
              <a:rPr lang="en-US"/>
              <a:t> is </a:t>
            </a:r>
            <a:r>
              <a:rPr b="1" i="1" lang="en-US"/>
              <a:t>“</a:t>
            </a:r>
            <a:r>
              <a:rPr b="1" i="1" lang="en-US">
                <a:solidFill>
                  <a:srgbClr val="C00000"/>
                </a:solidFill>
              </a:rPr>
              <a:t>p or q</a:t>
            </a:r>
            <a:r>
              <a:rPr b="1" i="1" lang="en-US"/>
              <a:t>”,</a:t>
            </a:r>
            <a:r>
              <a:rPr lang="en-US"/>
              <a:t> denoted as </a:t>
            </a:r>
            <a:r>
              <a:rPr b="1" i="1" lang="en-US"/>
              <a:t>“</a:t>
            </a:r>
            <a:r>
              <a:rPr b="1" i="1" lang="en-US">
                <a:solidFill>
                  <a:srgbClr val="C00000"/>
                </a:solidFill>
              </a:rPr>
              <a:t>p </a:t>
            </a:r>
            <a:r>
              <a:rPr b="1" lang="en-US">
                <a:solidFill>
                  <a:srgbClr val="C00000"/>
                </a:solidFill>
              </a:rPr>
              <a:t>∨ </a:t>
            </a:r>
            <a:r>
              <a:rPr b="1" i="1" lang="en-US">
                <a:solidFill>
                  <a:srgbClr val="C00000"/>
                </a:solidFill>
              </a:rPr>
              <a:t>q</a:t>
            </a:r>
            <a:r>
              <a:rPr b="1" i="1" lang="en-US"/>
              <a:t>”.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It is true when at least one of </a:t>
            </a:r>
            <a:r>
              <a:rPr b="1" i="1" lang="en-US">
                <a:solidFill>
                  <a:srgbClr val="FF0000"/>
                </a:solidFill>
              </a:rPr>
              <a:t>p or q</a:t>
            </a:r>
            <a:r>
              <a:rPr lang="en-US"/>
              <a:t> is true and is false only when both </a:t>
            </a:r>
            <a:r>
              <a:rPr b="1" i="1" lang="en-US">
                <a:solidFill>
                  <a:srgbClr val="FF0000"/>
                </a:solidFill>
              </a:rPr>
              <a:t>p and q</a:t>
            </a:r>
            <a:r>
              <a:rPr lang="en-US"/>
              <a:t> are false.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C00000"/>
                </a:solidFill>
              </a:rPr>
              <a:t>TRUTH TABLE FOR </a:t>
            </a:r>
            <a:r>
              <a:rPr b="1" lang="en-US">
                <a:solidFill>
                  <a:schemeClr val="dk1"/>
                </a:solidFill>
              </a:rPr>
              <a:t>(p </a:t>
            </a:r>
            <a:r>
              <a:rPr b="1" lang="en-US"/>
              <a:t>∨</a:t>
            </a:r>
            <a:r>
              <a:rPr b="1" lang="en-US">
                <a:solidFill>
                  <a:schemeClr val="dk1"/>
                </a:solidFill>
              </a:rPr>
              <a:t> q)</a:t>
            </a:r>
            <a:endParaRPr/>
          </a:p>
        </p:txBody>
      </p:sp>
      <p:graphicFrame>
        <p:nvGraphicFramePr>
          <p:cNvPr id="346" name="Google Shape;346;p38"/>
          <p:cNvGraphicFramePr/>
          <p:nvPr/>
        </p:nvGraphicFramePr>
        <p:xfrm>
          <a:off x="2895600" y="1440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{60373CA5-8C2F-4F1E-B51D-F1314CD942C3}</a:tableStyleId>
              </a:tblPr>
              <a:tblGrid>
                <a:gridCol w="990600"/>
                <a:gridCol w="1447800"/>
                <a:gridCol w="1066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∨ 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9C9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chemeClr val="accent3"/>
                </a:solidFill>
              </a:rPr>
              <a:t>Introduction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Discrete structures/mathematics has special relevance to computer science.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Computer is a binary machine and all the algorithms in computer science are based on binary digits 0 and 1. We therefore can say computer is inherently is </a:t>
            </a:r>
            <a:r>
              <a:rPr b="1" lang="en-US"/>
              <a:t>DISCRETE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Discrete Vs Continuous Data 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Number of boys in the class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Height of a Person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Time in a Race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Number of family members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Number of candies in a packet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Number of suitcases lost by an airline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Distance traveled by a car</a:t>
            </a:r>
            <a:endParaRPr sz="11300"/>
          </a:p>
          <a:p>
            <a:pPr indent="0" lvl="2" marL="594360" rtl="0" algn="l">
              <a:spcBef>
                <a:spcPts val="500"/>
              </a:spcBef>
              <a:spcAft>
                <a:spcPts val="0"/>
              </a:spcAft>
              <a:buSzPts val="7904"/>
              <a:buNone/>
            </a:pPr>
            <a:r>
              <a:rPr lang="en-US" sz="10400"/>
              <a:t>??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rgbClr val="C00000"/>
                </a:solidFill>
              </a:rPr>
              <a:t>What is Discrete mathematics / structures?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word </a:t>
            </a:r>
            <a:r>
              <a:rPr b="1" i="1" lang="en-US"/>
              <a:t>discrete</a:t>
            </a:r>
            <a:r>
              <a:rPr lang="en-US"/>
              <a:t> is essentially the opposite of </a:t>
            </a:r>
            <a:r>
              <a:rPr b="1" i="1" lang="en-US"/>
              <a:t>continuous</a:t>
            </a:r>
            <a:r>
              <a:rPr lang="en-US"/>
              <a:t>, </a:t>
            </a:r>
            <a:r>
              <a:rPr b="1" i="1" lang="en-US"/>
              <a:t>discontinuous</a:t>
            </a:r>
            <a:r>
              <a:rPr lang="en-US"/>
              <a:t> or </a:t>
            </a:r>
            <a:r>
              <a:rPr b="1" i="1" lang="en-US"/>
              <a:t>segregated</a:t>
            </a:r>
            <a:r>
              <a:rPr lang="en-US"/>
              <a:t>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/>
              <a:t>Definition: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 u="sng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b="1" i="1" lang="en-US">
                <a:solidFill>
                  <a:srgbClr val="C00000"/>
                </a:solidFill>
              </a:rPr>
              <a:t>Discrete Mathematics/Structure</a:t>
            </a:r>
            <a:r>
              <a:rPr lang="en-US"/>
              <a:t> concerns processes that consist of a sequence of individual steps.”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Example:</a:t>
            </a:r>
            <a:endParaRPr/>
          </a:p>
        </p:txBody>
      </p:sp>
      <p:grpSp>
        <p:nvGrpSpPr>
          <p:cNvPr id="146" name="Google Shape;146;p7"/>
          <p:cNvGrpSpPr/>
          <p:nvPr/>
        </p:nvGrpSpPr>
        <p:grpSpPr>
          <a:xfrm>
            <a:off x="1752600" y="2209800"/>
            <a:ext cx="5486400" cy="2286000"/>
            <a:chOff x="384" y="0"/>
            <a:chExt cx="3648" cy="1392"/>
          </a:xfrm>
        </p:grpSpPr>
        <p:sp>
          <p:nvSpPr>
            <p:cNvPr id="147" name="Google Shape;147;p7"/>
            <p:cNvSpPr txBox="1"/>
            <p:nvPr/>
          </p:nvSpPr>
          <p:spPr>
            <a:xfrm>
              <a:off x="2112" y="144"/>
              <a:ext cx="1800" cy="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Continuous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448" y="425"/>
              <a:ext cx="1420" cy="847"/>
            </a:xfrm>
            <a:custGeom>
              <a:rect b="b" l="l" r="r" t="t"/>
              <a:pathLst>
                <a:path extrusionOk="0" h="635" w="1893">
                  <a:moveTo>
                    <a:pt x="0" y="0"/>
                  </a:moveTo>
                  <a:cubicBezTo>
                    <a:pt x="17" y="49"/>
                    <a:pt x="42" y="99"/>
                    <a:pt x="71" y="141"/>
                  </a:cubicBezTo>
                  <a:cubicBezTo>
                    <a:pt x="75" y="176"/>
                    <a:pt x="68" y="215"/>
                    <a:pt x="83" y="247"/>
                  </a:cubicBezTo>
                  <a:cubicBezTo>
                    <a:pt x="110" y="305"/>
                    <a:pt x="212" y="366"/>
                    <a:pt x="271" y="388"/>
                  </a:cubicBezTo>
                  <a:cubicBezTo>
                    <a:pt x="320" y="406"/>
                    <a:pt x="373" y="406"/>
                    <a:pt x="423" y="423"/>
                  </a:cubicBezTo>
                  <a:cubicBezTo>
                    <a:pt x="541" y="419"/>
                    <a:pt x="659" y="420"/>
                    <a:pt x="776" y="411"/>
                  </a:cubicBezTo>
                  <a:cubicBezTo>
                    <a:pt x="808" y="408"/>
                    <a:pt x="870" y="388"/>
                    <a:pt x="870" y="388"/>
                  </a:cubicBezTo>
                  <a:cubicBezTo>
                    <a:pt x="917" y="353"/>
                    <a:pt x="969" y="324"/>
                    <a:pt x="1011" y="282"/>
                  </a:cubicBezTo>
                  <a:cubicBezTo>
                    <a:pt x="1113" y="180"/>
                    <a:pt x="1061" y="221"/>
                    <a:pt x="1164" y="153"/>
                  </a:cubicBezTo>
                  <a:cubicBezTo>
                    <a:pt x="1328" y="44"/>
                    <a:pt x="1172" y="104"/>
                    <a:pt x="1270" y="70"/>
                  </a:cubicBezTo>
                  <a:cubicBezTo>
                    <a:pt x="1327" y="85"/>
                    <a:pt x="1380" y="91"/>
                    <a:pt x="1434" y="117"/>
                  </a:cubicBezTo>
                  <a:cubicBezTo>
                    <a:pt x="1510" y="193"/>
                    <a:pt x="1504" y="203"/>
                    <a:pt x="1564" y="282"/>
                  </a:cubicBezTo>
                  <a:cubicBezTo>
                    <a:pt x="1583" y="363"/>
                    <a:pt x="1565" y="314"/>
                    <a:pt x="1634" y="411"/>
                  </a:cubicBezTo>
                  <a:cubicBezTo>
                    <a:pt x="1642" y="423"/>
                    <a:pt x="1658" y="446"/>
                    <a:pt x="1658" y="446"/>
                  </a:cubicBezTo>
                  <a:cubicBezTo>
                    <a:pt x="1681" y="521"/>
                    <a:pt x="1739" y="569"/>
                    <a:pt x="1811" y="599"/>
                  </a:cubicBezTo>
                  <a:cubicBezTo>
                    <a:pt x="1830" y="607"/>
                    <a:pt x="1893" y="606"/>
                    <a:pt x="1893" y="63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149" name="Google Shape;149;p7"/>
            <p:cNvCxnSpPr/>
            <p:nvPr/>
          </p:nvCxnSpPr>
          <p:spPr>
            <a:xfrm>
              <a:off x="2352" y="1368"/>
              <a:ext cx="168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7"/>
            <p:cNvCxnSpPr/>
            <p:nvPr/>
          </p:nvCxnSpPr>
          <p:spPr>
            <a:xfrm rot="10800000">
              <a:off x="2400" y="0"/>
              <a:ext cx="0" cy="136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" name="Google Shape;151;p7"/>
            <p:cNvSpPr/>
            <p:nvPr/>
          </p:nvSpPr>
          <p:spPr>
            <a:xfrm>
              <a:off x="576" y="353"/>
              <a:ext cx="1420" cy="847"/>
            </a:xfrm>
            <a:custGeom>
              <a:rect b="b" l="l" r="r" t="t"/>
              <a:pathLst>
                <a:path extrusionOk="0" h="635" w="1893">
                  <a:moveTo>
                    <a:pt x="0" y="0"/>
                  </a:moveTo>
                  <a:cubicBezTo>
                    <a:pt x="17" y="49"/>
                    <a:pt x="42" y="99"/>
                    <a:pt x="71" y="141"/>
                  </a:cubicBezTo>
                  <a:cubicBezTo>
                    <a:pt x="75" y="176"/>
                    <a:pt x="68" y="215"/>
                    <a:pt x="83" y="247"/>
                  </a:cubicBezTo>
                  <a:cubicBezTo>
                    <a:pt x="110" y="305"/>
                    <a:pt x="212" y="366"/>
                    <a:pt x="271" y="388"/>
                  </a:cubicBezTo>
                  <a:cubicBezTo>
                    <a:pt x="320" y="406"/>
                    <a:pt x="373" y="406"/>
                    <a:pt x="423" y="423"/>
                  </a:cubicBezTo>
                  <a:cubicBezTo>
                    <a:pt x="541" y="419"/>
                    <a:pt x="659" y="420"/>
                    <a:pt x="776" y="411"/>
                  </a:cubicBezTo>
                  <a:cubicBezTo>
                    <a:pt x="808" y="408"/>
                    <a:pt x="870" y="388"/>
                    <a:pt x="870" y="388"/>
                  </a:cubicBezTo>
                  <a:cubicBezTo>
                    <a:pt x="917" y="353"/>
                    <a:pt x="969" y="324"/>
                    <a:pt x="1011" y="282"/>
                  </a:cubicBezTo>
                  <a:cubicBezTo>
                    <a:pt x="1113" y="180"/>
                    <a:pt x="1061" y="221"/>
                    <a:pt x="1164" y="153"/>
                  </a:cubicBezTo>
                  <a:cubicBezTo>
                    <a:pt x="1328" y="44"/>
                    <a:pt x="1172" y="104"/>
                    <a:pt x="1270" y="70"/>
                  </a:cubicBezTo>
                  <a:cubicBezTo>
                    <a:pt x="1327" y="85"/>
                    <a:pt x="1380" y="91"/>
                    <a:pt x="1434" y="117"/>
                  </a:cubicBezTo>
                  <a:cubicBezTo>
                    <a:pt x="1510" y="193"/>
                    <a:pt x="1504" y="203"/>
                    <a:pt x="1564" y="282"/>
                  </a:cubicBezTo>
                  <a:cubicBezTo>
                    <a:pt x="1583" y="363"/>
                    <a:pt x="1565" y="314"/>
                    <a:pt x="1634" y="411"/>
                  </a:cubicBezTo>
                  <a:cubicBezTo>
                    <a:pt x="1642" y="423"/>
                    <a:pt x="1658" y="446"/>
                    <a:pt x="1658" y="446"/>
                  </a:cubicBezTo>
                  <a:cubicBezTo>
                    <a:pt x="1681" y="521"/>
                    <a:pt x="1739" y="569"/>
                    <a:pt x="1811" y="599"/>
                  </a:cubicBezTo>
                  <a:cubicBezTo>
                    <a:pt x="1830" y="607"/>
                    <a:pt x="1893" y="606"/>
                    <a:pt x="1893" y="635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152" name="Google Shape;152;p7"/>
            <p:cNvCxnSpPr/>
            <p:nvPr/>
          </p:nvCxnSpPr>
          <p:spPr>
            <a:xfrm>
              <a:off x="384" y="1344"/>
              <a:ext cx="168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Google Shape;153;p7"/>
            <p:cNvCxnSpPr/>
            <p:nvPr/>
          </p:nvCxnSpPr>
          <p:spPr>
            <a:xfrm rot="10800000">
              <a:off x="480" y="160"/>
              <a:ext cx="0" cy="123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Google Shape;154;p7"/>
            <p:cNvSpPr txBox="1"/>
            <p:nvPr/>
          </p:nvSpPr>
          <p:spPr>
            <a:xfrm>
              <a:off x="720" y="144"/>
              <a:ext cx="864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Discrete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Example: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/>
              <a:t>Set of Integers: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•	 •	  •	 •	 •           •         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-3	-2	-1	0	1	2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 u="sng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/>
              <a:t>Set of Real Numbers: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•	 •	 •	 •	 •	 •	 •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-3	-2	-1	0	1	2	3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cxnSp>
        <p:nvCxnSpPr>
          <p:cNvPr id="161" name="Google Shape;161;p8"/>
          <p:cNvCxnSpPr/>
          <p:nvPr/>
        </p:nvCxnSpPr>
        <p:spPr>
          <a:xfrm>
            <a:off x="870156" y="4299156"/>
            <a:ext cx="5257800" cy="15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FF0000"/>
                </a:solidFill>
              </a:rPr>
              <a:t>Odometer</a:t>
            </a:r>
            <a:endParaRPr/>
          </a:p>
        </p:txBody>
      </p:sp>
      <p:pic>
        <p:nvPicPr>
          <p:cNvPr descr="http://www.autobizz.com.my/forum/media/kunena/attachments/68/odometer-1.jpg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2954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2013-09-11T16:39:38Z</dcterms:created>
  <dc:creator>C &amp; M</dc:creator>
</cp:coreProperties>
</file>