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4660"/>
  </p:normalViewPr>
  <p:slideViewPr>
    <p:cSldViewPr>
      <p:cViewPr varScale="1">
        <p:scale>
          <a:sx n="57" d="100"/>
          <a:sy n="57" d="100"/>
        </p:scale>
        <p:origin x="14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2FFEF-1113-4E60-88FE-EA47470A374B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EA7A-0DCF-4742-BD22-DF14B59E4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6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AE37AA-4ADA-4492-8893-14EEC95ADC5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LAWS OF LOGIC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# 03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TRUTH TABLE for 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</a:t>
            </a:r>
            <a:endParaRPr lang="en-US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1676400" y="1600200"/>
          <a:ext cx="5372100" cy="2286000"/>
        </p:xfrm>
        <a:graphic>
          <a:graphicData uri="http://schemas.openxmlformats.org/drawingml/2006/table">
            <a:tbl>
              <a:tblPr/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CONDITIONAL STATEMENTS OR IMPLICATIONS: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Definition: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 are statement variables, the conditional of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 is  </a:t>
            </a:r>
            <a:r>
              <a:rPr lang="en-US" dirty="0">
                <a:solidFill>
                  <a:srgbClr val="C00000"/>
                </a:solidFill>
              </a:rPr>
              <a:t>“If p then q”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“p implies q”</a:t>
            </a:r>
            <a:r>
              <a:rPr lang="en-US" dirty="0"/>
              <a:t> and is denoted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q</a:t>
            </a:r>
            <a:r>
              <a:rPr lang="en-US" dirty="0"/>
              <a:t>.</a:t>
            </a:r>
          </a:p>
          <a:p>
            <a:r>
              <a:rPr lang="en-US" dirty="0"/>
              <a:t>It is false when p is true and q is false; otherwise it is true.</a:t>
            </a:r>
          </a:p>
          <a:p>
            <a:endParaRPr lang="en-US" dirty="0"/>
          </a:p>
          <a:p>
            <a:r>
              <a:rPr lang="en-US" dirty="0"/>
              <a:t>The arrow 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" </a:t>
            </a:r>
            <a:r>
              <a:rPr lang="en-US" dirty="0"/>
              <a:t>is the </a:t>
            </a:r>
            <a:r>
              <a:rPr lang="en-US" b="1" dirty="0">
                <a:solidFill>
                  <a:srgbClr val="C00000"/>
                </a:solidFill>
              </a:rPr>
              <a:t>conditional</a:t>
            </a:r>
            <a:r>
              <a:rPr lang="en-US" dirty="0"/>
              <a:t> operator</a:t>
            </a:r>
          </a:p>
          <a:p>
            <a:r>
              <a:rPr lang="en-US" dirty="0"/>
              <a:t>and in p </a:t>
            </a:r>
            <a:r>
              <a:rPr lang="en-US" b="1" dirty="0">
                <a:sym typeface="Symbol"/>
              </a:rPr>
              <a:t></a:t>
            </a:r>
            <a:r>
              <a:rPr lang="en-US" dirty="0"/>
              <a:t> q the statement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/>
              <a:t> </a:t>
            </a:r>
            <a:r>
              <a:rPr lang="en-US" dirty="0"/>
              <a:t>is called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hypothesis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/>
              <a:t>(or </a:t>
            </a:r>
            <a:r>
              <a:rPr lang="en-US" b="1" dirty="0">
                <a:solidFill>
                  <a:srgbClr val="C00000"/>
                </a:solidFill>
              </a:rPr>
              <a:t>antecedent</a:t>
            </a:r>
            <a:r>
              <a:rPr lang="en-US" b="1" dirty="0"/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 is called the </a:t>
            </a:r>
            <a:r>
              <a:rPr lang="en-US" dirty="0">
                <a:solidFill>
                  <a:srgbClr val="C00000"/>
                </a:solidFill>
              </a:rPr>
              <a:t>conclusion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consequent</a:t>
            </a:r>
            <a:r>
              <a:rPr lang="en-US" dirty="0"/>
              <a:t>).</a:t>
            </a:r>
          </a:p>
          <a:p>
            <a:endParaRPr lang="en-US" dirty="0"/>
          </a:p>
          <a:p>
            <a:pPr>
              <a:buNone/>
            </a:pPr>
            <a:endParaRPr lang="en-US" u="sng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PRACTICE WITH CONDITIONAL STATEMENTS: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truth value of each of the following conditional statements: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“If 1 = 1, then 3 = 3.”			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“If 1 = 1, then 2 = 3.”			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“If 1 = 0, then 3 = 3.” 			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“If 1 = 2, then 2 = 3.”			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 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“If 1 = 1, then 1 = 2 and 2 = 3.”		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“If 1 = 3 or 1 = 2 then 3 = 3.”		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ALTERNATIVE WAYS OF EXPRESSING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implication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 </a:t>
            </a:r>
            <a:r>
              <a:rPr lang="en-US" dirty="0"/>
              <a:t>could be expressed in many alternative ways as: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“if p then q”                      “not p unless q”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“p implies q”		“q follows from p”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“if p, q”			“q if p”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“p only if q”			“q whenever p”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“p is sufficient for q”</a:t>
            </a:r>
            <a:r>
              <a:rPr lang="en-US"/>
              <a:t>	“</a:t>
            </a:r>
            <a:r>
              <a:rPr lang="en-US" dirty="0"/>
              <a:t>q is necessary for p”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 that (</a:t>
            </a:r>
            <a:r>
              <a:rPr lang="en-US" dirty="0" err="1"/>
              <a:t>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˄q</a:t>
            </a:r>
            <a:r>
              <a:rPr lang="en-US" dirty="0"/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p˅q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tautlology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the following statements in the form “</a:t>
            </a:r>
            <a:r>
              <a:rPr lang="en-US" b="1" dirty="0">
                <a:solidFill>
                  <a:srgbClr val="FF0000"/>
                </a:solidFill>
              </a:rPr>
              <a:t>if p, then q</a:t>
            </a:r>
            <a:r>
              <a:rPr lang="en-US" dirty="0"/>
              <a:t>” in English.</a:t>
            </a:r>
          </a:p>
          <a:p>
            <a:pPr>
              <a:buNone/>
            </a:pPr>
            <a:r>
              <a:rPr lang="en-US" b="1" i="1" dirty="0"/>
              <a:t>	a) Your guarantee is good </a:t>
            </a:r>
            <a:r>
              <a:rPr lang="en-US" b="1" i="1" dirty="0">
                <a:solidFill>
                  <a:srgbClr val="00B050"/>
                </a:solidFill>
              </a:rPr>
              <a:t>only if</a:t>
            </a:r>
            <a:r>
              <a:rPr lang="en-US" b="1" i="1" dirty="0"/>
              <a:t> you bought your CD less than 90 days ago.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/>
              <a:t> your guarantee is good, </a:t>
            </a:r>
            <a:r>
              <a:rPr lang="en-US" b="1" dirty="0">
                <a:solidFill>
                  <a:srgbClr val="C00000"/>
                </a:solidFill>
              </a:rPr>
              <a:t>then</a:t>
            </a:r>
            <a:r>
              <a:rPr lang="en-US" dirty="0"/>
              <a:t> you must have bought your CD less than 90 days ago.</a:t>
            </a:r>
          </a:p>
          <a:p>
            <a:endParaRPr lang="en-US" dirty="0"/>
          </a:p>
          <a:p>
            <a:pPr>
              <a:buNone/>
            </a:pPr>
            <a:r>
              <a:rPr lang="en-US" b="1" i="1" dirty="0"/>
              <a:t>	b) To get tenure as a professor, </a:t>
            </a:r>
            <a:r>
              <a:rPr lang="en-US" b="1" i="1" dirty="0">
                <a:solidFill>
                  <a:srgbClr val="00B050"/>
                </a:solidFill>
              </a:rPr>
              <a:t>it is sufficient</a:t>
            </a:r>
            <a:r>
              <a:rPr lang="en-US" b="1" i="1" dirty="0"/>
              <a:t> to be world-famous.</a:t>
            </a:r>
            <a:endParaRPr lang="en-US" dirty="0"/>
          </a:p>
          <a:p>
            <a:pPr>
              <a:buNone/>
            </a:pPr>
            <a:r>
              <a:rPr lang="en-US" b="1" i="1" dirty="0"/>
              <a:t>		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/>
              <a:t> you are world-famous, </a:t>
            </a:r>
            <a:r>
              <a:rPr lang="en-US" b="1" dirty="0">
                <a:solidFill>
                  <a:srgbClr val="C00000"/>
                </a:solidFill>
              </a:rPr>
              <a:t>then</a:t>
            </a:r>
            <a:r>
              <a:rPr lang="en-US" dirty="0"/>
              <a:t> you will get tenure as a professor.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	c) That you get the job </a:t>
            </a:r>
            <a:r>
              <a:rPr lang="en-US" b="1" i="1" dirty="0">
                <a:solidFill>
                  <a:srgbClr val="00B050"/>
                </a:solidFill>
              </a:rPr>
              <a:t>implies</a:t>
            </a:r>
            <a:r>
              <a:rPr lang="en-US" b="1" i="1" dirty="0"/>
              <a:t> that you have the best credentials.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/>
              <a:t> you get the job, </a:t>
            </a:r>
            <a:r>
              <a:rPr lang="en-US" b="1" dirty="0">
                <a:solidFill>
                  <a:srgbClr val="C00000"/>
                </a:solidFill>
              </a:rPr>
              <a:t>then</a:t>
            </a:r>
            <a:r>
              <a:rPr lang="en-US" dirty="0"/>
              <a:t> you have the best credentials.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	d) It is </a:t>
            </a:r>
            <a:r>
              <a:rPr lang="en-US" b="1" i="1" dirty="0">
                <a:solidFill>
                  <a:srgbClr val="00B050"/>
                </a:solidFill>
              </a:rPr>
              <a:t>necessary</a:t>
            </a:r>
            <a:r>
              <a:rPr lang="en-US" b="1" i="1" dirty="0"/>
              <a:t> to walk 8 miles to get to the top of the Peak.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/>
              <a:t> you get to the top of the peak, </a:t>
            </a:r>
            <a:r>
              <a:rPr lang="en-US" b="1" dirty="0">
                <a:solidFill>
                  <a:srgbClr val="C00000"/>
                </a:solidFill>
              </a:rPr>
              <a:t>then</a:t>
            </a:r>
            <a:r>
              <a:rPr lang="en-US" dirty="0"/>
              <a:t> you must have walked  8 miles.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TRANSLATING ENGLISH SENTENCES TO SYMBOLS: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Let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q</a:t>
            </a:r>
            <a:r>
              <a:rPr lang="en-US" b="1" dirty="0"/>
              <a:t> be propositions:</a:t>
            </a:r>
          </a:p>
          <a:p>
            <a:pPr>
              <a:buNone/>
            </a:pPr>
            <a:r>
              <a:rPr lang="en-US" dirty="0"/>
              <a:t>			p = “you get an A on the final exam”</a:t>
            </a:r>
          </a:p>
          <a:p>
            <a:pPr>
              <a:buNone/>
            </a:pPr>
            <a:r>
              <a:rPr lang="en-US" dirty="0"/>
              <a:t>			q = “you do every exercise in this book”</a:t>
            </a:r>
          </a:p>
          <a:p>
            <a:pPr>
              <a:buNone/>
            </a:pPr>
            <a:r>
              <a:rPr lang="en-US" dirty="0"/>
              <a:t>			r = “you get an A in this class”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Write the following propositions using p, q, and r and logical connectives.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an A in this class it is necessary for you to get an A on the final.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/>
              <a:t>SOLUTION</a:t>
            </a: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 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 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You do every exercise in this book; You get an A on the final, implies, you  get an A in the class.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/>
              <a:t>SOLUTION</a:t>
            </a: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C00000"/>
                </a:solidFill>
              </a:rPr>
              <a:t> q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Getting an A on the final and doing every exercise in this book is sufficient for getting an A in this class.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/>
              <a:t>SOLUTION</a:t>
            </a: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b="1" dirty="0">
                <a:solidFill>
                  <a:srgbClr val="C00000"/>
                </a:solidFill>
              </a:rPr>
              <a:t> q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TRANSLATING SYMBOLIC PROPOSITIONS 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p</a:t>
            </a:r>
            <a:r>
              <a:rPr lang="en-US" dirty="0"/>
              <a:t>, </a:t>
            </a:r>
            <a:r>
              <a:rPr lang="en-US" b="1" dirty="0"/>
              <a:t>q</a:t>
            </a:r>
            <a:r>
              <a:rPr lang="en-US" dirty="0"/>
              <a:t>, and </a:t>
            </a:r>
            <a:r>
              <a:rPr lang="en-US" b="1" dirty="0"/>
              <a:t>r</a:t>
            </a:r>
            <a:r>
              <a:rPr lang="en-US" dirty="0"/>
              <a:t> be the propositions: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dirty="0"/>
              <a:t> = “you have the flu”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q</a:t>
            </a:r>
            <a:r>
              <a:rPr lang="en-US" dirty="0"/>
              <a:t> = “you miss the final exam”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 = “you pass the course”</a:t>
            </a:r>
          </a:p>
          <a:p>
            <a:endParaRPr lang="en-US" dirty="0"/>
          </a:p>
          <a:p>
            <a:r>
              <a:rPr lang="en-US" dirty="0"/>
              <a:t>Express the following propositions as an English sentence.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 you have flu, then you will miss the final exam.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~q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 you don’t miss the final exam, you will pass the course.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~p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~q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If you neither have flu nor miss the final exam, then you will pass the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Applying Laws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laws of logic simplify the statement form.</a:t>
            </a:r>
          </a:p>
          <a:p>
            <a:pP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[~(~p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q)] </a:t>
            </a:r>
          </a:p>
          <a:p>
            <a:r>
              <a:rPr lang="en-US" b="1" u="sng" dirty="0"/>
              <a:t>Solution: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p  [~(~p)  (~q)] </a:t>
            </a:r>
            <a:r>
              <a:rPr lang="en-US" dirty="0"/>
              <a:t>		</a:t>
            </a:r>
            <a:r>
              <a:rPr lang="en-US" dirty="0" err="1"/>
              <a:t>DeMorgan’s</a:t>
            </a:r>
            <a:r>
              <a:rPr lang="en-US" dirty="0"/>
              <a:t> Law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p  [p(~q)]</a:t>
            </a:r>
            <a:r>
              <a:rPr lang="en-US" dirty="0"/>
              <a:t>			Double Negative Law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[p  p](~q)</a:t>
            </a:r>
            <a:r>
              <a:rPr lang="en-US" dirty="0"/>
              <a:t>			Associative Law for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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</a:t>
            </a:r>
            <a:r>
              <a:rPr lang="en-US" dirty="0">
                <a:solidFill>
                  <a:srgbClr val="C00000"/>
                </a:solidFill>
              </a:rPr>
              <a:t> (~q)</a:t>
            </a:r>
            <a:r>
              <a:rPr lang="en-US" dirty="0"/>
              <a:t>				</a:t>
            </a:r>
            <a:r>
              <a:rPr lang="en-US" dirty="0" err="1"/>
              <a:t>Indempotent</a:t>
            </a:r>
            <a:r>
              <a:rPr lang="en-US" dirty="0"/>
              <a:t> Law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This is the simplified statement form.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HIERARCHY OF OPERATIONS</a:t>
            </a:r>
            <a:br>
              <a:rPr lang="en-US" b="1" dirty="0"/>
            </a:br>
            <a:r>
              <a:rPr lang="en-US" b="1" dirty="0"/>
              <a:t>FOR LOGICAL CONNECTIVES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b="1" dirty="0">
                <a:solidFill>
                  <a:srgbClr val="C00000"/>
                </a:solidFill>
              </a:rPr>
              <a:t>~</a:t>
            </a:r>
            <a:r>
              <a:rPr lang="en-US" dirty="0"/>
              <a:t> (negation)</a:t>
            </a:r>
          </a:p>
          <a:p>
            <a:pPr>
              <a:buNone/>
            </a:pPr>
            <a:r>
              <a:rPr lang="en-US" dirty="0">
                <a:sym typeface="Symbol"/>
              </a:rPr>
              <a:t>				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/>
              <a:t> (conjunction)</a:t>
            </a:r>
          </a:p>
          <a:p>
            <a:pPr>
              <a:buNone/>
            </a:pPr>
            <a:r>
              <a:rPr lang="en-US" dirty="0">
                <a:sym typeface="Symbol"/>
              </a:rPr>
              <a:t>				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</a:t>
            </a:r>
            <a:r>
              <a:rPr lang="en-US" dirty="0"/>
              <a:t> (disjunction)</a:t>
            </a:r>
          </a:p>
          <a:p>
            <a:pPr>
              <a:buNone/>
            </a:pPr>
            <a:r>
              <a:rPr lang="en-US" dirty="0">
                <a:sym typeface="Symbol"/>
              </a:rPr>
              <a:t>				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/>
              <a:t> (conditional)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Construct a truth table for the statement form </a:t>
            </a:r>
            <a:r>
              <a:rPr lang="en-US" b="1" dirty="0"/>
              <a:t>(p </a:t>
            </a:r>
            <a:r>
              <a:rPr lang="en-US" b="1" dirty="0">
                <a:sym typeface="Symbol"/>
              </a:rPr>
              <a:t></a:t>
            </a:r>
            <a:r>
              <a:rPr lang="en-US" b="1" dirty="0"/>
              <a:t> ~ q)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~ p</a:t>
            </a:r>
            <a:endParaRPr lang="en-US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1447800" y="1447800"/>
          <a:ext cx="6553200" cy="2344738"/>
        </p:xfrm>
        <a:graphic>
          <a:graphicData uri="http://schemas.openxmlformats.org/drawingml/2006/table">
            <a:tbl>
              <a:tblPr/>
              <a:tblGrid>
                <a:gridCol w="47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 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 ~ q)  ~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Construct a truth table for the statement form (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q)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(~ 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r)</a:t>
            </a:r>
            <a:endParaRPr lang="en-US" dirty="0"/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914401" y="1295400"/>
          <a:ext cx="7696199" cy="4114800"/>
        </p:xfrm>
        <a:graphic>
          <a:graphicData uri="http://schemas.openxmlformats.org/drawingml/2006/table">
            <a:tbl>
              <a:tblPr/>
              <a:tblGrid>
                <a:gridCol w="42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pq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~pr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 q)  (~ p r)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LOGICAL EQUIVALENCE INVOLVING 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229600" cy="4937760"/>
          </a:xfrm>
        </p:spPr>
        <p:txBody>
          <a:bodyPr/>
          <a:lstStyle/>
          <a:p>
            <a:r>
              <a:rPr lang="en-US" dirty="0"/>
              <a:t>Use truth table to show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 </a:t>
            </a:r>
            <a:r>
              <a:rPr lang="en-US" b="1" dirty="0"/>
              <a:t>q </a:t>
            </a:r>
            <a:r>
              <a:rPr lang="en-US" b="1" dirty="0">
                <a:sym typeface="Symbol"/>
              </a:rPr>
              <a:t></a:t>
            </a:r>
            <a:r>
              <a:rPr lang="en-US" b="1" dirty="0"/>
              <a:t> ~q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~p</a:t>
            </a:r>
            <a:endParaRPr lang="en-US" dirty="0"/>
          </a:p>
        </p:txBody>
      </p:sp>
      <p:graphicFrame>
        <p:nvGraphicFramePr>
          <p:cNvPr id="38914" name="Group 2"/>
          <p:cNvGraphicFramePr>
            <a:graphicFrameLocks noGrp="1"/>
          </p:cNvGraphicFramePr>
          <p:nvPr/>
        </p:nvGraphicFramePr>
        <p:xfrm>
          <a:off x="1371600" y="1905000"/>
          <a:ext cx="5867400" cy="2286000"/>
        </p:xfrm>
        <a:graphic>
          <a:graphicData uri="http://schemas.openxmlformats.org/drawingml/2006/table">
            <a:tbl>
              <a:tblPr/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8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  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960" name="Group 48"/>
          <p:cNvGrpSpPr>
            <a:grpSpLocks/>
          </p:cNvGrpSpPr>
          <p:nvPr/>
        </p:nvGrpSpPr>
        <p:grpSpPr bwMode="auto">
          <a:xfrm>
            <a:off x="5181600" y="4191000"/>
            <a:ext cx="838200" cy="609600"/>
            <a:chOff x="2400" y="3840"/>
            <a:chExt cx="528" cy="384"/>
          </a:xfrm>
        </p:grpSpPr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>
              <a:off x="2400" y="384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2928" y="384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4648200" y="4800600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same truth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 </a:t>
            </a:r>
            <a:r>
              <a:rPr lang="en-US" b="1" dirty="0">
                <a:sym typeface="Symbol"/>
              </a:rPr>
              <a:t> </a:t>
            </a:r>
            <a:r>
              <a:rPr lang="en-US" b="1" dirty="0"/>
              <a:t>q </a:t>
            </a:r>
            <a:r>
              <a:rPr lang="en-US" b="1" dirty="0">
                <a:sym typeface="Symbol"/>
              </a:rPr>
              <a:t></a:t>
            </a:r>
            <a:r>
              <a:rPr lang="en-US" b="1" dirty="0"/>
              <a:t> ~p </a:t>
            </a:r>
            <a:r>
              <a:rPr lang="en-US" b="1" dirty="0">
                <a:sym typeface="Symbol"/>
              </a:rPr>
              <a:t> </a:t>
            </a:r>
            <a:r>
              <a:rPr lang="en-US" b="1" dirty="0"/>
              <a:t>q</a:t>
            </a:r>
            <a:endParaRPr lang="en-US" dirty="0"/>
          </a:p>
        </p:txBody>
      </p:sp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1447800" y="2057400"/>
          <a:ext cx="5486400" cy="2286000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pq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 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NEGATION OF A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p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q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~p </a:t>
            </a:r>
            <a:r>
              <a:rPr lang="en-US" dirty="0">
                <a:sym typeface="Symbol"/>
              </a:rPr>
              <a:t> </a:t>
            </a:r>
            <a:r>
              <a:rPr lang="en-US" dirty="0"/>
              <a:t>q therefore</a:t>
            </a:r>
          </a:p>
          <a:p>
            <a:r>
              <a:rPr lang="en-US" dirty="0"/>
              <a:t>~ (p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q) 	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~ (~ 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</a:t>
            </a:r>
          </a:p>
          <a:p>
            <a:pPr>
              <a:buNone/>
            </a:pPr>
            <a:r>
              <a:rPr lang="en-US" dirty="0">
                <a:sym typeface="Symbol"/>
              </a:rPr>
              <a:t>			</a:t>
            </a:r>
            <a:r>
              <a:rPr lang="en-US" dirty="0"/>
              <a:t> ~ (~ p)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(~ q)	by De Morgan’s law</a:t>
            </a:r>
          </a:p>
          <a:p>
            <a:pPr>
              <a:buNone/>
            </a:pPr>
            <a:r>
              <a:rPr lang="en-US" dirty="0">
                <a:sym typeface="Symbol"/>
              </a:rPr>
              <a:t>			</a:t>
            </a:r>
            <a:r>
              <a:rPr lang="en-US" dirty="0"/>
              <a:t>  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~ q 	by the Double Negative law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Thus the negation of “</a:t>
            </a:r>
            <a:r>
              <a:rPr lang="en-US" b="1" dirty="0">
                <a:solidFill>
                  <a:srgbClr val="C00000"/>
                </a:solidFill>
              </a:rPr>
              <a:t>if p then q</a:t>
            </a:r>
            <a:r>
              <a:rPr lang="en-US" dirty="0"/>
              <a:t>” is logically equivalent to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b="1" dirty="0">
                <a:solidFill>
                  <a:srgbClr val="C00000"/>
                </a:solidFill>
              </a:rPr>
              <a:t>p and not q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Note:</a:t>
            </a:r>
          </a:p>
          <a:p>
            <a:pPr>
              <a:buNone/>
            </a:pPr>
            <a:r>
              <a:rPr lang="en-US" dirty="0"/>
              <a:t>	Accordingly, the negation of an if-then statement does not start with the word if.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negations of each of the following statements:</a:t>
            </a:r>
          </a:p>
          <a:p>
            <a:endParaRPr lang="en-US" b="1" dirty="0"/>
          </a:p>
          <a:p>
            <a:r>
              <a:rPr lang="en-US" dirty="0"/>
              <a:t>If Ali lives in Pakistan then he lives in Lahore.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 Ali lives in Pakistan and he does not live in Lahore.</a:t>
            </a:r>
          </a:p>
          <a:p>
            <a:endParaRPr lang="en-US" dirty="0"/>
          </a:p>
          <a:p>
            <a:r>
              <a:rPr lang="en-US" dirty="0"/>
              <a:t>If my car is in the repair shop, then I cannot get to class.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My car is in the repair shop and I can get to class.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x is prime then x is odd </a:t>
            </a:r>
            <a:r>
              <a:rPr lang="en-US" b="1" dirty="0"/>
              <a:t>or</a:t>
            </a:r>
            <a:r>
              <a:rPr lang="en-US" dirty="0"/>
              <a:t> x is 2.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x is prime but x is not odd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x is not 2.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n is divisible by 6, then n is divisible by 2 </a:t>
            </a:r>
            <a:r>
              <a:rPr lang="en-US" b="1" dirty="0"/>
              <a:t>and</a:t>
            </a:r>
            <a:r>
              <a:rPr lang="en-US" dirty="0"/>
              <a:t> n is divisible by 3.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n is divisible by 6 but n is not divisible by 2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by 3.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INVERSE OF A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inverse of the conditional statement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</a:t>
            </a:r>
            <a:r>
              <a:rPr lang="en-US" dirty="0"/>
              <a:t> is </a:t>
            </a:r>
          </a:p>
          <a:p>
            <a:pPr>
              <a:buNone/>
            </a:pPr>
            <a:r>
              <a:rPr lang="en-US" b="1" dirty="0"/>
              <a:t>	~p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~q</a:t>
            </a:r>
            <a:r>
              <a:rPr lang="en-US" dirty="0"/>
              <a:t> </a:t>
            </a:r>
          </a:p>
          <a:p>
            <a:r>
              <a:rPr lang="en-US" dirty="0"/>
              <a:t>A conditional and its inverse are not equivalent as could be seen from the truth table.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0962" name="Group 2"/>
          <p:cNvGraphicFramePr>
            <a:graphicFrameLocks noGrp="1"/>
          </p:cNvGraphicFramePr>
          <p:nvPr/>
        </p:nvGraphicFramePr>
        <p:xfrm>
          <a:off x="1828800" y="3352800"/>
          <a:ext cx="5867400" cy="2286000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 ~q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008" name="Group 48"/>
          <p:cNvGrpSpPr>
            <a:grpSpLocks/>
          </p:cNvGrpSpPr>
          <p:nvPr/>
        </p:nvGrpSpPr>
        <p:grpSpPr bwMode="auto">
          <a:xfrm>
            <a:off x="3733800" y="5642430"/>
            <a:ext cx="3200400" cy="304800"/>
            <a:chOff x="1536" y="1872"/>
            <a:chExt cx="2112" cy="192"/>
          </a:xfrm>
        </p:grpSpPr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 flipV="1">
              <a:off x="1554" y="187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V="1">
              <a:off x="3648" y="187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536" y="2064"/>
              <a:ext cx="2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519714" y="5987142"/>
            <a:ext cx="3648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different truth values in rows 2 and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WRITING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If today is Friday, then 2 + 3 = 5.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today is not Friday, then 2 + 3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>
                <a:solidFill>
                  <a:srgbClr val="C00000"/>
                </a:solidFill>
              </a:rPr>
              <a:t> 5.</a:t>
            </a:r>
          </a:p>
          <a:p>
            <a:r>
              <a:rPr lang="en-US" b="1" i="1" dirty="0"/>
              <a:t>If it snows today, I will ski tomorrow.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it does not snow today I will not ski tomorrow.</a:t>
            </a:r>
          </a:p>
          <a:p>
            <a:r>
              <a:rPr lang="en-US" b="1" i="1" dirty="0"/>
              <a:t>If P is a square, then P is a rectangle.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P is not a square then P is not a rectangle.</a:t>
            </a:r>
          </a:p>
          <a:p>
            <a:r>
              <a:rPr lang="en-US" b="1" i="1" dirty="0"/>
              <a:t>If my car is in the repair shop, then I cannot get to class.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my car is not in the repair shop, then I shall get to the class.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r>
              <a:rPr lang="en-US" dirty="0"/>
              <a:t>Using Laws of Logic, verify the logical equivalence.</a:t>
            </a:r>
          </a:p>
          <a:p>
            <a:pPr>
              <a:buNone/>
            </a:pPr>
            <a:r>
              <a:rPr lang="en-US" dirty="0"/>
              <a:t>			~ (~ p 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 </a:t>
            </a:r>
            <a:r>
              <a:rPr lang="en-US" dirty="0"/>
              <a:t>p</a:t>
            </a:r>
          </a:p>
          <a:p>
            <a:pPr>
              <a:buNone/>
            </a:pPr>
            <a:r>
              <a:rPr lang="en-US" b="1" u="sng" dirty="0"/>
              <a:t>Solution: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(~(~p)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</a:t>
            </a:r>
            <a:r>
              <a:rPr lang="en-US" dirty="0">
                <a:solidFill>
                  <a:srgbClr val="C00000"/>
                </a:solidFill>
              </a:rPr>
              <a:t> ~q)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olidFill>
                  <a:srgbClr val="C00000"/>
                </a:solidFill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</a:t>
            </a:r>
            <a:r>
              <a:rPr lang="en-US" dirty="0">
                <a:solidFill>
                  <a:srgbClr val="C00000"/>
                </a:solidFill>
              </a:rPr>
              <a:t> q)</a:t>
            </a:r>
            <a:r>
              <a:rPr lang="en-US" dirty="0"/>
              <a:t>		</a:t>
            </a:r>
            <a:r>
              <a:rPr lang="en-US" dirty="0" err="1"/>
              <a:t>DeMorgan’s</a:t>
            </a:r>
            <a:r>
              <a:rPr lang="en-US" dirty="0"/>
              <a:t> Law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(p  ~q)  (p  q)</a:t>
            </a:r>
            <a:r>
              <a:rPr lang="en-US" dirty="0"/>
              <a:t>		Double Negative Law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p  (~q  q)</a:t>
            </a:r>
            <a:r>
              <a:rPr lang="en-US" dirty="0"/>
              <a:t>			Distributive Law in reverse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p  c</a:t>
            </a:r>
            <a:r>
              <a:rPr lang="en-US" dirty="0"/>
              <a:t>				Negation Law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p	</a:t>
            </a:r>
            <a:r>
              <a:rPr lang="en-US" dirty="0"/>
              <a:t>				Identity Law	 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CONVERSE OF A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converse of the conditional statement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</a:t>
            </a:r>
            <a:r>
              <a:rPr lang="en-US" dirty="0"/>
              <a:t> is </a:t>
            </a:r>
          </a:p>
          <a:p>
            <a:pPr>
              <a:buNone/>
            </a:pPr>
            <a:r>
              <a:rPr lang="en-US" b="1" dirty="0"/>
              <a:t>	q </a:t>
            </a:r>
            <a:r>
              <a:rPr lang="en-US" b="1" dirty="0">
                <a:sym typeface="Symbol"/>
              </a:rPr>
              <a:t>	</a:t>
            </a:r>
            <a:r>
              <a:rPr lang="en-US" b="1" dirty="0"/>
              <a:t>p</a:t>
            </a:r>
            <a:r>
              <a:rPr lang="en-US" dirty="0"/>
              <a:t> </a:t>
            </a:r>
          </a:p>
          <a:p>
            <a:r>
              <a:rPr lang="en-US" dirty="0"/>
              <a:t>A conditional and its converse are not equivalent.</a:t>
            </a:r>
          </a:p>
          <a:p>
            <a:r>
              <a:rPr lang="en-US" dirty="0"/>
              <a:t>i.e.,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 </a:t>
            </a:r>
            <a:r>
              <a:rPr lang="en-US" dirty="0"/>
              <a:t>is not a commutative operator.</a:t>
            </a:r>
          </a:p>
          <a:p>
            <a:endParaRPr lang="en-US" dirty="0"/>
          </a:p>
        </p:txBody>
      </p:sp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2514600" y="3276600"/>
          <a:ext cx="3428999" cy="2286000"/>
        </p:xfrm>
        <a:graphic>
          <a:graphicData uri="http://schemas.openxmlformats.org/drawingml/2006/table">
            <a:tbl>
              <a:tblPr/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 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8" name="Group 34"/>
          <p:cNvGrpSpPr>
            <a:grpSpLocks/>
          </p:cNvGrpSpPr>
          <p:nvPr/>
        </p:nvGrpSpPr>
        <p:grpSpPr bwMode="auto">
          <a:xfrm>
            <a:off x="4343400" y="5551716"/>
            <a:ext cx="762000" cy="304800"/>
            <a:chOff x="2160" y="1515"/>
            <a:chExt cx="480" cy="192"/>
          </a:xfrm>
        </p:grpSpPr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V="1">
              <a:off x="2184" y="151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 flipV="1">
              <a:off x="2640" y="151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>
              <a:off x="2160" y="168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038600" y="5867400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 the same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 </a:t>
            </a:r>
            <a:r>
              <a:rPr lang="en-US" b="1" u="sng" dirty="0"/>
              <a:t>WRITING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If today is Friday, then 2 + 3 = 5.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2 + 3 = 5, then today is Friday.</a:t>
            </a:r>
          </a:p>
          <a:p>
            <a:r>
              <a:rPr lang="en-US" b="1" i="1" dirty="0"/>
              <a:t>If it snows today, I will ski tomorrow.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 will ski tomorrow only if it snows today.</a:t>
            </a:r>
          </a:p>
          <a:p>
            <a:r>
              <a:rPr lang="en-US" b="1" i="1" dirty="0"/>
              <a:t>If P is a square, then P is a rectangle.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P is a rectangle then P is a square.</a:t>
            </a:r>
          </a:p>
          <a:p>
            <a:r>
              <a:rPr lang="en-US" b="1" i="1" dirty="0"/>
              <a:t>If my car is in the repair shop, then I cannot get to class.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If I cannot get to the class, then my car is in the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 repair shop.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CONTRAPOSITIVE OF A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contrapositive</a:t>
            </a:r>
            <a:r>
              <a:rPr lang="en-US" dirty="0"/>
              <a:t> of the conditional statement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</a:t>
            </a:r>
            <a:r>
              <a:rPr lang="en-US" dirty="0"/>
              <a:t> is </a:t>
            </a:r>
            <a:r>
              <a:rPr lang="en-US" b="1" dirty="0"/>
              <a:t>~ q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~ 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conditional and its </a:t>
            </a:r>
            <a:r>
              <a:rPr lang="en-US" dirty="0" err="1"/>
              <a:t>contrapositive</a:t>
            </a:r>
            <a:r>
              <a:rPr lang="en-US" dirty="0"/>
              <a:t> are equivalent. Symbolically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 </a:t>
            </a:r>
            <a:r>
              <a:rPr lang="en-US" b="1" dirty="0"/>
              <a:t>q </a:t>
            </a:r>
            <a:r>
              <a:rPr lang="en-US" b="1" dirty="0">
                <a:sym typeface="Symbol"/>
              </a:rPr>
              <a:t></a:t>
            </a:r>
            <a:r>
              <a:rPr lang="en-US" b="1" dirty="0"/>
              <a:t> ~q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~p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If today is Friday, then 2 + 3 = 5.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If 2 + 3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>
                <a:solidFill>
                  <a:srgbClr val="C00000"/>
                </a:solidFill>
              </a:rPr>
              <a:t> 5, then today is not Friday.</a:t>
            </a:r>
          </a:p>
          <a:p>
            <a:r>
              <a:rPr lang="en-US" b="1" i="1" dirty="0"/>
              <a:t>If it snows today, I will ski tomorrow.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I will not ski tomorrow only if it does not snow today.</a:t>
            </a:r>
          </a:p>
          <a:p>
            <a:r>
              <a:rPr lang="en-US" b="1" i="1" dirty="0"/>
              <a:t>If P is a square, then P is a rectangle.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If P is not a rectangle then P is not a square.</a:t>
            </a:r>
          </a:p>
          <a:p>
            <a:r>
              <a:rPr lang="en-US" b="1" i="1" dirty="0"/>
              <a:t>If my car is in the repair shop, then I cannot get to class.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If I get to the class, then my car is not in the repair shop.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that ~ ( 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(~ 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q)) </a:t>
            </a:r>
            <a:r>
              <a:rPr lang="en-US" dirty="0">
                <a:sym typeface="Symbol"/>
              </a:rPr>
              <a:t>and </a:t>
            </a:r>
            <a:r>
              <a:rPr lang="en-US" dirty="0"/>
              <a:t>~ 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~ q are logically equivalent.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Simplify  ~ (~ (p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~ q)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SIMPLIFYING A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“You will get an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A</a:t>
            </a:r>
            <a:r>
              <a:rPr lang="en-US" dirty="0"/>
              <a:t> if you are hardworking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and</a:t>
            </a:r>
            <a:r>
              <a:rPr lang="en-US" dirty="0"/>
              <a:t> the sun shines,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or</a:t>
            </a:r>
            <a:r>
              <a:rPr lang="en-US" dirty="0"/>
              <a:t> you are hardworking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and </a:t>
            </a:r>
            <a:r>
              <a:rPr lang="en-US" dirty="0"/>
              <a:t>it rains.”</a:t>
            </a:r>
          </a:p>
          <a:p>
            <a:endParaRPr lang="en-US" dirty="0"/>
          </a:p>
          <a:p>
            <a:r>
              <a:rPr lang="en-US" b="1" u="sng" dirty="0"/>
              <a:t>Solution:</a:t>
            </a:r>
          </a:p>
          <a:p>
            <a:pPr>
              <a:buNone/>
            </a:pPr>
            <a:r>
              <a:rPr lang="en-US" dirty="0"/>
              <a:t>	Let</a:t>
            </a:r>
          </a:p>
          <a:p>
            <a:pPr>
              <a:buNone/>
            </a:pPr>
            <a:r>
              <a:rPr lang="en-US" dirty="0"/>
              <a:t>			p = “You are hardworking’</a:t>
            </a:r>
          </a:p>
          <a:p>
            <a:pPr>
              <a:buNone/>
            </a:pPr>
            <a:r>
              <a:rPr lang="en-US" dirty="0"/>
              <a:t>			q = “The sun shines”</a:t>
            </a:r>
          </a:p>
          <a:p>
            <a:pPr>
              <a:buNone/>
            </a:pPr>
            <a:r>
              <a:rPr lang="en-US" dirty="0"/>
              <a:t>			r = “It rains”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condition is </a:t>
            </a:r>
            <a:r>
              <a:rPr lang="en-US" dirty="0">
                <a:sym typeface="Symbol"/>
              </a:rPr>
              <a:t>then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(p  q)  (p  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ym typeface="Symbol"/>
              </a:rPr>
              <a:t>		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(p  q)  (p  r)</a:t>
            </a:r>
          </a:p>
          <a:p>
            <a:r>
              <a:rPr lang="en-US" dirty="0">
                <a:solidFill>
                  <a:srgbClr val="C00000"/>
                </a:solidFill>
                <a:sym typeface="Symbol"/>
              </a:rPr>
              <a:t> p  (q  r)  </a:t>
            </a:r>
            <a:r>
              <a:rPr lang="en-US" dirty="0">
                <a:sym typeface="Symbol"/>
              </a:rPr>
              <a:t>Distributive law in reverse</a:t>
            </a:r>
          </a:p>
          <a:p>
            <a:endParaRPr lang="en-US" dirty="0">
              <a:sym typeface="Symbol"/>
            </a:endParaRPr>
          </a:p>
          <a:p>
            <a:r>
              <a:rPr lang="en-US" dirty="0"/>
              <a:t>Putting 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r) back into English, we can rephrase the given sentence as</a:t>
            </a:r>
          </a:p>
          <a:p>
            <a:endParaRPr lang="en-US" dirty="0"/>
          </a:p>
          <a:p>
            <a:r>
              <a:rPr lang="en-US" b="1" dirty="0"/>
              <a:t>“You will get an A if you are hardworking and the sun shines or it rains.”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Logical Equivalence to rewrite each of the following sentences more simply.</a:t>
            </a:r>
            <a:endParaRPr lang="en-US"/>
          </a:p>
          <a:p>
            <a:endParaRPr lang="en-US" dirty="0"/>
          </a:p>
          <a:p>
            <a:r>
              <a:rPr lang="en-US" b="1" dirty="0"/>
              <a:t>1. It is not true that I am tired and you are smart.</a:t>
            </a:r>
            <a:endParaRPr lang="en-US" dirty="0"/>
          </a:p>
          <a:p>
            <a:pPr>
              <a:buNone/>
            </a:pPr>
            <a:r>
              <a:rPr lang="en-US" dirty="0"/>
              <a:t>		{I am not tired or you are not smart.} </a:t>
            </a:r>
          </a:p>
          <a:p>
            <a:r>
              <a:rPr lang="en-US" b="1" dirty="0"/>
              <a:t>2. It is not true that I am tired or you are smart.</a:t>
            </a:r>
            <a:endParaRPr lang="en-US" dirty="0"/>
          </a:p>
          <a:p>
            <a:pPr>
              <a:buNone/>
            </a:pPr>
            <a:r>
              <a:rPr lang="en-US" dirty="0"/>
              <a:t>		{I am not tired and you are not smart.}</a:t>
            </a:r>
          </a:p>
          <a:p>
            <a:r>
              <a:rPr lang="en-US" b="1" dirty="0"/>
              <a:t>3. I forgot my pen or my bag and I forgot my pen or my glasses.</a:t>
            </a:r>
            <a:endParaRPr lang="en-US" dirty="0"/>
          </a:p>
          <a:p>
            <a:pPr>
              <a:buNone/>
            </a:pPr>
            <a:r>
              <a:rPr lang="en-US" dirty="0"/>
              <a:t>		{I forgot my pen or I forgot my bag and glasses.</a:t>
            </a:r>
          </a:p>
          <a:p>
            <a:r>
              <a:rPr lang="en-US" b="1" dirty="0"/>
              <a:t>4. It is raining and I have forgotten my umbrella, or it is raining and I have forgotten my hat.</a:t>
            </a:r>
            <a:endParaRPr lang="en-US" dirty="0"/>
          </a:p>
          <a:p>
            <a:pPr>
              <a:buNone/>
            </a:pPr>
            <a:r>
              <a:rPr lang="en-US" dirty="0"/>
              <a:t>		{It is raining and I have forgotten my umbrella or my hat.}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CONDITIONAL STATEMENT or IMPLICATION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Introduction</a:t>
            </a:r>
            <a:endParaRPr lang="en-US" dirty="0"/>
          </a:p>
          <a:p>
            <a:pPr>
              <a:buNone/>
            </a:pPr>
            <a:r>
              <a:rPr lang="en-US" dirty="0"/>
              <a:t>	Consider the statement:</a:t>
            </a:r>
          </a:p>
          <a:p>
            <a:pPr>
              <a:buNone/>
            </a:pPr>
            <a:r>
              <a:rPr lang="en-US" dirty="0"/>
              <a:t>	"</a:t>
            </a:r>
            <a:r>
              <a:rPr lang="en-US" b="1" dirty="0"/>
              <a:t>If you earn an A in Math, then I'll buy you a computer</a:t>
            </a:r>
            <a:r>
              <a:rPr lang="en-US" dirty="0"/>
              <a:t>."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statement is made up of two simpler statements: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p: "You earn an A in Math,"</a:t>
            </a:r>
            <a:r>
              <a:rPr lang="en-US" dirty="0"/>
              <a:t> and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q: "I will buy you a computer."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</a:t>
            </a:r>
            <a:r>
              <a:rPr lang="en-US" i="1" dirty="0"/>
              <a:t>if p is true, then q is true,</a:t>
            </a:r>
            <a:r>
              <a:rPr lang="en-US" dirty="0"/>
              <a:t> or, more simply, </a:t>
            </a:r>
            <a:r>
              <a:rPr lang="en-US" b="1" dirty="0"/>
              <a:t>if</a:t>
            </a:r>
            <a:r>
              <a:rPr lang="en-US" dirty="0"/>
              <a:t> p, </a:t>
            </a:r>
            <a:r>
              <a:rPr lang="en-US" b="1" dirty="0"/>
              <a:t>then</a:t>
            </a:r>
            <a:r>
              <a:rPr lang="en-US" dirty="0"/>
              <a:t> q.</a:t>
            </a:r>
          </a:p>
          <a:p>
            <a:pPr>
              <a:buNone/>
            </a:pPr>
            <a:r>
              <a:rPr lang="en-US" dirty="0"/>
              <a:t>	 We can also phrase this as p </a:t>
            </a:r>
            <a:r>
              <a:rPr lang="en-US" b="1" dirty="0"/>
              <a:t>implies</a:t>
            </a:r>
            <a:r>
              <a:rPr lang="en-US" dirty="0"/>
              <a:t> q, and we write </a:t>
            </a:r>
            <a:r>
              <a:rPr lang="en-US" b="1" dirty="0"/>
              <a:t>p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q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pPr>
              <a:buNone/>
            </a:pPr>
            <a:r>
              <a:rPr lang="en-US" dirty="0"/>
              <a:t>	The original statement is then saying: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			</a:t>
            </a:r>
            <a:r>
              <a:rPr lang="en-US" i="1" dirty="0">
                <a:solidFill>
                  <a:srgbClr val="C00000"/>
                </a:solidFill>
              </a:rPr>
              <a:t>if p is true, then q is true</a:t>
            </a:r>
          </a:p>
          <a:p>
            <a:pPr>
              <a:buNone/>
            </a:pPr>
            <a:r>
              <a:rPr lang="en-US" i="1" dirty="0"/>
              <a:t>					Or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	more simply,	 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p, </a:t>
            </a:r>
            <a:r>
              <a:rPr lang="en-US" b="1" dirty="0">
                <a:solidFill>
                  <a:srgbClr val="C00000"/>
                </a:solidFill>
              </a:rPr>
              <a:t>then</a:t>
            </a:r>
            <a:r>
              <a:rPr lang="en-US" dirty="0">
                <a:solidFill>
                  <a:srgbClr val="C00000"/>
                </a:solidFill>
              </a:rPr>
              <a:t> q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We can also phrase this as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implies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, and we write </a:t>
            </a:r>
            <a:r>
              <a:rPr lang="en-US" b="1" dirty="0">
                <a:solidFill>
                  <a:srgbClr val="C00000"/>
                </a:solidFill>
              </a:rPr>
              <a:t>p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 q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1244</TotalTime>
  <Words>2540</Words>
  <Application>Microsoft Office PowerPoint</Application>
  <PresentationFormat>On-screen Show (4:3)</PresentationFormat>
  <Paragraphs>444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Bell MT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LAWS OF LOGIC Lecture # 03 </vt:lpstr>
      <vt:lpstr>Applying Laws of Logic</vt:lpstr>
      <vt:lpstr>EXAMPLE</vt:lpstr>
      <vt:lpstr>EXERCISES</vt:lpstr>
      <vt:lpstr>SIMPLIFYING A STATEMENT:</vt:lpstr>
      <vt:lpstr>PowerPoint Presentation</vt:lpstr>
      <vt:lpstr>EXERCISE:</vt:lpstr>
      <vt:lpstr>CONDITIONAL STATEMENT or IMPLICATION</vt:lpstr>
      <vt:lpstr>PowerPoint Presentation</vt:lpstr>
      <vt:lpstr>TRUTH TABLE for p  q</vt:lpstr>
      <vt:lpstr>CONDITIONAL STATEMENTS OR IMPLICATIONS:</vt:lpstr>
      <vt:lpstr>PRACTICE WITH CONDITIONAL STATEMENTS:</vt:lpstr>
      <vt:lpstr>ALTERNATIVE WAYS OF EXPRESSING IMPLICATIONS</vt:lpstr>
      <vt:lpstr>EXERCISE:</vt:lpstr>
      <vt:lpstr>PowerPoint Presentation</vt:lpstr>
      <vt:lpstr>TRANSLATING ENGLISH SENTENCES TO SYMBOLS:</vt:lpstr>
      <vt:lpstr>PowerPoint Presentation</vt:lpstr>
      <vt:lpstr>TRANSLATING SYMBOLIC PROPOSITIONS TO ENGLISH</vt:lpstr>
      <vt:lpstr>PowerPoint Presentation</vt:lpstr>
      <vt:lpstr>HIERARCHY OF OPERATIONS FOR LOGICAL CONNECTIVES</vt:lpstr>
      <vt:lpstr>Construct a truth table for the statement form (p  ~ q)  ~ p</vt:lpstr>
      <vt:lpstr>Construct a truth table for the statement form (p q)(~ p  r)</vt:lpstr>
      <vt:lpstr>LOGICAL EQUIVALENCE INVOLVING IMPLICATION</vt:lpstr>
      <vt:lpstr>IMPLICATION LAW</vt:lpstr>
      <vt:lpstr>NEGATION OF A CONDITIONAL STATEMENT</vt:lpstr>
      <vt:lpstr>EXAMPLES</vt:lpstr>
      <vt:lpstr>PowerPoint Presentation</vt:lpstr>
      <vt:lpstr>INVERSE OF A CONDITIONAL STATEMENT</vt:lpstr>
      <vt:lpstr>WRITING INVERSE</vt:lpstr>
      <vt:lpstr>CONVERSE OF A CONDITIONAL STATEMENT</vt:lpstr>
      <vt:lpstr> WRITING CONVERSE</vt:lpstr>
      <vt:lpstr>CONTRAPOSITIVE OF A CONDITIONAL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Discrete Structures </dc:title>
  <dc:creator>C &amp; M</dc:creator>
  <cp:lastModifiedBy>Muhammad  Ibtissam</cp:lastModifiedBy>
  <cp:revision>148</cp:revision>
  <dcterms:created xsi:type="dcterms:W3CDTF">2013-09-11T16:39:38Z</dcterms:created>
  <dcterms:modified xsi:type="dcterms:W3CDTF">2023-02-08T09:04:19Z</dcterms:modified>
</cp:coreProperties>
</file>