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FFEF-1113-4E60-88FE-EA47470A374B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EA7A-0DCF-4742-BD22-DF14B59E45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AE37AA-4ADA-4492-8893-14EEC95ADC5E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DOUBLE IMPLICATION/BICONDITIONAL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# 04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Bi-Conditional Connective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p and q are statement variables, the </a:t>
            </a:r>
            <a:r>
              <a:rPr lang="en-US" dirty="0" err="1" smtClean="0"/>
              <a:t>biconditional</a:t>
            </a:r>
            <a:r>
              <a:rPr lang="en-US" dirty="0" smtClean="0"/>
              <a:t> of p and q is 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p if, and only if, q</a:t>
            </a:r>
            <a:r>
              <a:rPr lang="en-US" dirty="0" smtClean="0"/>
              <a:t>” and is denoted </a:t>
            </a:r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if and only if </a:t>
            </a:r>
            <a:r>
              <a:rPr lang="en-US" dirty="0" smtClean="0"/>
              <a:t>abbreviated </a:t>
            </a:r>
            <a:r>
              <a:rPr lang="en-US" b="1" dirty="0" err="1" smtClean="0"/>
              <a:t>iff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TRUTH  TABLE 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			</a:t>
            </a:r>
            <a:r>
              <a:rPr lang="en-US" sz="3200" b="1" dirty="0" smtClean="0"/>
              <a:t>p </a:t>
            </a:r>
            <a:r>
              <a:rPr lang="en-US" sz="3200" b="1" dirty="0" smtClean="0">
                <a:sym typeface="Symbol"/>
              </a:rPr>
              <a:t> </a:t>
            </a:r>
            <a:r>
              <a:rPr lang="en-US" sz="3200" b="1" dirty="0" smtClean="0"/>
              <a:t>q</a:t>
            </a:r>
            <a:endParaRPr lang="en-US" sz="3200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3352800" y="1981200"/>
          <a:ext cx="2486343" cy="2286000"/>
        </p:xfrm>
        <a:graphic>
          <a:graphicData uri="http://schemas.openxmlformats.org/drawingml/2006/table">
            <a:tbl>
              <a:tblPr/>
              <a:tblGrid>
                <a:gridCol w="428943"/>
                <a:gridCol w="561657"/>
                <a:gridCol w="149574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“1 + 1 = 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if and only if </a:t>
            </a:r>
            <a:r>
              <a:rPr lang="en-US" b="1" dirty="0" smtClean="0">
                <a:solidFill>
                  <a:srgbClr val="C00000"/>
                </a:solidFill>
              </a:rPr>
              <a:t>earth is flat</a:t>
            </a:r>
            <a:r>
              <a:rPr lang="en-US" b="1" dirty="0" smtClean="0"/>
              <a:t>.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dirty="0" smtClean="0"/>
              <a:t>    TRUE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Sky is blue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 = 0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dirty="0" smtClean="0"/>
              <a:t>    FALSE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Milk is white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birds lay eggs</a:t>
            </a:r>
            <a:r>
              <a:rPr lang="en-US" b="1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dirty="0" smtClean="0"/>
              <a:t>    TRUE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33 is divisible by 4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if and only if </a:t>
            </a:r>
            <a:r>
              <a:rPr lang="en-US" b="1" dirty="0" smtClean="0">
                <a:solidFill>
                  <a:srgbClr val="C00000"/>
                </a:solidFill>
              </a:rPr>
              <a:t>horse has four legs</a:t>
            </a:r>
            <a:r>
              <a:rPr lang="en-US" b="1" dirty="0" smtClean="0"/>
              <a:t>.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dirty="0" smtClean="0"/>
              <a:t>   FALSE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x &gt; 5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²</a:t>
            </a:r>
            <a:r>
              <a:rPr lang="en-US" b="1" dirty="0" smtClean="0">
                <a:solidFill>
                  <a:srgbClr val="C00000"/>
                </a:solidFill>
              </a:rPr>
              <a:t> &gt; 25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dirty="0" smtClean="0"/>
              <a:t>    FALSE</a:t>
            </a:r>
          </a:p>
          <a:p>
            <a:endParaRPr lang="en-US" dirty="0" smtClean="0"/>
          </a:p>
          <a:p>
            <a:r>
              <a:rPr lang="en-US" b="1" dirty="0" smtClean="0"/>
              <a:t>Note: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Biconditional</a:t>
            </a:r>
            <a:r>
              <a:rPr lang="en-US" dirty="0" smtClean="0"/>
              <a:t> is logically equivalent to conjunction of two implications:</a:t>
            </a:r>
          </a:p>
          <a:p>
            <a:pP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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p)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 </a:t>
            </a:r>
            <a:r>
              <a:rPr lang="en-US" b="1" dirty="0" smtClean="0">
                <a:sym typeface="Symbol"/>
              </a:rPr>
              <a:t></a:t>
            </a:r>
            <a:r>
              <a:rPr lang="en-US" b="1" dirty="0" smtClean="0"/>
              <a:t> (p </a:t>
            </a:r>
            <a:r>
              <a:rPr lang="en-US" b="1" dirty="0" smtClean="0">
                <a:sym typeface="Symbol"/>
              </a:rPr>
              <a:t>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 </a:t>
            </a:r>
            <a:r>
              <a:rPr lang="en-US" b="1" dirty="0" smtClean="0"/>
              <a:t>(q </a:t>
            </a:r>
            <a:r>
              <a:rPr lang="en-US" b="1" dirty="0" smtClean="0">
                <a:sym typeface="Symbol"/>
              </a:rPr>
              <a:t> </a:t>
            </a:r>
            <a:r>
              <a:rPr lang="en-US" b="1" dirty="0" smtClean="0"/>
              <a:t>p) </a:t>
            </a:r>
            <a:endParaRPr lang="en-US" b="1" dirty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762000" y="1447800"/>
          <a:ext cx="7315200" cy="2344738"/>
        </p:xfrm>
        <a:graphic>
          <a:graphicData uri="http://schemas.openxmlformats.org/drawingml/2006/table">
            <a:tbl>
              <a:tblPr/>
              <a:tblGrid>
                <a:gridCol w="704193"/>
                <a:gridCol w="687689"/>
                <a:gridCol w="1046518"/>
                <a:gridCol w="1066800"/>
                <a:gridCol w="1060767"/>
                <a:gridCol w="2749233"/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 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 q)  (q 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2667000" y="4267200"/>
            <a:ext cx="411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2438400" y="40386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553200" y="40386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1905000" y="4419601"/>
            <a:ext cx="586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                                             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same truth values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REPHRASING BICONDITIONAL: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 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also expressed as: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“p is </a:t>
            </a:r>
            <a:r>
              <a:rPr lang="en-US" b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sufficient </a:t>
            </a:r>
            <a:r>
              <a:rPr lang="en-US" dirty="0" smtClean="0"/>
              <a:t>for q” </a:t>
            </a:r>
          </a:p>
          <a:p>
            <a:pPr>
              <a:buNone/>
            </a:pPr>
            <a:r>
              <a:rPr lang="en-US" dirty="0" smtClean="0"/>
              <a:t>		“if p </a:t>
            </a:r>
            <a:r>
              <a:rPr lang="en-US" b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 q, and </a:t>
            </a:r>
            <a:r>
              <a:rPr lang="en-US" b="1" dirty="0" smtClean="0">
                <a:solidFill>
                  <a:srgbClr val="C00000"/>
                </a:solidFill>
              </a:rPr>
              <a:t>conversely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	“p is </a:t>
            </a:r>
            <a:r>
              <a:rPr lang="en-US" b="1" dirty="0" smtClean="0">
                <a:solidFill>
                  <a:srgbClr val="C00000"/>
                </a:solidFill>
              </a:rPr>
              <a:t>equivalent</a:t>
            </a:r>
            <a:r>
              <a:rPr lang="en-US" dirty="0" smtClean="0"/>
              <a:t> to q”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Note: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 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q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</a:t>
            </a:r>
            <a:r>
              <a:rPr lang="en-US" b="1" dirty="0" smtClean="0">
                <a:solidFill>
                  <a:srgbClr val="C00000"/>
                </a:solidFill>
              </a:rPr>
              <a:t> p </a:t>
            </a:r>
            <a:r>
              <a:rPr lang="en-US" b="1" dirty="0" smtClean="0"/>
              <a:t>are EQUIVALENT.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 </a:t>
            </a:r>
            <a:r>
              <a:rPr lang="en-US" b="1" dirty="0" err="1" smtClean="0">
                <a:solidFill>
                  <a:srgbClr val="C00000"/>
                </a:solidFill>
              </a:rPr>
              <a:t>iff</a:t>
            </a:r>
            <a:r>
              <a:rPr lang="en-US" b="1" dirty="0" smtClean="0">
                <a:solidFill>
                  <a:srgbClr val="C00000"/>
                </a:solidFill>
              </a:rPr>
              <a:t> q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q </a:t>
            </a:r>
            <a:r>
              <a:rPr lang="en-US" b="1" dirty="0" err="1" smtClean="0">
                <a:solidFill>
                  <a:srgbClr val="C00000"/>
                </a:solidFill>
              </a:rPr>
              <a:t>iff</a:t>
            </a:r>
            <a:r>
              <a:rPr lang="en-US" b="1" dirty="0" smtClean="0">
                <a:solidFill>
                  <a:srgbClr val="C00000"/>
                </a:solidFill>
              </a:rPr>
              <a:t> p</a:t>
            </a:r>
            <a:r>
              <a:rPr lang="en-US" b="1" dirty="0" smtClean="0"/>
              <a:t> are EQUIVALENT.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REPHARASING ENGLISH SENTENCES IN BICONDITIONAL CONECTIVE.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b="1" dirty="0" smtClean="0"/>
              <a:t> it is hot outside you buy an ice cream cone, and if you buy an ice cream cone it is hot outside.</a:t>
            </a:r>
          </a:p>
          <a:p>
            <a:pPr>
              <a:buNone/>
            </a:pPr>
            <a:r>
              <a:rPr lang="en-US" dirty="0" smtClean="0"/>
              <a:t>	You buy an ice cream cone </a:t>
            </a:r>
            <a:r>
              <a:rPr lang="en-US" dirty="0" smtClean="0">
                <a:solidFill>
                  <a:srgbClr val="C00000"/>
                </a:solidFill>
              </a:rPr>
              <a:t>if and only if</a:t>
            </a:r>
            <a:r>
              <a:rPr lang="en-US" dirty="0" smtClean="0"/>
              <a:t> it is hot outside.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For you to win the contest it is </a:t>
            </a:r>
            <a:r>
              <a:rPr lang="en-US" b="1" dirty="0" smtClean="0">
                <a:solidFill>
                  <a:srgbClr val="C00000"/>
                </a:solidFill>
              </a:rPr>
              <a:t>necessary and sufficient</a:t>
            </a:r>
            <a:r>
              <a:rPr lang="en-US" b="1" dirty="0" smtClean="0"/>
              <a:t> that you have the only winning ticket.</a:t>
            </a:r>
          </a:p>
          <a:p>
            <a:pPr>
              <a:buNone/>
            </a:pPr>
            <a:r>
              <a:rPr lang="en-US" dirty="0" smtClean="0"/>
              <a:t>	You win the contest </a:t>
            </a:r>
            <a:r>
              <a:rPr lang="en-US" dirty="0" smtClean="0">
                <a:solidFill>
                  <a:srgbClr val="C00000"/>
                </a:solidFill>
              </a:rPr>
              <a:t>if and only if</a:t>
            </a:r>
            <a:r>
              <a:rPr lang="en-US" dirty="0" smtClean="0"/>
              <a:t> you have the only winning ticket.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b="1" dirty="0" smtClean="0"/>
              <a:t> you read the news paper every day, you will be informed and </a:t>
            </a:r>
            <a:r>
              <a:rPr lang="en-US" b="1" dirty="0" smtClean="0">
                <a:solidFill>
                  <a:srgbClr val="C00000"/>
                </a:solidFill>
              </a:rPr>
              <a:t>conversely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You will be informed </a:t>
            </a:r>
            <a:r>
              <a:rPr lang="en-US" dirty="0" smtClean="0">
                <a:solidFill>
                  <a:srgbClr val="C00000"/>
                </a:solidFill>
              </a:rPr>
              <a:t>if and only if</a:t>
            </a:r>
            <a:r>
              <a:rPr lang="en-US" dirty="0" smtClean="0"/>
              <a:t> you read the newspaper every day.</a:t>
            </a:r>
          </a:p>
          <a:p>
            <a:endParaRPr lang="en-US" dirty="0" smtClean="0"/>
          </a:p>
          <a:p>
            <a:r>
              <a:rPr lang="en-US" b="1" dirty="0" smtClean="0"/>
              <a:t>It rains 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b="1" dirty="0" smtClean="0"/>
              <a:t> it is a weekend day, and it is a weekend day 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b="1" dirty="0" smtClean="0"/>
              <a:t> it rains.</a:t>
            </a:r>
          </a:p>
          <a:p>
            <a:pPr>
              <a:buNone/>
            </a:pPr>
            <a:r>
              <a:rPr lang="en-US" dirty="0" smtClean="0"/>
              <a:t>	It rains </a:t>
            </a:r>
            <a:r>
              <a:rPr lang="en-US" dirty="0" smtClean="0">
                <a:solidFill>
                  <a:srgbClr val="C00000"/>
                </a:solidFill>
              </a:rPr>
              <a:t>if and only if </a:t>
            </a:r>
            <a:r>
              <a:rPr lang="en-US" dirty="0" smtClean="0"/>
              <a:t>it is a weekend day.</a:t>
            </a:r>
          </a:p>
          <a:p>
            <a:endParaRPr lang="en-US" dirty="0" smtClean="0"/>
          </a:p>
          <a:p>
            <a:r>
              <a:rPr lang="en-US" b="1" dirty="0" smtClean="0"/>
              <a:t>This number is divisible by 6 precisely when it is divisible by both 2 and 3.</a:t>
            </a:r>
          </a:p>
          <a:p>
            <a:pPr>
              <a:buNone/>
            </a:pPr>
            <a:r>
              <a:rPr lang="en-US" dirty="0" smtClean="0"/>
              <a:t>	This number is divisible by 6 </a:t>
            </a:r>
            <a:r>
              <a:rPr lang="en-US" dirty="0" smtClean="0">
                <a:solidFill>
                  <a:srgbClr val="C00000"/>
                </a:solidFill>
              </a:rPr>
              <a:t>if and only if</a:t>
            </a:r>
            <a:r>
              <a:rPr lang="en-US" dirty="0" smtClean="0"/>
              <a:t> it is divisible by both 2 and 3.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TRUTH TABLE FOR (p </a:t>
            </a:r>
            <a:r>
              <a:rPr lang="en-US" b="1" dirty="0" smtClean="0">
                <a:sym typeface="Symbol"/>
              </a:rPr>
              <a:t>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</a:t>
            </a:r>
            <a:r>
              <a:rPr lang="en-US" b="1" dirty="0" smtClean="0"/>
              <a:t> (~ q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~ p)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457200" y="1447800"/>
          <a:ext cx="8153400" cy="2503056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1066800"/>
                <a:gridCol w="609600"/>
                <a:gridCol w="609600"/>
                <a:gridCol w="1542472"/>
                <a:gridCol w="325812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q ~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 q)  (~ q ~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3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533400" y="4114800"/>
            <a:ext cx="8153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result is </a:t>
            </a:r>
            <a:r>
              <a:rPr lang="en-US" b="1" dirty="0" smtClean="0">
                <a:solidFill>
                  <a:schemeClr val="tx1"/>
                </a:solidFill>
              </a:rPr>
              <a:t>TAUTOLOGY</a:t>
            </a:r>
            <a:r>
              <a:rPr lang="en-US" dirty="0" smtClean="0">
                <a:solidFill>
                  <a:schemeClr val="tx1"/>
                </a:solidFill>
              </a:rPr>
              <a:t>, It means both the expressions involved in statement form are equivalent.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(r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q)</a:t>
            </a:r>
            <a:endParaRPr lang="en-US" b="1" dirty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1371600" y="1447800"/>
          <a:ext cx="6096000" cy="4114800"/>
        </p:xfrm>
        <a:graphic>
          <a:graphicData uri="http://schemas.openxmlformats.org/drawingml/2006/table">
            <a:tbl>
              <a:tblPr/>
              <a:tblGrid>
                <a:gridCol w="380999"/>
                <a:gridCol w="457200"/>
                <a:gridCol w="457200"/>
                <a:gridCol w="1066800"/>
                <a:gridCol w="1066800"/>
                <a:gridCol w="2667001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r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 q)  (r 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Truth table for EXCLUSIVE OR</a:t>
            </a:r>
            <a:endParaRPr lang="en-US" b="1" dirty="0"/>
          </a:p>
        </p:txBody>
      </p:sp>
      <p:graphicFrame>
        <p:nvGraphicFramePr>
          <p:cNvPr id="3074" name="Group 2"/>
          <p:cNvGraphicFramePr>
            <a:graphicFrameLocks noGrp="1"/>
          </p:cNvGraphicFramePr>
          <p:nvPr/>
        </p:nvGraphicFramePr>
        <p:xfrm>
          <a:off x="838200" y="2057400"/>
          <a:ext cx="7772400" cy="2743200"/>
        </p:xfrm>
        <a:graphic>
          <a:graphicData uri="http://schemas.openxmlformats.org/drawingml/2006/table">
            <a:tbl>
              <a:tblPr/>
              <a:tblGrid>
                <a:gridCol w="834513"/>
                <a:gridCol w="834513"/>
                <a:gridCol w="997974"/>
                <a:gridCol w="914400"/>
                <a:gridCol w="1306462"/>
                <a:gridCol w="2884538"/>
              </a:tblGrid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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(pq)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 q)  ~ (p 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</a:tr>
              <a:tr h="55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33600" y="1219200"/>
            <a:ext cx="5638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(p </a:t>
            </a:r>
            <a:r>
              <a:rPr lang="en-US" sz="3200" b="1" dirty="0" smtClean="0">
                <a:solidFill>
                  <a:srgbClr val="C00000"/>
                </a:solidFill>
                <a:sym typeface="Symbol"/>
              </a:rPr>
              <a:t> </a:t>
            </a:r>
            <a:r>
              <a:rPr lang="en-US" sz="3200" b="1" dirty="0" smtClean="0">
                <a:solidFill>
                  <a:srgbClr val="C00000"/>
                </a:solidFill>
              </a:rPr>
              <a:t>q) </a:t>
            </a:r>
            <a:r>
              <a:rPr lang="en-US" sz="3200" b="1" dirty="0" smtClean="0">
                <a:solidFill>
                  <a:srgbClr val="C00000"/>
                </a:solidFill>
                <a:sym typeface="Symbol"/>
              </a:rPr>
              <a:t></a:t>
            </a:r>
            <a:r>
              <a:rPr lang="en-US" sz="3200" b="1" dirty="0" smtClean="0">
                <a:solidFill>
                  <a:srgbClr val="C00000"/>
                </a:solidFill>
              </a:rPr>
              <a:t> ~ (p </a:t>
            </a:r>
            <a:r>
              <a:rPr lang="en-US" sz="3200" b="1" dirty="0" smtClean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3200" b="1" dirty="0" smtClean="0">
                <a:solidFill>
                  <a:srgbClr val="C00000"/>
                </a:solidFill>
              </a:rPr>
              <a:t>q)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HIERARCY OF CONNECTIVES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Resolve Innermost parenthesis, outmost parenthesis,.</a:t>
            </a:r>
          </a:p>
          <a:p>
            <a:r>
              <a:rPr lang="en-US" dirty="0" smtClean="0"/>
              <a:t>Negation</a:t>
            </a:r>
          </a:p>
          <a:p>
            <a:r>
              <a:rPr lang="en-US" dirty="0" smtClean="0"/>
              <a:t>Conjunction and Disjunction</a:t>
            </a:r>
          </a:p>
          <a:p>
            <a:r>
              <a:rPr lang="en-US" dirty="0" smtClean="0"/>
              <a:t>Implication or </a:t>
            </a:r>
            <a:r>
              <a:rPr lang="en-US" dirty="0" err="1" smtClean="0"/>
              <a:t>Biconditional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~r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 </a:t>
            </a:r>
            <a:r>
              <a:rPr lang="en-US" b="1" dirty="0" smtClean="0">
                <a:sym typeface="Symbol"/>
              </a:rPr>
              <a:t> </a:t>
            </a:r>
            <a:r>
              <a:rPr lang="en-US" b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statement form we have no parenthesis. </a:t>
            </a:r>
          </a:p>
          <a:p>
            <a:r>
              <a:rPr lang="pt-BR" dirty="0" smtClean="0"/>
              <a:t>Here 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~ r </a:t>
            </a:r>
            <a:r>
              <a:rPr lang="en-US" dirty="0" smtClean="0">
                <a:sym typeface="Symbol"/>
              </a:rPr>
              <a:t> </a:t>
            </a:r>
            <a:r>
              <a:rPr lang="pt-BR" dirty="0" smtClean="0"/>
              <a:t>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</a:t>
            </a:r>
            <a:r>
              <a:rPr lang="pt-BR" b="1" dirty="0" smtClean="0"/>
              <a:t> </a:t>
            </a:r>
            <a:r>
              <a:rPr lang="pt-BR" dirty="0" smtClean="0"/>
              <a:t>means (p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(~ r)) </a:t>
            </a:r>
            <a:r>
              <a:rPr lang="en-US" dirty="0" smtClean="0">
                <a:sym typeface="Symbol"/>
              </a:rPr>
              <a:t> </a:t>
            </a:r>
            <a:r>
              <a:rPr lang="pt-BR" dirty="0" smtClean="0"/>
              <a:t>(q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3074" name="Group 2"/>
          <p:cNvGraphicFramePr>
            <a:graphicFrameLocks noGrp="1"/>
          </p:cNvGraphicFramePr>
          <p:nvPr/>
        </p:nvGraphicFramePr>
        <p:xfrm>
          <a:off x="990600" y="2286000"/>
          <a:ext cx="6934202" cy="4177008"/>
        </p:xfrm>
        <a:graphic>
          <a:graphicData uri="http://schemas.openxmlformats.org/drawingml/2006/table">
            <a:tbl>
              <a:tblPr/>
              <a:tblGrid>
                <a:gridCol w="381002"/>
                <a:gridCol w="381000"/>
                <a:gridCol w="364806"/>
                <a:gridCol w="549594"/>
                <a:gridCol w="1066800"/>
                <a:gridCol w="990600"/>
                <a:gridCol w="3200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~r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 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 ~r  q 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Show that </a:t>
            </a:r>
            <a:r>
              <a:rPr lang="en-US" b="1" dirty="0" smtClean="0"/>
              <a:t>~p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</a:t>
            </a:r>
            <a:r>
              <a:rPr lang="en-US" dirty="0" smtClean="0"/>
              <a:t> and </a:t>
            </a:r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~q</a:t>
            </a:r>
            <a:r>
              <a:rPr lang="en-US" dirty="0" smtClean="0"/>
              <a:t> are logically equivalent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1828800" y="1524000"/>
          <a:ext cx="5105400" cy="2286000"/>
        </p:xfrm>
        <a:graphic>
          <a:graphicData uri="http://schemas.openxmlformats.org/drawingml/2006/table">
            <a:tbl>
              <a:tblPr/>
              <a:tblGrid>
                <a:gridCol w="607785"/>
                <a:gridCol w="509021"/>
                <a:gridCol w="638175"/>
                <a:gridCol w="717947"/>
                <a:gridCol w="1416900"/>
                <a:gridCol w="1215572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 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70" name="Group 46"/>
          <p:cNvGrpSpPr>
            <a:grpSpLocks/>
          </p:cNvGrpSpPr>
          <p:nvPr/>
        </p:nvGrpSpPr>
        <p:grpSpPr bwMode="auto">
          <a:xfrm>
            <a:off x="5148263" y="3810000"/>
            <a:ext cx="795337" cy="152400"/>
            <a:chOff x="2304" y="3984"/>
            <a:chExt cx="501" cy="96"/>
          </a:xfrm>
        </p:grpSpPr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 flipV="1">
              <a:off x="2304" y="3984"/>
              <a:ext cx="21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2784" y="3984"/>
              <a:ext cx="21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2304" y="408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648200" y="397406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same truth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that </a:t>
            </a:r>
            <a:r>
              <a:rPr lang="en-US" b="1" dirty="0" smtClean="0"/>
              <a:t>~(p </a:t>
            </a:r>
            <a:r>
              <a:rPr lang="en-US" b="1" dirty="0" smtClean="0">
                <a:sym typeface="Symbol"/>
              </a:rPr>
              <a:t> </a:t>
            </a:r>
            <a:r>
              <a:rPr lang="en-US" b="1" dirty="0" smtClean="0"/>
              <a:t>q)</a:t>
            </a:r>
            <a:r>
              <a:rPr lang="en-US" dirty="0" smtClean="0"/>
              <a:t> and </a:t>
            </a:r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 </a:t>
            </a:r>
            <a:r>
              <a:rPr lang="en-US" b="1" dirty="0" smtClean="0"/>
              <a:t>q</a:t>
            </a:r>
            <a:r>
              <a:rPr lang="en-US" dirty="0" smtClean="0"/>
              <a:t> are logically equivalent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1981201" y="1905000"/>
          <a:ext cx="4876800" cy="2286000"/>
        </p:xfrm>
        <a:graphic>
          <a:graphicData uri="http://schemas.openxmlformats.org/drawingml/2006/table">
            <a:tbl>
              <a:tblPr/>
              <a:tblGrid>
                <a:gridCol w="685799"/>
                <a:gridCol w="685800"/>
                <a:gridCol w="914400"/>
                <a:gridCol w="1371600"/>
                <a:gridCol w="1219201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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~(p 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88" name="Group 40"/>
          <p:cNvGrpSpPr>
            <a:grpSpLocks/>
          </p:cNvGrpSpPr>
          <p:nvPr/>
        </p:nvGrpSpPr>
        <p:grpSpPr bwMode="auto">
          <a:xfrm>
            <a:off x="5181600" y="4191000"/>
            <a:ext cx="914400" cy="152400"/>
            <a:chOff x="2304" y="5424"/>
            <a:chExt cx="576" cy="96"/>
          </a:xfrm>
        </p:grpSpPr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 flipV="1">
              <a:off x="2304" y="542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 flipV="1">
              <a:off x="2880" y="542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2304" y="552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648200" y="4343400"/>
            <a:ext cx="182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same truth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Laws of Logic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Commutative Law:</a:t>
            </a:r>
            <a:r>
              <a:rPr lang="en-US" dirty="0" smtClean="0"/>
              <a:t>	         	p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p</a:t>
            </a:r>
          </a:p>
          <a:p>
            <a:endParaRPr lang="en-US" dirty="0" smtClean="0"/>
          </a:p>
          <a:p>
            <a:r>
              <a:rPr lang="en-US" b="1" dirty="0" smtClean="0"/>
              <a:t>Implication Laws:</a:t>
            </a:r>
            <a:r>
              <a:rPr lang="en-US" dirty="0" smtClean="0"/>
              <a:t>		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 					            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</a:t>
            </a:r>
          </a:p>
          <a:p>
            <a:endParaRPr lang="en-US" dirty="0" smtClean="0"/>
          </a:p>
          <a:p>
            <a:r>
              <a:rPr lang="en-US" b="1" dirty="0" smtClean="0"/>
              <a:t>Exportation Law:</a:t>
            </a:r>
            <a:r>
              <a:rPr lang="en-US" dirty="0" smtClean="0"/>
              <a:t>	     	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r)</a:t>
            </a:r>
          </a:p>
          <a:p>
            <a:endParaRPr lang="en-US" dirty="0" smtClean="0"/>
          </a:p>
          <a:p>
            <a:r>
              <a:rPr lang="en-US" b="1" dirty="0" smtClean="0"/>
              <a:t>Equivalence:</a:t>
            </a:r>
            <a:r>
              <a:rPr lang="en-US" dirty="0" smtClean="0"/>
              <a:t>	          p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p)</a:t>
            </a:r>
          </a:p>
          <a:p>
            <a:endParaRPr lang="en-US" dirty="0" smtClean="0"/>
          </a:p>
          <a:p>
            <a:r>
              <a:rPr lang="en-US" b="1" dirty="0" err="1" smtClean="0"/>
              <a:t>Reductio</a:t>
            </a:r>
            <a:r>
              <a:rPr lang="en-US" b="1" dirty="0" smtClean="0"/>
              <a:t> ad absurdum</a:t>
            </a:r>
            <a:r>
              <a:rPr lang="en-US" dirty="0" smtClean="0"/>
              <a:t>            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Rewrite the statement forms without using the symbols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or </a:t>
            </a:r>
            <a:r>
              <a:rPr lang="en-US" b="1" dirty="0" smtClean="0">
                <a:sym typeface="Symbol"/>
              </a:rPr>
              <a:t>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	1</a:t>
            </a:r>
            <a:r>
              <a:rPr lang="pt-BR" smtClean="0"/>
              <a:t>.  </a:t>
            </a:r>
            <a:r>
              <a:rPr lang="pt-BR" dirty="0" smtClean="0"/>
              <a:t>p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~q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r			2.   (p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r)</a:t>
            </a:r>
            <a:r>
              <a:rPr lang="en-US" dirty="0" smtClean="0">
                <a:sym typeface="Symbol"/>
              </a:rPr>
              <a:t></a:t>
            </a:r>
            <a:r>
              <a:rPr lang="pt-BR" dirty="0" smtClean="0"/>
              <a:t>(q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r)</a:t>
            </a:r>
          </a:p>
          <a:p>
            <a:endParaRPr lang="pt-BR" dirty="0" smtClean="0"/>
          </a:p>
          <a:p>
            <a:r>
              <a:rPr lang="pt-BR" b="1" dirty="0" smtClean="0"/>
              <a:t>Solution:</a:t>
            </a:r>
            <a:endParaRPr lang="en-US" b="1" dirty="0" smtClean="0"/>
          </a:p>
          <a:p>
            <a:r>
              <a:rPr lang="en-US" dirty="0" smtClean="0"/>
              <a:t>p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~q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~q)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r		order of operations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          </a:t>
            </a:r>
            <a:r>
              <a:rPr lang="en-US" dirty="0" smtClean="0"/>
              <a:t>~(p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~q)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		implication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2. (p</a:t>
            </a:r>
            <a:r>
              <a:rPr lang="en-US" b="1" dirty="0" smtClean="0">
                <a:sym typeface="Symbol"/>
              </a:rPr>
              <a:t></a:t>
            </a:r>
            <a:r>
              <a:rPr lang="pt-BR" b="1" dirty="0" smtClean="0"/>
              <a:t>r)</a:t>
            </a:r>
            <a:r>
              <a:rPr lang="en-US" b="1" dirty="0" smtClean="0">
                <a:sym typeface="Symbol"/>
              </a:rPr>
              <a:t></a:t>
            </a:r>
            <a:r>
              <a:rPr lang="pt-BR" b="1" dirty="0" smtClean="0"/>
              <a:t>(q </a:t>
            </a:r>
            <a:r>
              <a:rPr lang="en-US" b="1" dirty="0" smtClean="0">
                <a:sym typeface="Symbol"/>
              </a:rPr>
              <a:t></a:t>
            </a:r>
            <a:r>
              <a:rPr lang="pt-BR" b="1" dirty="0" smtClean="0"/>
              <a:t>r)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pt-BR" dirty="0" smtClean="0"/>
              <a:t>	(p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r)</a:t>
            </a:r>
            <a:r>
              <a:rPr lang="en-US" dirty="0" smtClean="0">
                <a:sym typeface="Symbol"/>
              </a:rPr>
              <a:t></a:t>
            </a:r>
            <a:r>
              <a:rPr lang="pt-BR" dirty="0" smtClean="0"/>
              <a:t>(q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r) </a:t>
            </a:r>
            <a:r>
              <a:rPr lang="en-US" dirty="0" smtClean="0">
                <a:sym typeface="Symbol"/>
              </a:rPr>
              <a:t></a:t>
            </a:r>
            <a:r>
              <a:rPr lang="pt-BR" dirty="0" smtClean="0"/>
              <a:t> (~p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</a:t>
            </a:r>
            <a:r>
              <a:rPr lang="en-US" dirty="0" smtClean="0">
                <a:sym typeface="Symbol"/>
              </a:rPr>
              <a:t></a:t>
            </a:r>
            <a:r>
              <a:rPr lang="pt-BR" dirty="0" smtClean="0"/>
              <a:t>(~q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	implication law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</a:t>
            </a:r>
            <a:r>
              <a:rPr lang="pt-BR" dirty="0" smtClean="0"/>
              <a:t> [(~p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(~q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r)]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[(~q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(~p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r)]</a:t>
            </a:r>
          </a:p>
          <a:p>
            <a:pPr>
              <a:buNone/>
            </a:pPr>
            <a:r>
              <a:rPr lang="pt-BR" dirty="0" smtClean="0"/>
              <a:t>					equivalence of biconditional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</a:t>
            </a:r>
            <a:r>
              <a:rPr lang="pt-BR" dirty="0" smtClean="0"/>
              <a:t> [~(~p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(~q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r)]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[~(~q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(~p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r)]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					implication law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Rewrite the statement form  </a:t>
            </a:r>
            <a:r>
              <a:rPr lang="en-US" b="1" dirty="0" smtClean="0"/>
              <a:t>~p </a:t>
            </a:r>
            <a:r>
              <a:rPr lang="en-US" b="1" dirty="0" smtClean="0">
                <a:sym typeface="Symbol"/>
              </a:rPr>
              <a:t></a:t>
            </a:r>
            <a:r>
              <a:rPr lang="en-US" b="1" dirty="0" smtClean="0"/>
              <a:t> q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r </a:t>
            </a:r>
            <a:r>
              <a:rPr lang="en-US" b="1" dirty="0" smtClean="0">
                <a:sym typeface="Symbol"/>
              </a:rPr>
              <a:t></a:t>
            </a:r>
            <a:r>
              <a:rPr lang="en-US" b="1" dirty="0" smtClean="0"/>
              <a:t> ~q</a:t>
            </a:r>
            <a:r>
              <a:rPr lang="en-US" dirty="0" smtClean="0"/>
              <a:t> to a logically equivalent form that uses only </a:t>
            </a:r>
            <a:r>
              <a:rPr lang="en-US" b="1" dirty="0" smtClean="0"/>
              <a:t>~</a:t>
            </a:r>
            <a:r>
              <a:rPr lang="en-US" dirty="0" smtClean="0"/>
              <a:t> and </a:t>
            </a:r>
            <a:r>
              <a:rPr lang="en-US" b="1" dirty="0" smtClean="0">
                <a:sym typeface="Symbol"/>
              </a:rPr>
              <a:t>.</a:t>
            </a:r>
          </a:p>
          <a:p>
            <a:endParaRPr lang="en-US" b="1" dirty="0" smtClean="0">
              <a:sym typeface="Symbol"/>
            </a:endParaRPr>
          </a:p>
          <a:p>
            <a:r>
              <a:rPr lang="en-US" b="1" u="sng" dirty="0" smtClean="0"/>
              <a:t>SOLUTION</a:t>
            </a:r>
            <a:endParaRPr lang="en-US" dirty="0" smtClean="0"/>
          </a:p>
          <a:p>
            <a:r>
              <a:rPr lang="en-US" dirty="0" smtClean="0"/>
              <a:t>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~q 			Given statement form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</a:t>
            </a:r>
            <a:r>
              <a:rPr lang="en-US" dirty="0" smtClean="0"/>
              <a:t> (~p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(r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~q)		Order of operations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</a:t>
            </a:r>
            <a:r>
              <a:rPr lang="en-US" dirty="0" smtClean="0"/>
              <a:t> ~[(~p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 (r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~q)]	Implication law  </a:t>
            </a:r>
          </a:p>
          <a:p>
            <a:pPr>
              <a:buNone/>
            </a:pPr>
            <a:r>
              <a:rPr lang="en-US" dirty="0" smtClean="0"/>
              <a:t>							p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~(p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~ q)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</a:t>
            </a:r>
            <a:r>
              <a:rPr lang="en-US" dirty="0" smtClean="0"/>
              <a:t> ~[~(p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(~r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q)] 	De Morgan’s law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that </a:t>
            </a:r>
            <a:r>
              <a:rPr lang="en-US" b="1" dirty="0" smtClean="0"/>
              <a:t>~(p </a:t>
            </a:r>
            <a:r>
              <a:rPr lang="en-US" b="1" dirty="0" smtClean="0">
                <a:sym typeface="Symbol"/>
              </a:rPr>
              <a:t>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</a:t>
            </a:r>
            <a:r>
              <a:rPr lang="en-US" b="1" dirty="0" smtClean="0"/>
              <a:t> p</a:t>
            </a:r>
            <a:r>
              <a:rPr lang="en-US" dirty="0" smtClean="0"/>
              <a:t> is a tautology without using truth tables.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SOLUTION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~(p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p		Given statement form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 </a:t>
            </a:r>
            <a:r>
              <a:rPr lang="en-US" sz="2400" dirty="0" smtClean="0"/>
              <a:t>~[~(p </a:t>
            </a:r>
            <a:r>
              <a:rPr lang="en-US" sz="2400" dirty="0" smtClean="0">
                <a:sym typeface="Symbol"/>
              </a:rPr>
              <a:t></a:t>
            </a:r>
            <a:r>
              <a:rPr lang="en-US" sz="2400" dirty="0" smtClean="0"/>
              <a:t> ~q)]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p      	Implication law  p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/>
              <a:t>q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~(p </a:t>
            </a:r>
            <a:r>
              <a:rPr lang="en-US" sz="2400" dirty="0" smtClean="0">
                <a:sym typeface="Symbol"/>
              </a:rPr>
              <a:t></a:t>
            </a:r>
            <a:r>
              <a:rPr lang="en-US" sz="2400" dirty="0" smtClean="0"/>
              <a:t> ~q)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p		Double negation law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~(p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		Implication law p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(~p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		 De Morgan’s law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~p)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		Commutative law of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p)		Associative law of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t			Negation law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 </a:t>
            </a:r>
            <a:r>
              <a:rPr lang="en-US" dirty="0" smtClean="0"/>
              <a:t>t				Universal bound law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EXERCISES: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that </a:t>
            </a:r>
            <a:r>
              <a:rPr lang="en-US" i="1" dirty="0" smtClean="0"/>
              <a:t>(p ∧ q) → (p ∨ q) </a:t>
            </a:r>
            <a:r>
              <a:rPr lang="en-US" dirty="0" smtClean="0"/>
              <a:t>is a tautology.</a:t>
            </a:r>
          </a:p>
          <a:p>
            <a:endParaRPr lang="en-US" i="1" dirty="0" smtClean="0"/>
          </a:p>
          <a:p>
            <a:r>
              <a:rPr lang="en-US" dirty="0" smtClean="0"/>
              <a:t>Simplify </a:t>
            </a:r>
            <a:r>
              <a:rPr lang="en-US" i="1" dirty="0" smtClean="0"/>
              <a:t>(￢ p ∧ (p → q))→￢ </a:t>
            </a:r>
            <a:r>
              <a:rPr lang="en-US" i="1" dirty="0" smtClean="0"/>
              <a:t>q</a:t>
            </a:r>
          </a:p>
          <a:p>
            <a:endParaRPr lang="en-US" i="1" dirty="0" smtClean="0"/>
          </a:p>
          <a:p>
            <a:r>
              <a:rPr lang="en-US" dirty="0" smtClean="0"/>
              <a:t>Show that                              is a tautology.</a:t>
            </a:r>
            <a:r>
              <a:rPr lang="en-US" i="1" dirty="0" smtClean="0"/>
              <a:t>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5911" y="3189516"/>
            <a:ext cx="2514601" cy="426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EXCLUSIVE 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English when we use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in this sense, when we say p or q. It means either p is true or q is true or possibly both are true.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E.g.: </a:t>
            </a:r>
            <a:r>
              <a:rPr lang="en-US" dirty="0" smtClean="0"/>
              <a:t>Give me a book or bag. It means either give me a book or bag or possibly give him both bag and book.</a:t>
            </a:r>
          </a:p>
          <a:p>
            <a:r>
              <a:rPr lang="en-US" dirty="0" smtClean="0"/>
              <a:t>In the above statement, we are using </a:t>
            </a:r>
            <a:r>
              <a:rPr lang="en-US" b="1" dirty="0" smtClean="0">
                <a:solidFill>
                  <a:srgbClr val="C00000"/>
                </a:solidFill>
              </a:rPr>
              <a:t>OR in Inclusive </a:t>
            </a:r>
            <a:r>
              <a:rPr lang="en-US" dirty="0" smtClean="0"/>
              <a:t>sense.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E.g.: </a:t>
            </a:r>
            <a:r>
              <a:rPr lang="en-US" dirty="0" smtClean="0"/>
              <a:t>Tomorrow at 9’o clock, I will be in Lahore or Islamabad.</a:t>
            </a:r>
          </a:p>
          <a:p>
            <a:r>
              <a:rPr lang="en-US" dirty="0" smtClean="0"/>
              <a:t>In the above statement, we are using </a:t>
            </a:r>
            <a:r>
              <a:rPr lang="en-US" b="1" dirty="0" smtClean="0">
                <a:solidFill>
                  <a:srgbClr val="C00000"/>
                </a:solidFill>
              </a:rPr>
              <a:t>OR in Exclusive </a:t>
            </a:r>
            <a:r>
              <a:rPr lang="en-US" dirty="0" smtClean="0"/>
              <a:t>sense.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p and q are statements so that p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q is false. Find the truth values of each of the following: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~ p 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C00000"/>
                </a:solidFill>
              </a:rPr>
              <a:t> q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</a:t>
            </a:r>
            <a:r>
              <a:rPr lang="en-US" dirty="0" smtClean="0">
                <a:solidFill>
                  <a:srgbClr val="C00000"/>
                </a:solidFill>
              </a:rPr>
              <a:t> q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q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</a:t>
            </a:r>
            <a:r>
              <a:rPr lang="en-US" dirty="0" smtClean="0">
                <a:solidFill>
                  <a:srgbClr val="C00000"/>
                </a:solidFill>
              </a:rPr>
              <a:t> 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Exclusive 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is used in exclusive sense, the statement “p or q” means “p or q but not both”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 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p or q and not p and q</a:t>
            </a:r>
            <a:r>
              <a:rPr lang="en-US" dirty="0" smtClean="0"/>
              <a:t>” which translates into symbols as:</a:t>
            </a:r>
          </a:p>
          <a:p>
            <a:pPr>
              <a:buNone/>
            </a:pPr>
            <a:r>
              <a:rPr lang="en-US" b="1" dirty="0" smtClean="0"/>
              <a:t>				</a:t>
            </a:r>
          </a:p>
          <a:p>
            <a:pPr>
              <a:buNone/>
            </a:pPr>
            <a:r>
              <a:rPr lang="en-US" b="1" dirty="0" smtClean="0"/>
              <a:t>				(p </a:t>
            </a:r>
            <a:r>
              <a:rPr lang="en-US" b="1" dirty="0" smtClean="0">
                <a:sym typeface="Symbol"/>
              </a:rPr>
              <a:t></a:t>
            </a:r>
            <a:r>
              <a:rPr lang="en-US" b="1" dirty="0" smtClean="0"/>
              <a:t> q)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~ (p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q)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Symbols for EXCLUSIVE 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			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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   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  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p </a:t>
            </a:r>
            <a:r>
              <a:rPr lang="en-US" b="1" dirty="0" smtClean="0"/>
              <a:t>XOR 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	Basically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	p </a:t>
            </a:r>
            <a:r>
              <a:rPr lang="en-US" b="1" dirty="0" smtClean="0">
                <a:sym typeface="Symbol"/>
              </a:rPr>
              <a:t></a:t>
            </a:r>
            <a:r>
              <a:rPr lang="en-US" b="1" dirty="0" smtClean="0"/>
              <a:t> q</a:t>
            </a:r>
            <a:r>
              <a:rPr lang="en-US" dirty="0" smtClean="0"/>
              <a:t> ≡ </a:t>
            </a:r>
            <a:r>
              <a:rPr lang="en-US" sz="2800" dirty="0" smtClean="0"/>
              <a:t>(p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q) </a:t>
            </a:r>
            <a:r>
              <a:rPr lang="en-US" sz="2800" dirty="0" smtClean="0">
                <a:sym typeface="Symbol"/>
              </a:rPr>
              <a:t></a:t>
            </a:r>
            <a:r>
              <a:rPr lang="en-US" sz="2800" dirty="0" smtClean="0"/>
              <a:t> ~ (p </a:t>
            </a:r>
            <a:r>
              <a:rPr lang="en-US" sz="2800" dirty="0" smtClean="0">
                <a:sym typeface="Symbol"/>
              </a:rPr>
              <a:t> </a:t>
            </a:r>
            <a:r>
              <a:rPr lang="en-US" sz="2800" dirty="0" smtClean="0"/>
              <a:t>q)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Examples of Implication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 =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Aslam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lives in Multan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q </a:t>
            </a:r>
            <a:r>
              <a:rPr lang="en-US" dirty="0" smtClean="0"/>
              <a:t>=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Aslam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lives in Pakistan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	“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b="1" dirty="0" smtClean="0"/>
              <a:t> 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then</a:t>
            </a:r>
            <a:r>
              <a:rPr lang="en-US" b="1" dirty="0" smtClean="0"/>
              <a:t> q”</a:t>
            </a:r>
          </a:p>
          <a:p>
            <a:pPr>
              <a:buNone/>
            </a:pPr>
            <a:r>
              <a:rPr lang="en-US" b="1" dirty="0" smtClean="0"/>
              <a:t>    “p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implies </a:t>
            </a:r>
            <a:r>
              <a:rPr lang="en-US" b="1" dirty="0" smtClean="0"/>
              <a:t>q”</a:t>
            </a:r>
          </a:p>
          <a:p>
            <a:pPr>
              <a:buNone/>
            </a:pPr>
            <a:r>
              <a:rPr lang="en-US" b="1" dirty="0" smtClean="0"/>
              <a:t>    “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US" b="1" dirty="0" smtClean="0"/>
              <a:t>p, q”</a:t>
            </a:r>
          </a:p>
          <a:p>
            <a:pPr>
              <a:buNone/>
            </a:pPr>
            <a:r>
              <a:rPr lang="en-US" b="1" dirty="0" smtClean="0"/>
              <a:t>    “p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only if </a:t>
            </a:r>
            <a:r>
              <a:rPr lang="en-US" b="1" dirty="0" smtClean="0"/>
              <a:t>q”</a:t>
            </a:r>
          </a:p>
          <a:p>
            <a:pPr>
              <a:buNone/>
            </a:pPr>
            <a:r>
              <a:rPr lang="en-US" b="1" dirty="0" smtClean="0"/>
              <a:t>    “p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sufficient for </a:t>
            </a:r>
            <a:r>
              <a:rPr lang="en-US" b="1" dirty="0" smtClean="0"/>
              <a:t>q”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Note: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IMPLICATION is logically equivalent to its CONTROPOSITIVE.</a:t>
            </a:r>
          </a:p>
          <a:p>
            <a:endParaRPr lang="en-US" dirty="0" smtClean="0"/>
          </a:p>
          <a:p>
            <a:r>
              <a:rPr lang="en-US" dirty="0" smtClean="0"/>
              <a:t>IMPLLICATION and its CONVERSE they are not equivalent to each other logically.</a:t>
            </a:r>
          </a:p>
          <a:p>
            <a:endParaRPr lang="en-US" dirty="0" smtClean="0"/>
          </a:p>
          <a:p>
            <a:r>
              <a:rPr lang="en-US" dirty="0" smtClean="0"/>
              <a:t>Implication’s INVERSE and CONVERSE are logically equivalent to each other.</a:t>
            </a:r>
          </a:p>
          <a:p>
            <a:endParaRPr lang="en-US" dirty="0" smtClean="0"/>
          </a:p>
          <a:p>
            <a:r>
              <a:rPr lang="en-US" dirty="0" smtClean="0"/>
              <a:t>IMPLICATION and its CONTROPOSITIVE are equivalent to each other.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work hard you get good grades.</a:t>
            </a:r>
          </a:p>
          <a:p>
            <a:pPr>
              <a:buNone/>
            </a:pPr>
            <a:r>
              <a:rPr lang="en-US" dirty="0" smtClean="0"/>
              <a:t>    		w = “You work hard”</a:t>
            </a:r>
          </a:p>
          <a:p>
            <a:pPr>
              <a:buNone/>
            </a:pPr>
            <a:r>
              <a:rPr lang="en-US" dirty="0" smtClean="0"/>
              <a:t>			 g = “You get good grades”</a:t>
            </a:r>
          </a:p>
          <a:p>
            <a:endParaRPr lang="en-US" dirty="0" smtClean="0"/>
          </a:p>
          <a:p>
            <a:r>
              <a:rPr lang="en-US" dirty="0" smtClean="0"/>
              <a:t> w     g = If w then g</a:t>
            </a:r>
          </a:p>
          <a:p>
            <a:pPr>
              <a:buNone/>
            </a:pPr>
            <a:r>
              <a:rPr lang="en-US" dirty="0" smtClean="0"/>
              <a:t>        = “If you work hard then you get good grades”.</a:t>
            </a:r>
          </a:p>
          <a:p>
            <a:pPr>
              <a:buNone/>
            </a:pPr>
            <a:r>
              <a:rPr lang="en-US" b="1" dirty="0" smtClean="0"/>
              <a:t>    Converse: True</a:t>
            </a:r>
          </a:p>
          <a:p>
            <a:pPr>
              <a:buNone/>
            </a:pPr>
            <a:r>
              <a:rPr lang="en-US" dirty="0" smtClean="0"/>
              <a:t>    g     w = If g then w</a:t>
            </a:r>
          </a:p>
          <a:p>
            <a:pPr>
              <a:buNone/>
            </a:pPr>
            <a:r>
              <a:rPr lang="en-US" dirty="0" smtClean="0"/>
              <a:t>              =  g only if w</a:t>
            </a:r>
          </a:p>
          <a:p>
            <a:pPr>
              <a:buNone/>
            </a:pPr>
            <a:r>
              <a:rPr lang="en-US" dirty="0" smtClean="0"/>
              <a:t>        = “You get good grades only if you work hard.”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23184" y="3385458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32116" y="479901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sum up the implication (w     g) and its converse</a:t>
            </a:r>
          </a:p>
          <a:p>
            <a:pPr>
              <a:buNone/>
            </a:pPr>
            <a:r>
              <a:rPr lang="en-US" dirty="0" smtClean="0"/>
              <a:t>	 (g    w) we get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“You get good grades </a:t>
            </a:r>
            <a:r>
              <a:rPr lang="en-US" b="1" i="1" dirty="0" smtClean="0"/>
              <a:t>if and only if</a:t>
            </a:r>
            <a:r>
              <a:rPr lang="en-US" dirty="0" smtClean="0"/>
              <a:t> you work hard.”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By summing up we get a new connective and we called this new connective </a:t>
            </a:r>
            <a:r>
              <a:rPr lang="en-US" b="1" dirty="0" smtClean="0">
                <a:solidFill>
                  <a:srgbClr val="C00000"/>
                </a:solidFill>
              </a:rPr>
              <a:t>BICONDITIONAL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5400" y="149497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94156" y="195943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1331</TotalTime>
  <Words>1111</Words>
  <Application>Microsoft Office PowerPoint</Application>
  <PresentationFormat>On-screen Show (4:3)</PresentationFormat>
  <Paragraphs>489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DOUBLE IMPLICATION/BICONDITIONAL   </vt:lpstr>
      <vt:lpstr>Truth table for EXCLUSIVE OR</vt:lpstr>
      <vt:lpstr>EXCLUSIVE OR</vt:lpstr>
      <vt:lpstr>Exclusive OR</vt:lpstr>
      <vt:lpstr>Symbols for EXCLUSIVE OR</vt:lpstr>
      <vt:lpstr>Examples of Implication</vt:lpstr>
      <vt:lpstr>Note:</vt:lpstr>
      <vt:lpstr>Examples:</vt:lpstr>
      <vt:lpstr>Slide 9</vt:lpstr>
      <vt:lpstr>Bi-Conditional Connective</vt:lpstr>
      <vt:lpstr>TRUTH  TABLE FOR</vt:lpstr>
      <vt:lpstr>EXAMPLES:</vt:lpstr>
      <vt:lpstr>Slide 13</vt:lpstr>
      <vt:lpstr>p  q  (p  q)  (q  p) </vt:lpstr>
      <vt:lpstr>REPHRASING BICONDITIONAL:</vt:lpstr>
      <vt:lpstr>REPHARASING ENGLISH SENTENCES IN BICONDITIONAL CONECTIVE.</vt:lpstr>
      <vt:lpstr>Slide 17</vt:lpstr>
      <vt:lpstr>TRUTH TABLE FOR (p  q)  (~ q ~ p)</vt:lpstr>
      <vt:lpstr>(p  q)  (r  q)</vt:lpstr>
      <vt:lpstr>HIERARCY OF CONNECTIVES</vt:lpstr>
      <vt:lpstr>p  ~r  q  r</vt:lpstr>
      <vt:lpstr>Show that ~p  q and p  ~q are logically equivalent</vt:lpstr>
      <vt:lpstr>EXERCISE:</vt:lpstr>
      <vt:lpstr>Laws of Logic</vt:lpstr>
      <vt:lpstr>APPLICATION:</vt:lpstr>
      <vt:lpstr>Slide 26</vt:lpstr>
      <vt:lpstr>Slide 27</vt:lpstr>
      <vt:lpstr>Show that ~(p  q)  p is a tautology without using truth tables.</vt:lpstr>
      <vt:lpstr>EXERCISES:</vt:lpstr>
      <vt:lpstr>EXERCISE: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Discrete Structures </dc:title>
  <dc:creator>C &amp; M</dc:creator>
  <cp:lastModifiedBy>Yasir</cp:lastModifiedBy>
  <cp:revision>155</cp:revision>
  <dcterms:created xsi:type="dcterms:W3CDTF">2013-09-11T16:39:38Z</dcterms:created>
  <dcterms:modified xsi:type="dcterms:W3CDTF">2016-02-18T10:00:27Z</dcterms:modified>
</cp:coreProperties>
</file>