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006FC0"/>
                </a:solidFill>
                <a:latin typeface="Bookman Uralic"/>
                <a:cs typeface="Bookman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006FC0"/>
                </a:solidFill>
                <a:latin typeface="Bookman Uralic"/>
                <a:cs typeface="Bookman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9637" y="3652901"/>
            <a:ext cx="7315200" cy="1276350"/>
          </a:xfrm>
          <a:custGeom>
            <a:avLst/>
            <a:gdLst/>
            <a:ahLst/>
            <a:cxnLst/>
            <a:rect l="l" t="t" r="r" b="b"/>
            <a:pathLst>
              <a:path w="7315200" h="1276350">
                <a:moveTo>
                  <a:pt x="0" y="1276350"/>
                </a:moveTo>
                <a:lnTo>
                  <a:pt x="7315200" y="1276350"/>
                </a:lnTo>
                <a:lnTo>
                  <a:pt x="7315200" y="0"/>
                </a:lnTo>
                <a:lnTo>
                  <a:pt x="0" y="0"/>
                </a:lnTo>
                <a:lnTo>
                  <a:pt x="0" y="1276350"/>
                </a:lnTo>
                <a:close/>
              </a:path>
            </a:pathLst>
          </a:custGeom>
          <a:ln w="6350">
            <a:solidFill>
              <a:srgbClr val="717BA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9162" y="5053012"/>
            <a:ext cx="7315200" cy="685800"/>
          </a:xfrm>
          <a:custGeom>
            <a:avLst/>
            <a:gdLst/>
            <a:ahLst/>
            <a:cxnLst/>
            <a:rect l="l" t="t" r="r" b="b"/>
            <a:pathLst>
              <a:path w="7315200" h="685800">
                <a:moveTo>
                  <a:pt x="0" y="685800"/>
                </a:moveTo>
                <a:lnTo>
                  <a:pt x="7315200" y="685800"/>
                </a:lnTo>
                <a:lnTo>
                  <a:pt x="7315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6350">
            <a:solidFill>
              <a:srgbClr val="9FB8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04875" y="3648075"/>
            <a:ext cx="228600" cy="1276350"/>
          </a:xfrm>
          <a:custGeom>
            <a:avLst/>
            <a:gdLst/>
            <a:ahLst/>
            <a:cxnLst/>
            <a:rect l="l" t="t" r="r" b="b"/>
            <a:pathLst>
              <a:path w="228600" h="1276350">
                <a:moveTo>
                  <a:pt x="228600" y="0"/>
                </a:moveTo>
                <a:lnTo>
                  <a:pt x="0" y="0"/>
                </a:lnTo>
                <a:lnTo>
                  <a:pt x="0" y="1276350"/>
                </a:lnTo>
                <a:lnTo>
                  <a:pt x="228600" y="1276350"/>
                </a:lnTo>
                <a:lnTo>
                  <a:pt x="2286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14400" y="5048250"/>
            <a:ext cx="228600" cy="685800"/>
          </a:xfrm>
          <a:custGeom>
            <a:avLst/>
            <a:gdLst/>
            <a:ahLst/>
            <a:cxnLst/>
            <a:rect l="l" t="t" r="r" b="b"/>
            <a:pathLst>
              <a:path w="228600" h="685800">
                <a:moveTo>
                  <a:pt x="228600" y="0"/>
                </a:moveTo>
                <a:lnTo>
                  <a:pt x="0" y="0"/>
                </a:lnTo>
                <a:lnTo>
                  <a:pt x="0" y="685800"/>
                </a:lnTo>
                <a:lnTo>
                  <a:pt x="228600" y="685800"/>
                </a:lnTo>
                <a:lnTo>
                  <a:pt x="22860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006FC0"/>
                </a:solidFill>
                <a:latin typeface="Bookman Uralic"/>
                <a:cs typeface="Bookman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1962" y="6357937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61962" y="114782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7200" y="6429375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0"/>
                </a:moveTo>
                <a:lnTo>
                  <a:pt x="0" y="190500"/>
                </a:lnTo>
                <a:lnTo>
                  <a:pt x="1143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4301" y="578485"/>
            <a:ext cx="2295397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006FC0"/>
                </a:solidFill>
                <a:latin typeface="Bookman Uralic"/>
                <a:cs typeface="Bookman Ural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54579" y="1635696"/>
            <a:ext cx="4066540" cy="1923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475" y="3652901"/>
            <a:ext cx="7091680" cy="1276350"/>
          </a:xfrm>
          <a:prstGeom prst="rect"/>
        </p:spPr>
        <p:txBody>
          <a:bodyPr wrap="square" lIns="0" tIns="269240" rIns="0" bIns="0" rtlCol="0" vert="horz">
            <a:spAutoFit/>
          </a:bodyPr>
          <a:lstStyle/>
          <a:p>
            <a:pPr marL="426720">
              <a:lnSpc>
                <a:spcPct val="100000"/>
              </a:lnSpc>
              <a:spcBef>
                <a:spcPts val="2120"/>
              </a:spcBef>
            </a:pPr>
            <a:r>
              <a:rPr dirty="0" u="heavy" sz="2900" spc="1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SEQUENCES AND</a:t>
            </a:r>
            <a:r>
              <a:rPr dirty="0" u="heavy" sz="2900" spc="-275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dirty="0" u="heavy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SUMMATION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78485"/>
            <a:ext cx="215074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A</a:t>
            </a:r>
            <a:r>
              <a:rPr dirty="0" spc="-10"/>
              <a:t>M</a:t>
            </a:r>
            <a:r>
              <a:rPr dirty="0" spc="-10"/>
              <a:t>P</a:t>
            </a:r>
            <a:r>
              <a:rPr dirty="0" spc="45"/>
              <a:t>L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747204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89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15">
                <a:latin typeface="Trebuchet MS"/>
                <a:cs typeface="Trebuchet MS"/>
              </a:rPr>
              <a:t>Write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0">
                <a:latin typeface="Trebuchet MS"/>
                <a:cs typeface="Trebuchet MS"/>
              </a:rPr>
              <a:t>first </a:t>
            </a:r>
            <a:r>
              <a:rPr dirty="0" sz="2600" spc="-80">
                <a:latin typeface="Trebuchet MS"/>
                <a:cs typeface="Trebuchet MS"/>
              </a:rPr>
              <a:t>four </a:t>
            </a:r>
            <a:r>
              <a:rPr dirty="0" sz="2600" spc="-85">
                <a:latin typeface="Trebuchet MS"/>
                <a:cs typeface="Trebuchet MS"/>
              </a:rPr>
              <a:t>terms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sequence</a:t>
            </a:r>
            <a:r>
              <a:rPr dirty="0" sz="2600" spc="-6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defined </a:t>
            </a:r>
            <a:r>
              <a:rPr dirty="0" sz="2600" spc="-120">
                <a:latin typeface="Trebuchet MS"/>
                <a:cs typeface="Trebuchet MS"/>
              </a:rPr>
              <a:t>by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175" y="1968128"/>
            <a:ext cx="2414270" cy="1114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sz="2400" spc="10" i="1">
                <a:latin typeface="Times New Roman"/>
                <a:cs typeface="Times New Roman"/>
              </a:rPr>
              <a:t>C</a:t>
            </a:r>
            <a:r>
              <a:rPr dirty="0" baseline="-24691" sz="2025" spc="15" i="1">
                <a:latin typeface="Times New Roman"/>
                <a:cs typeface="Times New Roman"/>
              </a:rPr>
              <a:t>n </a:t>
            </a:r>
            <a:r>
              <a:rPr dirty="0" baseline="-24691" sz="2025" spc="60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2565"/>
              </a:spcBef>
              <a:tabLst>
                <a:tab pos="3143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u="heavy" sz="2600" spc="27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5021326"/>
            <a:ext cx="7788909" cy="827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8925" marR="5080" indent="-276860">
              <a:lnSpc>
                <a:spcPct val="101099"/>
              </a:lnSpc>
              <a:spcBef>
                <a:spcPts val="95"/>
              </a:spcBef>
              <a:tabLst>
                <a:tab pos="2889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195" b="1">
                <a:solidFill>
                  <a:srgbClr val="C00000"/>
                </a:solidFill>
                <a:latin typeface="Trebuchet MS"/>
                <a:cs typeface="Trebuchet MS"/>
              </a:rPr>
              <a:t>REMARK:</a:t>
            </a:r>
            <a:r>
              <a:rPr dirty="0" sz="2600" spc="-44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220">
                <a:latin typeface="Trebuchet MS"/>
                <a:cs typeface="Trebuchet MS"/>
              </a:rPr>
              <a:t>A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sequence</a:t>
            </a:r>
            <a:r>
              <a:rPr dirty="0" sz="2600" spc="-245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whose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terms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alternate</a:t>
            </a:r>
            <a:r>
              <a:rPr dirty="0" sz="2600" spc="-32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in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sign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is  </a:t>
            </a:r>
            <a:r>
              <a:rPr dirty="0" sz="2600" spc="-170">
                <a:latin typeface="Trebuchet MS"/>
                <a:cs typeface="Trebuchet MS"/>
              </a:rPr>
              <a:t>called </a:t>
            </a:r>
            <a:r>
              <a:rPr dirty="0" sz="2600" spc="-175">
                <a:latin typeface="Trebuchet MS"/>
                <a:cs typeface="Trebuchet MS"/>
              </a:rPr>
              <a:t>an </a:t>
            </a:r>
            <a:r>
              <a:rPr dirty="0" sz="2600" spc="-5" b="1">
                <a:solidFill>
                  <a:srgbClr val="C00000"/>
                </a:solidFill>
                <a:latin typeface="Trebuchet MS"/>
                <a:cs typeface="Trebuchet MS"/>
              </a:rPr>
              <a:t>alternating</a:t>
            </a:r>
            <a:r>
              <a:rPr dirty="0" sz="2600" spc="-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70" b="1">
                <a:solidFill>
                  <a:srgbClr val="C00000"/>
                </a:solidFill>
                <a:latin typeface="Trebuchet MS"/>
                <a:cs typeface="Trebuchet MS"/>
              </a:rPr>
              <a:t>sequence</a:t>
            </a:r>
            <a:r>
              <a:rPr dirty="0" sz="2600" spc="-7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2348" y="2209772"/>
            <a:ext cx="828040" cy="0"/>
          </a:xfrm>
          <a:custGeom>
            <a:avLst/>
            <a:gdLst/>
            <a:ahLst/>
            <a:cxnLst/>
            <a:rect l="l" t="t" r="r" b="b"/>
            <a:pathLst>
              <a:path w="828039" h="0">
                <a:moveTo>
                  <a:pt x="0" y="0"/>
                </a:moveTo>
                <a:lnTo>
                  <a:pt x="827953" y="0"/>
                </a:lnTo>
              </a:path>
            </a:pathLst>
          </a:custGeom>
          <a:ln w="150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38532" y="1776044"/>
            <a:ext cx="8763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>
                <a:latin typeface="Symbol"/>
                <a:cs typeface="Symbol"/>
              </a:rPr>
              <a:t></a:t>
            </a:r>
            <a:r>
              <a:rPr dirty="0" sz="2400" spc="-10">
                <a:latin typeface="Times New Roman"/>
                <a:cs typeface="Times New Roman"/>
              </a:rPr>
              <a:t>1)</a:t>
            </a:r>
            <a:r>
              <a:rPr dirty="0" baseline="45267" sz="2025" spc="-15" i="1">
                <a:latin typeface="Times New Roman"/>
                <a:cs typeface="Times New Roman"/>
              </a:rPr>
              <a:t>n</a:t>
            </a:r>
            <a:r>
              <a:rPr dirty="0" baseline="45267" sz="2025" spc="-82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7363" y="1968128"/>
            <a:ext cx="24403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for </a:t>
            </a:r>
            <a:r>
              <a:rPr dirty="0" sz="2400" spc="-20">
                <a:latin typeface="Times New Roman"/>
                <a:cs typeface="Times New Roman"/>
              </a:rPr>
              <a:t>all </a:t>
            </a:r>
            <a:r>
              <a:rPr dirty="0" sz="2400" spc="-5">
                <a:latin typeface="Times New Roman"/>
                <a:cs typeface="Times New Roman"/>
              </a:rPr>
              <a:t>integers </a:t>
            </a:r>
            <a:r>
              <a:rPr dirty="0" sz="2400" i="1">
                <a:latin typeface="Times New Roman"/>
                <a:cs typeface="Times New Roman"/>
              </a:rPr>
              <a:t>n </a:t>
            </a:r>
            <a:r>
              <a:rPr dirty="0" sz="2400">
                <a:latin typeface="Symbol"/>
                <a:cs typeface="Symbol"/>
              </a:rPr>
              <a:t></a:t>
            </a:r>
            <a:r>
              <a:rPr dirty="0" sz="2400" spc="-48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6014" y="2206236"/>
            <a:ext cx="5740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-265" i="1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Symbol"/>
                <a:cs typeface="Symbol"/>
              </a:rPr>
              <a:t></a:t>
            </a:r>
            <a:r>
              <a:rPr dirty="0" sz="2400" spc="9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4383" y="3718411"/>
            <a:ext cx="897255" cy="0"/>
          </a:xfrm>
          <a:custGeom>
            <a:avLst/>
            <a:gdLst/>
            <a:ahLst/>
            <a:cxnLst/>
            <a:rect l="l" t="t" r="r" b="b"/>
            <a:pathLst>
              <a:path w="897255" h="0">
                <a:moveTo>
                  <a:pt x="0" y="0"/>
                </a:moveTo>
                <a:lnTo>
                  <a:pt x="897001" y="0"/>
                </a:lnTo>
              </a:path>
            </a:pathLst>
          </a:custGeom>
          <a:ln w="14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60454" y="3718411"/>
            <a:ext cx="309245" cy="0"/>
          </a:xfrm>
          <a:custGeom>
            <a:avLst/>
            <a:gdLst/>
            <a:ahLst/>
            <a:cxnLst/>
            <a:rect l="l" t="t" r="r" b="b"/>
            <a:pathLst>
              <a:path w="309245" h="0">
                <a:moveTo>
                  <a:pt x="0" y="0"/>
                </a:moveTo>
                <a:lnTo>
                  <a:pt x="309100" y="0"/>
                </a:lnTo>
              </a:path>
            </a:pathLst>
          </a:custGeom>
          <a:ln w="14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18051" y="3718411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 h="0">
                <a:moveTo>
                  <a:pt x="0" y="0"/>
                </a:moveTo>
                <a:lnTo>
                  <a:pt x="982616" y="0"/>
                </a:lnTo>
              </a:path>
            </a:pathLst>
          </a:custGeom>
          <a:ln w="14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09768" y="3718411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724" y="0"/>
                </a:lnTo>
              </a:path>
            </a:pathLst>
          </a:custGeom>
          <a:ln w="14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20384" y="3718411"/>
            <a:ext cx="954405" cy="0"/>
          </a:xfrm>
          <a:custGeom>
            <a:avLst/>
            <a:gdLst/>
            <a:ahLst/>
            <a:cxnLst/>
            <a:rect l="l" t="t" r="r" b="b"/>
            <a:pathLst>
              <a:path w="954404" h="0">
                <a:moveTo>
                  <a:pt x="0" y="0"/>
                </a:moveTo>
                <a:lnTo>
                  <a:pt x="953822" y="0"/>
                </a:lnTo>
              </a:path>
            </a:pathLst>
          </a:custGeom>
          <a:ln w="14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83307" y="3718411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 h="0">
                <a:moveTo>
                  <a:pt x="0" y="0"/>
                </a:moveTo>
                <a:lnTo>
                  <a:pt x="322734" y="0"/>
                </a:lnTo>
              </a:path>
            </a:pathLst>
          </a:custGeom>
          <a:ln w="14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90831" y="453741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 h="0">
                <a:moveTo>
                  <a:pt x="0" y="0"/>
                </a:moveTo>
                <a:lnTo>
                  <a:pt x="982586" y="0"/>
                </a:lnTo>
              </a:path>
            </a:pathLst>
          </a:custGeom>
          <a:ln w="14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82518" y="4537414"/>
            <a:ext cx="172720" cy="0"/>
          </a:xfrm>
          <a:custGeom>
            <a:avLst/>
            <a:gdLst/>
            <a:ahLst/>
            <a:cxnLst/>
            <a:rect l="l" t="t" r="r" b="b"/>
            <a:pathLst>
              <a:path w="172720" h="0">
                <a:moveTo>
                  <a:pt x="0" y="0"/>
                </a:moveTo>
                <a:lnTo>
                  <a:pt x="172724" y="0"/>
                </a:lnTo>
              </a:path>
            </a:pathLst>
          </a:custGeom>
          <a:ln w="14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29917" y="3303813"/>
            <a:ext cx="946785" cy="375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300" spc="-45">
                <a:latin typeface="Times New Roman"/>
                <a:cs typeface="Times New Roman"/>
              </a:rPr>
              <a:t>(</a:t>
            </a:r>
            <a:r>
              <a:rPr dirty="0" sz="2300" spc="-45">
                <a:latin typeface="Symbol"/>
                <a:cs typeface="Symbol"/>
              </a:rPr>
              <a:t></a:t>
            </a:r>
            <a:r>
              <a:rPr dirty="0" sz="2300" spc="-45">
                <a:latin typeface="Times New Roman"/>
                <a:cs typeface="Times New Roman"/>
              </a:rPr>
              <a:t>1)</a:t>
            </a:r>
            <a:r>
              <a:rPr dirty="0" baseline="44871" sz="1950" spc="-67">
                <a:latin typeface="Times New Roman"/>
                <a:cs typeface="Times New Roman"/>
              </a:rPr>
              <a:t>1</a:t>
            </a:r>
            <a:r>
              <a:rPr dirty="0" baseline="44871" sz="1950" spc="-307">
                <a:latin typeface="Times New Roman"/>
                <a:cs typeface="Times New Roman"/>
              </a:rPr>
              <a:t> </a:t>
            </a:r>
            <a:r>
              <a:rPr dirty="0" sz="2300" spc="-130">
                <a:latin typeface="Times New Roman"/>
                <a:cs typeface="Times New Roman"/>
              </a:rPr>
              <a:t>(1)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92424" y="3303813"/>
            <a:ext cx="1032510" cy="375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300" spc="-15">
                <a:latin typeface="Times New Roman"/>
                <a:cs typeface="Times New Roman"/>
              </a:rPr>
              <a:t>(</a:t>
            </a:r>
            <a:r>
              <a:rPr dirty="0" sz="2300" spc="-15">
                <a:latin typeface="Symbol"/>
                <a:cs typeface="Symbol"/>
              </a:rPr>
              <a:t></a:t>
            </a:r>
            <a:r>
              <a:rPr dirty="0" sz="2300" spc="-15">
                <a:latin typeface="Times New Roman"/>
                <a:cs typeface="Times New Roman"/>
              </a:rPr>
              <a:t>1)</a:t>
            </a:r>
            <a:r>
              <a:rPr dirty="0" baseline="44871" sz="1950" spc="-22">
                <a:latin typeface="Times New Roman"/>
                <a:cs typeface="Times New Roman"/>
              </a:rPr>
              <a:t>2</a:t>
            </a:r>
            <a:r>
              <a:rPr dirty="0" baseline="44871" sz="1950" spc="-179">
                <a:latin typeface="Times New Roman"/>
                <a:cs typeface="Times New Roman"/>
              </a:rPr>
              <a:t> </a:t>
            </a:r>
            <a:r>
              <a:rPr dirty="0" sz="2300" spc="15">
                <a:latin typeface="Times New Roman"/>
                <a:cs typeface="Times New Roman"/>
              </a:rPr>
              <a:t>(2)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9751" y="3487161"/>
            <a:ext cx="581025" cy="375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300" spc="-65" i="1">
                <a:latin typeface="Times New Roman"/>
                <a:cs typeface="Times New Roman"/>
              </a:rPr>
              <a:t>C</a:t>
            </a:r>
            <a:r>
              <a:rPr dirty="0" baseline="-25641" sz="1950" spc="-97">
                <a:latin typeface="Times New Roman"/>
                <a:cs typeface="Times New Roman"/>
              </a:rPr>
              <a:t>1</a:t>
            </a:r>
            <a:r>
              <a:rPr dirty="0" baseline="-25641" sz="1950" spc="7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22357" y="4306164"/>
            <a:ext cx="3034665" cy="375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91845" algn="l"/>
                <a:tab pos="1645920" algn="l"/>
              </a:tabLst>
            </a:pPr>
            <a:r>
              <a:rPr dirty="0" sz="2300" spc="-10" i="1">
                <a:latin typeface="Times New Roman"/>
                <a:cs typeface="Times New Roman"/>
              </a:rPr>
              <a:t>And	</a:t>
            </a:r>
            <a:r>
              <a:rPr dirty="0" sz="2300" spc="-5" i="1">
                <a:latin typeface="Times New Roman"/>
                <a:cs typeface="Times New Roman"/>
              </a:rPr>
              <a:t>fourth	</a:t>
            </a:r>
            <a:r>
              <a:rPr dirty="0" sz="2300" spc="-10" i="1">
                <a:latin typeface="Times New Roman"/>
                <a:cs typeface="Times New Roman"/>
              </a:rPr>
              <a:t>term </a:t>
            </a:r>
            <a:r>
              <a:rPr dirty="0" sz="2300" spc="5" i="1">
                <a:latin typeface="Times New Roman"/>
                <a:cs typeface="Times New Roman"/>
              </a:rPr>
              <a:t>isC</a:t>
            </a:r>
            <a:r>
              <a:rPr dirty="0" baseline="-25641" sz="1950" spc="7">
                <a:latin typeface="Times New Roman"/>
                <a:cs typeface="Times New Roman"/>
              </a:rPr>
              <a:t>4</a:t>
            </a:r>
            <a:r>
              <a:rPr dirty="0" baseline="-25641" sz="1950" spc="209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65766" y="3303813"/>
            <a:ext cx="329565" cy="375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00" spc="-20">
                <a:latin typeface="Symbol"/>
                <a:cs typeface="Symbol"/>
              </a:rPr>
              <a:t></a:t>
            </a:r>
            <a:r>
              <a:rPr dirty="0" sz="2300" spc="-5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90301" y="3487161"/>
            <a:ext cx="1293495" cy="4502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675"/>
              </a:lnSpc>
              <a:spcBef>
                <a:spcPts val="90"/>
              </a:spcBef>
              <a:tabLst>
                <a:tab pos="581660" algn="l"/>
                <a:tab pos="1056640" algn="l"/>
              </a:tabLst>
            </a:pPr>
            <a:r>
              <a:rPr dirty="0" sz="2300" spc="-5">
                <a:latin typeface="Symbol"/>
                <a:cs typeface="Symbol"/>
              </a:rPr>
              <a:t></a:t>
            </a:r>
            <a:r>
              <a:rPr dirty="0" sz="2300" spc="-5">
                <a:latin typeface="Times New Roman"/>
                <a:cs typeface="Times New Roman"/>
              </a:rPr>
              <a:t>	,</a:t>
            </a:r>
            <a:r>
              <a:rPr dirty="0" sz="2300" spc="-365">
                <a:latin typeface="Times New Roman"/>
                <a:cs typeface="Times New Roman"/>
              </a:rPr>
              <a:t> </a:t>
            </a:r>
            <a:r>
              <a:rPr dirty="0" sz="2300" spc="-5" i="1">
                <a:latin typeface="Times New Roman"/>
                <a:cs typeface="Times New Roman"/>
              </a:rPr>
              <a:t>C	</a:t>
            </a:r>
            <a:r>
              <a:rPr dirty="0" sz="2300" spc="-5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  <a:p>
            <a:pPr algn="ctr" marL="61594">
              <a:lnSpc>
                <a:spcPts val="1675"/>
              </a:lnSpc>
              <a:tabLst>
                <a:tab pos="621030" algn="l"/>
              </a:tabLst>
            </a:pPr>
            <a:r>
              <a:rPr dirty="0" baseline="-28985" sz="3450" spc="-7">
                <a:latin typeface="Times New Roman"/>
                <a:cs typeface="Times New Roman"/>
              </a:rPr>
              <a:t>2	</a:t>
            </a:r>
            <a:r>
              <a:rPr dirty="0" sz="1300" spc="1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12809" y="3303813"/>
            <a:ext cx="171450" cy="375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00" spc="-5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42444" y="3714456"/>
            <a:ext cx="2853690" cy="375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22195" algn="l"/>
              </a:tabLst>
            </a:pPr>
            <a:r>
              <a:rPr dirty="0" sz="2300" spc="110">
                <a:latin typeface="Times New Roman"/>
                <a:cs typeface="Times New Roman"/>
              </a:rPr>
              <a:t>1</a:t>
            </a:r>
            <a:r>
              <a:rPr dirty="0" sz="2300" spc="110">
                <a:latin typeface="Symbol"/>
                <a:cs typeface="Symbol"/>
              </a:rPr>
              <a:t></a:t>
            </a:r>
            <a:r>
              <a:rPr dirty="0" sz="2300" spc="110">
                <a:latin typeface="Times New Roman"/>
                <a:cs typeface="Times New Roman"/>
              </a:rPr>
              <a:t>1	</a:t>
            </a:r>
            <a:r>
              <a:rPr dirty="0" sz="2300" spc="-5">
                <a:latin typeface="Times New Roman"/>
                <a:cs typeface="Times New Roman"/>
              </a:rPr>
              <a:t>2</a:t>
            </a:r>
            <a:r>
              <a:rPr dirty="0" sz="2300" spc="-285">
                <a:latin typeface="Times New Roman"/>
                <a:cs typeface="Times New Roman"/>
              </a:rPr>
              <a:t> </a:t>
            </a:r>
            <a:r>
              <a:rPr dirty="0" sz="2300" spc="75">
                <a:latin typeface="Symbol"/>
                <a:cs typeface="Symbol"/>
              </a:rPr>
              <a:t></a:t>
            </a:r>
            <a:r>
              <a:rPr dirty="0" sz="2300" spc="75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86749" y="4122826"/>
            <a:ext cx="171450" cy="375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00" spc="-5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80469" y="3303813"/>
            <a:ext cx="1660525" cy="375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319530" algn="l"/>
              </a:tabLst>
            </a:pPr>
            <a:r>
              <a:rPr dirty="0" sz="2300" spc="-20">
                <a:latin typeface="Times New Roman"/>
                <a:cs typeface="Times New Roman"/>
              </a:rPr>
              <a:t>(</a:t>
            </a:r>
            <a:r>
              <a:rPr dirty="0" sz="2300" spc="-20">
                <a:latin typeface="Symbol"/>
                <a:cs typeface="Symbol"/>
              </a:rPr>
              <a:t></a:t>
            </a:r>
            <a:r>
              <a:rPr dirty="0" sz="2300" spc="-20">
                <a:latin typeface="Times New Roman"/>
                <a:cs typeface="Times New Roman"/>
              </a:rPr>
              <a:t>1)</a:t>
            </a:r>
            <a:r>
              <a:rPr dirty="0" baseline="44871" sz="1950" spc="-30">
                <a:latin typeface="Times New Roman"/>
                <a:cs typeface="Times New Roman"/>
              </a:rPr>
              <a:t>3</a:t>
            </a:r>
            <a:r>
              <a:rPr dirty="0" baseline="44871" sz="1950" spc="-202">
                <a:latin typeface="Times New Roman"/>
                <a:cs typeface="Times New Roman"/>
              </a:rPr>
              <a:t> </a:t>
            </a:r>
            <a:r>
              <a:rPr dirty="0" sz="2300" spc="-35">
                <a:latin typeface="Times New Roman"/>
                <a:cs typeface="Times New Roman"/>
              </a:rPr>
              <a:t>(3)	</a:t>
            </a:r>
            <a:r>
              <a:rPr dirty="0" sz="2300" spc="-20">
                <a:latin typeface="Symbol"/>
                <a:cs typeface="Symbol"/>
              </a:rPr>
              <a:t></a:t>
            </a:r>
            <a:r>
              <a:rPr dirty="0" sz="2300" spc="-2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39043" y="3487161"/>
            <a:ext cx="1146810" cy="4502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675"/>
              </a:lnSpc>
              <a:spcBef>
                <a:spcPts val="90"/>
              </a:spcBef>
              <a:tabLst>
                <a:tab pos="445770" algn="l"/>
                <a:tab pos="909955" algn="l"/>
              </a:tabLst>
            </a:pPr>
            <a:r>
              <a:rPr dirty="0" sz="2300" spc="-5">
                <a:latin typeface="Symbol"/>
                <a:cs typeface="Symbol"/>
              </a:rPr>
              <a:t></a:t>
            </a:r>
            <a:r>
              <a:rPr dirty="0" sz="2300" spc="-5">
                <a:latin typeface="Times New Roman"/>
                <a:cs typeface="Times New Roman"/>
              </a:rPr>
              <a:t>	,</a:t>
            </a:r>
            <a:r>
              <a:rPr dirty="0" sz="2300" spc="-365">
                <a:latin typeface="Times New Roman"/>
                <a:cs typeface="Times New Roman"/>
              </a:rPr>
              <a:t> </a:t>
            </a:r>
            <a:r>
              <a:rPr dirty="0" sz="2300" spc="-5" i="1">
                <a:latin typeface="Times New Roman"/>
                <a:cs typeface="Times New Roman"/>
              </a:rPr>
              <a:t>C	</a:t>
            </a:r>
            <a:r>
              <a:rPr dirty="0" sz="2300" spc="-5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  <a:p>
            <a:pPr algn="ctr">
              <a:lnSpc>
                <a:spcPts val="1675"/>
              </a:lnSpc>
              <a:tabLst>
                <a:tab pos="486409" algn="l"/>
              </a:tabLst>
            </a:pPr>
            <a:r>
              <a:rPr dirty="0" baseline="-28985" sz="3450" spc="-7">
                <a:latin typeface="Times New Roman"/>
                <a:cs typeface="Times New Roman"/>
              </a:rPr>
              <a:t>3	</a:t>
            </a:r>
            <a:r>
              <a:rPr dirty="0" sz="1300" spc="1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7510" y="3487161"/>
            <a:ext cx="495300" cy="6026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275"/>
              </a:lnSpc>
              <a:spcBef>
                <a:spcPts val="90"/>
              </a:spcBef>
            </a:pPr>
            <a:r>
              <a:rPr dirty="0" sz="2300" spc="-5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  <a:p>
            <a:pPr algn="r" marR="5080">
              <a:lnSpc>
                <a:spcPts val="2275"/>
              </a:lnSpc>
            </a:pPr>
            <a:r>
              <a:rPr dirty="0" sz="2300" spc="-5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66366" y="4122826"/>
            <a:ext cx="1032510" cy="375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300" spc="-15">
                <a:latin typeface="Times New Roman"/>
                <a:cs typeface="Times New Roman"/>
              </a:rPr>
              <a:t>(</a:t>
            </a:r>
            <a:r>
              <a:rPr dirty="0" sz="2300" spc="-15">
                <a:latin typeface="Symbol"/>
                <a:cs typeface="Symbol"/>
              </a:rPr>
              <a:t></a:t>
            </a:r>
            <a:r>
              <a:rPr dirty="0" sz="2300" spc="-15">
                <a:latin typeface="Times New Roman"/>
                <a:cs typeface="Times New Roman"/>
              </a:rPr>
              <a:t>1)</a:t>
            </a:r>
            <a:r>
              <a:rPr dirty="0" baseline="44871" sz="1950" spc="-22">
                <a:latin typeface="Times New Roman"/>
                <a:cs typeface="Times New Roman"/>
              </a:rPr>
              <a:t>4</a:t>
            </a:r>
            <a:r>
              <a:rPr dirty="0" baseline="44871" sz="1950" spc="-172">
                <a:latin typeface="Times New Roman"/>
                <a:cs typeface="Times New Roman"/>
              </a:rPr>
              <a:t> </a:t>
            </a:r>
            <a:r>
              <a:rPr dirty="0" sz="2300" spc="15">
                <a:latin typeface="Times New Roman"/>
                <a:cs typeface="Times New Roman"/>
              </a:rPr>
              <a:t>(4)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00456" y="3714456"/>
            <a:ext cx="1498600" cy="11944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50594">
              <a:lnSpc>
                <a:spcPct val="100000"/>
              </a:lnSpc>
              <a:spcBef>
                <a:spcPts val="90"/>
              </a:spcBef>
            </a:pPr>
            <a:r>
              <a:rPr dirty="0" sz="2300" spc="-5">
                <a:latin typeface="Times New Roman"/>
                <a:cs typeface="Times New Roman"/>
              </a:rPr>
              <a:t>3</a:t>
            </a:r>
            <a:r>
              <a:rPr dirty="0" sz="2300" spc="-325">
                <a:latin typeface="Times New Roman"/>
                <a:cs typeface="Times New Roman"/>
              </a:rPr>
              <a:t> </a:t>
            </a:r>
            <a:r>
              <a:rPr dirty="0" sz="2300" spc="70">
                <a:latin typeface="Symbol"/>
                <a:cs typeface="Symbol"/>
              </a:rPr>
              <a:t></a:t>
            </a:r>
            <a:r>
              <a:rPr dirty="0" sz="2300" spc="7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849630" algn="l"/>
              </a:tabLst>
            </a:pPr>
            <a:r>
              <a:rPr dirty="0" sz="2300" spc="-5">
                <a:latin typeface="Times New Roman"/>
                <a:cs typeface="Times New Roman"/>
              </a:rPr>
              <a:t>4</a:t>
            </a:r>
            <a:r>
              <a:rPr dirty="0" sz="2300" spc="-220">
                <a:latin typeface="Times New Roman"/>
                <a:cs typeface="Times New Roman"/>
              </a:rPr>
              <a:t> </a:t>
            </a:r>
            <a:r>
              <a:rPr dirty="0" sz="2300" spc="75">
                <a:latin typeface="Symbol"/>
                <a:cs typeface="Symbol"/>
              </a:rPr>
              <a:t></a:t>
            </a:r>
            <a:r>
              <a:rPr dirty="0" sz="2300" spc="75">
                <a:latin typeface="Times New Roman"/>
                <a:cs typeface="Times New Roman"/>
              </a:rPr>
              <a:t>1	</a:t>
            </a:r>
            <a:r>
              <a:rPr dirty="0" baseline="43478" sz="3450" spc="-7">
                <a:latin typeface="Symbol"/>
                <a:cs typeface="Symbol"/>
              </a:rPr>
              <a:t></a:t>
            </a:r>
            <a:r>
              <a:rPr dirty="0" baseline="43478" sz="3450" spc="127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5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78485"/>
            <a:ext cx="229362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E</a:t>
            </a:r>
            <a:r>
              <a:rPr dirty="0" spc="50"/>
              <a:t>R</a:t>
            </a:r>
            <a:r>
              <a:rPr dirty="0" spc="30"/>
              <a:t>C</a:t>
            </a:r>
            <a:r>
              <a:rPr dirty="0" spc="-10"/>
              <a:t>I</a:t>
            </a:r>
            <a:r>
              <a:rPr dirty="0" spc="-10"/>
              <a:t>S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7981315" cy="177101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8925" marR="5080" indent="-276860">
              <a:lnSpc>
                <a:spcPct val="101200"/>
              </a:lnSpc>
              <a:spcBef>
                <a:spcPts val="90"/>
              </a:spcBef>
              <a:tabLst>
                <a:tab pos="2889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125">
                <a:latin typeface="Trebuchet MS"/>
                <a:cs typeface="Trebuchet MS"/>
              </a:rPr>
              <a:t>Find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explicit</a:t>
            </a:r>
            <a:r>
              <a:rPr dirty="0" sz="2600" spc="-31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formulas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for</a:t>
            </a:r>
            <a:r>
              <a:rPr dirty="0" sz="2600" spc="-18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sequences</a:t>
            </a:r>
            <a:r>
              <a:rPr dirty="0" sz="2600" spc="-22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with</a:t>
            </a:r>
            <a:r>
              <a:rPr dirty="0" sz="2600" spc="-15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the</a:t>
            </a:r>
            <a:r>
              <a:rPr dirty="0" sz="2600" spc="-17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initial</a:t>
            </a:r>
            <a:r>
              <a:rPr dirty="0" sz="2600" spc="-24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terms  </a:t>
            </a:r>
            <a:r>
              <a:rPr dirty="0" sz="2600" spc="-195">
                <a:latin typeface="Trebuchet MS"/>
                <a:cs typeface="Trebuchet MS"/>
              </a:rPr>
              <a:t>given: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rebuchet MS"/>
              <a:cs typeface="Trebuchet MS"/>
            </a:endParaRPr>
          </a:p>
          <a:p>
            <a:pPr marL="288925">
              <a:lnSpc>
                <a:spcPct val="100000"/>
              </a:lnSpc>
              <a:tabLst>
                <a:tab pos="927735" algn="l"/>
              </a:tabLst>
            </a:pPr>
            <a:r>
              <a:rPr dirty="0" sz="2600" spc="-180">
                <a:latin typeface="Trebuchet MS"/>
                <a:cs typeface="Trebuchet MS"/>
              </a:rPr>
              <a:t>1).	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0,</a:t>
            </a:r>
            <a:r>
              <a:rPr dirty="0" sz="2600" spc="-30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1,</a:t>
            </a:r>
            <a:r>
              <a:rPr dirty="0" sz="2600" spc="-36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5" b="1">
                <a:solidFill>
                  <a:srgbClr val="C00000"/>
                </a:solidFill>
                <a:latin typeface="Trebuchet MS"/>
                <a:cs typeface="Trebuchet MS"/>
              </a:rPr>
              <a:t>-2,</a:t>
            </a:r>
            <a:r>
              <a:rPr dirty="0" sz="2600" spc="-30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3,</a:t>
            </a:r>
            <a:r>
              <a:rPr dirty="0" sz="2600" spc="-37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5" b="1">
                <a:solidFill>
                  <a:srgbClr val="C00000"/>
                </a:solidFill>
                <a:latin typeface="Trebuchet MS"/>
                <a:cs typeface="Trebuchet MS"/>
              </a:rPr>
              <a:t>-4,</a:t>
            </a:r>
            <a:r>
              <a:rPr dirty="0" sz="2600" spc="-37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5,</a:t>
            </a:r>
            <a:r>
              <a:rPr dirty="0" sz="2600" spc="-30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 b="1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117" y="3524186"/>
            <a:ext cx="37465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0">
                <a:latin typeface="Trebuchet MS"/>
                <a:cs typeface="Trebuchet MS"/>
              </a:rPr>
              <a:t>2</a:t>
            </a:r>
            <a:r>
              <a:rPr dirty="0" sz="2600" spc="-135">
                <a:latin typeface="Trebuchet MS"/>
                <a:cs typeface="Trebuchet MS"/>
              </a:rPr>
              <a:t>)</a:t>
            </a:r>
            <a:r>
              <a:rPr dirty="0" sz="2600" spc="-38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117" y="5421947"/>
            <a:ext cx="535813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50875" algn="l"/>
              </a:tabLst>
            </a:pPr>
            <a:r>
              <a:rPr dirty="0" sz="2600" spc="-180">
                <a:latin typeface="Trebuchet MS"/>
                <a:cs typeface="Trebuchet MS"/>
              </a:rPr>
              <a:t>4).	</a:t>
            </a:r>
            <a:r>
              <a:rPr dirty="0" sz="2600" spc="-180" b="1">
                <a:solidFill>
                  <a:srgbClr val="C00000"/>
                </a:solidFill>
                <a:latin typeface="Trebuchet MS"/>
                <a:cs typeface="Trebuchet MS"/>
              </a:rPr>
              <a:t>1/4,</a:t>
            </a:r>
            <a:r>
              <a:rPr dirty="0" sz="2600" spc="-31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80" b="1">
                <a:solidFill>
                  <a:srgbClr val="C00000"/>
                </a:solidFill>
                <a:latin typeface="Trebuchet MS"/>
                <a:cs typeface="Trebuchet MS"/>
              </a:rPr>
              <a:t>2/9,</a:t>
            </a:r>
            <a:r>
              <a:rPr dirty="0" sz="2600" spc="-38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65" b="1">
                <a:solidFill>
                  <a:srgbClr val="C00000"/>
                </a:solidFill>
                <a:latin typeface="Trebuchet MS"/>
                <a:cs typeface="Trebuchet MS"/>
              </a:rPr>
              <a:t>3/16,</a:t>
            </a:r>
            <a:r>
              <a:rPr dirty="0" sz="2600" spc="-3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65" b="1">
                <a:solidFill>
                  <a:srgbClr val="C00000"/>
                </a:solidFill>
                <a:latin typeface="Trebuchet MS"/>
                <a:cs typeface="Trebuchet MS"/>
              </a:rPr>
              <a:t>4/25,</a:t>
            </a:r>
            <a:r>
              <a:rPr dirty="0" sz="2600" spc="-38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65" b="1">
                <a:solidFill>
                  <a:srgbClr val="C00000"/>
                </a:solidFill>
                <a:latin typeface="Trebuchet MS"/>
                <a:cs typeface="Trebuchet MS"/>
              </a:rPr>
              <a:t>5/36,</a:t>
            </a:r>
            <a:r>
              <a:rPr dirty="0" sz="2600" spc="-31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65" b="1">
                <a:solidFill>
                  <a:srgbClr val="C00000"/>
                </a:solidFill>
                <a:latin typeface="Trebuchet MS"/>
                <a:cs typeface="Trebuchet MS"/>
              </a:rPr>
              <a:t>6/49,</a:t>
            </a:r>
            <a:r>
              <a:rPr dirty="0" sz="2600" spc="-3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20" b="1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4394" y="3804489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 h="0">
                <a:moveTo>
                  <a:pt x="0" y="0"/>
                </a:moveTo>
                <a:lnTo>
                  <a:pt x="197059" y="0"/>
                </a:lnTo>
              </a:path>
            </a:pathLst>
          </a:custGeom>
          <a:ln w="16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27776" y="3804489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 h="0">
                <a:moveTo>
                  <a:pt x="0" y="0"/>
                </a:moveTo>
                <a:lnTo>
                  <a:pt x="197082" y="0"/>
                </a:lnTo>
              </a:path>
            </a:pathLst>
          </a:custGeom>
          <a:ln w="16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36014" y="380448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 h="0">
                <a:moveTo>
                  <a:pt x="0" y="0"/>
                </a:moveTo>
                <a:lnTo>
                  <a:pt x="176321" y="0"/>
                </a:lnTo>
              </a:path>
            </a:pathLst>
          </a:custGeom>
          <a:ln w="16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8645" y="3804489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 h="0">
                <a:moveTo>
                  <a:pt x="0" y="0"/>
                </a:moveTo>
                <a:lnTo>
                  <a:pt x="176321" y="0"/>
                </a:lnTo>
              </a:path>
            </a:pathLst>
          </a:custGeom>
          <a:ln w="16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76122" y="3804489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 h="0">
                <a:moveTo>
                  <a:pt x="0" y="0"/>
                </a:moveTo>
                <a:lnTo>
                  <a:pt x="197059" y="0"/>
                </a:lnTo>
              </a:path>
            </a:pathLst>
          </a:custGeom>
          <a:ln w="16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49503" y="3804489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 h="0">
                <a:moveTo>
                  <a:pt x="0" y="0"/>
                </a:moveTo>
                <a:lnTo>
                  <a:pt x="197059" y="0"/>
                </a:lnTo>
              </a:path>
            </a:pathLst>
          </a:custGeom>
          <a:ln w="16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57741" y="3804489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 h="0">
                <a:moveTo>
                  <a:pt x="0" y="0"/>
                </a:moveTo>
                <a:lnTo>
                  <a:pt x="181506" y="0"/>
                </a:lnTo>
              </a:path>
            </a:pathLst>
          </a:custGeom>
          <a:ln w="16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87717" y="3548014"/>
            <a:ext cx="4366260" cy="1356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54685">
              <a:lnSpc>
                <a:spcPts val="2530"/>
              </a:lnSpc>
              <a:spcBef>
                <a:spcPts val="105"/>
              </a:spcBef>
            </a:pPr>
            <a:r>
              <a:rPr dirty="0" sz="2550" spc="135">
                <a:latin typeface="Times New Roman"/>
                <a:cs typeface="Times New Roman"/>
              </a:rPr>
              <a:t>1</a:t>
            </a:r>
            <a:r>
              <a:rPr dirty="0" sz="2550" spc="135">
                <a:latin typeface="Symbol"/>
                <a:cs typeface="Symbol"/>
              </a:rPr>
              <a:t></a:t>
            </a:r>
            <a:r>
              <a:rPr dirty="0" sz="2550" spc="-40">
                <a:latin typeface="Times New Roman"/>
                <a:cs typeface="Times New Roman"/>
              </a:rPr>
              <a:t> </a:t>
            </a:r>
            <a:r>
              <a:rPr dirty="0" baseline="34858" sz="3825" spc="44">
                <a:latin typeface="Times New Roman"/>
                <a:cs typeface="Times New Roman"/>
              </a:rPr>
              <a:t>1</a:t>
            </a:r>
            <a:r>
              <a:rPr dirty="0" baseline="34858" sz="3825" spc="-240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,</a:t>
            </a:r>
            <a:r>
              <a:rPr dirty="0" sz="2550" spc="-150">
                <a:latin typeface="Times New Roman"/>
                <a:cs typeface="Times New Roman"/>
              </a:rPr>
              <a:t> </a:t>
            </a:r>
            <a:r>
              <a:rPr dirty="0" baseline="34858" sz="3825" spc="44">
                <a:latin typeface="Times New Roman"/>
                <a:cs typeface="Times New Roman"/>
              </a:rPr>
              <a:t>1</a:t>
            </a:r>
            <a:r>
              <a:rPr dirty="0" baseline="34858" sz="3825" spc="7">
                <a:latin typeface="Times New Roman"/>
                <a:cs typeface="Times New Roman"/>
              </a:rPr>
              <a:t> </a:t>
            </a:r>
            <a:r>
              <a:rPr dirty="0" sz="2550" spc="35">
                <a:latin typeface="Symbol"/>
                <a:cs typeface="Symbol"/>
              </a:rPr>
              <a:t></a:t>
            </a:r>
            <a:r>
              <a:rPr dirty="0" sz="2550" spc="-120">
                <a:latin typeface="Times New Roman"/>
                <a:cs typeface="Times New Roman"/>
              </a:rPr>
              <a:t> </a:t>
            </a:r>
            <a:r>
              <a:rPr dirty="0" baseline="34858" sz="3825" spc="44">
                <a:latin typeface="Times New Roman"/>
                <a:cs typeface="Times New Roman"/>
              </a:rPr>
              <a:t>1</a:t>
            </a:r>
            <a:r>
              <a:rPr dirty="0" baseline="34858" sz="3825" spc="-359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,</a:t>
            </a:r>
            <a:r>
              <a:rPr dirty="0" sz="2550" spc="-235">
                <a:latin typeface="Times New Roman"/>
                <a:cs typeface="Times New Roman"/>
              </a:rPr>
              <a:t> </a:t>
            </a:r>
            <a:r>
              <a:rPr dirty="0" baseline="34858" sz="3825" spc="44">
                <a:latin typeface="Times New Roman"/>
                <a:cs typeface="Times New Roman"/>
              </a:rPr>
              <a:t>1</a:t>
            </a:r>
            <a:r>
              <a:rPr dirty="0" baseline="34858" sz="3825" spc="-112">
                <a:latin typeface="Times New Roman"/>
                <a:cs typeface="Times New Roman"/>
              </a:rPr>
              <a:t> </a:t>
            </a:r>
            <a:r>
              <a:rPr dirty="0" sz="2550" spc="35">
                <a:latin typeface="Symbol"/>
                <a:cs typeface="Symbol"/>
              </a:rPr>
              <a:t></a:t>
            </a:r>
            <a:r>
              <a:rPr dirty="0" sz="2550" spc="-45">
                <a:latin typeface="Times New Roman"/>
                <a:cs typeface="Times New Roman"/>
              </a:rPr>
              <a:t> </a:t>
            </a:r>
            <a:r>
              <a:rPr dirty="0" baseline="34858" sz="3825" spc="44">
                <a:latin typeface="Times New Roman"/>
                <a:cs typeface="Times New Roman"/>
              </a:rPr>
              <a:t>1</a:t>
            </a:r>
            <a:r>
              <a:rPr dirty="0" baseline="34858" sz="3825" spc="-22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,</a:t>
            </a:r>
            <a:r>
              <a:rPr dirty="0" sz="2550" spc="-160">
                <a:latin typeface="Times New Roman"/>
                <a:cs typeface="Times New Roman"/>
              </a:rPr>
              <a:t> </a:t>
            </a:r>
            <a:r>
              <a:rPr dirty="0" baseline="34858" sz="3825" spc="44">
                <a:latin typeface="Times New Roman"/>
                <a:cs typeface="Times New Roman"/>
              </a:rPr>
              <a:t>1</a:t>
            </a:r>
            <a:r>
              <a:rPr dirty="0" baseline="34858" sz="3825" spc="22">
                <a:latin typeface="Times New Roman"/>
                <a:cs typeface="Times New Roman"/>
              </a:rPr>
              <a:t> </a:t>
            </a:r>
            <a:r>
              <a:rPr dirty="0" sz="2550" spc="35">
                <a:latin typeface="Symbol"/>
                <a:cs typeface="Symbol"/>
              </a:rPr>
              <a:t></a:t>
            </a:r>
            <a:r>
              <a:rPr dirty="0" sz="2550" spc="-110">
                <a:latin typeface="Times New Roman"/>
                <a:cs typeface="Times New Roman"/>
              </a:rPr>
              <a:t> </a:t>
            </a:r>
            <a:r>
              <a:rPr dirty="0" baseline="34858" sz="3825" spc="44">
                <a:latin typeface="Times New Roman"/>
                <a:cs typeface="Times New Roman"/>
              </a:rPr>
              <a:t>1</a:t>
            </a:r>
            <a:r>
              <a:rPr dirty="0" baseline="34858" sz="3825" spc="-315">
                <a:latin typeface="Times New Roman"/>
                <a:cs typeface="Times New Roman"/>
              </a:rPr>
              <a:t> </a:t>
            </a:r>
            <a:r>
              <a:rPr dirty="0" sz="2550" spc="50">
                <a:latin typeface="Times New Roman"/>
                <a:cs typeface="Times New Roman"/>
              </a:rPr>
              <a:t>,L</a:t>
            </a:r>
            <a:endParaRPr sz="2550">
              <a:latin typeface="Times New Roman"/>
              <a:cs typeface="Times New Roman"/>
            </a:endParaRPr>
          </a:p>
          <a:p>
            <a:pPr marL="1186815">
              <a:lnSpc>
                <a:spcPts val="2530"/>
              </a:lnSpc>
              <a:tabLst>
                <a:tab pos="1560195" algn="l"/>
                <a:tab pos="2058035" algn="l"/>
                <a:tab pos="2409825" algn="l"/>
                <a:tab pos="2907665" algn="l"/>
                <a:tab pos="3281045" algn="l"/>
                <a:tab pos="3778250" algn="l"/>
              </a:tabLst>
            </a:pPr>
            <a:r>
              <a:rPr dirty="0" sz="2550" spc="30">
                <a:latin typeface="Times New Roman"/>
                <a:cs typeface="Times New Roman"/>
              </a:rPr>
              <a:t>2	2	3	3	4	4	5</a:t>
            </a:r>
            <a:endParaRPr sz="2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85"/>
              </a:spcBef>
              <a:tabLst>
                <a:tab pos="676275" algn="l"/>
              </a:tabLst>
            </a:pPr>
            <a:r>
              <a:rPr dirty="0" sz="2600" spc="-180">
                <a:latin typeface="Trebuchet MS"/>
                <a:cs typeface="Trebuchet MS"/>
              </a:rPr>
              <a:t>3).	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2,</a:t>
            </a:r>
            <a:r>
              <a:rPr dirty="0" sz="2600" spc="-3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6,</a:t>
            </a:r>
            <a:r>
              <a:rPr dirty="0" sz="2600" spc="-38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12,</a:t>
            </a:r>
            <a:r>
              <a:rPr dirty="0" sz="2600" spc="-3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20,</a:t>
            </a:r>
            <a:r>
              <a:rPr dirty="0" sz="2600" spc="-3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30,</a:t>
            </a:r>
            <a:r>
              <a:rPr dirty="0" sz="2600" spc="-3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42,</a:t>
            </a:r>
            <a:r>
              <a:rPr dirty="0" sz="2600" spc="-3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56,</a:t>
            </a:r>
            <a:r>
              <a:rPr dirty="0" sz="2600" spc="-3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 b="1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17" y="1172499"/>
            <a:ext cx="7804150" cy="359219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70"/>
              </a:spcBef>
              <a:tabLst>
                <a:tab pos="688975" algn="l"/>
              </a:tabLst>
            </a:pPr>
            <a:r>
              <a:rPr dirty="0" sz="2400" spc="-185">
                <a:latin typeface="Trebuchet MS"/>
                <a:cs typeface="Trebuchet MS"/>
              </a:rPr>
              <a:t>1).	</a:t>
            </a:r>
            <a:r>
              <a:rPr dirty="0" sz="2400" spc="-150" b="1">
                <a:solidFill>
                  <a:srgbClr val="C00000"/>
                </a:solidFill>
                <a:latin typeface="Trebuchet MS"/>
                <a:cs typeface="Trebuchet MS"/>
              </a:rPr>
              <a:t>0,</a:t>
            </a:r>
            <a:r>
              <a:rPr dirty="0" sz="2400" spc="-33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50" b="1">
                <a:solidFill>
                  <a:srgbClr val="C00000"/>
                </a:solidFill>
                <a:latin typeface="Trebuchet MS"/>
                <a:cs typeface="Trebuchet MS"/>
              </a:rPr>
              <a:t>1,</a:t>
            </a:r>
            <a:r>
              <a:rPr dirty="0" sz="2400" spc="-31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20" b="1">
                <a:solidFill>
                  <a:srgbClr val="C00000"/>
                </a:solidFill>
                <a:latin typeface="Trebuchet MS"/>
                <a:cs typeface="Trebuchet MS"/>
              </a:rPr>
              <a:t>-2,</a:t>
            </a:r>
            <a:r>
              <a:rPr dirty="0" sz="2400" spc="-32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50" b="1">
                <a:solidFill>
                  <a:srgbClr val="C00000"/>
                </a:solidFill>
                <a:latin typeface="Trebuchet MS"/>
                <a:cs typeface="Trebuchet MS"/>
              </a:rPr>
              <a:t>3,</a:t>
            </a:r>
            <a:r>
              <a:rPr dirty="0" sz="2400" spc="-32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20" b="1">
                <a:solidFill>
                  <a:srgbClr val="C00000"/>
                </a:solidFill>
                <a:latin typeface="Trebuchet MS"/>
                <a:cs typeface="Trebuchet MS"/>
              </a:rPr>
              <a:t>-4,</a:t>
            </a:r>
            <a:r>
              <a:rPr dirty="0" sz="2400" spc="-39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50" b="1">
                <a:solidFill>
                  <a:srgbClr val="C00000"/>
                </a:solidFill>
                <a:latin typeface="Trebuchet MS"/>
                <a:cs typeface="Trebuchet MS"/>
              </a:rPr>
              <a:t>5,</a:t>
            </a:r>
            <a:r>
              <a:rPr dirty="0" sz="2400" spc="-32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640" b="1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70"/>
              </a:spcBef>
            </a:pPr>
            <a:r>
              <a:rPr dirty="0" u="heavy" sz="2400" spc="23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SOLUTION:</a:t>
            </a:r>
            <a:endParaRPr sz="2400">
              <a:latin typeface="Trebuchet MS"/>
              <a:cs typeface="Trebuchet MS"/>
            </a:endParaRPr>
          </a:p>
          <a:p>
            <a:pPr marL="50800" marR="43180">
              <a:lnSpc>
                <a:spcPts val="2630"/>
              </a:lnSpc>
              <a:spcBef>
                <a:spcPts val="645"/>
              </a:spcBef>
            </a:pPr>
            <a:r>
              <a:rPr dirty="0" sz="2400" spc="-85">
                <a:solidFill>
                  <a:srgbClr val="C00000"/>
                </a:solidFill>
                <a:latin typeface="Trebuchet MS"/>
                <a:cs typeface="Trebuchet MS"/>
              </a:rPr>
              <a:t>Its </a:t>
            </a:r>
            <a:r>
              <a:rPr dirty="0" sz="2400" spc="-165">
                <a:solidFill>
                  <a:srgbClr val="C00000"/>
                </a:solidFill>
                <a:latin typeface="Trebuchet MS"/>
                <a:cs typeface="Trebuchet MS"/>
              </a:rPr>
              <a:t>an </a:t>
            </a:r>
            <a:r>
              <a:rPr dirty="0" sz="2400" spc="-150">
                <a:solidFill>
                  <a:srgbClr val="C00000"/>
                </a:solidFill>
                <a:latin typeface="Trebuchet MS"/>
                <a:cs typeface="Trebuchet MS"/>
              </a:rPr>
              <a:t>alternating </a:t>
            </a:r>
            <a:r>
              <a:rPr dirty="0" sz="2400" spc="-160">
                <a:solidFill>
                  <a:srgbClr val="C00000"/>
                </a:solidFill>
                <a:latin typeface="Trebuchet MS"/>
                <a:cs typeface="Trebuchet MS"/>
              </a:rPr>
              <a:t>sequence. </a:t>
            </a:r>
            <a:r>
              <a:rPr dirty="0" sz="2400" spc="-90">
                <a:solidFill>
                  <a:srgbClr val="C00000"/>
                </a:solidFill>
                <a:latin typeface="Trebuchet MS"/>
                <a:cs typeface="Trebuchet MS"/>
              </a:rPr>
              <a:t>In </a:t>
            </a:r>
            <a:r>
              <a:rPr dirty="0" sz="2400" spc="-145">
                <a:solidFill>
                  <a:srgbClr val="C00000"/>
                </a:solidFill>
                <a:latin typeface="Trebuchet MS"/>
                <a:cs typeface="Trebuchet MS"/>
              </a:rPr>
              <a:t>alternating </a:t>
            </a:r>
            <a:r>
              <a:rPr dirty="0" sz="2400" spc="-140">
                <a:solidFill>
                  <a:srgbClr val="C00000"/>
                </a:solidFill>
                <a:latin typeface="Trebuchet MS"/>
                <a:cs typeface="Trebuchet MS"/>
              </a:rPr>
              <a:t>sequence </a:t>
            </a:r>
            <a:r>
              <a:rPr dirty="0" sz="2400" spc="-160">
                <a:solidFill>
                  <a:srgbClr val="C00000"/>
                </a:solidFill>
                <a:latin typeface="Trebuchet MS"/>
                <a:cs typeface="Trebuchet MS"/>
              </a:rPr>
              <a:t>always </a:t>
            </a:r>
            <a:r>
              <a:rPr dirty="0" sz="2400" spc="-170">
                <a:solidFill>
                  <a:srgbClr val="C00000"/>
                </a:solidFill>
                <a:latin typeface="Trebuchet MS"/>
                <a:cs typeface="Trebuchet MS"/>
              </a:rPr>
              <a:t>take  </a:t>
            </a:r>
            <a:r>
              <a:rPr dirty="0" sz="2400" spc="-135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dirty="0" sz="2400" spc="-80">
                <a:solidFill>
                  <a:srgbClr val="C00000"/>
                </a:solidFill>
                <a:latin typeface="Trebuchet MS"/>
                <a:cs typeface="Trebuchet MS"/>
              </a:rPr>
              <a:t>power </a:t>
            </a:r>
            <a:r>
              <a:rPr dirty="0" sz="2400" spc="-114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dirty="0" sz="2400" spc="-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solidFill>
                  <a:srgbClr val="C00000"/>
                </a:solidFill>
                <a:latin typeface="Trebuchet MS"/>
                <a:cs typeface="Trebuchet MS"/>
              </a:rPr>
              <a:t>(-1)</a:t>
            </a:r>
            <a:endParaRPr sz="2400">
              <a:latin typeface="Trebuchet MS"/>
              <a:cs typeface="Trebuchet MS"/>
            </a:endParaRPr>
          </a:p>
          <a:p>
            <a:pPr marL="688975" marR="1524000">
              <a:lnSpc>
                <a:spcPts val="6380"/>
              </a:lnSpc>
              <a:spcBef>
                <a:spcPts val="755"/>
              </a:spcBef>
              <a:tabLst>
                <a:tab pos="3435350" algn="l"/>
              </a:tabLst>
            </a:pPr>
            <a:r>
              <a:rPr dirty="0" sz="24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713" sz="2325" spc="-209">
                <a:solidFill>
                  <a:srgbClr val="C00000"/>
                </a:solidFill>
                <a:latin typeface="Trebuchet MS"/>
                <a:cs typeface="Trebuchet MS"/>
              </a:rPr>
              <a:t>n  </a:t>
            </a:r>
            <a:r>
              <a:rPr dirty="0" sz="2400" spc="14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400" spc="-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solidFill>
                  <a:srgbClr val="C00000"/>
                </a:solidFill>
                <a:latin typeface="Trebuchet MS"/>
                <a:cs typeface="Trebuchet MS"/>
              </a:rPr>
              <a:t>(-1)</a:t>
            </a:r>
            <a:r>
              <a:rPr dirty="0" sz="2400" spc="-22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baseline="26881" sz="2325" spc="-15">
                <a:solidFill>
                  <a:srgbClr val="C00000"/>
                </a:solidFill>
                <a:latin typeface="Trebuchet MS"/>
                <a:cs typeface="Trebuchet MS"/>
              </a:rPr>
              <a:t>n+1</a:t>
            </a:r>
            <a:r>
              <a:rPr dirty="0" sz="2400" spc="-10">
                <a:solidFill>
                  <a:srgbClr val="C00000"/>
                </a:solidFill>
                <a:latin typeface="Trebuchet MS"/>
                <a:cs typeface="Trebuchet MS"/>
              </a:rPr>
              <a:t>n	</a:t>
            </a:r>
            <a:r>
              <a:rPr dirty="0" sz="2400" spc="-75">
                <a:latin typeface="Trebuchet MS"/>
                <a:cs typeface="Trebuchet MS"/>
              </a:rPr>
              <a:t>for </a:t>
            </a:r>
            <a:r>
              <a:rPr dirty="0" sz="2400" spc="-195">
                <a:latin typeface="Trebuchet MS"/>
                <a:cs typeface="Trebuchet MS"/>
              </a:rPr>
              <a:t>all </a:t>
            </a:r>
            <a:r>
              <a:rPr dirty="0" sz="2400" spc="-120">
                <a:latin typeface="Trebuchet MS"/>
                <a:cs typeface="Trebuchet MS"/>
              </a:rPr>
              <a:t>integers </a:t>
            </a:r>
            <a:r>
              <a:rPr dirty="0" sz="2400" spc="-114">
                <a:latin typeface="Trebuchet MS"/>
                <a:cs typeface="Trebuchet MS"/>
              </a:rPr>
              <a:t>n </a:t>
            </a:r>
            <a:r>
              <a:rPr dirty="0" sz="2400">
                <a:latin typeface="Symbol"/>
                <a:cs typeface="Symbol"/>
              </a:rPr>
              <a:t>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0  </a:t>
            </a:r>
            <a:r>
              <a:rPr dirty="0" sz="2400" spc="-120">
                <a:latin typeface="Trebuchet MS"/>
                <a:cs typeface="Trebuchet MS"/>
              </a:rPr>
              <a:t>when </a:t>
            </a:r>
            <a:r>
              <a:rPr dirty="0" sz="2400" spc="-114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400" spc="-105">
                <a:latin typeface="Trebuchet MS"/>
                <a:cs typeface="Trebuchet MS"/>
              </a:rPr>
              <a:t>is </a:t>
            </a:r>
            <a:r>
              <a:rPr dirty="0" sz="2400" spc="-65">
                <a:latin typeface="Trebuchet MS"/>
                <a:cs typeface="Trebuchet MS"/>
              </a:rPr>
              <a:t>odd </a:t>
            </a:r>
            <a:r>
              <a:rPr dirty="0" sz="2400" spc="-135">
                <a:latin typeface="Trebuchet MS"/>
                <a:cs typeface="Trebuchet MS"/>
              </a:rPr>
              <a:t>the </a:t>
            </a:r>
            <a:r>
              <a:rPr dirty="0" sz="2400" spc="-105">
                <a:latin typeface="Trebuchet MS"/>
                <a:cs typeface="Trebuchet MS"/>
              </a:rPr>
              <a:t>term </a:t>
            </a:r>
            <a:r>
              <a:rPr dirty="0" sz="2400" spc="-150">
                <a:latin typeface="Trebuchet MS"/>
                <a:cs typeface="Trebuchet MS"/>
              </a:rPr>
              <a:t>will </a:t>
            </a:r>
            <a:r>
              <a:rPr dirty="0" sz="2400" spc="-114">
                <a:latin typeface="Trebuchet MS"/>
                <a:cs typeface="Trebuchet MS"/>
              </a:rPr>
              <a:t>become</a:t>
            </a:r>
            <a:r>
              <a:rPr dirty="0" sz="2400" spc="19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positive.</a:t>
            </a:r>
            <a:endParaRPr sz="2400">
              <a:latin typeface="Trebuchet MS"/>
              <a:cs typeface="Trebuchet MS"/>
            </a:endParaRPr>
          </a:p>
          <a:p>
            <a:pPr marL="50800">
              <a:lnSpc>
                <a:spcPts val="2360"/>
              </a:lnSpc>
            </a:pPr>
            <a:r>
              <a:rPr dirty="0" sz="2400" spc="-100">
                <a:latin typeface="Trebuchet MS"/>
                <a:cs typeface="Trebuchet MS"/>
              </a:rPr>
              <a:t>Check: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79792" y="4817145"/>
          <a:ext cx="4782185" cy="1207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8945"/>
                <a:gridCol w="720090"/>
                <a:gridCol w="1725930"/>
                <a:gridCol w="617854"/>
              </a:tblGrid>
              <a:tr h="403581">
                <a:tc>
                  <a:txBody>
                    <a:bodyPr/>
                    <a:lstStyle/>
                    <a:p>
                      <a:pPr marL="31750">
                        <a:lnSpc>
                          <a:spcPts val="2715"/>
                        </a:lnSpc>
                      </a:pPr>
                      <a:r>
                        <a:rPr dirty="0" sz="2400" spc="-12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baseline="-19713" sz="2325" spc="-179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 </a:t>
                      </a:r>
                      <a:r>
                        <a:rPr dirty="0" sz="2400" spc="145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dirty="0" sz="2400" spc="-11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(-1)</a:t>
                      </a:r>
                      <a:r>
                        <a:rPr dirty="0" sz="2400" spc="-235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baseline="26881" sz="2325" spc="-52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0+1.</a:t>
                      </a:r>
                      <a:r>
                        <a:rPr dirty="0" sz="2400" spc="-35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715"/>
                        </a:lnSpc>
                      </a:pPr>
                      <a:r>
                        <a:rPr dirty="0" sz="2400" spc="145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400" spc="-14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400" spc="-204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0,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715"/>
                        </a:lnSpc>
                      </a:pPr>
                      <a:r>
                        <a:rPr dirty="0" sz="2400" spc="-12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baseline="-19713" sz="2325" spc="-179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 </a:t>
                      </a:r>
                      <a:r>
                        <a:rPr dirty="0" sz="2400" spc="145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dirty="0" sz="2400" spc="-11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(-1)</a:t>
                      </a:r>
                      <a:r>
                        <a:rPr dirty="0" sz="2400" spc="-24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baseline="26881" sz="2325" spc="15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1+1</a:t>
                      </a:r>
                      <a:r>
                        <a:rPr dirty="0" sz="2400" spc="1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715"/>
                        </a:lnSpc>
                      </a:pPr>
                      <a:r>
                        <a:rPr dirty="0" sz="2400" spc="145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400" spc="-155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400" spc="-204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1,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405447">
                <a:tc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</a:pPr>
                      <a:r>
                        <a:rPr dirty="0" sz="2400" spc="-12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baseline="-19713" sz="2325" spc="-179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 </a:t>
                      </a:r>
                      <a:r>
                        <a:rPr dirty="0" sz="2400" spc="14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dirty="0" sz="2400" spc="-11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(-1)</a:t>
                      </a:r>
                      <a:r>
                        <a:rPr dirty="0" sz="2400" spc="-24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baseline="26881" sz="2325" spc="-44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2+1.</a:t>
                      </a:r>
                      <a:r>
                        <a:rPr dirty="0" sz="2400" spc="-3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765"/>
                        </a:lnSpc>
                      </a:pPr>
                      <a:r>
                        <a:rPr dirty="0" sz="2400" spc="14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400" spc="-145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400" spc="-19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-2,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765"/>
                        </a:lnSpc>
                      </a:pPr>
                      <a:r>
                        <a:rPr dirty="0" sz="2400" spc="-12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baseline="-19713" sz="2325" spc="-179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3 </a:t>
                      </a:r>
                      <a:r>
                        <a:rPr dirty="0" sz="2400" spc="14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dirty="0" sz="2400" spc="-11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(-1)</a:t>
                      </a:r>
                      <a:r>
                        <a:rPr dirty="0" sz="2400" spc="-245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baseline="26881" sz="2325" spc="-44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3+1.</a:t>
                      </a:r>
                      <a:r>
                        <a:rPr dirty="0" sz="2400" spc="-3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765"/>
                        </a:lnSpc>
                      </a:pPr>
                      <a:r>
                        <a:rPr dirty="0" sz="2400" spc="14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400" spc="-17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400" spc="-21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3,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398523">
                <a:tc>
                  <a:txBody>
                    <a:bodyPr/>
                    <a:lstStyle/>
                    <a:p>
                      <a:pPr marL="31750">
                        <a:lnSpc>
                          <a:spcPts val="2730"/>
                        </a:lnSpc>
                      </a:pPr>
                      <a:r>
                        <a:rPr dirty="0" sz="2400" spc="-12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baseline="-19713" sz="2325" spc="-179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4 </a:t>
                      </a:r>
                      <a:r>
                        <a:rPr dirty="0" sz="2400" spc="14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dirty="0" sz="2400" spc="-11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(-1)</a:t>
                      </a:r>
                      <a:r>
                        <a:rPr dirty="0" sz="2400" spc="-575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baseline="26881" sz="2325" spc="-52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4+1.</a:t>
                      </a:r>
                      <a:r>
                        <a:rPr dirty="0" sz="2400" spc="-35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730"/>
                        </a:lnSpc>
                      </a:pPr>
                      <a:r>
                        <a:rPr dirty="0" sz="2400" spc="14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400" spc="-145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400" spc="-19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-4,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730"/>
                        </a:lnSpc>
                      </a:pPr>
                      <a:r>
                        <a:rPr dirty="0" sz="2400" spc="-12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baseline="-19713" sz="2325" spc="-179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5 </a:t>
                      </a:r>
                      <a:r>
                        <a:rPr dirty="0" sz="2400" spc="14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dirty="0" sz="2400" spc="-11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(-1)</a:t>
                      </a:r>
                      <a:r>
                        <a:rPr dirty="0" sz="2400" spc="-575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baseline="26881" sz="2325" spc="-52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5+1.</a:t>
                      </a:r>
                      <a:r>
                        <a:rPr dirty="0" sz="2400" spc="-35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730"/>
                        </a:lnSpc>
                      </a:pPr>
                      <a:r>
                        <a:rPr dirty="0" sz="2400" spc="14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dirty="0" sz="2400" spc="-17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400" spc="-21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5,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117" y="2188781"/>
            <a:ext cx="202120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heavy" sz="2600" spc="27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117" y="3132836"/>
            <a:ext cx="351472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90">
                <a:latin typeface="Trebuchet MS"/>
                <a:cs typeface="Trebuchet MS"/>
              </a:rPr>
              <a:t>Every </a:t>
            </a:r>
            <a:r>
              <a:rPr dirty="0" sz="2600" spc="-95">
                <a:latin typeface="Trebuchet MS"/>
                <a:cs typeface="Trebuchet MS"/>
              </a:rPr>
              <a:t>term </a:t>
            </a:r>
            <a:r>
              <a:rPr dirty="0" sz="2600" spc="-120">
                <a:latin typeface="Trebuchet MS"/>
                <a:cs typeface="Trebuchet MS"/>
              </a:rPr>
              <a:t>has </a:t>
            </a:r>
            <a:r>
              <a:rPr dirty="0" sz="2600" spc="-75">
                <a:latin typeface="Trebuchet MS"/>
                <a:cs typeface="Trebuchet MS"/>
              </a:rPr>
              <a:t>two</a:t>
            </a:r>
            <a:r>
              <a:rPr dirty="0" sz="2600" spc="-29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parts: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8945" y="3791584"/>
            <a:ext cx="135255" cy="288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3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1841" y="3400975"/>
            <a:ext cx="146748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00050" algn="l"/>
              </a:tabLst>
            </a:pPr>
            <a:r>
              <a:rPr dirty="0" baseline="-33119" sz="3900" spc="-202">
                <a:solidFill>
                  <a:srgbClr val="C00000"/>
                </a:solidFill>
                <a:latin typeface="Trebuchet MS"/>
                <a:cs typeface="Trebuchet MS"/>
              </a:rPr>
              <a:t>b	</a:t>
            </a:r>
            <a:r>
              <a:rPr dirty="0" baseline="-33119" sz="3900" spc="254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000" spc="365">
                <a:latin typeface="Times New Roman"/>
                <a:cs typeface="Times New Roman"/>
              </a:rPr>
              <a:t>1 </a:t>
            </a:r>
            <a:r>
              <a:rPr dirty="0" baseline="-34722" sz="3000" spc="600">
                <a:latin typeface="Symbol"/>
                <a:cs typeface="Symbol"/>
              </a:rPr>
              <a:t></a:t>
            </a:r>
            <a:r>
              <a:rPr dirty="0" baseline="-34722" sz="3000" spc="-120">
                <a:latin typeface="Times New Roman"/>
                <a:cs typeface="Times New Roman"/>
              </a:rPr>
              <a:t> </a:t>
            </a:r>
            <a:r>
              <a:rPr dirty="0" sz="2000" spc="365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0354" y="3791584"/>
            <a:ext cx="135255" cy="288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3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8651" y="3600069"/>
            <a:ext cx="58293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4650" algn="l"/>
              </a:tabLst>
            </a:pP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6821" y="4077080"/>
            <a:ext cx="64325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r>
              <a:rPr dirty="0" baseline="-19607" sz="2550" spc="-97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dirty="0" baseline="-19607" sz="2550" spc="19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1863" y="4553839"/>
            <a:ext cx="220154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General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</a:t>
            </a:r>
            <a:r>
              <a:rPr dirty="0" sz="2600" spc="-40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4">
                <a:solidFill>
                  <a:srgbClr val="C00000"/>
                </a:solidFill>
                <a:latin typeface="Trebuchet MS"/>
                <a:cs typeface="Trebuchet MS"/>
              </a:rPr>
              <a:t>is: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50042" y="1495547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 h="0">
                <a:moveTo>
                  <a:pt x="0" y="0"/>
                </a:moveTo>
                <a:lnTo>
                  <a:pt x="196969" y="0"/>
                </a:lnTo>
              </a:path>
            </a:pathLst>
          </a:custGeom>
          <a:ln w="161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23357" y="1495547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 h="0">
                <a:moveTo>
                  <a:pt x="0" y="0"/>
                </a:moveTo>
                <a:lnTo>
                  <a:pt x="196969" y="0"/>
                </a:lnTo>
              </a:path>
            </a:pathLst>
          </a:custGeom>
          <a:ln w="161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31744" y="1495547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 h="0">
                <a:moveTo>
                  <a:pt x="0" y="0"/>
                </a:moveTo>
                <a:lnTo>
                  <a:pt x="176345" y="0"/>
                </a:lnTo>
              </a:path>
            </a:pathLst>
          </a:custGeom>
          <a:ln w="161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84435" y="1495547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 h="0">
                <a:moveTo>
                  <a:pt x="0" y="0"/>
                </a:moveTo>
                <a:lnTo>
                  <a:pt x="176345" y="0"/>
                </a:lnTo>
              </a:path>
            </a:pathLst>
          </a:custGeom>
          <a:ln w="161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72198" y="1495547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 h="0">
                <a:moveTo>
                  <a:pt x="0" y="0"/>
                </a:moveTo>
                <a:lnTo>
                  <a:pt x="196969" y="0"/>
                </a:lnTo>
              </a:path>
            </a:pathLst>
          </a:custGeom>
          <a:ln w="161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45513" y="1495547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 h="0">
                <a:moveTo>
                  <a:pt x="0" y="0"/>
                </a:moveTo>
                <a:lnTo>
                  <a:pt x="196969" y="0"/>
                </a:lnTo>
              </a:path>
            </a:pathLst>
          </a:custGeom>
          <a:ln w="161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53872" y="1495547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 h="0">
                <a:moveTo>
                  <a:pt x="0" y="0"/>
                </a:moveTo>
                <a:lnTo>
                  <a:pt x="181762" y="0"/>
                </a:lnTo>
              </a:path>
            </a:pathLst>
          </a:custGeom>
          <a:ln w="161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057966" y="1492745"/>
            <a:ext cx="2782570" cy="4127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85445" algn="l"/>
                <a:tab pos="882650" algn="l"/>
                <a:tab pos="1235075" algn="l"/>
                <a:tab pos="1732280" algn="l"/>
                <a:tab pos="2105660" algn="l"/>
                <a:tab pos="2602865" algn="l"/>
              </a:tabLst>
            </a:pPr>
            <a:r>
              <a:rPr dirty="0" sz="2500" spc="60">
                <a:latin typeface="Times New Roman"/>
                <a:cs typeface="Times New Roman"/>
              </a:rPr>
              <a:t>2</a:t>
            </a:r>
            <a:r>
              <a:rPr dirty="0" sz="2500" spc="60">
                <a:latin typeface="Times New Roman"/>
                <a:cs typeface="Times New Roman"/>
              </a:rPr>
              <a:t>	</a:t>
            </a:r>
            <a:r>
              <a:rPr dirty="0" sz="2500" spc="60">
                <a:latin typeface="Times New Roman"/>
                <a:cs typeface="Times New Roman"/>
              </a:rPr>
              <a:t>2</a:t>
            </a:r>
            <a:r>
              <a:rPr dirty="0" sz="2500" spc="60">
                <a:latin typeface="Times New Roman"/>
                <a:cs typeface="Times New Roman"/>
              </a:rPr>
              <a:t>	</a:t>
            </a:r>
            <a:r>
              <a:rPr dirty="0" sz="2500" spc="60">
                <a:latin typeface="Times New Roman"/>
                <a:cs typeface="Times New Roman"/>
              </a:rPr>
              <a:t>3</a:t>
            </a:r>
            <a:r>
              <a:rPr dirty="0" sz="2500" spc="60">
                <a:latin typeface="Times New Roman"/>
                <a:cs typeface="Times New Roman"/>
              </a:rPr>
              <a:t>	</a:t>
            </a:r>
            <a:r>
              <a:rPr dirty="0" sz="2500" spc="60">
                <a:latin typeface="Times New Roman"/>
                <a:cs typeface="Times New Roman"/>
              </a:rPr>
              <a:t>3</a:t>
            </a:r>
            <a:r>
              <a:rPr dirty="0" sz="2500" spc="60">
                <a:latin typeface="Times New Roman"/>
                <a:cs typeface="Times New Roman"/>
              </a:rPr>
              <a:t>	</a:t>
            </a:r>
            <a:r>
              <a:rPr dirty="0" sz="2500" spc="60">
                <a:latin typeface="Times New Roman"/>
                <a:cs typeface="Times New Roman"/>
              </a:rPr>
              <a:t>4</a:t>
            </a:r>
            <a:r>
              <a:rPr dirty="0" sz="2500" spc="60">
                <a:latin typeface="Times New Roman"/>
                <a:cs typeface="Times New Roman"/>
              </a:rPr>
              <a:t>	</a:t>
            </a:r>
            <a:r>
              <a:rPr dirty="0" sz="2500" spc="60">
                <a:latin typeface="Times New Roman"/>
                <a:cs typeface="Times New Roman"/>
              </a:rPr>
              <a:t>4</a:t>
            </a:r>
            <a:r>
              <a:rPr dirty="0" sz="2500" spc="60">
                <a:latin typeface="Times New Roman"/>
                <a:cs typeface="Times New Roman"/>
              </a:rPr>
              <a:t>	</a:t>
            </a:r>
            <a:r>
              <a:rPr dirty="0" sz="2500" spc="60">
                <a:latin typeface="Times New Roman"/>
                <a:cs typeface="Times New Roman"/>
              </a:rPr>
              <a:t>5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0417" y="1235011"/>
            <a:ext cx="4399280" cy="4260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813435" algn="l"/>
              </a:tabLst>
            </a:pPr>
            <a:r>
              <a:rPr dirty="0" u="none" sz="2600" spc="-180" b="0">
                <a:solidFill>
                  <a:srgbClr val="000000"/>
                </a:solidFill>
                <a:latin typeface="Trebuchet MS"/>
                <a:cs typeface="Trebuchet MS"/>
              </a:rPr>
              <a:t>2).	</a:t>
            </a:r>
            <a:r>
              <a:rPr dirty="0" u="none" baseline="1111" sz="3750" spc="240" b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u="none" baseline="1111" sz="3750" spc="240" b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u="none" baseline="1111" sz="3750" spc="-44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36666" sz="3750" spc="89" b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u="none" baseline="36666" sz="3750" spc="-22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1111" sz="3750" spc="44" b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dirty="0" u="none" baseline="1111" sz="3750" spc="-217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36666" sz="3750" spc="89" b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u="none" baseline="36666" sz="3750" spc="1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1111" sz="3750" spc="97" b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u="none" baseline="1111" sz="3750" spc="-172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36666" sz="3750" spc="89" b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u="none" baseline="36666" sz="3750" spc="-337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1111" sz="3750" spc="44" b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dirty="0" u="none" baseline="1111" sz="3750" spc="-3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36666" sz="3750" spc="89" b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u="none" baseline="36666" sz="3750" spc="-97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1111" sz="3750" spc="97" b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u="none" baseline="1111" sz="3750" spc="-52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36666" sz="3750" spc="89" b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u="none" baseline="36666" sz="3750" spc="-202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1111" sz="3750" spc="44" b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dirty="0" u="none" baseline="1111" sz="3750" spc="-24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36666" sz="3750" spc="89" b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u="none" baseline="36666" sz="3750" spc="44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1111" sz="3750" spc="97" b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u="none" baseline="1111" sz="3750" spc="-16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36666" sz="3750" spc="89" b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u="none" baseline="36666" sz="3750" spc="-284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1111" sz="3750" spc="112" b="0">
                <a:solidFill>
                  <a:srgbClr val="000000"/>
                </a:solidFill>
                <a:latin typeface="Times New Roman"/>
                <a:cs typeface="Times New Roman"/>
              </a:rPr>
              <a:t>,L</a:t>
            </a:r>
            <a:endParaRPr baseline="1111" sz="3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67630" y="3844430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 h="0">
                <a:moveTo>
                  <a:pt x="0" y="0"/>
                </a:moveTo>
                <a:lnTo>
                  <a:pt x="144536" y="0"/>
                </a:lnTo>
              </a:path>
            </a:pathLst>
          </a:custGeom>
          <a:ln w="106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59099" y="3844430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 h="0">
                <a:moveTo>
                  <a:pt x="0" y="0"/>
                </a:moveTo>
                <a:lnTo>
                  <a:pt x="209607" y="0"/>
                </a:lnTo>
              </a:path>
            </a:pathLst>
          </a:custGeom>
          <a:ln w="106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240465" y="3839350"/>
            <a:ext cx="7289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1655" algn="l"/>
              </a:tabLst>
            </a:pPr>
            <a:r>
              <a:rPr dirty="0" sz="2000" spc="365">
                <a:latin typeface="Times New Roman"/>
                <a:cs typeface="Times New Roman"/>
              </a:rPr>
              <a:t>1</a:t>
            </a:r>
            <a:r>
              <a:rPr dirty="0" sz="2000" spc="365">
                <a:latin typeface="Times New Roman"/>
                <a:cs typeface="Times New Roman"/>
              </a:rPr>
              <a:t>	</a:t>
            </a:r>
            <a:r>
              <a:rPr dirty="0" sz="2000" spc="365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64582" y="383951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 h="0">
                <a:moveTo>
                  <a:pt x="0" y="0"/>
                </a:moveTo>
                <a:lnTo>
                  <a:pt x="214125" y="0"/>
                </a:lnTo>
              </a:path>
            </a:pathLst>
          </a:custGeom>
          <a:ln w="104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33108" y="383951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 h="0">
                <a:moveTo>
                  <a:pt x="0" y="0"/>
                </a:moveTo>
                <a:lnTo>
                  <a:pt x="191963" y="0"/>
                </a:lnTo>
              </a:path>
            </a:pathLst>
          </a:custGeom>
          <a:ln w="104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932217" y="3427777"/>
            <a:ext cx="836930" cy="73342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dirty="0" sz="1950" spc="420">
                <a:latin typeface="Times New Roman"/>
                <a:cs typeface="Times New Roman"/>
              </a:rPr>
              <a:t>1 </a:t>
            </a:r>
            <a:r>
              <a:rPr dirty="0" baseline="-35612" sz="2925" spc="690">
                <a:latin typeface="Symbol"/>
                <a:cs typeface="Symbol"/>
              </a:rPr>
              <a:t></a:t>
            </a:r>
            <a:r>
              <a:rPr dirty="0" baseline="-35612" sz="2925" spc="-60">
                <a:latin typeface="Times New Roman"/>
                <a:cs typeface="Times New Roman"/>
              </a:rPr>
              <a:t> </a:t>
            </a:r>
            <a:r>
              <a:rPr dirty="0" sz="1950" spc="42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  <a:p>
            <a:pPr marL="55880">
              <a:lnSpc>
                <a:spcPct val="100000"/>
              </a:lnSpc>
              <a:spcBef>
                <a:spcPts val="445"/>
              </a:spcBef>
              <a:tabLst>
                <a:tab pos="613410" algn="l"/>
              </a:tabLst>
            </a:pPr>
            <a:r>
              <a:rPr dirty="0" sz="1950" spc="420">
                <a:latin typeface="Times New Roman"/>
                <a:cs typeface="Times New Roman"/>
              </a:rPr>
              <a:t>2	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58946" y="430654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89906" y="0"/>
                </a:lnTo>
              </a:path>
            </a:pathLst>
          </a:custGeom>
          <a:ln w="107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99442" y="4306544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 h="0">
                <a:moveTo>
                  <a:pt x="0" y="0"/>
                </a:moveTo>
                <a:lnTo>
                  <a:pt x="211814" y="0"/>
                </a:lnTo>
              </a:path>
            </a:pathLst>
          </a:custGeom>
          <a:ln w="107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071713" y="4301575"/>
            <a:ext cx="727075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51180" algn="l"/>
              </a:tabLst>
            </a:pPr>
            <a:r>
              <a:rPr dirty="0" sz="2000" spc="380">
                <a:latin typeface="Times New Roman"/>
                <a:cs typeface="Times New Roman"/>
              </a:rPr>
              <a:t>3</a:t>
            </a:r>
            <a:r>
              <a:rPr dirty="0" sz="2000" spc="380">
                <a:latin typeface="Times New Roman"/>
                <a:cs typeface="Times New Roman"/>
              </a:rPr>
              <a:t>	</a:t>
            </a:r>
            <a:r>
              <a:rPr dirty="0" sz="2000" spc="38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53542" y="3937255"/>
            <a:ext cx="752475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63880" algn="l"/>
              </a:tabLst>
            </a:pPr>
            <a:r>
              <a:rPr dirty="0" sz="2000" spc="380">
                <a:latin typeface="Times New Roman"/>
                <a:cs typeface="Times New Roman"/>
              </a:rPr>
              <a:t>1</a:t>
            </a:r>
            <a:r>
              <a:rPr dirty="0" sz="2000" spc="380">
                <a:latin typeface="Times New Roman"/>
                <a:cs typeface="Times New Roman"/>
              </a:rPr>
              <a:t>	</a:t>
            </a:r>
            <a:r>
              <a:rPr dirty="0" sz="2000" spc="38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31008" y="4099932"/>
            <a:ext cx="19304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2000" spc="415">
                <a:latin typeface="Symbol"/>
                <a:cs typeface="Symbol"/>
              </a:rPr>
              <a:t>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60568" y="5459379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 h="0">
                <a:moveTo>
                  <a:pt x="0" y="0"/>
                </a:moveTo>
                <a:lnTo>
                  <a:pt x="220579" y="0"/>
                </a:lnTo>
              </a:path>
            </a:pathLst>
          </a:custGeom>
          <a:ln w="131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12065" y="5459379"/>
            <a:ext cx="645795" cy="0"/>
          </a:xfrm>
          <a:custGeom>
            <a:avLst/>
            <a:gdLst/>
            <a:ahLst/>
            <a:cxnLst/>
            <a:rect l="l" t="t" r="r" b="b"/>
            <a:pathLst>
              <a:path w="645795" h="0">
                <a:moveTo>
                  <a:pt x="0" y="0"/>
                </a:moveTo>
                <a:lnTo>
                  <a:pt x="645235" y="0"/>
                </a:lnTo>
              </a:path>
            </a:pathLst>
          </a:custGeom>
          <a:ln w="131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833764" y="5079903"/>
            <a:ext cx="202565" cy="344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00" spc="34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33226" y="5247227"/>
            <a:ext cx="2821305" cy="344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00" spc="254">
                <a:latin typeface="Times New Roman"/>
                <a:cs typeface="Times New Roman"/>
              </a:rPr>
              <a:t>for</a:t>
            </a:r>
            <a:r>
              <a:rPr dirty="0" sz="2100" spc="135">
                <a:latin typeface="Times New Roman"/>
                <a:cs typeface="Times New Roman"/>
              </a:rPr>
              <a:t> </a:t>
            </a:r>
            <a:r>
              <a:rPr dirty="0" sz="2100" spc="204">
                <a:latin typeface="Times New Roman"/>
                <a:cs typeface="Times New Roman"/>
              </a:rPr>
              <a:t>all</a:t>
            </a:r>
            <a:r>
              <a:rPr dirty="0" sz="2100" spc="125">
                <a:latin typeface="Times New Roman"/>
                <a:cs typeface="Times New Roman"/>
              </a:rPr>
              <a:t> </a:t>
            </a:r>
            <a:r>
              <a:rPr dirty="0" sz="2100" spc="260">
                <a:latin typeface="Times New Roman"/>
                <a:cs typeface="Times New Roman"/>
              </a:rPr>
              <a:t>integers</a:t>
            </a:r>
            <a:r>
              <a:rPr dirty="0" sz="2100" spc="165">
                <a:latin typeface="Times New Roman"/>
                <a:cs typeface="Times New Roman"/>
              </a:rPr>
              <a:t> </a:t>
            </a:r>
            <a:r>
              <a:rPr dirty="0" sz="2100" spc="340" i="1">
                <a:latin typeface="Times New Roman"/>
                <a:cs typeface="Times New Roman"/>
              </a:rPr>
              <a:t>n</a:t>
            </a:r>
            <a:r>
              <a:rPr dirty="0" sz="2100" spc="65" i="1">
                <a:latin typeface="Times New Roman"/>
                <a:cs typeface="Times New Roman"/>
              </a:rPr>
              <a:t> </a:t>
            </a:r>
            <a:r>
              <a:rPr dirty="0" sz="2100" spc="375">
                <a:latin typeface="Symbol"/>
                <a:cs typeface="Symbol"/>
              </a:rPr>
              <a:t></a:t>
            </a:r>
            <a:r>
              <a:rPr dirty="0" sz="2100" spc="-200">
                <a:latin typeface="Times New Roman"/>
                <a:cs typeface="Times New Roman"/>
              </a:rPr>
              <a:t> </a:t>
            </a:r>
            <a:r>
              <a:rPr dirty="0" sz="2100" spc="34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41383" y="5427820"/>
            <a:ext cx="116205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180" i="1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56978" y="5247227"/>
            <a:ext cx="1228090" cy="344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21640" algn="l"/>
              </a:tabLst>
            </a:pPr>
            <a:r>
              <a:rPr dirty="0" sz="2100" spc="340" i="1">
                <a:latin typeface="Times New Roman"/>
                <a:cs typeface="Times New Roman"/>
              </a:rPr>
              <a:t>b	</a:t>
            </a:r>
            <a:r>
              <a:rPr dirty="0" sz="2100" spc="375">
                <a:latin typeface="Symbol"/>
                <a:cs typeface="Symbol"/>
              </a:rPr>
              <a:t></a:t>
            </a:r>
            <a:r>
              <a:rPr dirty="0" sz="2100" spc="375">
                <a:latin typeface="Times New Roman"/>
                <a:cs typeface="Times New Roman"/>
              </a:rPr>
              <a:t> </a:t>
            </a:r>
            <a:r>
              <a:rPr dirty="0" baseline="34391" sz="3150" spc="509">
                <a:latin typeface="Times New Roman"/>
                <a:cs typeface="Times New Roman"/>
              </a:rPr>
              <a:t>1</a:t>
            </a:r>
            <a:r>
              <a:rPr dirty="0" baseline="34391" sz="3150" spc="120">
                <a:latin typeface="Times New Roman"/>
                <a:cs typeface="Times New Roman"/>
              </a:rPr>
              <a:t> </a:t>
            </a:r>
            <a:r>
              <a:rPr dirty="0" sz="2100" spc="375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69933" y="5454630"/>
            <a:ext cx="1217295" cy="344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63880" algn="l"/>
              </a:tabLst>
            </a:pPr>
            <a:r>
              <a:rPr dirty="0" sz="2100" spc="300" i="1">
                <a:latin typeface="Times New Roman"/>
                <a:cs typeface="Times New Roman"/>
              </a:rPr>
              <a:t>k	k</a:t>
            </a:r>
            <a:r>
              <a:rPr dirty="0" sz="2100" spc="65" i="1">
                <a:latin typeface="Times New Roman"/>
                <a:cs typeface="Times New Roman"/>
              </a:rPr>
              <a:t> </a:t>
            </a:r>
            <a:r>
              <a:rPr dirty="0" sz="2100" spc="459">
                <a:latin typeface="Symbol"/>
                <a:cs typeface="Symbol"/>
              </a:rPr>
              <a:t></a:t>
            </a:r>
            <a:r>
              <a:rPr dirty="0" sz="2100" spc="459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117" y="1235011"/>
            <a:ext cx="422211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50875" algn="l"/>
              </a:tabLst>
            </a:pPr>
            <a:r>
              <a:rPr dirty="0" sz="2600" spc="-180">
                <a:latin typeface="Trebuchet MS"/>
                <a:cs typeface="Trebuchet MS"/>
              </a:rPr>
              <a:t>3).	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2,</a:t>
            </a:r>
            <a:r>
              <a:rPr dirty="0" sz="2600" spc="-31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6,</a:t>
            </a:r>
            <a:r>
              <a:rPr dirty="0" sz="2600" spc="-38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12,</a:t>
            </a:r>
            <a:r>
              <a:rPr dirty="0" sz="2600" spc="-31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20,</a:t>
            </a:r>
            <a:r>
              <a:rPr dirty="0" sz="2600" spc="-3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30,</a:t>
            </a:r>
            <a:r>
              <a:rPr dirty="0" sz="2600" spc="-31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42,</a:t>
            </a:r>
            <a:r>
              <a:rPr dirty="0" sz="2600" spc="-3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56,</a:t>
            </a:r>
            <a:r>
              <a:rPr dirty="0" sz="2600" spc="-31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 b="1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717" y="2122233"/>
            <a:ext cx="3234055" cy="1904364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dirty="0" u="heavy" sz="2600" spc="2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  <a:p>
            <a:pPr marL="676275" marR="30480" indent="-638810">
              <a:lnSpc>
                <a:spcPts val="3760"/>
              </a:lnSpc>
              <a:spcBef>
                <a:spcPts val="150"/>
              </a:spcBef>
            </a:pPr>
            <a:r>
              <a:rPr dirty="0" sz="2600" spc="20">
                <a:latin typeface="Trebuchet MS"/>
                <a:cs typeface="Trebuchet MS"/>
              </a:rPr>
              <a:t>Note </a:t>
            </a:r>
            <a:r>
              <a:rPr dirty="0" sz="2600" spc="-155">
                <a:latin typeface="Trebuchet MS"/>
                <a:cs typeface="Trebuchet MS"/>
              </a:rPr>
              <a:t>that </a:t>
            </a:r>
            <a:r>
              <a:rPr dirty="0" sz="2600" spc="-150">
                <a:latin typeface="Trebuchet MS"/>
                <a:cs typeface="Trebuchet MS"/>
              </a:rPr>
              <a:t>we </a:t>
            </a:r>
            <a:r>
              <a:rPr dirty="0" sz="2600" spc="-175">
                <a:latin typeface="Trebuchet MS"/>
                <a:cs typeface="Trebuchet MS"/>
              </a:rPr>
              <a:t>can </a:t>
            </a:r>
            <a:r>
              <a:rPr dirty="0" sz="2600" spc="-95">
                <a:latin typeface="Trebuchet MS"/>
                <a:cs typeface="Trebuchet MS"/>
              </a:rPr>
              <a:t>write  </a:t>
            </a:r>
            <a:r>
              <a:rPr dirty="0" sz="2600" spc="145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dirty="0" baseline="-19607" sz="2550" spc="217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45">
                <a:solidFill>
                  <a:srgbClr val="C00000"/>
                </a:solidFill>
                <a:latin typeface="Trebuchet MS"/>
                <a:cs typeface="Trebuchet MS"/>
              </a:rPr>
              <a:t>1.2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3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endParaRPr sz="2600">
              <a:latin typeface="Trebuchet MS"/>
              <a:cs typeface="Trebuchet MS"/>
            </a:endParaRPr>
          </a:p>
          <a:p>
            <a:pPr marL="676275">
              <a:lnSpc>
                <a:spcPct val="100000"/>
              </a:lnSpc>
              <a:spcBef>
                <a:spcPts val="325"/>
              </a:spcBef>
            </a:pPr>
            <a:r>
              <a:rPr dirty="0" sz="2600" spc="145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dirty="0" baseline="-19607" sz="2550" spc="217">
                <a:solidFill>
                  <a:srgbClr val="C00000"/>
                </a:solidFill>
                <a:latin typeface="Trebuchet MS"/>
                <a:cs typeface="Trebuchet MS"/>
              </a:rPr>
              <a:t>3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45">
                <a:solidFill>
                  <a:srgbClr val="C00000"/>
                </a:solidFill>
                <a:latin typeface="Trebuchet MS"/>
                <a:cs typeface="Trebuchet MS"/>
              </a:rPr>
              <a:t>3.4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3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C00000"/>
                </a:solidFill>
                <a:latin typeface="Trebuchet MS"/>
                <a:cs typeface="Trebuchet MS"/>
              </a:rPr>
              <a:t>12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7834" y="3066415"/>
            <a:ext cx="1910714" cy="960119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dirty="0" sz="2600" spc="145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dirty="0" baseline="-19607" sz="2550" spc="217">
                <a:solidFill>
                  <a:srgbClr val="C00000"/>
                </a:solidFill>
                <a:latin typeface="Trebuchet MS"/>
                <a:cs typeface="Trebuchet MS"/>
              </a:rPr>
              <a:t>2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45">
                <a:solidFill>
                  <a:srgbClr val="C00000"/>
                </a:solidFill>
                <a:latin typeface="Trebuchet MS"/>
                <a:cs typeface="Trebuchet MS"/>
              </a:rPr>
              <a:t>2.3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6</a:t>
            </a:r>
            <a:endParaRPr sz="26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dirty="0" sz="2600" spc="145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dirty="0" baseline="-19607" sz="2550" spc="217">
                <a:solidFill>
                  <a:srgbClr val="C00000"/>
                </a:solidFill>
                <a:latin typeface="Trebuchet MS"/>
                <a:cs typeface="Trebuchet MS"/>
              </a:rPr>
              <a:t>4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45">
                <a:solidFill>
                  <a:srgbClr val="C00000"/>
                </a:solidFill>
                <a:latin typeface="Trebuchet MS"/>
                <a:cs typeface="Trebuchet MS"/>
              </a:rPr>
              <a:t>4.5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4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C00000"/>
                </a:solidFill>
                <a:latin typeface="Trebuchet MS"/>
                <a:cs typeface="Trebuchet MS"/>
              </a:rPr>
              <a:t>20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717" y="4487163"/>
            <a:ext cx="7051675" cy="96075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dirty="0" sz="2600" spc="-80">
                <a:latin typeface="Trebuchet MS"/>
                <a:cs typeface="Trebuchet MS"/>
              </a:rPr>
              <a:t>In </a:t>
            </a:r>
            <a:r>
              <a:rPr dirty="0" sz="2600" spc="-140">
                <a:latin typeface="Trebuchet MS"/>
                <a:cs typeface="Trebuchet MS"/>
              </a:rPr>
              <a:t>general 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baseline="24509" sz="2550" spc="-112">
                <a:solidFill>
                  <a:srgbClr val="C00000"/>
                </a:solidFill>
                <a:latin typeface="Trebuchet MS"/>
                <a:cs typeface="Trebuchet MS"/>
              </a:rPr>
              <a:t>th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</a:t>
            </a:r>
            <a:r>
              <a:rPr dirty="0" sz="2600" spc="-4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is</a:t>
            </a:r>
            <a:endParaRPr sz="2600">
              <a:latin typeface="Trebuchet MS"/>
              <a:cs typeface="Trebuchet MS"/>
            </a:endParaRPr>
          </a:p>
          <a:p>
            <a:pPr marL="2507615">
              <a:lnSpc>
                <a:spcPct val="100000"/>
              </a:lnSpc>
              <a:spcBef>
                <a:spcPts val="560"/>
              </a:spcBef>
            </a:pPr>
            <a:r>
              <a:rPr dirty="0" sz="2600" spc="125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dirty="0" baseline="-19607" sz="2550" spc="187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n.(n+1) </a:t>
            </a:r>
            <a:r>
              <a:rPr dirty="0" sz="2600" spc="-80">
                <a:latin typeface="Trebuchet MS"/>
                <a:cs typeface="Trebuchet MS"/>
              </a:rPr>
              <a:t>for </a:t>
            </a:r>
            <a:r>
              <a:rPr dirty="0" sz="2600" spc="-204">
                <a:latin typeface="Trebuchet MS"/>
                <a:cs typeface="Trebuchet MS"/>
              </a:rPr>
              <a:t>all </a:t>
            </a:r>
            <a:r>
              <a:rPr dirty="0" sz="2600" spc="-105">
                <a:latin typeface="Trebuchet MS"/>
                <a:cs typeface="Trebuchet MS"/>
              </a:rPr>
              <a:t>integers </a:t>
            </a:r>
            <a:r>
              <a:rPr dirty="0" sz="2600" spc="-110">
                <a:latin typeface="Trebuchet MS"/>
                <a:cs typeface="Trebuchet MS"/>
              </a:rPr>
              <a:t>n </a:t>
            </a:r>
            <a:r>
              <a:rPr dirty="0" sz="2600" spc="15">
                <a:latin typeface="Symbol"/>
                <a:cs typeface="Symbol"/>
              </a:rPr>
              <a:t></a:t>
            </a:r>
            <a:r>
              <a:rPr dirty="0" sz="2600" spc="-36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117" y="1174178"/>
            <a:ext cx="5353685" cy="4260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50875" algn="l"/>
              </a:tabLst>
            </a:pPr>
            <a:r>
              <a:rPr dirty="0" u="none" sz="2600" spc="-180" b="0">
                <a:solidFill>
                  <a:srgbClr val="000000"/>
                </a:solidFill>
                <a:latin typeface="Trebuchet MS"/>
                <a:cs typeface="Trebuchet MS"/>
              </a:rPr>
              <a:t>4).	</a:t>
            </a:r>
            <a:r>
              <a:rPr dirty="0" u="none" sz="2600" spc="-185">
                <a:solidFill>
                  <a:srgbClr val="C00000"/>
                </a:solidFill>
                <a:latin typeface="Trebuchet MS"/>
                <a:cs typeface="Trebuchet MS"/>
              </a:rPr>
              <a:t>1/4,</a:t>
            </a:r>
            <a:r>
              <a:rPr dirty="0" u="none" sz="2600" spc="-29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u="none" sz="2600" spc="-185">
                <a:solidFill>
                  <a:srgbClr val="C00000"/>
                </a:solidFill>
                <a:latin typeface="Trebuchet MS"/>
                <a:cs typeface="Trebuchet MS"/>
              </a:rPr>
              <a:t>2/9,</a:t>
            </a:r>
            <a:r>
              <a:rPr dirty="0" u="none" sz="2600" spc="-3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u="none" sz="2600" spc="-170">
                <a:solidFill>
                  <a:srgbClr val="C00000"/>
                </a:solidFill>
                <a:latin typeface="Trebuchet MS"/>
                <a:cs typeface="Trebuchet MS"/>
              </a:rPr>
              <a:t>3/16,</a:t>
            </a:r>
            <a:r>
              <a:rPr dirty="0" u="none" sz="2600" spc="-29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u="none" sz="2600" spc="-170">
                <a:solidFill>
                  <a:srgbClr val="C00000"/>
                </a:solidFill>
                <a:latin typeface="Trebuchet MS"/>
                <a:cs typeface="Trebuchet MS"/>
              </a:rPr>
              <a:t>4/25,</a:t>
            </a:r>
            <a:r>
              <a:rPr dirty="0" u="none" sz="2600" spc="-3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u="none" sz="2600" spc="-170">
                <a:solidFill>
                  <a:srgbClr val="C00000"/>
                </a:solidFill>
                <a:latin typeface="Trebuchet MS"/>
                <a:cs typeface="Trebuchet MS"/>
              </a:rPr>
              <a:t>5/36,</a:t>
            </a:r>
            <a:r>
              <a:rPr dirty="0" u="none" sz="2600" spc="-29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u="none" sz="2600" spc="-170">
                <a:solidFill>
                  <a:srgbClr val="C00000"/>
                </a:solidFill>
                <a:latin typeface="Trebuchet MS"/>
                <a:cs typeface="Trebuchet MS"/>
              </a:rPr>
              <a:t>6/49,</a:t>
            </a:r>
            <a:r>
              <a:rPr dirty="0" u="none" sz="2600" spc="-2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u="none" sz="2600" spc="715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117" y="2061146"/>
            <a:ext cx="7421880" cy="960119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u="heavy" sz="2600" spc="2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600" spc="-90">
                <a:latin typeface="Trebuchet MS"/>
                <a:cs typeface="Trebuchet MS"/>
              </a:rPr>
              <a:t>Every </a:t>
            </a:r>
            <a:r>
              <a:rPr dirty="0" sz="2600" spc="-100">
                <a:latin typeface="Trebuchet MS"/>
                <a:cs typeface="Trebuchet MS"/>
              </a:rPr>
              <a:t>term </a:t>
            </a:r>
            <a:r>
              <a:rPr dirty="0" sz="2600" spc="-125">
                <a:latin typeface="Trebuchet MS"/>
                <a:cs typeface="Trebuchet MS"/>
              </a:rPr>
              <a:t>has </a:t>
            </a:r>
            <a:r>
              <a:rPr dirty="0" sz="2600" spc="-75">
                <a:latin typeface="Trebuchet MS"/>
                <a:cs typeface="Trebuchet MS"/>
              </a:rPr>
              <a:t>two </a:t>
            </a:r>
            <a:r>
              <a:rPr dirty="0" sz="2600" spc="-85">
                <a:latin typeface="Trebuchet MS"/>
                <a:cs typeface="Trebuchet MS"/>
              </a:rPr>
              <a:t>parts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numerator </a:t>
            </a:r>
            <a:r>
              <a:rPr dirty="0" sz="2600" spc="-145">
                <a:latin typeface="Trebuchet MS"/>
                <a:cs typeface="Trebuchet MS"/>
              </a:rPr>
              <a:t>and</a:t>
            </a:r>
            <a:r>
              <a:rPr dirty="0" sz="2600" spc="-525">
                <a:latin typeface="Trebuchet MS"/>
                <a:cs typeface="Trebuchet MS"/>
              </a:rPr>
              <a:t>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denominator</a:t>
            </a:r>
            <a:r>
              <a:rPr dirty="0" sz="2600" spc="-14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3532" y="3365121"/>
            <a:ext cx="2893060" cy="176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0585" algn="l"/>
              </a:tabLst>
            </a:pPr>
            <a:r>
              <a:rPr dirty="0" sz="2400" spc="60">
                <a:latin typeface="Times New Roman"/>
                <a:cs typeface="Times New Roman"/>
              </a:rPr>
              <a:t>for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all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integers	</a:t>
            </a:r>
            <a:r>
              <a:rPr dirty="0" sz="2400" spc="45" i="1">
                <a:latin typeface="Times New Roman"/>
                <a:cs typeface="Times New Roman"/>
              </a:rPr>
              <a:t>i </a:t>
            </a:r>
            <a:r>
              <a:rPr dirty="0" sz="2400" spc="90">
                <a:latin typeface="Symbol"/>
                <a:cs typeface="Symbol"/>
              </a:rPr>
              <a:t></a:t>
            </a:r>
            <a:r>
              <a:rPr dirty="0" sz="2400" spc="-37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826769">
              <a:lnSpc>
                <a:spcPct val="100000"/>
              </a:lnSpc>
              <a:spcBef>
                <a:spcPts val="2275"/>
              </a:spcBef>
            </a:pPr>
            <a:r>
              <a:rPr dirty="0" sz="2600" spc="250">
                <a:latin typeface="Trebuchet MS"/>
                <a:cs typeface="Trebuchet MS"/>
              </a:rPr>
              <a:t>OR</a:t>
            </a:r>
            <a:endParaRPr sz="2600">
              <a:latin typeface="Trebuchet MS"/>
              <a:cs typeface="Trebuchet MS"/>
            </a:endParaRPr>
          </a:p>
          <a:p>
            <a:pPr marL="111125">
              <a:lnSpc>
                <a:spcPct val="100000"/>
              </a:lnSpc>
              <a:spcBef>
                <a:spcPts val="2525"/>
              </a:spcBef>
              <a:tabLst>
                <a:tab pos="2282825" algn="l"/>
              </a:tabLst>
            </a:pPr>
            <a:r>
              <a:rPr dirty="0" sz="2400" spc="80">
                <a:latin typeface="Times New Roman"/>
                <a:cs typeface="Times New Roman"/>
              </a:rPr>
              <a:t>for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all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integers	</a:t>
            </a:r>
            <a:r>
              <a:rPr dirty="0" sz="2400" spc="60" i="1">
                <a:latin typeface="Times New Roman"/>
                <a:cs typeface="Times New Roman"/>
              </a:rPr>
              <a:t>j </a:t>
            </a:r>
            <a:r>
              <a:rPr dirty="0" sz="2400" spc="120">
                <a:latin typeface="Symbol"/>
                <a:cs typeface="Symbol"/>
              </a:rPr>
              <a:t>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776" y="5437187"/>
            <a:ext cx="458978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50">
                <a:latin typeface="Trebuchet MS"/>
                <a:cs typeface="Trebuchet MS"/>
              </a:rPr>
              <a:t>Both </a:t>
            </a:r>
            <a:r>
              <a:rPr dirty="0" sz="2600" spc="-145">
                <a:latin typeface="Trebuchet MS"/>
                <a:cs typeface="Trebuchet MS"/>
              </a:rPr>
              <a:t>defined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55">
                <a:latin typeface="Trebuchet MS"/>
                <a:cs typeface="Trebuchet MS"/>
              </a:rPr>
              <a:t>same</a:t>
            </a:r>
            <a:r>
              <a:rPr dirty="0" sz="2600" spc="-370">
                <a:latin typeface="Trebuchet MS"/>
                <a:cs typeface="Trebuchet MS"/>
              </a:rPr>
              <a:t>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sequences</a:t>
            </a:r>
            <a:r>
              <a:rPr dirty="0" sz="2600" spc="-14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18205" y="3606765"/>
            <a:ext cx="876935" cy="0"/>
          </a:xfrm>
          <a:custGeom>
            <a:avLst/>
            <a:gdLst/>
            <a:ahLst/>
            <a:cxnLst/>
            <a:rect l="l" t="t" r="r" b="b"/>
            <a:pathLst>
              <a:path w="876935" h="0">
                <a:moveTo>
                  <a:pt x="0" y="0"/>
                </a:moveTo>
                <a:lnTo>
                  <a:pt x="876546" y="0"/>
                </a:lnTo>
              </a:path>
            </a:pathLst>
          </a:custGeom>
          <a:ln w="150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95374" y="3603232"/>
            <a:ext cx="8915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40">
                <a:latin typeface="Times New Roman"/>
                <a:cs typeface="Times New Roman"/>
              </a:rPr>
              <a:t>(</a:t>
            </a:r>
            <a:r>
              <a:rPr dirty="0" sz="2400" spc="40" i="1">
                <a:latin typeface="Times New Roman"/>
                <a:cs typeface="Times New Roman"/>
              </a:rPr>
              <a:t>i</a:t>
            </a:r>
            <a:r>
              <a:rPr dirty="0" sz="2400" spc="-165" i="1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Symbol"/>
                <a:cs typeface="Symbol"/>
              </a:rPr>
              <a:t></a:t>
            </a:r>
            <a:r>
              <a:rPr dirty="0" sz="2400" spc="90">
                <a:latin typeface="Times New Roman"/>
                <a:cs typeface="Times New Roman"/>
              </a:rPr>
              <a:t>1)</a:t>
            </a:r>
            <a:r>
              <a:rPr dirty="0" baseline="45267" sz="2025" spc="135">
                <a:latin typeface="Times New Roman"/>
                <a:cs typeface="Times New Roman"/>
              </a:rPr>
              <a:t>2</a:t>
            </a:r>
            <a:endParaRPr baseline="45267" sz="20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532" y="3572431"/>
            <a:ext cx="78105" cy="2374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350" spc="35" i="1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2446" y="3173037"/>
            <a:ext cx="1162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5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8112" y="3365120"/>
            <a:ext cx="5422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885" algn="l"/>
              </a:tabLst>
            </a:pPr>
            <a:r>
              <a:rPr dirty="0" sz="2400" spc="85" i="1">
                <a:latin typeface="Times New Roman"/>
                <a:cs typeface="Times New Roman"/>
              </a:rPr>
              <a:t>d</a:t>
            </a:r>
            <a:r>
              <a:rPr dirty="0" sz="2400" spc="85" i="1">
                <a:latin typeface="Times New Roman"/>
                <a:cs typeface="Times New Roman"/>
              </a:rPr>
              <a:t>	</a:t>
            </a:r>
            <a:r>
              <a:rPr dirty="0" sz="2400" spc="9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33642" y="4978365"/>
            <a:ext cx="1035050" cy="0"/>
          </a:xfrm>
          <a:custGeom>
            <a:avLst/>
            <a:gdLst/>
            <a:ahLst/>
            <a:cxnLst/>
            <a:rect l="l" t="t" r="r" b="b"/>
            <a:pathLst>
              <a:path w="1035050" h="0">
                <a:moveTo>
                  <a:pt x="0" y="0"/>
                </a:moveTo>
                <a:lnTo>
                  <a:pt x="1034796" y="0"/>
                </a:lnTo>
              </a:path>
            </a:pathLst>
          </a:custGeom>
          <a:ln w="150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11124" y="4974832"/>
            <a:ext cx="10483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70">
                <a:latin typeface="Times New Roman"/>
                <a:cs typeface="Times New Roman"/>
              </a:rPr>
              <a:t>( </a:t>
            </a:r>
            <a:r>
              <a:rPr dirty="0" sz="2400" spc="60" i="1">
                <a:latin typeface="Times New Roman"/>
                <a:cs typeface="Times New Roman"/>
              </a:rPr>
              <a:t>j </a:t>
            </a:r>
            <a:r>
              <a:rPr dirty="0" sz="2400" spc="120">
                <a:latin typeface="Symbol"/>
                <a:cs typeface="Symbol"/>
              </a:rPr>
              <a:t></a:t>
            </a:r>
            <a:r>
              <a:rPr dirty="0" sz="2400" spc="-43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2)</a:t>
            </a:r>
            <a:r>
              <a:rPr dirty="0" baseline="45267" sz="2025" spc="172">
                <a:latin typeface="Times New Roman"/>
                <a:cs typeface="Times New Roman"/>
              </a:rPr>
              <a:t>2</a:t>
            </a:r>
            <a:endParaRPr baseline="45267" sz="20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9704" y="4544637"/>
            <a:ext cx="5613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0" i="1">
                <a:latin typeface="Times New Roman"/>
                <a:cs typeface="Times New Roman"/>
              </a:rPr>
              <a:t>j</a:t>
            </a:r>
            <a:r>
              <a:rPr dirty="0" sz="2400" spc="-140" i="1">
                <a:latin typeface="Times New Roman"/>
                <a:cs typeface="Times New Roman"/>
              </a:rPr>
              <a:t> </a:t>
            </a:r>
            <a:r>
              <a:rPr dirty="0" sz="2400" spc="210">
                <a:latin typeface="Symbol"/>
                <a:cs typeface="Symbol"/>
              </a:rPr>
              <a:t></a:t>
            </a:r>
            <a:r>
              <a:rPr dirty="0" sz="2400" spc="21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2770" y="4944031"/>
            <a:ext cx="79375" cy="2374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350" spc="45" i="1">
                <a:latin typeface="Times New Roman"/>
                <a:cs typeface="Times New Roman"/>
              </a:rPr>
              <a:t>j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6272" y="4736720"/>
            <a:ext cx="5981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955" algn="l"/>
              </a:tabLst>
            </a:pPr>
            <a:r>
              <a:rPr dirty="0" sz="2400" spc="110" i="1">
                <a:latin typeface="Times New Roman"/>
                <a:cs typeface="Times New Roman"/>
              </a:rPr>
              <a:t>d</a:t>
            </a:r>
            <a:r>
              <a:rPr dirty="0" sz="2400" spc="110" i="1">
                <a:latin typeface="Times New Roman"/>
                <a:cs typeface="Times New Roman"/>
              </a:rPr>
              <a:t>	</a:t>
            </a:r>
            <a:r>
              <a:rPr dirty="0" sz="2400" spc="12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029" y="578485"/>
            <a:ext cx="536321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ARITHMETIC</a:t>
            </a:r>
            <a:r>
              <a:rPr dirty="0" spc="-250"/>
              <a:t> </a:t>
            </a:r>
            <a:r>
              <a:rPr dirty="0" spc="15"/>
              <a:t>SEQUENCE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8079105" cy="336422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88925" marR="17145" indent="-276860">
              <a:lnSpc>
                <a:spcPct val="100299"/>
              </a:lnSpc>
              <a:spcBef>
                <a:spcPts val="114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215">
                <a:latin typeface="Trebuchet MS"/>
                <a:cs typeface="Trebuchet MS"/>
              </a:rPr>
              <a:t>A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sequence </a:t>
            </a:r>
            <a:r>
              <a:rPr dirty="0" sz="2600" spc="-130">
                <a:latin typeface="Trebuchet MS"/>
                <a:cs typeface="Trebuchet MS"/>
              </a:rPr>
              <a:t>in </a:t>
            </a:r>
            <a:r>
              <a:rPr dirty="0" sz="2600" spc="-110">
                <a:latin typeface="Trebuchet MS"/>
                <a:cs typeface="Trebuchet MS"/>
              </a:rPr>
              <a:t>which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every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60">
                <a:latin typeface="Trebuchet MS"/>
                <a:cs typeface="Trebuchet MS"/>
              </a:rPr>
              <a:t>after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0">
                <a:latin typeface="Trebuchet MS"/>
                <a:cs typeface="Trebuchet MS"/>
              </a:rPr>
              <a:t>first </a:t>
            </a:r>
            <a:r>
              <a:rPr dirty="0" sz="2600" spc="-95">
                <a:latin typeface="Trebuchet MS"/>
                <a:cs typeface="Trebuchet MS"/>
              </a:rPr>
              <a:t>is</a:t>
            </a:r>
            <a:r>
              <a:rPr dirty="0" sz="2600" spc="-50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obtained  </a:t>
            </a:r>
            <a:r>
              <a:rPr dirty="0" sz="2600" spc="-110">
                <a:latin typeface="Trebuchet MS"/>
                <a:cs typeface="Trebuchet MS"/>
              </a:rPr>
              <a:t>from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preceding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20">
                <a:latin typeface="Trebuchet MS"/>
                <a:cs typeface="Trebuchet MS"/>
              </a:rPr>
              <a:t>by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adding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constant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number </a:t>
            </a:r>
            <a:r>
              <a:rPr dirty="0" sz="2600" spc="-95">
                <a:latin typeface="Trebuchet MS"/>
                <a:cs typeface="Trebuchet MS"/>
              </a:rPr>
              <a:t>is  </a:t>
            </a:r>
            <a:r>
              <a:rPr dirty="0" sz="2600" spc="-170">
                <a:latin typeface="Trebuchet MS"/>
                <a:cs typeface="Trebuchet MS"/>
              </a:rPr>
              <a:t>called </a:t>
            </a:r>
            <a:r>
              <a:rPr dirty="0" sz="2600" spc="-175">
                <a:latin typeface="Trebuchet MS"/>
                <a:cs typeface="Trebuchet MS"/>
              </a:rPr>
              <a:t>an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arithmetic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sequence </a:t>
            </a:r>
            <a:r>
              <a:rPr dirty="0" sz="2600" spc="25">
                <a:latin typeface="Trebuchet MS"/>
                <a:cs typeface="Trebuchet MS"/>
              </a:rPr>
              <a:t>or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arithmetic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progression  </a:t>
            </a:r>
            <a:r>
              <a:rPr dirty="0" sz="2600" spc="-210">
                <a:solidFill>
                  <a:srgbClr val="C00000"/>
                </a:solidFill>
                <a:latin typeface="Trebuchet MS"/>
                <a:cs typeface="Trebuchet MS"/>
              </a:rPr>
              <a:t>(A.P.)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17BA2"/>
              </a:buClr>
              <a:buFont typeface="Arial"/>
              <a:buChar char=""/>
            </a:pPr>
            <a:endParaRPr sz="3650">
              <a:latin typeface="Trebuchet MS"/>
              <a:cs typeface="Trebuchet MS"/>
            </a:endParaRPr>
          </a:p>
          <a:p>
            <a:pPr marL="288925" marR="5080" indent="-276860">
              <a:lnSpc>
                <a:spcPct val="101099"/>
              </a:lnSpc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-60">
                <a:latin typeface="Trebuchet MS"/>
                <a:cs typeface="Trebuchet MS"/>
              </a:rPr>
              <a:t>The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constant </a:t>
            </a: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number</a:t>
            </a:r>
            <a:r>
              <a:rPr dirty="0" sz="2600" spc="-155">
                <a:latin typeface="Trebuchet MS"/>
                <a:cs typeface="Trebuchet MS"/>
              </a:rPr>
              <a:t>, </a:t>
            </a:r>
            <a:r>
              <a:rPr dirty="0" sz="2600" spc="-130">
                <a:latin typeface="Trebuchet MS"/>
                <a:cs typeface="Trebuchet MS"/>
              </a:rPr>
              <a:t>being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55">
                <a:latin typeface="Trebuchet MS"/>
                <a:cs typeface="Trebuchet MS"/>
              </a:rPr>
              <a:t>difference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75">
                <a:latin typeface="Trebuchet MS"/>
                <a:cs typeface="Trebuchet MS"/>
              </a:rPr>
              <a:t>any </a:t>
            </a:r>
            <a:r>
              <a:rPr dirty="0" sz="2600" spc="-75">
                <a:latin typeface="Trebuchet MS"/>
                <a:cs typeface="Trebuchet MS"/>
              </a:rPr>
              <a:t>two 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consecutive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terms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170">
                <a:latin typeface="Trebuchet MS"/>
                <a:cs typeface="Trebuchet MS"/>
              </a:rPr>
              <a:t>called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common </a:t>
            </a: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difference </a:t>
            </a:r>
            <a:r>
              <a:rPr dirty="0" sz="2600" spc="-140">
                <a:latin typeface="Trebuchet MS"/>
                <a:cs typeface="Trebuchet MS"/>
              </a:rPr>
              <a:t>of</a:t>
            </a:r>
            <a:r>
              <a:rPr dirty="0" sz="2600" spc="-545">
                <a:latin typeface="Trebuchet MS"/>
                <a:cs typeface="Trebuchet MS"/>
              </a:rPr>
              <a:t> </a:t>
            </a:r>
            <a:r>
              <a:rPr dirty="0" sz="2600" spc="-280">
                <a:solidFill>
                  <a:srgbClr val="C00000"/>
                </a:solidFill>
                <a:latin typeface="Trebuchet MS"/>
                <a:cs typeface="Trebuchet MS"/>
              </a:rPr>
              <a:t>A.P</a:t>
            </a:r>
            <a:r>
              <a:rPr dirty="0" sz="2600" spc="-280">
                <a:latin typeface="Trebuchet MS"/>
                <a:cs typeface="Trebuchet MS"/>
              </a:rPr>
              <a:t>.,  </a:t>
            </a:r>
            <a:r>
              <a:rPr dirty="0" sz="2600" spc="-95">
                <a:latin typeface="Trebuchet MS"/>
                <a:cs typeface="Trebuchet MS"/>
              </a:rPr>
              <a:t>commonly </a:t>
            </a:r>
            <a:r>
              <a:rPr dirty="0" sz="2600" spc="-105">
                <a:latin typeface="Trebuchet MS"/>
                <a:cs typeface="Trebuchet MS"/>
              </a:rPr>
              <a:t>denoted </a:t>
            </a:r>
            <a:r>
              <a:rPr dirty="0" sz="2600" spc="-120">
                <a:latin typeface="Trebuchet MS"/>
                <a:cs typeface="Trebuchet MS"/>
              </a:rPr>
              <a:t>by</a:t>
            </a:r>
            <a:r>
              <a:rPr dirty="0" sz="2600" spc="-590">
                <a:latin typeface="Trebuchet MS"/>
                <a:cs typeface="Trebuchet MS"/>
              </a:rPr>
              <a:t> </a:t>
            </a:r>
            <a:r>
              <a:rPr dirty="0" sz="2600" spc="-240">
                <a:solidFill>
                  <a:srgbClr val="C00000"/>
                </a:solidFill>
                <a:latin typeface="Trebuchet MS"/>
                <a:cs typeface="Trebuchet MS"/>
              </a:rPr>
              <a:t>“d”</a:t>
            </a:r>
            <a:r>
              <a:rPr dirty="0" sz="2600" spc="-24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78485"/>
            <a:ext cx="242125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117" y="1235011"/>
            <a:ext cx="5892165" cy="37452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50875" algn="l"/>
              </a:tabLst>
            </a:pPr>
            <a:r>
              <a:rPr dirty="0" sz="2600" spc="-180">
                <a:latin typeface="Trebuchet MS"/>
                <a:cs typeface="Trebuchet MS"/>
              </a:rPr>
              <a:t>1).	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5,</a:t>
            </a:r>
            <a:r>
              <a:rPr dirty="0" sz="2600" spc="-30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9,</a:t>
            </a:r>
            <a:r>
              <a:rPr dirty="0" sz="2600" spc="-37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13,</a:t>
            </a:r>
            <a:r>
              <a:rPr dirty="0" sz="2600" spc="-30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17,</a:t>
            </a:r>
            <a:r>
              <a:rPr dirty="0" sz="2600" spc="-30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 b="1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u="heavy" sz="2600" spc="2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ct val="238300"/>
              </a:lnSpc>
              <a:spcBef>
                <a:spcPts val="5"/>
              </a:spcBef>
            </a:pPr>
            <a:r>
              <a:rPr dirty="0" sz="2600" spc="50">
                <a:latin typeface="Trebuchet MS"/>
                <a:cs typeface="Trebuchet MS"/>
              </a:rPr>
              <a:t>We </a:t>
            </a:r>
            <a:r>
              <a:rPr dirty="0" sz="2600" spc="-120">
                <a:latin typeface="Trebuchet MS"/>
                <a:cs typeface="Trebuchet MS"/>
              </a:rPr>
              <a:t>need </a:t>
            </a:r>
            <a:r>
              <a:rPr dirty="0" sz="2600" spc="-75">
                <a:latin typeface="Trebuchet MS"/>
                <a:cs typeface="Trebuchet MS"/>
              </a:rPr>
              <a:t>two </a:t>
            </a:r>
            <a:r>
              <a:rPr dirty="0" sz="2600" spc="-110">
                <a:latin typeface="Trebuchet MS"/>
                <a:cs typeface="Trebuchet MS"/>
              </a:rPr>
              <a:t>things </a:t>
            </a:r>
            <a:r>
              <a:rPr dirty="0" sz="2600" spc="-40">
                <a:latin typeface="Trebuchet MS"/>
                <a:cs typeface="Trebuchet MS"/>
              </a:rPr>
              <a:t>to</a:t>
            </a:r>
            <a:r>
              <a:rPr dirty="0" sz="2600" spc="-56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define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20">
                <a:latin typeface="Trebuchet MS"/>
                <a:cs typeface="Trebuchet MS"/>
              </a:rPr>
              <a:t>sequence  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First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38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5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Common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Difference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330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4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117" y="1235011"/>
            <a:ext cx="5892165" cy="37452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50875" algn="l"/>
              </a:tabLst>
            </a:pPr>
            <a:r>
              <a:rPr dirty="0" sz="2600" spc="-180">
                <a:latin typeface="Trebuchet MS"/>
                <a:cs typeface="Trebuchet MS"/>
              </a:rPr>
              <a:t>2).	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0,</a:t>
            </a:r>
            <a:r>
              <a:rPr dirty="0" sz="2600" spc="-30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5" b="1">
                <a:solidFill>
                  <a:srgbClr val="C00000"/>
                </a:solidFill>
                <a:latin typeface="Trebuchet MS"/>
                <a:cs typeface="Trebuchet MS"/>
              </a:rPr>
              <a:t>-5,</a:t>
            </a:r>
            <a:r>
              <a:rPr dirty="0" sz="2600" spc="-37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0" b="1">
                <a:solidFill>
                  <a:srgbClr val="C00000"/>
                </a:solidFill>
                <a:latin typeface="Trebuchet MS"/>
                <a:cs typeface="Trebuchet MS"/>
              </a:rPr>
              <a:t>-10,</a:t>
            </a:r>
            <a:r>
              <a:rPr dirty="0" sz="2600" spc="-37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0" b="1">
                <a:solidFill>
                  <a:srgbClr val="C00000"/>
                </a:solidFill>
                <a:latin typeface="Trebuchet MS"/>
                <a:cs typeface="Trebuchet MS"/>
              </a:rPr>
              <a:t>-15,</a:t>
            </a:r>
            <a:r>
              <a:rPr dirty="0" sz="2600" spc="-30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 b="1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u="heavy" sz="2600" spc="2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ct val="238300"/>
              </a:lnSpc>
              <a:spcBef>
                <a:spcPts val="5"/>
              </a:spcBef>
            </a:pPr>
            <a:r>
              <a:rPr dirty="0" sz="2600" spc="50">
                <a:latin typeface="Trebuchet MS"/>
                <a:cs typeface="Trebuchet MS"/>
              </a:rPr>
              <a:t>We </a:t>
            </a:r>
            <a:r>
              <a:rPr dirty="0" sz="2600" spc="-120">
                <a:latin typeface="Trebuchet MS"/>
                <a:cs typeface="Trebuchet MS"/>
              </a:rPr>
              <a:t>need </a:t>
            </a:r>
            <a:r>
              <a:rPr dirty="0" sz="2600" spc="-75">
                <a:latin typeface="Trebuchet MS"/>
                <a:cs typeface="Trebuchet MS"/>
              </a:rPr>
              <a:t>two </a:t>
            </a:r>
            <a:r>
              <a:rPr dirty="0" sz="2600" spc="-110">
                <a:latin typeface="Trebuchet MS"/>
                <a:cs typeface="Trebuchet MS"/>
              </a:rPr>
              <a:t>things </a:t>
            </a:r>
            <a:r>
              <a:rPr dirty="0" sz="2600" spc="-40">
                <a:latin typeface="Trebuchet MS"/>
                <a:cs typeface="Trebuchet MS"/>
              </a:rPr>
              <a:t>to</a:t>
            </a:r>
            <a:r>
              <a:rPr dirty="0" sz="2600" spc="-56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define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20">
                <a:latin typeface="Trebuchet MS"/>
                <a:cs typeface="Trebuchet MS"/>
              </a:rPr>
              <a:t>sequence  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First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38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Common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Difference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32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-5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117" y="1235011"/>
            <a:ext cx="7295515" cy="50806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27735" algn="l"/>
              </a:tabLst>
            </a:pPr>
            <a:r>
              <a:rPr dirty="0" sz="2600" spc="-180">
                <a:latin typeface="Trebuchet MS"/>
                <a:cs typeface="Trebuchet MS"/>
              </a:rPr>
              <a:t>3).	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x</a:t>
            </a:r>
            <a:r>
              <a:rPr dirty="0" sz="2600" spc="-7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5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sz="2600" spc="-8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45" b="1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dirty="0" sz="2600" spc="-38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x</a:t>
            </a:r>
            <a:r>
              <a:rPr dirty="0" sz="2600" spc="-6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 b="1">
                <a:solidFill>
                  <a:srgbClr val="C00000"/>
                </a:solidFill>
                <a:latin typeface="Trebuchet MS"/>
                <a:cs typeface="Trebuchet MS"/>
              </a:rPr>
              <a:t>3a</a:t>
            </a:r>
            <a:r>
              <a:rPr dirty="0" sz="2600" spc="-8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45" b="1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dirty="0" sz="2600" spc="-30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x</a:t>
            </a:r>
            <a:r>
              <a:rPr dirty="0" sz="2600" spc="-13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 b="1">
                <a:solidFill>
                  <a:srgbClr val="C00000"/>
                </a:solidFill>
                <a:latin typeface="Trebuchet MS"/>
                <a:cs typeface="Trebuchet MS"/>
              </a:rPr>
              <a:t>5a</a:t>
            </a:r>
            <a:r>
              <a:rPr dirty="0" sz="2600" spc="-8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45" b="1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dirty="0" sz="2600" spc="-30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 b="1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u="heavy" sz="2600" spc="2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  <a:p>
            <a:pPr marL="12700" marR="1407795">
              <a:lnSpc>
                <a:spcPct val="238300"/>
              </a:lnSpc>
              <a:spcBef>
                <a:spcPts val="5"/>
              </a:spcBef>
            </a:pPr>
            <a:r>
              <a:rPr dirty="0" sz="2600" spc="50">
                <a:latin typeface="Trebuchet MS"/>
                <a:cs typeface="Trebuchet MS"/>
              </a:rPr>
              <a:t>We </a:t>
            </a:r>
            <a:r>
              <a:rPr dirty="0" sz="2600" spc="-120">
                <a:latin typeface="Trebuchet MS"/>
                <a:cs typeface="Trebuchet MS"/>
              </a:rPr>
              <a:t>need </a:t>
            </a:r>
            <a:r>
              <a:rPr dirty="0" sz="2600" spc="-75">
                <a:latin typeface="Trebuchet MS"/>
                <a:cs typeface="Trebuchet MS"/>
              </a:rPr>
              <a:t>two </a:t>
            </a:r>
            <a:r>
              <a:rPr dirty="0" sz="2600" spc="-110">
                <a:latin typeface="Trebuchet MS"/>
                <a:cs typeface="Trebuchet MS"/>
              </a:rPr>
              <a:t>things </a:t>
            </a:r>
            <a:r>
              <a:rPr dirty="0" sz="2600" spc="-40">
                <a:latin typeface="Trebuchet MS"/>
                <a:cs typeface="Trebuchet MS"/>
              </a:rPr>
              <a:t>to</a:t>
            </a:r>
            <a:r>
              <a:rPr dirty="0" sz="2600" spc="-56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define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20">
                <a:latin typeface="Trebuchet MS"/>
                <a:cs typeface="Trebuchet MS"/>
              </a:rPr>
              <a:t>sequence  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First</a:t>
            </a:r>
            <a:r>
              <a:rPr dirty="0" sz="2600" spc="-39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Term</a:t>
            </a:r>
            <a:r>
              <a:rPr dirty="0" sz="2600" spc="-1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10">
                <a:latin typeface="Trebuchet MS"/>
                <a:cs typeface="Trebuchet MS"/>
              </a:rPr>
              <a:t>x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45">
                <a:latin typeface="Trebuchet MS"/>
                <a:cs typeface="Trebuchet MS"/>
              </a:rPr>
              <a:t>a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Common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Difference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33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2a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rebuchet MS"/>
              <a:cs typeface="Trebuchet MS"/>
            </a:endParaRPr>
          </a:p>
          <a:p>
            <a:pPr marL="12700" marR="5080">
              <a:lnSpc>
                <a:spcPts val="3080"/>
              </a:lnSpc>
            </a:pPr>
            <a:r>
              <a:rPr dirty="0" sz="2600" spc="50">
                <a:latin typeface="Trebuchet MS"/>
                <a:cs typeface="Trebuchet MS"/>
              </a:rPr>
              <a:t>We </a:t>
            </a:r>
            <a:r>
              <a:rPr dirty="0" sz="2600" spc="-120">
                <a:latin typeface="Trebuchet MS"/>
                <a:cs typeface="Trebuchet MS"/>
              </a:rPr>
              <a:t>need </a:t>
            </a:r>
            <a:r>
              <a:rPr dirty="0" sz="2600" spc="-40">
                <a:latin typeface="Trebuchet MS"/>
                <a:cs typeface="Trebuchet MS"/>
              </a:rPr>
              <a:t>to </a:t>
            </a:r>
            <a:r>
              <a:rPr dirty="0" sz="2600" spc="-155">
                <a:latin typeface="Trebuchet MS"/>
                <a:cs typeface="Trebuchet MS"/>
              </a:rPr>
              <a:t>add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2a </a:t>
            </a:r>
            <a:r>
              <a:rPr dirty="0" sz="2600" spc="-125">
                <a:latin typeface="Trebuchet MS"/>
                <a:cs typeface="Trebuchet MS"/>
              </a:rPr>
              <a:t>every </a:t>
            </a:r>
            <a:r>
              <a:rPr dirty="0" sz="2600" spc="-145">
                <a:latin typeface="Trebuchet MS"/>
                <a:cs typeface="Trebuchet MS"/>
              </a:rPr>
              <a:t>time </a:t>
            </a:r>
            <a:r>
              <a:rPr dirty="0" sz="2600" spc="-40">
                <a:latin typeface="Trebuchet MS"/>
                <a:cs typeface="Trebuchet MS"/>
              </a:rPr>
              <a:t>to </a:t>
            </a:r>
            <a:r>
              <a:rPr dirty="0" sz="2600" spc="-165">
                <a:latin typeface="Trebuchet MS"/>
                <a:cs typeface="Trebuchet MS"/>
              </a:rPr>
              <a:t>get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85">
                <a:latin typeface="Trebuchet MS"/>
                <a:cs typeface="Trebuchet MS"/>
              </a:rPr>
              <a:t>next </a:t>
            </a:r>
            <a:r>
              <a:rPr dirty="0" sz="2600" spc="-95">
                <a:latin typeface="Trebuchet MS"/>
                <a:cs typeface="Trebuchet MS"/>
              </a:rPr>
              <a:t>term</a:t>
            </a:r>
            <a:r>
              <a:rPr dirty="0" sz="2600" spc="-47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in  </a:t>
            </a:r>
            <a:r>
              <a:rPr dirty="0" sz="2600" spc="-125">
                <a:latin typeface="Trebuchet MS"/>
                <a:cs typeface="Trebuchet MS"/>
              </a:rPr>
              <a:t>the preceding</a:t>
            </a:r>
            <a:r>
              <a:rPr dirty="0" sz="2600" spc="-31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term.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944" y="578485"/>
            <a:ext cx="343598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158430"/>
            <a:ext cx="7681595" cy="184785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73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u="heavy" sz="2600" spc="260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SEQUENCE:</a:t>
            </a:r>
            <a:endParaRPr sz="2600">
              <a:latin typeface="Trebuchet MS"/>
              <a:cs typeface="Trebuchet MS"/>
            </a:endParaRPr>
          </a:p>
          <a:p>
            <a:pPr marL="288925" marR="5080">
              <a:lnSpc>
                <a:spcPct val="101099"/>
              </a:lnSpc>
              <a:spcBef>
                <a:spcPts val="600"/>
              </a:spcBef>
            </a:pPr>
            <a:r>
              <a:rPr dirty="0" sz="2600" spc="215">
                <a:latin typeface="Trebuchet MS"/>
                <a:cs typeface="Trebuchet MS"/>
              </a:rPr>
              <a:t>A </a:t>
            </a:r>
            <a:r>
              <a:rPr dirty="0" sz="2600" spc="-125">
                <a:latin typeface="Trebuchet MS"/>
                <a:cs typeface="Trebuchet MS"/>
              </a:rPr>
              <a:t>sequence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170">
                <a:latin typeface="Trebuchet MS"/>
                <a:cs typeface="Trebuchet MS"/>
              </a:rPr>
              <a:t>just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140">
                <a:latin typeface="Trebuchet MS"/>
                <a:cs typeface="Trebuchet MS"/>
              </a:rPr>
              <a:t>list of </a:t>
            </a:r>
            <a:r>
              <a:rPr dirty="0" sz="2600" spc="-130">
                <a:latin typeface="Trebuchet MS"/>
                <a:cs typeface="Trebuchet MS"/>
              </a:rPr>
              <a:t>elements </a:t>
            </a:r>
            <a:r>
              <a:rPr dirty="0" sz="2600" spc="-140">
                <a:latin typeface="Trebuchet MS"/>
                <a:cs typeface="Trebuchet MS"/>
              </a:rPr>
              <a:t>usually </a:t>
            </a:r>
            <a:r>
              <a:rPr dirty="0" sz="2600" spc="-100">
                <a:latin typeface="Trebuchet MS"/>
                <a:cs typeface="Trebuchet MS"/>
              </a:rPr>
              <a:t>written </a:t>
            </a:r>
            <a:r>
              <a:rPr dirty="0" sz="2600" spc="-130">
                <a:latin typeface="Trebuchet MS"/>
                <a:cs typeface="Trebuchet MS"/>
              </a:rPr>
              <a:t>in</a:t>
            </a:r>
            <a:r>
              <a:rPr dirty="0" sz="2600" spc="-560">
                <a:latin typeface="Trebuchet MS"/>
                <a:cs typeface="Trebuchet MS"/>
              </a:rPr>
              <a:t> </a:t>
            </a:r>
            <a:r>
              <a:rPr dirty="0" sz="2600" spc="-245">
                <a:latin typeface="Trebuchet MS"/>
                <a:cs typeface="Trebuchet MS"/>
              </a:rPr>
              <a:t>a  </a:t>
            </a:r>
            <a:r>
              <a:rPr dirty="0" sz="2600" spc="-155">
                <a:latin typeface="Trebuchet MS"/>
                <a:cs typeface="Trebuchet MS"/>
              </a:rPr>
              <a:t>row.</a:t>
            </a:r>
            <a:endParaRPr sz="2600">
              <a:latin typeface="Trebuchet MS"/>
              <a:cs typeface="Trebuchet MS"/>
            </a:endParaRPr>
          </a:p>
          <a:p>
            <a:pPr marL="288925" indent="-276860">
              <a:lnSpc>
                <a:spcPct val="100000"/>
              </a:lnSpc>
              <a:spcBef>
                <a:spcPts val="56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u="heavy" sz="2600" spc="2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EXAMPLES: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117" y="2990151"/>
            <a:ext cx="3509010" cy="285813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650875" algn="l"/>
              </a:tabLst>
            </a:pPr>
            <a:r>
              <a:rPr dirty="0" sz="2600" spc="-180">
                <a:latin typeface="Trebuchet MS"/>
                <a:cs typeface="Trebuchet MS"/>
              </a:rPr>
              <a:t>1).	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1,</a:t>
            </a:r>
            <a:r>
              <a:rPr dirty="0" sz="26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2,</a:t>
            </a:r>
            <a:r>
              <a:rPr dirty="0" sz="26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3,</a:t>
            </a:r>
            <a:r>
              <a:rPr dirty="0" sz="2600" spc="-3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4,</a:t>
            </a:r>
            <a:r>
              <a:rPr dirty="0" sz="2600" spc="-3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5,</a:t>
            </a:r>
            <a:r>
              <a:rPr dirty="0" sz="26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650875" algn="l"/>
              </a:tabLst>
            </a:pPr>
            <a:r>
              <a:rPr dirty="0" sz="2600" spc="-180">
                <a:latin typeface="Trebuchet MS"/>
                <a:cs typeface="Trebuchet MS"/>
              </a:rPr>
              <a:t>2).	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4,</a:t>
            </a:r>
            <a:r>
              <a:rPr dirty="0" sz="2600" spc="-39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8,</a:t>
            </a:r>
            <a:r>
              <a:rPr dirty="0" sz="26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12,</a:t>
            </a:r>
            <a:r>
              <a:rPr dirty="0" sz="26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16,</a:t>
            </a:r>
            <a:r>
              <a:rPr dirty="0" sz="2600" spc="-4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C00000"/>
                </a:solidFill>
                <a:latin typeface="Trebuchet MS"/>
                <a:cs typeface="Trebuchet MS"/>
              </a:rPr>
              <a:t>20,…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650875" algn="l"/>
              </a:tabLst>
            </a:pPr>
            <a:r>
              <a:rPr dirty="0" sz="2600" spc="-180">
                <a:latin typeface="Trebuchet MS"/>
                <a:cs typeface="Trebuchet MS"/>
              </a:rPr>
              <a:t>3).	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2,</a:t>
            </a:r>
            <a:r>
              <a:rPr dirty="0" sz="26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4,</a:t>
            </a:r>
            <a:r>
              <a:rPr dirty="0" sz="26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8,</a:t>
            </a:r>
            <a:r>
              <a:rPr dirty="0" sz="2600" spc="-3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16,</a:t>
            </a:r>
            <a:r>
              <a:rPr dirty="0" sz="2600" spc="-4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32,</a:t>
            </a:r>
            <a:r>
              <a:rPr dirty="0" sz="26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650875" algn="l"/>
              </a:tabLst>
            </a:pPr>
            <a:r>
              <a:rPr dirty="0" sz="2600" spc="-180">
                <a:latin typeface="Trebuchet MS"/>
                <a:cs typeface="Trebuchet MS"/>
              </a:rPr>
              <a:t>4).	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1,</a:t>
            </a:r>
            <a:r>
              <a:rPr dirty="0" sz="2600" spc="-40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60">
                <a:solidFill>
                  <a:srgbClr val="C00000"/>
                </a:solidFill>
                <a:latin typeface="Trebuchet MS"/>
                <a:cs typeface="Trebuchet MS"/>
              </a:rPr>
              <a:t>1/2,</a:t>
            </a:r>
            <a:r>
              <a:rPr dirty="0" sz="2600" spc="-4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60">
                <a:solidFill>
                  <a:srgbClr val="C00000"/>
                </a:solidFill>
                <a:latin typeface="Trebuchet MS"/>
                <a:cs typeface="Trebuchet MS"/>
              </a:rPr>
              <a:t>1/3,</a:t>
            </a:r>
            <a:r>
              <a:rPr dirty="0" sz="2600" spc="-40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60">
                <a:solidFill>
                  <a:srgbClr val="C00000"/>
                </a:solidFill>
                <a:latin typeface="Trebuchet MS"/>
                <a:cs typeface="Trebuchet MS"/>
              </a:rPr>
              <a:t>1/4,</a:t>
            </a:r>
            <a:r>
              <a:rPr dirty="0" sz="2600" spc="-4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60">
                <a:solidFill>
                  <a:srgbClr val="C00000"/>
                </a:solidFill>
                <a:latin typeface="Trebuchet MS"/>
                <a:cs typeface="Trebuchet MS"/>
              </a:rPr>
              <a:t>1/5,</a:t>
            </a:r>
            <a:r>
              <a:rPr dirty="0" sz="2600" spc="-4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650875" algn="l"/>
              </a:tabLst>
            </a:pPr>
            <a:r>
              <a:rPr dirty="0" sz="2600" spc="-180">
                <a:latin typeface="Trebuchet MS"/>
                <a:cs typeface="Trebuchet MS"/>
              </a:rPr>
              <a:t>5).	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1,</a:t>
            </a:r>
            <a:r>
              <a:rPr dirty="0" sz="26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4,</a:t>
            </a:r>
            <a:r>
              <a:rPr dirty="0" sz="26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9,</a:t>
            </a:r>
            <a:r>
              <a:rPr dirty="0" sz="2600" spc="-3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16,</a:t>
            </a:r>
            <a:r>
              <a:rPr dirty="0" sz="2600" spc="-4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25,</a:t>
            </a:r>
            <a:r>
              <a:rPr dirty="0" sz="26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650875" algn="l"/>
              </a:tabLst>
            </a:pPr>
            <a:r>
              <a:rPr dirty="0" sz="2600" spc="-180">
                <a:latin typeface="Trebuchet MS"/>
                <a:cs typeface="Trebuchet MS"/>
              </a:rPr>
              <a:t>6).	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1,</a:t>
            </a:r>
            <a:r>
              <a:rPr dirty="0" sz="2600" spc="-3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80">
                <a:solidFill>
                  <a:srgbClr val="C00000"/>
                </a:solidFill>
                <a:latin typeface="Trebuchet MS"/>
                <a:cs typeface="Trebuchet MS"/>
              </a:rPr>
              <a:t>-1,</a:t>
            </a:r>
            <a:r>
              <a:rPr dirty="0" sz="2600" spc="-3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1,</a:t>
            </a:r>
            <a:r>
              <a:rPr dirty="0" sz="26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80">
                <a:solidFill>
                  <a:srgbClr val="C00000"/>
                </a:solidFill>
                <a:latin typeface="Trebuchet MS"/>
                <a:cs typeface="Trebuchet MS"/>
              </a:rPr>
              <a:t>-1,</a:t>
            </a:r>
            <a:r>
              <a:rPr dirty="0" sz="2600" spc="-3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1,</a:t>
            </a:r>
            <a:r>
              <a:rPr dirty="0" sz="26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80">
                <a:solidFill>
                  <a:srgbClr val="C00000"/>
                </a:solidFill>
                <a:latin typeface="Trebuchet MS"/>
                <a:cs typeface="Trebuchet MS"/>
              </a:rPr>
              <a:t>-1,</a:t>
            </a:r>
            <a:r>
              <a:rPr dirty="0" sz="2600" spc="-31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20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4654" y="4677981"/>
            <a:ext cx="2578735" cy="854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 b="1">
                <a:solidFill>
                  <a:srgbClr val="C00000"/>
                </a:solidFill>
                <a:latin typeface="Trebuchet MS"/>
                <a:cs typeface="Trebuchet MS"/>
              </a:rPr>
              <a:t>Note: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45">
                <a:latin typeface="Trebuchet MS"/>
                <a:cs typeface="Trebuchet MS"/>
              </a:rPr>
              <a:t>The </a:t>
            </a:r>
            <a:r>
              <a:rPr dirty="0" sz="1800" spc="-75">
                <a:latin typeface="Trebuchet MS"/>
                <a:cs typeface="Trebuchet MS"/>
              </a:rPr>
              <a:t>symbol </a:t>
            </a:r>
            <a:r>
              <a:rPr dirty="0" sz="1800" spc="35">
                <a:solidFill>
                  <a:srgbClr val="C00000"/>
                </a:solidFill>
                <a:latin typeface="Trebuchet MS"/>
                <a:cs typeface="Trebuchet MS"/>
              </a:rPr>
              <a:t>“</a:t>
            </a:r>
            <a:r>
              <a:rPr dirty="0" sz="1800" spc="35" b="1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r>
              <a:rPr dirty="0" sz="1800" spc="35">
                <a:solidFill>
                  <a:srgbClr val="C00000"/>
                </a:solidFill>
                <a:latin typeface="Trebuchet MS"/>
                <a:cs typeface="Trebuchet MS"/>
              </a:rPr>
              <a:t>” </a:t>
            </a:r>
            <a:r>
              <a:rPr dirty="0" sz="1800" spc="-90">
                <a:latin typeface="Trebuchet MS"/>
                <a:cs typeface="Trebuchet MS"/>
              </a:rPr>
              <a:t>is</a:t>
            </a:r>
            <a:r>
              <a:rPr dirty="0" sz="1800" spc="-32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called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135">
                <a:latin typeface="Trebuchet MS"/>
                <a:cs typeface="Trebuchet MS"/>
              </a:rPr>
              <a:t>ellipsis, </a:t>
            </a:r>
            <a:r>
              <a:rPr dirty="0" sz="1800" spc="-125">
                <a:latin typeface="Trebuchet MS"/>
                <a:cs typeface="Trebuchet MS"/>
              </a:rPr>
              <a:t>and </a:t>
            </a:r>
            <a:r>
              <a:rPr dirty="0" sz="1800" spc="-80">
                <a:latin typeface="Trebuchet MS"/>
                <a:cs typeface="Trebuchet MS"/>
              </a:rPr>
              <a:t>reads </a:t>
            </a:r>
            <a:r>
              <a:rPr dirty="0" sz="1800" spc="-75">
                <a:latin typeface="Trebuchet MS"/>
                <a:cs typeface="Trebuchet MS"/>
              </a:rPr>
              <a:t>“so</a:t>
            </a:r>
            <a:r>
              <a:rPr dirty="0" sz="1800" spc="-21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forth”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359" y="90169"/>
            <a:ext cx="7953375" cy="100456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787015" marR="5080" indent="-2774950">
              <a:lnSpc>
                <a:spcPct val="100000"/>
              </a:lnSpc>
              <a:spcBef>
                <a:spcPts val="130"/>
              </a:spcBef>
            </a:pPr>
            <a:r>
              <a:rPr dirty="0" spc="25"/>
              <a:t>GENERAL TERM </a:t>
            </a:r>
            <a:r>
              <a:rPr dirty="0"/>
              <a:t>OF </a:t>
            </a:r>
            <a:r>
              <a:rPr dirty="0" spc="15"/>
              <a:t>AN</a:t>
            </a:r>
            <a:r>
              <a:rPr dirty="0" spc="-484"/>
              <a:t> </a:t>
            </a:r>
            <a:r>
              <a:rPr dirty="0" spc="10"/>
              <a:t>ARITHMETIC </a:t>
            </a:r>
            <a:r>
              <a:rPr dirty="0" u="none" spc="10"/>
              <a:t> </a:t>
            </a:r>
            <a:r>
              <a:rPr dirty="0" spc="15"/>
              <a:t>SEQUENCE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475" y="1196911"/>
            <a:ext cx="7917180" cy="511873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327025" marR="88265" indent="-276860">
              <a:lnSpc>
                <a:spcPts val="2850"/>
              </a:lnSpc>
              <a:spcBef>
                <a:spcPts val="445"/>
              </a:spcBef>
              <a:tabLst>
                <a:tab pos="3270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120">
                <a:latin typeface="Trebuchet MS"/>
                <a:cs typeface="Trebuchet MS"/>
              </a:rPr>
              <a:t>Let </a:t>
            </a:r>
            <a:r>
              <a:rPr dirty="0" sz="2600" spc="5" b="1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-130">
                <a:latin typeface="Trebuchet MS"/>
                <a:cs typeface="Trebuchet MS"/>
              </a:rPr>
              <a:t>be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first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20" b="1">
                <a:solidFill>
                  <a:srgbClr val="C00000"/>
                </a:solidFill>
                <a:latin typeface="Trebuchet MS"/>
                <a:cs typeface="Trebuchet MS"/>
              </a:rPr>
              <a:t>d </a:t>
            </a:r>
            <a:r>
              <a:rPr dirty="0" sz="2600" spc="-135">
                <a:latin typeface="Trebuchet MS"/>
                <a:cs typeface="Trebuchet MS"/>
              </a:rPr>
              <a:t>be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85">
                <a:latin typeface="Trebuchet MS"/>
                <a:cs typeface="Trebuchet MS"/>
              </a:rPr>
              <a:t>common</a:t>
            </a:r>
            <a:r>
              <a:rPr dirty="0" sz="2600" spc="-32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difference 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75">
                <a:latin typeface="Trebuchet MS"/>
                <a:cs typeface="Trebuchet MS"/>
              </a:rPr>
              <a:t>an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arithmetic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sequence</a:t>
            </a:r>
            <a:r>
              <a:rPr dirty="0" sz="2600" spc="-114">
                <a:latin typeface="Trebuchet MS"/>
                <a:cs typeface="Trebuchet MS"/>
              </a:rPr>
              <a:t>.Then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sequence</a:t>
            </a:r>
            <a:r>
              <a:rPr dirty="0" sz="2600" spc="-3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is</a:t>
            </a:r>
            <a:endParaRPr sz="2600">
              <a:latin typeface="Trebuchet MS"/>
              <a:cs typeface="Trebuchet MS"/>
            </a:endParaRPr>
          </a:p>
          <a:p>
            <a:pPr marL="2891790">
              <a:lnSpc>
                <a:spcPct val="100000"/>
              </a:lnSpc>
              <a:spcBef>
                <a:spcPts val="215"/>
              </a:spcBef>
            </a:pPr>
            <a:r>
              <a:rPr dirty="0" sz="2600" spc="-140">
                <a:latin typeface="Trebuchet MS"/>
                <a:cs typeface="Trebuchet MS"/>
              </a:rPr>
              <a:t>a</a:t>
            </a:r>
            <a:r>
              <a:rPr dirty="0" baseline="-19607" sz="2550" spc="-209">
                <a:latin typeface="Trebuchet MS"/>
                <a:cs typeface="Trebuchet MS"/>
              </a:rPr>
              <a:t>1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185">
                <a:latin typeface="Trebuchet MS"/>
                <a:cs typeface="Trebuchet MS"/>
              </a:rPr>
              <a:t> </a:t>
            </a:r>
            <a:r>
              <a:rPr dirty="0" sz="2600" spc="-245">
                <a:latin typeface="Trebuchet MS"/>
                <a:cs typeface="Trebuchet MS"/>
              </a:rPr>
              <a:t>a</a:t>
            </a:r>
            <a:endParaRPr sz="2600">
              <a:latin typeface="Trebuchet MS"/>
              <a:cs typeface="Trebuchet MS"/>
            </a:endParaRPr>
          </a:p>
          <a:p>
            <a:pPr marL="2891790" marR="3721735">
              <a:lnSpc>
                <a:spcPts val="3460"/>
              </a:lnSpc>
              <a:spcBef>
                <a:spcPts val="90"/>
              </a:spcBef>
            </a:pPr>
            <a:r>
              <a:rPr dirty="0" sz="2600" spc="-135">
                <a:latin typeface="Trebuchet MS"/>
                <a:cs typeface="Trebuchet MS"/>
              </a:rPr>
              <a:t>a</a:t>
            </a:r>
            <a:r>
              <a:rPr dirty="0" baseline="-19607" sz="2550" spc="-202">
                <a:latin typeface="Trebuchet MS"/>
                <a:cs typeface="Trebuchet MS"/>
              </a:rPr>
              <a:t>2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75">
                <a:latin typeface="Trebuchet MS"/>
                <a:cs typeface="Trebuchet MS"/>
              </a:rPr>
              <a:t>a+d  </a:t>
            </a:r>
            <a:r>
              <a:rPr dirty="0" sz="2600" spc="-135">
                <a:latin typeface="Trebuchet MS"/>
                <a:cs typeface="Trebuchet MS"/>
              </a:rPr>
              <a:t>a</a:t>
            </a:r>
            <a:r>
              <a:rPr dirty="0" baseline="-19607" sz="2550" spc="-202">
                <a:latin typeface="Trebuchet MS"/>
                <a:cs typeface="Trebuchet MS"/>
              </a:rPr>
              <a:t>3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270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a+2d</a:t>
            </a:r>
            <a:endParaRPr sz="2600">
              <a:latin typeface="Trebuchet MS"/>
              <a:cs typeface="Trebuchet MS"/>
            </a:endParaRPr>
          </a:p>
          <a:p>
            <a:pPr marL="2891790">
              <a:lnSpc>
                <a:spcPct val="100000"/>
              </a:lnSpc>
              <a:spcBef>
                <a:spcPts val="85"/>
              </a:spcBef>
            </a:pPr>
            <a:r>
              <a:rPr dirty="0" sz="2600" spc="-135">
                <a:latin typeface="Trebuchet MS"/>
                <a:cs typeface="Trebuchet MS"/>
              </a:rPr>
              <a:t>a</a:t>
            </a:r>
            <a:r>
              <a:rPr dirty="0" baseline="-19607" sz="2550" spc="-202">
                <a:latin typeface="Trebuchet MS"/>
                <a:cs typeface="Trebuchet MS"/>
              </a:rPr>
              <a:t>4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60">
                <a:latin typeface="Trebuchet MS"/>
                <a:cs typeface="Trebuchet MS"/>
              </a:rPr>
              <a:t>a+3d</a:t>
            </a:r>
            <a:r>
              <a:rPr dirty="0" sz="2600" spc="-465">
                <a:latin typeface="Trebuchet MS"/>
                <a:cs typeface="Trebuchet MS"/>
              </a:rPr>
              <a:t> </a:t>
            </a:r>
            <a:r>
              <a:rPr dirty="0" sz="2600" spc="715"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Trebuchet MS"/>
              <a:cs typeface="Trebuchet MS"/>
            </a:endParaRPr>
          </a:p>
          <a:p>
            <a:pPr marL="327025">
              <a:lnSpc>
                <a:spcPct val="100000"/>
              </a:lnSpc>
              <a:tabLst>
                <a:tab pos="1042035" algn="l"/>
              </a:tabLst>
            </a:pP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baseline="-19607" sz="2550" spc="3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	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(1-1)</a:t>
            </a:r>
            <a:r>
              <a:rPr dirty="0" sz="2600" spc="-2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endParaRPr sz="2600">
              <a:latin typeface="Trebuchet MS"/>
              <a:cs typeface="Trebuchet MS"/>
            </a:endParaRPr>
          </a:p>
          <a:p>
            <a:pPr marL="327025" marR="4112260">
              <a:lnSpc>
                <a:spcPct val="109500"/>
              </a:lnSpc>
              <a:spcBef>
                <a:spcPts val="35"/>
              </a:spcBef>
              <a:tabLst>
                <a:tab pos="1042035" algn="l"/>
              </a:tabLst>
            </a:pP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baseline="-19607" sz="2550" spc="3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	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d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(2-1)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d 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dirty="0" baseline="-19607" sz="2550" spc="3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	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2d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(3 -1)</a:t>
            </a:r>
            <a:r>
              <a:rPr dirty="0" sz="2600" spc="-5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d  </a:t>
            </a:r>
            <a:r>
              <a:rPr dirty="0" sz="2600" spc="-55">
                <a:latin typeface="Trebuchet MS"/>
                <a:cs typeface="Trebuchet MS"/>
              </a:rPr>
              <a:t>By</a:t>
            </a:r>
            <a:r>
              <a:rPr dirty="0" sz="2600" spc="-14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symmetry</a:t>
            </a:r>
            <a:endParaRPr sz="2600">
              <a:latin typeface="Trebuchet MS"/>
              <a:cs typeface="Trebuchet MS"/>
            </a:endParaRPr>
          </a:p>
          <a:p>
            <a:pPr marL="965835">
              <a:lnSpc>
                <a:spcPct val="100000"/>
              </a:lnSpc>
              <a:spcBef>
                <a:spcPts val="260"/>
              </a:spcBef>
              <a:tabLst>
                <a:tab pos="7439659" algn="l"/>
              </a:tabLst>
            </a:pPr>
            <a:r>
              <a:rPr dirty="0" sz="2600" spc="20" b="1">
                <a:solidFill>
                  <a:srgbClr val="00AF5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30" b="1">
                <a:solidFill>
                  <a:srgbClr val="00AF50"/>
                </a:solidFill>
                <a:latin typeface="Trebuchet MS"/>
                <a:cs typeface="Trebuchet MS"/>
              </a:rPr>
              <a:t>n </a:t>
            </a:r>
            <a:r>
              <a:rPr dirty="0" sz="2600" spc="10" b="1">
                <a:solidFill>
                  <a:srgbClr val="00AF50"/>
                </a:solidFill>
                <a:latin typeface="Trebuchet MS"/>
                <a:cs typeface="Trebuchet MS"/>
              </a:rPr>
              <a:t>= </a:t>
            </a:r>
            <a:r>
              <a:rPr dirty="0" sz="2600" spc="-15" b="1">
                <a:solidFill>
                  <a:srgbClr val="00AF50"/>
                </a:solidFill>
                <a:latin typeface="Trebuchet MS"/>
                <a:cs typeface="Trebuchet MS"/>
              </a:rPr>
              <a:t>n</a:t>
            </a:r>
            <a:r>
              <a:rPr dirty="0" baseline="24509" sz="2550" spc="-22" b="1">
                <a:solidFill>
                  <a:srgbClr val="00AF50"/>
                </a:solidFill>
                <a:latin typeface="Trebuchet MS"/>
                <a:cs typeface="Trebuchet MS"/>
              </a:rPr>
              <a:t>th </a:t>
            </a:r>
            <a:r>
              <a:rPr dirty="0" sz="2600" spc="75" b="1">
                <a:solidFill>
                  <a:srgbClr val="00AF50"/>
                </a:solidFill>
                <a:latin typeface="Trebuchet MS"/>
                <a:cs typeface="Trebuchet MS"/>
              </a:rPr>
              <a:t>term </a:t>
            </a:r>
            <a:r>
              <a:rPr dirty="0" sz="2600" spc="10" b="1">
                <a:solidFill>
                  <a:srgbClr val="00AF50"/>
                </a:solidFill>
                <a:latin typeface="Trebuchet MS"/>
                <a:cs typeface="Trebuchet MS"/>
              </a:rPr>
              <a:t>= a + </a:t>
            </a:r>
            <a:r>
              <a:rPr dirty="0" sz="2600" spc="5" b="1">
                <a:solidFill>
                  <a:srgbClr val="00AF50"/>
                </a:solidFill>
                <a:latin typeface="Trebuchet MS"/>
                <a:cs typeface="Trebuchet MS"/>
              </a:rPr>
              <a:t>(n </a:t>
            </a:r>
            <a:r>
              <a:rPr dirty="0" sz="2600" spc="-80" b="1">
                <a:solidFill>
                  <a:srgbClr val="00AF50"/>
                </a:solidFill>
                <a:latin typeface="Trebuchet MS"/>
                <a:cs typeface="Trebuchet MS"/>
              </a:rPr>
              <a:t>- </a:t>
            </a:r>
            <a:r>
              <a:rPr dirty="0" sz="2600" spc="-20" b="1">
                <a:solidFill>
                  <a:srgbClr val="00AF50"/>
                </a:solidFill>
                <a:latin typeface="Trebuchet MS"/>
                <a:cs typeface="Trebuchet MS"/>
              </a:rPr>
              <a:t>1)d </a:t>
            </a:r>
            <a:r>
              <a:rPr dirty="0" sz="2600" spc="-80">
                <a:latin typeface="Trebuchet MS"/>
                <a:cs typeface="Trebuchet MS"/>
              </a:rPr>
              <a:t>for </a:t>
            </a:r>
            <a:r>
              <a:rPr dirty="0" sz="2600" spc="-200">
                <a:latin typeface="Trebuchet MS"/>
                <a:cs typeface="Trebuchet MS"/>
              </a:rPr>
              <a:t>all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integers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	</a:t>
            </a:r>
            <a:r>
              <a:rPr dirty="0" sz="2600" spc="-135">
                <a:solidFill>
                  <a:srgbClr val="C00000"/>
                </a:solidFill>
                <a:latin typeface="Symbol"/>
                <a:cs typeface="Symbol"/>
              </a:rPr>
              <a:t>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13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78485"/>
            <a:ext cx="215074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A</a:t>
            </a:r>
            <a:r>
              <a:rPr dirty="0" spc="-10"/>
              <a:t>M</a:t>
            </a:r>
            <a:r>
              <a:rPr dirty="0" spc="-10"/>
              <a:t>P</a:t>
            </a:r>
            <a:r>
              <a:rPr dirty="0" spc="45"/>
              <a:t>L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158430"/>
            <a:ext cx="6511925" cy="133286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43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-125">
                <a:latin typeface="Trebuchet MS"/>
                <a:cs typeface="Trebuchet MS"/>
              </a:rPr>
              <a:t>Find the </a:t>
            </a:r>
            <a:r>
              <a:rPr dirty="0" sz="2600" spc="-75">
                <a:latin typeface="Trebuchet MS"/>
                <a:cs typeface="Trebuchet MS"/>
              </a:rPr>
              <a:t>20th </a:t>
            </a:r>
            <a:r>
              <a:rPr dirty="0" sz="2600" spc="-100">
                <a:latin typeface="Trebuchet MS"/>
                <a:cs typeface="Trebuchet MS"/>
              </a:rPr>
              <a:t>term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5">
                <a:latin typeface="Trebuchet MS"/>
                <a:cs typeface="Trebuchet MS"/>
              </a:rPr>
              <a:t>arithmetic</a:t>
            </a:r>
            <a:r>
              <a:rPr dirty="0" sz="2600" spc="-484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sequence</a:t>
            </a:r>
            <a:endParaRPr sz="2600">
              <a:latin typeface="Trebuchet MS"/>
              <a:cs typeface="Trebuchet MS"/>
            </a:endParaRPr>
          </a:p>
          <a:p>
            <a:pPr marL="3254375">
              <a:lnSpc>
                <a:spcPct val="100000"/>
              </a:lnSpc>
              <a:spcBef>
                <a:spcPts val="335"/>
              </a:spcBef>
            </a:pPr>
            <a:r>
              <a:rPr dirty="0" sz="2600" spc="-200">
                <a:latin typeface="Trebuchet MS"/>
                <a:cs typeface="Trebuchet MS"/>
              </a:rPr>
              <a:t>3,</a:t>
            </a:r>
            <a:r>
              <a:rPr dirty="0" sz="2600" spc="-390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9,</a:t>
            </a:r>
            <a:r>
              <a:rPr dirty="0" sz="2600" spc="-38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15,</a:t>
            </a:r>
            <a:r>
              <a:rPr dirty="0" sz="2600" spc="-39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21,</a:t>
            </a:r>
            <a:r>
              <a:rPr dirty="0" sz="2600" spc="-459">
                <a:latin typeface="Trebuchet MS"/>
                <a:cs typeface="Trebuchet MS"/>
              </a:rPr>
              <a:t> </a:t>
            </a:r>
            <a:r>
              <a:rPr dirty="0" sz="2600" spc="715"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 marL="288925" indent="-276860">
              <a:lnSpc>
                <a:spcPct val="100000"/>
              </a:lnSpc>
              <a:spcBef>
                <a:spcPts val="26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u="heavy" sz="2600" spc="27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117" y="2493644"/>
            <a:ext cx="71882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245">
                <a:latin typeface="Trebuchet MS"/>
                <a:cs typeface="Trebuchet MS"/>
              </a:rPr>
              <a:t>H</a:t>
            </a:r>
            <a:r>
              <a:rPr dirty="0" sz="2600" spc="-150">
                <a:latin typeface="Trebuchet MS"/>
                <a:cs typeface="Trebuchet MS"/>
              </a:rPr>
              <a:t>e</a:t>
            </a:r>
            <a:r>
              <a:rPr dirty="0" sz="2600" spc="-40">
                <a:latin typeface="Trebuchet MS"/>
                <a:cs typeface="Trebuchet MS"/>
              </a:rPr>
              <a:t>r</a:t>
            </a:r>
            <a:r>
              <a:rPr dirty="0" sz="2600" spc="-160">
                <a:latin typeface="Trebuchet MS"/>
                <a:cs typeface="Trebuchet MS"/>
              </a:rPr>
              <a:t>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1879" y="2455671"/>
            <a:ext cx="4752340" cy="1771014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30">
                <a:latin typeface="Trebuchet MS"/>
                <a:cs typeface="Trebuchet MS"/>
              </a:rPr>
              <a:t>first </a:t>
            </a:r>
            <a:r>
              <a:rPr dirty="0" sz="2600" spc="-95">
                <a:latin typeface="Trebuchet MS"/>
                <a:cs typeface="Trebuchet MS"/>
              </a:rPr>
              <a:t>term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endParaRPr sz="2600">
              <a:latin typeface="Trebuchet MS"/>
              <a:cs typeface="Trebuchet MS"/>
            </a:endParaRPr>
          </a:p>
          <a:p>
            <a:pPr marL="38100" marR="30480">
              <a:lnSpc>
                <a:spcPct val="108300"/>
              </a:lnSpc>
              <a:spcBef>
                <a:spcPts val="75"/>
              </a:spcBef>
            </a:pP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common </a:t>
            </a:r>
            <a:r>
              <a:rPr dirty="0" sz="2600" spc="-160">
                <a:latin typeface="Trebuchet MS"/>
                <a:cs typeface="Trebuchet MS"/>
              </a:rPr>
              <a:t>difference</a:t>
            </a:r>
            <a:r>
              <a:rPr dirty="0" sz="2600" spc="-32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9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6 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term</a:t>
            </a:r>
            <a:r>
              <a:rPr dirty="0" sz="2600" spc="-195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number</a:t>
            </a:r>
            <a:r>
              <a:rPr dirty="0" sz="2600" spc="-33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15">
                <a:solidFill>
                  <a:srgbClr val="C00000"/>
                </a:solidFill>
                <a:latin typeface="Trebuchet MS"/>
                <a:cs typeface="Trebuchet MS"/>
              </a:rPr>
              <a:t>20</a:t>
            </a:r>
            <a:endParaRPr sz="26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dirty="0" sz="2600" spc="-10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15" b="1">
                <a:solidFill>
                  <a:srgbClr val="C00000"/>
                </a:solidFill>
                <a:latin typeface="Trebuchet MS"/>
                <a:cs typeface="Trebuchet MS"/>
              </a:rPr>
              <a:t>20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35" b="1">
                <a:solidFill>
                  <a:srgbClr val="C00000"/>
                </a:solidFill>
                <a:latin typeface="Trebuchet MS"/>
                <a:cs typeface="Trebuchet MS"/>
              </a:rPr>
              <a:t>value of </a:t>
            </a:r>
            <a:r>
              <a:rPr dirty="0" sz="2600" spc="-50" b="1">
                <a:solidFill>
                  <a:srgbClr val="C00000"/>
                </a:solidFill>
                <a:latin typeface="Trebuchet MS"/>
                <a:cs typeface="Trebuchet MS"/>
              </a:rPr>
              <a:t>20th </a:t>
            </a:r>
            <a:r>
              <a:rPr dirty="0" sz="2600" spc="80" b="1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36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5" b="1">
                <a:solidFill>
                  <a:srgbClr val="C00000"/>
                </a:solidFill>
                <a:latin typeface="Trebuchet MS"/>
                <a:cs typeface="Trebuchet MS"/>
              </a:rPr>
              <a:t>?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175" y="4191698"/>
            <a:ext cx="4470400" cy="1771014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r" marR="149860">
              <a:lnSpc>
                <a:spcPct val="100000"/>
              </a:lnSpc>
              <a:spcBef>
                <a:spcPts val="430"/>
              </a:spcBef>
              <a:tabLst>
                <a:tab pos="276225" algn="l"/>
                <a:tab pos="1830070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125">
                <a:latin typeface="Trebuchet MS"/>
                <a:cs typeface="Trebuchet MS"/>
              </a:rPr>
              <a:t>Since	</a:t>
            </a:r>
            <a:r>
              <a:rPr dirty="0" sz="2600" spc="20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30" b="1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5" b="1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5" b="1">
                <a:solidFill>
                  <a:srgbClr val="C00000"/>
                </a:solidFill>
                <a:latin typeface="Trebuchet MS"/>
                <a:cs typeface="Trebuchet MS"/>
              </a:rPr>
              <a:t>(n </a:t>
            </a:r>
            <a:r>
              <a:rPr dirty="0" sz="2600" spc="-80" b="1">
                <a:solidFill>
                  <a:srgbClr val="C00000"/>
                </a:solidFill>
                <a:latin typeface="Trebuchet MS"/>
                <a:cs typeface="Trebuchet MS"/>
              </a:rPr>
              <a:t>- </a:t>
            </a:r>
            <a:r>
              <a:rPr dirty="0" sz="2600" spc="-25" b="1">
                <a:solidFill>
                  <a:srgbClr val="C00000"/>
                </a:solidFill>
                <a:latin typeface="Trebuchet MS"/>
                <a:cs typeface="Trebuchet MS"/>
              </a:rPr>
              <a:t>1)</a:t>
            </a:r>
            <a:r>
              <a:rPr dirty="0" sz="2600" spc="-28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20" b="1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endParaRPr sz="2600">
              <a:latin typeface="Trebuchet MS"/>
              <a:cs typeface="Trebuchet MS"/>
            </a:endParaRPr>
          </a:p>
          <a:p>
            <a:pPr algn="r" marR="43180">
              <a:lnSpc>
                <a:spcPct val="100000"/>
              </a:lnSpc>
              <a:spcBef>
                <a:spcPts val="334"/>
              </a:spcBef>
              <a:tabLst>
                <a:tab pos="934085" algn="l"/>
              </a:tabLst>
            </a:pPr>
            <a:r>
              <a:rPr dirty="0" sz="2600" spc="20" b="1">
                <a:latin typeface="Symbol"/>
                <a:cs typeface="Symbol"/>
              </a:rPr>
              <a:t></a:t>
            </a:r>
            <a:r>
              <a:rPr dirty="0" sz="2600" spc="20">
                <a:latin typeface="Times New Roman"/>
                <a:cs typeface="Times New Roman"/>
              </a:rPr>
              <a:t>	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135">
                <a:solidFill>
                  <a:srgbClr val="C00000"/>
                </a:solidFill>
                <a:latin typeface="Trebuchet MS"/>
                <a:cs typeface="Trebuchet MS"/>
              </a:rPr>
              <a:t>20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50">
                <a:latin typeface="Trebuchet MS"/>
                <a:cs typeface="Trebuchet MS"/>
              </a:rPr>
              <a:t>3 </a:t>
            </a:r>
            <a:r>
              <a:rPr dirty="0" sz="2600" spc="170">
                <a:latin typeface="Trebuchet MS"/>
                <a:cs typeface="Trebuchet MS"/>
              </a:rPr>
              <a:t>+ </a:t>
            </a:r>
            <a:r>
              <a:rPr dirty="0" sz="2600" spc="-65">
                <a:latin typeface="Trebuchet MS"/>
                <a:cs typeface="Trebuchet MS"/>
              </a:rPr>
              <a:t>(20 </a:t>
            </a:r>
            <a:r>
              <a:rPr dirty="0" sz="2600" spc="-110">
                <a:latin typeface="Trebuchet MS"/>
                <a:cs typeface="Trebuchet MS"/>
              </a:rPr>
              <a:t>- </a:t>
            </a:r>
            <a:r>
              <a:rPr dirty="0" sz="2600" spc="-60">
                <a:latin typeface="Trebuchet MS"/>
                <a:cs typeface="Trebuchet MS"/>
              </a:rPr>
              <a:t>1)</a:t>
            </a:r>
            <a:r>
              <a:rPr dirty="0" sz="2600" spc="-540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6</a:t>
            </a:r>
            <a:endParaRPr sz="2600">
              <a:latin typeface="Trebuchet MS"/>
              <a:cs typeface="Trebuchet MS"/>
            </a:endParaRPr>
          </a:p>
          <a:p>
            <a:pPr marL="2326005">
              <a:lnSpc>
                <a:spcPct val="100000"/>
              </a:lnSpc>
              <a:spcBef>
                <a:spcPts val="259"/>
              </a:spcBef>
            </a:pP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50">
                <a:latin typeface="Trebuchet MS"/>
                <a:cs typeface="Trebuchet MS"/>
              </a:rPr>
              <a:t>3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355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114</a:t>
            </a:r>
            <a:endParaRPr sz="2600">
              <a:latin typeface="Trebuchet MS"/>
              <a:cs typeface="Trebuchet MS"/>
            </a:endParaRPr>
          </a:p>
          <a:p>
            <a:pPr marL="2326005">
              <a:lnSpc>
                <a:spcPct val="100000"/>
              </a:lnSpc>
              <a:spcBef>
                <a:spcPts val="334"/>
              </a:spcBef>
            </a:pP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5">
                <a:solidFill>
                  <a:srgbClr val="C00000"/>
                </a:solidFill>
                <a:latin typeface="Trebuchet MS"/>
                <a:cs typeface="Trebuchet MS"/>
              </a:rPr>
              <a:t>117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8690" y="4230052"/>
            <a:ext cx="63119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10">
                <a:latin typeface="Trebuchet MS"/>
                <a:cs typeface="Trebuchet MS"/>
              </a:rPr>
              <a:t>n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-30">
                <a:latin typeface="Symbol"/>
                <a:cs typeface="Symbol"/>
              </a:rPr>
              <a:t></a:t>
            </a:r>
            <a:r>
              <a:rPr dirty="0" sz="2600" spc="-3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78485"/>
            <a:ext cx="215074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A</a:t>
            </a:r>
            <a:r>
              <a:rPr dirty="0" spc="-10"/>
              <a:t>M</a:t>
            </a:r>
            <a:r>
              <a:rPr dirty="0" spc="-10"/>
              <a:t>P</a:t>
            </a:r>
            <a:r>
              <a:rPr dirty="0" spc="45"/>
              <a:t>L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158430"/>
            <a:ext cx="5628005" cy="133286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43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-5">
                <a:latin typeface="Trebuchet MS"/>
                <a:cs typeface="Trebuchet MS"/>
              </a:rPr>
              <a:t>Which </a:t>
            </a:r>
            <a:r>
              <a:rPr dirty="0" sz="2600" spc="-100">
                <a:latin typeface="Trebuchet MS"/>
                <a:cs typeface="Trebuchet MS"/>
              </a:rPr>
              <a:t>term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arithmetic</a:t>
            </a:r>
            <a:r>
              <a:rPr dirty="0" sz="2600" spc="-5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sequence</a:t>
            </a:r>
            <a:endParaRPr sz="2600">
              <a:latin typeface="Trebuchet MS"/>
              <a:cs typeface="Trebuchet MS"/>
            </a:endParaRPr>
          </a:p>
          <a:p>
            <a:pPr marL="3025775">
              <a:lnSpc>
                <a:spcPct val="100000"/>
              </a:lnSpc>
              <a:spcBef>
                <a:spcPts val="335"/>
              </a:spcBef>
            </a:pP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4, 1, </a:t>
            </a:r>
            <a:r>
              <a:rPr dirty="0" sz="2600" spc="-175">
                <a:solidFill>
                  <a:srgbClr val="C00000"/>
                </a:solidFill>
                <a:latin typeface="Trebuchet MS"/>
                <a:cs typeface="Trebuchet MS"/>
              </a:rPr>
              <a:t>-2</a:t>
            </a:r>
            <a:r>
              <a:rPr dirty="0" sz="2600" spc="-175">
                <a:latin typeface="Trebuchet MS"/>
                <a:cs typeface="Trebuchet MS"/>
              </a:rPr>
              <a:t>, </a:t>
            </a:r>
            <a:r>
              <a:rPr dirty="0" sz="2600" spc="165">
                <a:latin typeface="Trebuchet MS"/>
                <a:cs typeface="Trebuchet MS"/>
              </a:rPr>
              <a:t>…, </a:t>
            </a:r>
            <a:r>
              <a:rPr dirty="0" sz="2600" spc="-95">
                <a:latin typeface="Trebuchet MS"/>
                <a:cs typeface="Trebuchet MS"/>
              </a:rPr>
              <a:t>is</a:t>
            </a:r>
            <a:r>
              <a:rPr dirty="0" sz="2600" spc="-405"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-77</a:t>
            </a:r>
            <a:endParaRPr sz="2600">
              <a:latin typeface="Trebuchet MS"/>
              <a:cs typeface="Trebuchet MS"/>
            </a:endParaRPr>
          </a:p>
          <a:p>
            <a:pPr marL="288925" indent="-276860">
              <a:lnSpc>
                <a:spcPct val="100000"/>
              </a:lnSpc>
              <a:spcBef>
                <a:spcPts val="26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u="heavy" sz="2600" spc="2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117" y="2493644"/>
            <a:ext cx="71882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245">
                <a:latin typeface="Trebuchet MS"/>
                <a:cs typeface="Trebuchet MS"/>
              </a:rPr>
              <a:t>H</a:t>
            </a:r>
            <a:r>
              <a:rPr dirty="0" sz="2600" spc="-150">
                <a:latin typeface="Trebuchet MS"/>
                <a:cs typeface="Trebuchet MS"/>
              </a:rPr>
              <a:t>e</a:t>
            </a:r>
            <a:r>
              <a:rPr dirty="0" sz="2600" spc="-40">
                <a:latin typeface="Trebuchet MS"/>
                <a:cs typeface="Trebuchet MS"/>
              </a:rPr>
              <a:t>r</a:t>
            </a:r>
            <a:r>
              <a:rPr dirty="0" sz="2600" spc="-160">
                <a:latin typeface="Trebuchet MS"/>
                <a:cs typeface="Trebuchet MS"/>
              </a:rPr>
              <a:t>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1879" y="2455671"/>
            <a:ext cx="4858385" cy="1771014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30">
                <a:latin typeface="Trebuchet MS"/>
                <a:cs typeface="Trebuchet MS"/>
              </a:rPr>
              <a:t>first </a:t>
            </a:r>
            <a:r>
              <a:rPr dirty="0" sz="2600" spc="-95">
                <a:latin typeface="Trebuchet MS"/>
                <a:cs typeface="Trebuchet MS"/>
              </a:rPr>
              <a:t>term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endParaRPr sz="2600">
              <a:latin typeface="Trebuchet MS"/>
              <a:cs typeface="Trebuchet MS"/>
            </a:endParaRPr>
          </a:p>
          <a:p>
            <a:pPr marL="38100" marR="30480">
              <a:lnSpc>
                <a:spcPct val="108300"/>
              </a:lnSpc>
              <a:spcBef>
                <a:spcPts val="75"/>
              </a:spcBef>
            </a:pP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common </a:t>
            </a:r>
            <a:r>
              <a:rPr dirty="0" sz="2600" spc="-160">
                <a:latin typeface="Trebuchet MS"/>
                <a:cs typeface="Trebuchet MS"/>
              </a:rPr>
              <a:t>difference</a:t>
            </a:r>
            <a:r>
              <a:rPr dirty="0" sz="2600" spc="-32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-3  </a:t>
            </a: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32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60">
                <a:latin typeface="Trebuchet MS"/>
                <a:cs typeface="Trebuchet MS"/>
              </a:rPr>
              <a:t>value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10">
                <a:latin typeface="Trebuchet MS"/>
                <a:cs typeface="Trebuchet MS"/>
              </a:rPr>
              <a:t>nth </a:t>
            </a:r>
            <a:r>
              <a:rPr dirty="0" sz="2600" spc="-95">
                <a:latin typeface="Trebuchet MS"/>
                <a:cs typeface="Trebuchet MS"/>
              </a:rPr>
              <a:t>term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405"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-77</a:t>
            </a:r>
            <a:endParaRPr sz="26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term</a:t>
            </a:r>
            <a:r>
              <a:rPr dirty="0" sz="2600" spc="-1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number</a:t>
            </a:r>
            <a:r>
              <a:rPr dirty="0" sz="2600" spc="-33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?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717" y="4640008"/>
            <a:ext cx="4377690" cy="132270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ctr" marR="209550">
              <a:lnSpc>
                <a:spcPct val="100000"/>
              </a:lnSpc>
              <a:spcBef>
                <a:spcPts val="355"/>
              </a:spcBef>
              <a:tabLst>
                <a:tab pos="1649095" algn="l"/>
              </a:tabLst>
            </a:pPr>
            <a:r>
              <a:rPr dirty="0" sz="2600" spc="-125">
                <a:latin typeface="Trebuchet MS"/>
                <a:cs typeface="Trebuchet MS"/>
              </a:rPr>
              <a:t>Since	</a:t>
            </a:r>
            <a:r>
              <a:rPr dirty="0" sz="2600" spc="20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30" b="1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0" b="1">
                <a:latin typeface="Trebuchet MS"/>
                <a:cs typeface="Trebuchet MS"/>
              </a:rPr>
              <a:t>= </a:t>
            </a:r>
            <a:r>
              <a:rPr dirty="0" sz="2600" spc="5" b="1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5" b="1">
                <a:solidFill>
                  <a:srgbClr val="C00000"/>
                </a:solidFill>
                <a:latin typeface="Trebuchet MS"/>
                <a:cs typeface="Trebuchet MS"/>
              </a:rPr>
              <a:t>(n </a:t>
            </a:r>
            <a:r>
              <a:rPr dirty="0" sz="2600" spc="-80" b="1">
                <a:solidFill>
                  <a:srgbClr val="C00000"/>
                </a:solidFill>
                <a:latin typeface="Trebuchet MS"/>
                <a:cs typeface="Trebuchet MS"/>
              </a:rPr>
              <a:t>- </a:t>
            </a:r>
            <a:r>
              <a:rPr dirty="0" sz="2600" spc="-25" b="1">
                <a:solidFill>
                  <a:srgbClr val="C00000"/>
                </a:solidFill>
                <a:latin typeface="Trebuchet MS"/>
                <a:cs typeface="Trebuchet MS"/>
              </a:rPr>
              <a:t>1)</a:t>
            </a:r>
            <a:r>
              <a:rPr dirty="0" sz="2600" spc="-35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20" b="1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endParaRPr sz="2600">
              <a:latin typeface="Trebuchet MS"/>
              <a:cs typeface="Trebuchet MS"/>
            </a:endParaRPr>
          </a:p>
          <a:p>
            <a:pPr algn="ctr" marL="625475">
              <a:lnSpc>
                <a:spcPct val="100000"/>
              </a:lnSpc>
              <a:spcBef>
                <a:spcPts val="259"/>
              </a:spcBef>
              <a:tabLst>
                <a:tab pos="1503045" algn="l"/>
              </a:tabLst>
            </a:pPr>
            <a:r>
              <a:rPr dirty="0" sz="2600" spc="25">
                <a:latin typeface="Symbol"/>
                <a:cs typeface="Symbol"/>
              </a:rPr>
              <a:t></a:t>
            </a:r>
            <a:r>
              <a:rPr dirty="0" sz="2600" spc="25">
                <a:latin typeface="Times New Roman"/>
                <a:cs typeface="Times New Roman"/>
              </a:rPr>
              <a:t>	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-77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4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4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(n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- 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1)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(-3)</a:t>
            </a:r>
            <a:endParaRPr sz="2600">
              <a:latin typeface="Trebuchet MS"/>
              <a:cs typeface="Trebuchet MS"/>
            </a:endParaRPr>
          </a:p>
          <a:p>
            <a:pPr algn="ctr" marL="577850">
              <a:lnSpc>
                <a:spcPct val="100000"/>
              </a:lnSpc>
              <a:spcBef>
                <a:spcPts val="334"/>
              </a:spcBef>
              <a:tabLst>
                <a:tab pos="1493520" algn="l"/>
              </a:tabLst>
            </a:pPr>
            <a:r>
              <a:rPr dirty="0" sz="2600" spc="25">
                <a:latin typeface="Symbol"/>
                <a:cs typeface="Symbol"/>
              </a:rPr>
              <a:t></a:t>
            </a:r>
            <a:r>
              <a:rPr dirty="0" sz="2600" spc="25">
                <a:latin typeface="Times New Roman"/>
                <a:cs typeface="Times New Roman"/>
              </a:rPr>
              <a:t>	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-77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-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4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(n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- 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1)</a:t>
            </a:r>
            <a:r>
              <a:rPr dirty="0" sz="2600" spc="-3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(-3)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3940" y="4668837"/>
            <a:ext cx="63119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10">
                <a:latin typeface="Trebuchet MS"/>
                <a:cs typeface="Trebuchet MS"/>
              </a:rPr>
              <a:t>n</a:t>
            </a:r>
            <a:r>
              <a:rPr dirty="0" sz="2600" spc="-155">
                <a:latin typeface="Trebuchet MS"/>
                <a:cs typeface="Trebuchet MS"/>
              </a:rPr>
              <a:t> </a:t>
            </a:r>
            <a:r>
              <a:rPr dirty="0" sz="2600" spc="-30">
                <a:latin typeface="Symbol"/>
                <a:cs typeface="Symbol"/>
              </a:rPr>
              <a:t></a:t>
            </a:r>
            <a:r>
              <a:rPr dirty="0" sz="2600" spc="-3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117" y="1235011"/>
            <a:ext cx="505459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250">
                <a:solidFill>
                  <a:srgbClr val="C00000"/>
                </a:solidFill>
                <a:latin typeface="Trebuchet MS"/>
                <a:cs typeface="Trebuchet MS"/>
              </a:rPr>
              <a:t>OR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117" y="2560574"/>
            <a:ext cx="6878320" cy="229616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2600" spc="250">
                <a:solidFill>
                  <a:srgbClr val="C00000"/>
                </a:solidFill>
                <a:latin typeface="Trebuchet MS"/>
                <a:cs typeface="Trebuchet MS"/>
              </a:rPr>
              <a:t>OR</a:t>
            </a:r>
            <a:endParaRPr sz="2600">
              <a:latin typeface="Trebuchet MS"/>
              <a:cs typeface="Trebuchet MS"/>
            </a:endParaRPr>
          </a:p>
          <a:p>
            <a:pPr marL="650875">
              <a:lnSpc>
                <a:spcPct val="100000"/>
              </a:lnSpc>
              <a:spcBef>
                <a:spcPts val="785"/>
              </a:spcBef>
            </a:pPr>
            <a:r>
              <a:rPr dirty="0" sz="2600" spc="-35">
                <a:latin typeface="Trebuchet MS"/>
                <a:cs typeface="Trebuchet MS"/>
              </a:rPr>
              <a:t>27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10">
                <a:latin typeface="Trebuchet MS"/>
                <a:cs typeface="Trebuchet MS"/>
              </a:rPr>
              <a:t>n </a:t>
            </a:r>
            <a:r>
              <a:rPr dirty="0" sz="2600" spc="360">
                <a:latin typeface="Trebuchet MS"/>
                <a:cs typeface="Trebuchet MS"/>
              </a:rPr>
              <a:t>–</a:t>
            </a:r>
            <a:r>
              <a:rPr dirty="0" sz="2600" spc="-39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marL="746760">
              <a:lnSpc>
                <a:spcPct val="100000"/>
              </a:lnSpc>
              <a:spcBef>
                <a:spcPts val="710"/>
              </a:spcBef>
            </a:pPr>
            <a:r>
              <a:rPr dirty="0" sz="2600" spc="-5" b="1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21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5" b="1">
                <a:solidFill>
                  <a:srgbClr val="C00000"/>
                </a:solidFill>
                <a:latin typeface="Trebuchet MS"/>
                <a:cs typeface="Trebuchet MS"/>
              </a:rPr>
              <a:t>28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600" spc="-65">
                <a:latin typeface="Trebuchet MS"/>
                <a:cs typeface="Trebuchet MS"/>
              </a:rPr>
              <a:t>Hence </a:t>
            </a:r>
            <a:r>
              <a:rPr dirty="0" sz="2600" spc="70" b="1">
                <a:solidFill>
                  <a:srgbClr val="C00000"/>
                </a:solidFill>
                <a:latin typeface="Trebuchet MS"/>
                <a:cs typeface="Trebuchet MS"/>
              </a:rPr>
              <a:t>–77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28th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60">
                <a:latin typeface="Trebuchet MS"/>
                <a:cs typeface="Trebuchet MS"/>
              </a:rPr>
              <a:t>given</a:t>
            </a:r>
            <a:r>
              <a:rPr dirty="0" sz="2600" spc="-490">
                <a:latin typeface="Trebuchet MS"/>
                <a:cs typeface="Trebuchet MS"/>
              </a:rPr>
              <a:t>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sequence</a:t>
            </a:r>
            <a:r>
              <a:rPr dirty="0" sz="2600" spc="-14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1742" y="2030379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 h="0">
                <a:moveTo>
                  <a:pt x="0" y="0"/>
                </a:moveTo>
                <a:lnTo>
                  <a:pt x="612464" y="0"/>
                </a:lnTo>
              </a:path>
            </a:pathLst>
          </a:custGeom>
          <a:ln w="131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28122" y="1818227"/>
            <a:ext cx="1773555" cy="344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34391" sz="3150" spc="757">
                <a:latin typeface="Symbol"/>
                <a:cs typeface="Symbol"/>
              </a:rPr>
              <a:t></a:t>
            </a:r>
            <a:r>
              <a:rPr dirty="0" baseline="34391" sz="3150" spc="757">
                <a:latin typeface="Times New Roman"/>
                <a:cs typeface="Times New Roman"/>
              </a:rPr>
              <a:t>81</a:t>
            </a:r>
            <a:r>
              <a:rPr dirty="0" baseline="34391" sz="3150" spc="179">
                <a:latin typeface="Times New Roman"/>
                <a:cs typeface="Times New Roman"/>
              </a:rPr>
              <a:t> </a:t>
            </a:r>
            <a:r>
              <a:rPr dirty="0" sz="2100" spc="540">
                <a:latin typeface="Symbol"/>
                <a:cs typeface="Symbol"/>
              </a:rPr>
              <a:t></a:t>
            </a:r>
            <a:r>
              <a:rPr dirty="0" sz="2100" spc="160">
                <a:latin typeface="Times New Roman"/>
                <a:cs typeface="Times New Roman"/>
              </a:rPr>
              <a:t> </a:t>
            </a:r>
            <a:r>
              <a:rPr dirty="0" sz="2100" spc="495" i="1">
                <a:latin typeface="Times New Roman"/>
                <a:cs typeface="Times New Roman"/>
              </a:rPr>
              <a:t>n</a:t>
            </a:r>
            <a:r>
              <a:rPr dirty="0" sz="2100" spc="-20" i="1">
                <a:latin typeface="Times New Roman"/>
                <a:cs typeface="Times New Roman"/>
              </a:rPr>
              <a:t> </a:t>
            </a:r>
            <a:r>
              <a:rPr dirty="0" sz="2100" spc="605">
                <a:latin typeface="Symbol"/>
                <a:cs typeface="Symbol"/>
              </a:rPr>
              <a:t></a:t>
            </a:r>
            <a:r>
              <a:rPr dirty="0" sz="2100" spc="605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2325" y="2025630"/>
            <a:ext cx="436245" cy="344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00" spc="530">
                <a:latin typeface="Symbol"/>
                <a:cs typeface="Symbol"/>
              </a:rPr>
              <a:t></a:t>
            </a:r>
            <a:r>
              <a:rPr dirty="0" sz="2100" spc="495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E</a:t>
            </a:r>
            <a:r>
              <a:rPr dirty="0" spc="50"/>
              <a:t>R</a:t>
            </a:r>
            <a:r>
              <a:rPr dirty="0" spc="30"/>
              <a:t>C</a:t>
            </a:r>
            <a:r>
              <a:rPr dirty="0" spc="-5"/>
              <a:t>I</a:t>
            </a:r>
            <a:r>
              <a:rPr dirty="0" spc="-10"/>
              <a:t>S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7798434" cy="3115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5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-125">
                <a:latin typeface="Trebuchet MS"/>
                <a:cs typeface="Trebuchet MS"/>
              </a:rPr>
              <a:t>Find the </a:t>
            </a:r>
            <a:r>
              <a:rPr dirty="0" sz="2600" spc="-55" b="1">
                <a:solidFill>
                  <a:srgbClr val="C00000"/>
                </a:solidFill>
                <a:latin typeface="Trebuchet MS"/>
                <a:cs typeface="Trebuchet MS"/>
              </a:rPr>
              <a:t>36th </a:t>
            </a:r>
            <a:r>
              <a:rPr dirty="0" sz="2600" spc="-95">
                <a:latin typeface="Trebuchet MS"/>
                <a:cs typeface="Trebuchet MS"/>
              </a:rPr>
              <a:t>term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arithmetic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sequence</a:t>
            </a:r>
            <a:r>
              <a:rPr dirty="0" sz="26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whose</a:t>
            </a:r>
            <a:endParaRPr sz="2600">
              <a:latin typeface="Trebuchet MS"/>
              <a:cs typeface="Trebuchet MS"/>
            </a:endParaRPr>
          </a:p>
          <a:p>
            <a:pPr marL="288925">
              <a:lnSpc>
                <a:spcPct val="100000"/>
              </a:lnSpc>
              <a:spcBef>
                <a:spcPts val="35"/>
              </a:spcBef>
            </a:pPr>
            <a:r>
              <a:rPr dirty="0" sz="2600" spc="-25" b="1">
                <a:solidFill>
                  <a:srgbClr val="C00000"/>
                </a:solidFill>
                <a:latin typeface="Trebuchet MS"/>
                <a:cs typeface="Trebuchet MS"/>
              </a:rPr>
              <a:t>3rd </a:t>
            </a:r>
            <a:r>
              <a:rPr dirty="0" sz="2600" spc="-100">
                <a:latin typeface="Trebuchet MS"/>
                <a:cs typeface="Trebuchet MS"/>
              </a:rPr>
              <a:t>term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75" b="1">
                <a:solidFill>
                  <a:srgbClr val="C00000"/>
                </a:solidFill>
                <a:latin typeface="Trebuchet MS"/>
                <a:cs typeface="Trebuchet MS"/>
              </a:rPr>
              <a:t>7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-35" b="1">
                <a:solidFill>
                  <a:srgbClr val="C00000"/>
                </a:solidFill>
                <a:latin typeface="Trebuchet MS"/>
                <a:cs typeface="Trebuchet MS"/>
              </a:rPr>
              <a:t>8th </a:t>
            </a:r>
            <a:r>
              <a:rPr dirty="0" sz="2600" spc="-100">
                <a:latin typeface="Trebuchet MS"/>
                <a:cs typeface="Trebuchet MS"/>
              </a:rPr>
              <a:t>term </a:t>
            </a:r>
            <a:r>
              <a:rPr dirty="0" sz="2600" spc="-95">
                <a:latin typeface="Trebuchet MS"/>
                <a:cs typeface="Trebuchet MS"/>
              </a:rPr>
              <a:t>is</a:t>
            </a:r>
            <a:r>
              <a:rPr dirty="0" sz="2600" spc="-260">
                <a:latin typeface="Trebuchet MS"/>
                <a:cs typeface="Trebuchet MS"/>
              </a:rPr>
              <a:t> </a:t>
            </a:r>
            <a:r>
              <a:rPr dirty="0" sz="2600" spc="-195" b="1">
                <a:solidFill>
                  <a:srgbClr val="C00000"/>
                </a:solidFill>
                <a:latin typeface="Trebuchet MS"/>
                <a:cs typeface="Trebuchet MS"/>
              </a:rPr>
              <a:t>17</a:t>
            </a:r>
            <a:r>
              <a:rPr dirty="0" sz="2600" spc="-19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rebuchet MS"/>
              <a:cs typeface="Trebuchet MS"/>
            </a:endParaRPr>
          </a:p>
          <a:p>
            <a:pPr marL="288925" indent="-276860">
              <a:lnSpc>
                <a:spcPct val="100000"/>
              </a:lnSpc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u="heavy" sz="2600" spc="2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  <a:p>
            <a:pPr marL="288925" marR="5080">
              <a:lnSpc>
                <a:spcPts val="3080"/>
              </a:lnSpc>
              <a:spcBef>
                <a:spcPts val="770"/>
              </a:spcBef>
            </a:pPr>
            <a:r>
              <a:rPr dirty="0" sz="2600" spc="-120">
                <a:latin typeface="Trebuchet MS"/>
                <a:cs typeface="Trebuchet MS"/>
              </a:rPr>
              <a:t>Let </a:t>
            </a:r>
            <a:r>
              <a:rPr dirty="0" sz="2600" spc="5" b="1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-130">
                <a:latin typeface="Trebuchet MS"/>
                <a:cs typeface="Trebuchet MS"/>
              </a:rPr>
              <a:t>be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first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20" b="1">
                <a:solidFill>
                  <a:srgbClr val="C00000"/>
                </a:solidFill>
                <a:latin typeface="Trebuchet MS"/>
                <a:cs typeface="Trebuchet MS"/>
              </a:rPr>
              <a:t>d </a:t>
            </a:r>
            <a:r>
              <a:rPr dirty="0" sz="2600" spc="-135">
                <a:latin typeface="Trebuchet MS"/>
                <a:cs typeface="Trebuchet MS"/>
              </a:rPr>
              <a:t>be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common</a:t>
            </a:r>
            <a:r>
              <a:rPr dirty="0" sz="2600" spc="-30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60">
                <a:solidFill>
                  <a:srgbClr val="C00000"/>
                </a:solidFill>
                <a:latin typeface="Trebuchet MS"/>
                <a:cs typeface="Trebuchet MS"/>
              </a:rPr>
              <a:t>difference 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arithmetic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sequence</a:t>
            </a:r>
            <a:r>
              <a:rPr dirty="0" sz="2600" spc="-13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marL="288925">
              <a:lnSpc>
                <a:spcPct val="100000"/>
              </a:lnSpc>
              <a:spcBef>
                <a:spcPts val="540"/>
              </a:spcBef>
            </a:pPr>
            <a:r>
              <a:rPr dirty="0" sz="2600" spc="-70">
                <a:latin typeface="Trebuchet MS"/>
                <a:cs typeface="Trebuchet MS"/>
              </a:rPr>
              <a:t>Then</a:t>
            </a:r>
            <a:endParaRPr sz="26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94067" y="4412664"/>
          <a:ext cx="5979795" cy="140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394"/>
                <a:gridCol w="3488054"/>
                <a:gridCol w="1617345"/>
              </a:tblGrid>
              <a:tr h="4648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600" spc="20" b="1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baseline="-19607" sz="2550" spc="30" b="1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n </a:t>
                      </a:r>
                      <a:r>
                        <a:rPr dirty="0" sz="2600" spc="170"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dirty="0" sz="2600" spc="5" b="1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dirty="0" sz="2600" spc="10" b="1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+ </a:t>
                      </a:r>
                      <a:r>
                        <a:rPr dirty="0" sz="2600" spc="5" b="1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(n </a:t>
                      </a:r>
                      <a:r>
                        <a:rPr dirty="0" sz="2600" spc="-80" b="1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2600" spc="-480" b="1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600" spc="-20" b="1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1)d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8845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600" spc="-110">
                          <a:latin typeface="Trebuchet MS"/>
                          <a:cs typeface="Trebuchet MS"/>
                        </a:rPr>
                        <a:t>n </a:t>
                      </a:r>
                      <a:r>
                        <a:rPr dirty="0" sz="2600" spc="15">
                          <a:latin typeface="Symbol"/>
                          <a:cs typeface="Symbol"/>
                        </a:rPr>
                        <a:t></a:t>
                      </a:r>
                      <a:r>
                        <a:rPr dirty="0" sz="26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600" spc="-5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5080"/>
                </a:tc>
              </a:tr>
              <a:tr h="94175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600">
                          <a:latin typeface="Symbol"/>
                          <a:cs typeface="Symbol"/>
                        </a:rPr>
                        <a:t></a:t>
                      </a:r>
                      <a:endParaRPr sz="2600">
                        <a:latin typeface="Symbol"/>
                        <a:cs typeface="Symbol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600" spc="-145">
                          <a:latin typeface="Trebuchet MS"/>
                          <a:cs typeface="Trebuchet MS"/>
                        </a:rPr>
                        <a:t>and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600" spc="-14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baseline="-19607" sz="2550" spc="-209">
                          <a:latin typeface="Trebuchet MS"/>
                          <a:cs typeface="Trebuchet MS"/>
                        </a:rPr>
                        <a:t>3  </a:t>
                      </a:r>
                      <a:r>
                        <a:rPr dirty="0" sz="2600" spc="170"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dirty="0" sz="2600" spc="-245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dirty="0" sz="2600" spc="170">
                          <a:latin typeface="Trebuchet MS"/>
                          <a:cs typeface="Trebuchet MS"/>
                        </a:rPr>
                        <a:t>+ </a:t>
                      </a:r>
                      <a:r>
                        <a:rPr dirty="0" sz="2600" spc="-90">
                          <a:latin typeface="Trebuchet MS"/>
                          <a:cs typeface="Trebuchet MS"/>
                        </a:rPr>
                        <a:t>(3 </a:t>
                      </a:r>
                      <a:r>
                        <a:rPr dirty="0" sz="2600" spc="-110">
                          <a:latin typeface="Trebuchet MS"/>
                          <a:cs typeface="Trebuchet MS"/>
                        </a:rPr>
                        <a:t>- </a:t>
                      </a:r>
                      <a:r>
                        <a:rPr dirty="0" sz="2600" spc="-60">
                          <a:latin typeface="Trebuchet MS"/>
                          <a:cs typeface="Trebuchet MS"/>
                        </a:rPr>
                        <a:t>1)</a:t>
                      </a:r>
                      <a:r>
                        <a:rPr dirty="0" sz="2600" spc="-5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600" spc="-110">
                          <a:latin typeface="Trebuchet MS"/>
                          <a:cs typeface="Trebuchet MS"/>
                        </a:rPr>
                        <a:t>d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  <a:p>
                      <a:pPr marL="34861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600" spc="-14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baseline="-19607" sz="2550" spc="-209">
                          <a:latin typeface="Trebuchet MS"/>
                          <a:cs typeface="Trebuchet MS"/>
                        </a:rPr>
                        <a:t>8  </a:t>
                      </a:r>
                      <a:r>
                        <a:rPr dirty="0" sz="2600" spc="170">
                          <a:latin typeface="Trebuchet MS"/>
                          <a:cs typeface="Trebuchet MS"/>
                        </a:rPr>
                        <a:t>= </a:t>
                      </a:r>
                      <a:r>
                        <a:rPr dirty="0" sz="2600" spc="-245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dirty="0" sz="2600" spc="170">
                          <a:latin typeface="Trebuchet MS"/>
                          <a:cs typeface="Trebuchet MS"/>
                        </a:rPr>
                        <a:t>+ </a:t>
                      </a:r>
                      <a:r>
                        <a:rPr dirty="0" sz="2600" spc="-90">
                          <a:latin typeface="Trebuchet MS"/>
                          <a:cs typeface="Trebuchet MS"/>
                        </a:rPr>
                        <a:t>(8 </a:t>
                      </a:r>
                      <a:r>
                        <a:rPr dirty="0" sz="2600" spc="-110">
                          <a:latin typeface="Trebuchet MS"/>
                          <a:cs typeface="Trebuchet MS"/>
                        </a:rPr>
                        <a:t>- </a:t>
                      </a:r>
                      <a:r>
                        <a:rPr dirty="0" sz="2600" spc="-60">
                          <a:latin typeface="Trebuchet MS"/>
                          <a:cs typeface="Trebuchet MS"/>
                        </a:rPr>
                        <a:t>1)</a:t>
                      </a:r>
                      <a:r>
                        <a:rPr dirty="0" sz="2600" spc="-5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600" spc="-110">
                          <a:latin typeface="Trebuchet MS"/>
                          <a:cs typeface="Trebuchet MS"/>
                        </a:rPr>
                        <a:t>d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962" y="114782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6429375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0"/>
                </a:moveTo>
                <a:lnTo>
                  <a:pt x="0" y="190500"/>
                </a:lnTo>
                <a:lnTo>
                  <a:pt x="1143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6562" y="1158430"/>
            <a:ext cx="8281034" cy="5233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9255" marR="3902075">
              <a:lnSpc>
                <a:spcPct val="120400"/>
              </a:lnSpc>
              <a:spcBef>
                <a:spcPts val="95"/>
              </a:spcBef>
            </a:pPr>
            <a:r>
              <a:rPr dirty="0" sz="2600" spc="-90">
                <a:latin typeface="Trebuchet MS"/>
                <a:cs typeface="Trebuchet MS"/>
              </a:rPr>
              <a:t>Given </a:t>
            </a:r>
            <a:r>
              <a:rPr dirty="0" sz="2600" spc="-155">
                <a:latin typeface="Trebuchet MS"/>
                <a:cs typeface="Trebuchet MS"/>
              </a:rPr>
              <a:t>that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3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7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8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17</a:t>
            </a:r>
            <a:r>
              <a:rPr dirty="0" sz="2600" spc="-140">
                <a:latin typeface="Trebuchet MS"/>
                <a:cs typeface="Trebuchet MS"/>
              </a:rPr>
              <a:t>.  </a:t>
            </a:r>
            <a:r>
              <a:rPr dirty="0" sz="2600" spc="-114">
                <a:latin typeface="Trebuchet MS"/>
                <a:cs typeface="Trebuchet MS"/>
              </a:rPr>
              <a:t>Therefore,</a:t>
            </a:r>
            <a:endParaRPr sz="2600">
              <a:latin typeface="Trebuchet MS"/>
              <a:cs typeface="Trebuchet MS"/>
            </a:endParaRPr>
          </a:p>
          <a:p>
            <a:pPr marL="389255" marR="1788160" indent="1649095">
              <a:lnSpc>
                <a:spcPct val="117900"/>
              </a:lnSpc>
              <a:spcBef>
                <a:spcPts val="75"/>
              </a:spcBef>
              <a:tabLst>
                <a:tab pos="1876425" algn="l"/>
              </a:tabLst>
            </a:pP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7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254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405">
                <a:solidFill>
                  <a:srgbClr val="C00000"/>
                </a:solidFill>
                <a:latin typeface="Trebuchet MS"/>
                <a:cs typeface="Trebuchet MS"/>
              </a:rPr>
              <a:t>2d</a:t>
            </a:r>
            <a:r>
              <a:rPr dirty="0" sz="2600" spc="405">
                <a:latin typeface="Trebuchet MS"/>
                <a:cs typeface="Trebuchet MS"/>
              </a:rPr>
              <a:t>……………………(1)  </a:t>
            </a:r>
            <a:r>
              <a:rPr dirty="0" sz="2600" spc="-145">
                <a:latin typeface="Trebuchet MS"/>
                <a:cs typeface="Trebuchet MS"/>
              </a:rPr>
              <a:t>and	</a:t>
            </a:r>
            <a:r>
              <a:rPr dirty="0" sz="2600" spc="-35">
                <a:solidFill>
                  <a:srgbClr val="C00000"/>
                </a:solidFill>
                <a:latin typeface="Trebuchet MS"/>
                <a:cs typeface="Trebuchet MS"/>
              </a:rPr>
              <a:t>17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29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229">
                <a:solidFill>
                  <a:srgbClr val="C00000"/>
                </a:solidFill>
                <a:latin typeface="Trebuchet MS"/>
                <a:cs typeface="Trebuchet MS"/>
              </a:rPr>
              <a:t>7d</a:t>
            </a:r>
            <a:r>
              <a:rPr dirty="0" sz="2600" spc="229">
                <a:latin typeface="Trebuchet MS"/>
                <a:cs typeface="Trebuchet MS"/>
              </a:rPr>
              <a:t>………….………..(2)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</a:pPr>
            <a:r>
              <a:rPr dirty="0" sz="2600" spc="-125">
                <a:latin typeface="Trebuchet MS"/>
                <a:cs typeface="Trebuchet MS"/>
              </a:rPr>
              <a:t>Subtracting </a:t>
            </a:r>
            <a:r>
              <a:rPr dirty="0" sz="2600" spc="-85">
                <a:latin typeface="Trebuchet MS"/>
                <a:cs typeface="Trebuchet MS"/>
              </a:rPr>
              <a:t>(1) </a:t>
            </a:r>
            <a:r>
              <a:rPr dirty="0" sz="2600" spc="-110">
                <a:latin typeface="Trebuchet MS"/>
                <a:cs typeface="Trebuchet MS"/>
              </a:rPr>
              <a:t>from </a:t>
            </a:r>
            <a:r>
              <a:rPr dirty="0" sz="2600" spc="-165">
                <a:latin typeface="Trebuchet MS"/>
                <a:cs typeface="Trebuchet MS"/>
              </a:rPr>
              <a:t>(2), </a:t>
            </a:r>
            <a:r>
              <a:rPr dirty="0" sz="2600" spc="-150">
                <a:latin typeface="Trebuchet MS"/>
                <a:cs typeface="Trebuchet MS"/>
              </a:rPr>
              <a:t>we</a:t>
            </a:r>
            <a:r>
              <a:rPr dirty="0" sz="2600" spc="-434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get,</a:t>
            </a:r>
            <a:endParaRPr sz="2600">
              <a:latin typeface="Trebuchet MS"/>
              <a:cs typeface="Trebuchet MS"/>
            </a:endParaRPr>
          </a:p>
          <a:p>
            <a:pPr marL="1943100">
              <a:lnSpc>
                <a:spcPct val="100000"/>
              </a:lnSpc>
              <a:spcBef>
                <a:spcPts val="640"/>
              </a:spcBef>
            </a:pPr>
            <a:r>
              <a:rPr dirty="0" sz="2600" spc="-35">
                <a:solidFill>
                  <a:srgbClr val="C00000"/>
                </a:solidFill>
                <a:latin typeface="Trebuchet MS"/>
                <a:cs typeface="Trebuchet MS"/>
              </a:rPr>
              <a:t>10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5d</a:t>
            </a:r>
            <a:endParaRPr sz="2600">
              <a:latin typeface="Trebuchet MS"/>
              <a:cs typeface="Trebuchet MS"/>
            </a:endParaRPr>
          </a:p>
          <a:p>
            <a:pPr marL="1027430">
              <a:lnSpc>
                <a:spcPct val="100000"/>
              </a:lnSpc>
              <a:spcBef>
                <a:spcPts val="630"/>
              </a:spcBef>
              <a:tabLst>
                <a:tab pos="2124075" algn="l"/>
              </a:tabLst>
            </a:pPr>
            <a:r>
              <a:rPr dirty="0" sz="2600" spc="25">
                <a:latin typeface="Symbol"/>
                <a:cs typeface="Symbol"/>
              </a:rPr>
              <a:t></a:t>
            </a:r>
            <a:r>
              <a:rPr dirty="0" sz="2600" spc="25">
                <a:latin typeface="Times New Roman"/>
                <a:cs typeface="Times New Roman"/>
              </a:rPr>
              <a:t>	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d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endParaRPr sz="2600">
              <a:latin typeface="Trebuchet MS"/>
              <a:cs typeface="Trebuchet MS"/>
            </a:endParaRPr>
          </a:p>
          <a:p>
            <a:pPr marL="484505">
              <a:lnSpc>
                <a:spcPct val="100000"/>
              </a:lnSpc>
              <a:spcBef>
                <a:spcPts val="565"/>
              </a:spcBef>
            </a:pPr>
            <a:r>
              <a:rPr dirty="0" sz="2600" spc="-125">
                <a:latin typeface="Trebuchet MS"/>
                <a:cs typeface="Trebuchet MS"/>
              </a:rPr>
              <a:t>Substituting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d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2 </a:t>
            </a:r>
            <a:r>
              <a:rPr dirty="0" sz="2600" spc="-130">
                <a:latin typeface="Trebuchet MS"/>
                <a:cs typeface="Trebuchet MS"/>
              </a:rPr>
              <a:t>in </a:t>
            </a:r>
            <a:r>
              <a:rPr dirty="0" sz="2600" spc="-85">
                <a:latin typeface="Trebuchet MS"/>
                <a:cs typeface="Trebuchet MS"/>
              </a:rPr>
              <a:t>(1) </a:t>
            </a:r>
            <a:r>
              <a:rPr dirty="0" sz="2600" spc="-150">
                <a:latin typeface="Trebuchet MS"/>
                <a:cs typeface="Trebuchet MS"/>
              </a:rPr>
              <a:t>we</a:t>
            </a:r>
            <a:r>
              <a:rPr dirty="0" sz="2600" spc="-470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have</a:t>
            </a:r>
            <a:endParaRPr sz="2600">
              <a:latin typeface="Trebuchet MS"/>
              <a:cs typeface="Trebuchet MS"/>
            </a:endParaRPr>
          </a:p>
          <a:p>
            <a:pPr marL="2038350">
              <a:lnSpc>
                <a:spcPct val="100000"/>
              </a:lnSpc>
              <a:spcBef>
                <a:spcPts val="630"/>
              </a:spcBef>
            </a:pP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7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21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2(2)</a:t>
            </a:r>
            <a:endParaRPr sz="26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560"/>
              </a:spcBef>
              <a:tabLst>
                <a:tab pos="483870" algn="l"/>
                <a:tab pos="8255000" algn="l"/>
              </a:tabLst>
            </a:pPr>
            <a:r>
              <a:rPr dirty="0" u="dash" sz="2600" spc="-55">
                <a:uFill>
                  <a:solidFill>
                    <a:srgbClr val="9FB8CD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dash" sz="2600" spc="-55">
                <a:uFill>
                  <a:solidFill>
                    <a:srgbClr val="9FB8CD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dash" sz="2600" spc="-110">
                <a:uFill>
                  <a:solidFill>
                    <a:srgbClr val="9FB8CD"/>
                  </a:solidFill>
                </a:uFill>
                <a:latin typeface="Trebuchet MS"/>
                <a:cs typeface="Trebuchet MS"/>
              </a:rPr>
              <a:t>which </a:t>
            </a:r>
            <a:r>
              <a:rPr dirty="0" u="dash" sz="2600" spc="-150">
                <a:uFill>
                  <a:solidFill>
                    <a:srgbClr val="9FB8CD"/>
                  </a:solidFill>
                </a:uFill>
                <a:latin typeface="Trebuchet MS"/>
                <a:cs typeface="Trebuchet MS"/>
              </a:rPr>
              <a:t>gives </a:t>
            </a:r>
            <a:r>
              <a:rPr dirty="0" u="dash" sz="2600" spc="-245">
                <a:solidFill>
                  <a:srgbClr val="C00000"/>
                </a:solidFill>
                <a:uFill>
                  <a:solidFill>
                    <a:srgbClr val="9FB8CD"/>
                  </a:solidFill>
                </a:uFill>
                <a:latin typeface="Trebuchet MS"/>
                <a:cs typeface="Trebuchet MS"/>
              </a:rPr>
              <a:t>a  </a:t>
            </a:r>
            <a:r>
              <a:rPr dirty="0" u="dash" sz="2600" spc="170">
                <a:solidFill>
                  <a:srgbClr val="C00000"/>
                </a:solidFill>
                <a:uFill>
                  <a:solidFill>
                    <a:srgbClr val="9FB8CD"/>
                  </a:solidFill>
                </a:uFill>
                <a:latin typeface="Trebuchet MS"/>
                <a:cs typeface="Trebuchet MS"/>
              </a:rPr>
              <a:t>=</a:t>
            </a:r>
            <a:r>
              <a:rPr dirty="0" u="dash" sz="2600" spc="-505">
                <a:solidFill>
                  <a:srgbClr val="C00000"/>
                </a:solidFill>
                <a:uFill>
                  <a:solidFill>
                    <a:srgbClr val="9FB8CD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dash" sz="2600" spc="-50">
                <a:solidFill>
                  <a:srgbClr val="C00000"/>
                </a:solidFill>
                <a:uFill>
                  <a:solidFill>
                    <a:srgbClr val="9FB8CD"/>
                  </a:solidFill>
                </a:uFill>
                <a:latin typeface="Trebuchet MS"/>
                <a:cs typeface="Trebuchet MS"/>
              </a:rPr>
              <a:t>3	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664080"/>
            <a:ext cx="859155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110">
                <a:latin typeface="Trebuchet MS"/>
                <a:cs typeface="Trebuchet MS"/>
              </a:rPr>
              <a:t>T</a:t>
            </a:r>
            <a:r>
              <a:rPr dirty="0" sz="2900" spc="-90">
                <a:latin typeface="Trebuchet MS"/>
                <a:cs typeface="Trebuchet MS"/>
              </a:rPr>
              <a:t>hu</a:t>
            </a:r>
            <a:r>
              <a:rPr dirty="0" sz="2900" spc="-235">
                <a:latin typeface="Trebuchet MS"/>
                <a:cs typeface="Trebuchet MS"/>
              </a:rPr>
              <a:t>s,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1879" y="1633854"/>
            <a:ext cx="5988050" cy="979169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dirty="0" sz="2900" spc="-17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943" sz="2925" spc="-262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900" spc="19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900" spc="-27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900" spc="19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900" spc="-110">
                <a:solidFill>
                  <a:srgbClr val="C00000"/>
                </a:solidFill>
                <a:latin typeface="Trebuchet MS"/>
                <a:cs typeface="Trebuchet MS"/>
              </a:rPr>
              <a:t>(n </a:t>
            </a:r>
            <a:r>
              <a:rPr dirty="0" sz="2900" spc="-120">
                <a:solidFill>
                  <a:srgbClr val="C00000"/>
                </a:solidFill>
                <a:latin typeface="Trebuchet MS"/>
                <a:cs typeface="Trebuchet MS"/>
              </a:rPr>
              <a:t>- </a:t>
            </a:r>
            <a:r>
              <a:rPr dirty="0" sz="2900" spc="-70">
                <a:solidFill>
                  <a:srgbClr val="C00000"/>
                </a:solidFill>
                <a:latin typeface="Trebuchet MS"/>
                <a:cs typeface="Trebuchet MS"/>
              </a:rPr>
              <a:t>1)</a:t>
            </a:r>
            <a:r>
              <a:rPr dirty="0" sz="2900" spc="-56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900" spc="-125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endParaRPr sz="2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75"/>
              </a:spcBef>
              <a:tabLst>
                <a:tab pos="2783840" algn="l"/>
              </a:tabLst>
            </a:pPr>
            <a:r>
              <a:rPr dirty="0" sz="2900" spc="-17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943" sz="2925" spc="-262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900" spc="19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900" spc="-60">
                <a:solidFill>
                  <a:srgbClr val="C00000"/>
                </a:solidFill>
                <a:latin typeface="Trebuchet MS"/>
                <a:cs typeface="Trebuchet MS"/>
              </a:rPr>
              <a:t>3 </a:t>
            </a:r>
            <a:r>
              <a:rPr dirty="0" sz="2900" spc="19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900" spc="-110">
                <a:solidFill>
                  <a:srgbClr val="C00000"/>
                </a:solidFill>
                <a:latin typeface="Trebuchet MS"/>
                <a:cs typeface="Trebuchet MS"/>
              </a:rPr>
              <a:t>(n </a:t>
            </a:r>
            <a:r>
              <a:rPr dirty="0" sz="2900" spc="-12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dirty="0" sz="2900" spc="-3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900" spc="-70">
                <a:solidFill>
                  <a:srgbClr val="C00000"/>
                </a:solidFill>
                <a:latin typeface="Trebuchet MS"/>
                <a:cs typeface="Trebuchet MS"/>
              </a:rPr>
              <a:t>1)</a:t>
            </a:r>
            <a:r>
              <a:rPr dirty="0" sz="2900" spc="-1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900" spc="-60">
                <a:solidFill>
                  <a:srgbClr val="C00000"/>
                </a:solidFill>
                <a:latin typeface="Trebuchet MS"/>
                <a:cs typeface="Trebuchet MS"/>
              </a:rPr>
              <a:t>2	</a:t>
            </a:r>
            <a:r>
              <a:rPr dirty="0" sz="2900" spc="-114">
                <a:latin typeface="Trebuchet MS"/>
                <a:cs typeface="Trebuchet MS"/>
              </a:rPr>
              <a:t>(using </a:t>
            </a:r>
            <a:r>
              <a:rPr dirty="0" sz="2900" spc="-150">
                <a:latin typeface="Trebuchet MS"/>
                <a:cs typeface="Trebuchet MS"/>
              </a:rPr>
              <a:t>values </a:t>
            </a:r>
            <a:r>
              <a:rPr dirty="0" sz="2900" spc="-125">
                <a:latin typeface="Trebuchet MS"/>
                <a:cs typeface="Trebuchet MS"/>
              </a:rPr>
              <a:t>of </a:t>
            </a:r>
            <a:r>
              <a:rPr dirty="0" sz="2900" spc="-275">
                <a:latin typeface="Trebuchet MS"/>
                <a:cs typeface="Trebuchet MS"/>
              </a:rPr>
              <a:t>a</a:t>
            </a:r>
            <a:r>
              <a:rPr dirty="0" sz="2900" spc="-425">
                <a:latin typeface="Trebuchet MS"/>
                <a:cs typeface="Trebuchet MS"/>
              </a:rPr>
              <a:t> </a:t>
            </a:r>
            <a:r>
              <a:rPr dirty="0" sz="2900" spc="-155">
                <a:latin typeface="Trebuchet MS"/>
                <a:cs typeface="Trebuchet MS"/>
              </a:rPr>
              <a:t>and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417" y="2541841"/>
            <a:ext cx="4798695" cy="3314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2900" spc="-120">
                <a:latin typeface="Trebuchet MS"/>
                <a:cs typeface="Trebuchet MS"/>
              </a:rPr>
              <a:t>d)</a:t>
            </a: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2900" spc="-80">
                <a:latin typeface="Trebuchet MS"/>
                <a:cs typeface="Trebuchet MS"/>
              </a:rPr>
              <a:t>Hence </a:t>
            </a:r>
            <a:r>
              <a:rPr dirty="0" sz="2900" spc="-150">
                <a:latin typeface="Trebuchet MS"/>
                <a:cs typeface="Trebuchet MS"/>
              </a:rPr>
              <a:t>the </a:t>
            </a:r>
            <a:r>
              <a:rPr dirty="0" sz="2900" spc="-175">
                <a:latin typeface="Trebuchet MS"/>
                <a:cs typeface="Trebuchet MS"/>
              </a:rPr>
              <a:t>value </a:t>
            </a:r>
            <a:r>
              <a:rPr dirty="0" sz="2900" spc="-130">
                <a:latin typeface="Trebuchet MS"/>
                <a:cs typeface="Trebuchet MS"/>
              </a:rPr>
              <a:t>of </a:t>
            </a:r>
            <a:r>
              <a:rPr dirty="0" sz="2900" spc="-85">
                <a:solidFill>
                  <a:srgbClr val="C00000"/>
                </a:solidFill>
                <a:latin typeface="Trebuchet MS"/>
                <a:cs typeface="Trebuchet MS"/>
              </a:rPr>
              <a:t>36th </a:t>
            </a:r>
            <a:r>
              <a:rPr dirty="0" sz="2900" spc="-125">
                <a:latin typeface="Trebuchet MS"/>
                <a:cs typeface="Trebuchet MS"/>
              </a:rPr>
              <a:t>term</a:t>
            </a:r>
            <a:r>
              <a:rPr dirty="0" sz="2900" spc="-385">
                <a:latin typeface="Trebuchet MS"/>
                <a:cs typeface="Trebuchet MS"/>
              </a:rPr>
              <a:t> </a:t>
            </a:r>
            <a:r>
              <a:rPr dirty="0" sz="2900" spc="-105">
                <a:latin typeface="Trebuchet MS"/>
                <a:cs typeface="Trebuchet MS"/>
              </a:rPr>
              <a:t>is</a:t>
            </a: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Trebuchet MS"/>
              <a:cs typeface="Trebuchet MS"/>
            </a:endParaRPr>
          </a:p>
          <a:p>
            <a:pPr marL="1579245">
              <a:lnSpc>
                <a:spcPct val="100000"/>
              </a:lnSpc>
            </a:pPr>
            <a:r>
              <a:rPr dirty="0" sz="2900" spc="-12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943" sz="2925" spc="-179">
                <a:solidFill>
                  <a:srgbClr val="C00000"/>
                </a:solidFill>
                <a:latin typeface="Trebuchet MS"/>
                <a:cs typeface="Trebuchet MS"/>
              </a:rPr>
              <a:t>36 </a:t>
            </a:r>
            <a:r>
              <a:rPr dirty="0" sz="2900" spc="190">
                <a:latin typeface="Trebuchet MS"/>
                <a:cs typeface="Trebuchet MS"/>
              </a:rPr>
              <a:t>= </a:t>
            </a:r>
            <a:r>
              <a:rPr dirty="0" sz="2900" spc="-60">
                <a:solidFill>
                  <a:srgbClr val="C00000"/>
                </a:solidFill>
                <a:latin typeface="Trebuchet MS"/>
                <a:cs typeface="Trebuchet MS"/>
              </a:rPr>
              <a:t>3 </a:t>
            </a:r>
            <a:r>
              <a:rPr dirty="0" sz="2900" spc="19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900" spc="-60">
                <a:solidFill>
                  <a:srgbClr val="C00000"/>
                </a:solidFill>
                <a:latin typeface="Trebuchet MS"/>
                <a:cs typeface="Trebuchet MS"/>
              </a:rPr>
              <a:t>(36 </a:t>
            </a:r>
            <a:r>
              <a:rPr dirty="0" sz="2900" spc="-120">
                <a:solidFill>
                  <a:srgbClr val="C00000"/>
                </a:solidFill>
                <a:latin typeface="Trebuchet MS"/>
                <a:cs typeface="Trebuchet MS"/>
              </a:rPr>
              <a:t>- </a:t>
            </a:r>
            <a:r>
              <a:rPr dirty="0" sz="2900" spc="-70">
                <a:solidFill>
                  <a:srgbClr val="C00000"/>
                </a:solidFill>
                <a:latin typeface="Trebuchet MS"/>
                <a:cs typeface="Trebuchet MS"/>
              </a:rPr>
              <a:t>1)</a:t>
            </a:r>
            <a:r>
              <a:rPr dirty="0" sz="2900" spc="-5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900" spc="-6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endParaRPr sz="2900">
              <a:latin typeface="Trebuchet MS"/>
              <a:cs typeface="Trebuchet MS"/>
            </a:endParaRPr>
          </a:p>
          <a:p>
            <a:pPr marL="2084705">
              <a:lnSpc>
                <a:spcPct val="100000"/>
              </a:lnSpc>
              <a:spcBef>
                <a:spcPts val="275"/>
              </a:spcBef>
            </a:pPr>
            <a:r>
              <a:rPr dirty="0" sz="2900" spc="190">
                <a:latin typeface="Trebuchet MS"/>
                <a:cs typeface="Trebuchet MS"/>
              </a:rPr>
              <a:t>= </a:t>
            </a:r>
            <a:r>
              <a:rPr dirty="0" sz="2900" spc="-60">
                <a:solidFill>
                  <a:srgbClr val="C00000"/>
                </a:solidFill>
                <a:latin typeface="Trebuchet MS"/>
                <a:cs typeface="Trebuchet MS"/>
              </a:rPr>
              <a:t>3 </a:t>
            </a:r>
            <a:r>
              <a:rPr dirty="0" sz="2900" spc="19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9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900" spc="-40">
                <a:solidFill>
                  <a:srgbClr val="C00000"/>
                </a:solidFill>
                <a:latin typeface="Trebuchet MS"/>
                <a:cs typeface="Trebuchet MS"/>
              </a:rPr>
              <a:t>70</a:t>
            </a:r>
            <a:endParaRPr sz="2900">
              <a:latin typeface="Trebuchet MS"/>
              <a:cs typeface="Trebuchet MS"/>
            </a:endParaRPr>
          </a:p>
          <a:p>
            <a:pPr marL="2084705">
              <a:lnSpc>
                <a:spcPct val="100000"/>
              </a:lnSpc>
              <a:spcBef>
                <a:spcPts val="204"/>
              </a:spcBef>
            </a:pPr>
            <a:r>
              <a:rPr dirty="0" sz="2900" spc="190">
                <a:latin typeface="Trebuchet MS"/>
                <a:cs typeface="Trebuchet MS"/>
              </a:rPr>
              <a:t>=</a:t>
            </a:r>
            <a:r>
              <a:rPr dirty="0" sz="2900" spc="-114">
                <a:latin typeface="Trebuchet MS"/>
                <a:cs typeface="Trebuchet MS"/>
              </a:rPr>
              <a:t> </a:t>
            </a:r>
            <a:r>
              <a:rPr dirty="0" sz="2900" spc="-25">
                <a:solidFill>
                  <a:srgbClr val="C00000"/>
                </a:solidFill>
                <a:latin typeface="Trebuchet MS"/>
                <a:cs typeface="Trebuchet MS"/>
              </a:rPr>
              <a:t>73</a:t>
            </a:r>
            <a:endParaRPr sz="2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704" y="578485"/>
            <a:ext cx="523049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GEOMETRIC</a:t>
            </a:r>
            <a:r>
              <a:rPr dirty="0" spc="-240"/>
              <a:t> </a:t>
            </a:r>
            <a:r>
              <a:rPr dirty="0" spc="15"/>
              <a:t>SEQUENCE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8066405" cy="336422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88925" marR="5080" indent="-276860">
              <a:lnSpc>
                <a:spcPct val="100299"/>
              </a:lnSpc>
              <a:spcBef>
                <a:spcPts val="114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215">
                <a:latin typeface="Trebuchet MS"/>
                <a:cs typeface="Trebuchet MS"/>
              </a:rPr>
              <a:t>A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sequence </a:t>
            </a:r>
            <a:r>
              <a:rPr dirty="0" sz="2600" spc="-130">
                <a:latin typeface="Trebuchet MS"/>
                <a:cs typeface="Trebuchet MS"/>
              </a:rPr>
              <a:t>in </a:t>
            </a:r>
            <a:r>
              <a:rPr dirty="0" sz="2600" spc="-110">
                <a:latin typeface="Trebuchet MS"/>
                <a:cs typeface="Trebuchet MS"/>
              </a:rPr>
              <a:t>which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every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60">
                <a:latin typeface="Trebuchet MS"/>
                <a:cs typeface="Trebuchet MS"/>
              </a:rPr>
              <a:t>after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0">
                <a:latin typeface="Trebuchet MS"/>
                <a:cs typeface="Trebuchet MS"/>
              </a:rPr>
              <a:t>first </a:t>
            </a:r>
            <a:r>
              <a:rPr dirty="0" sz="2600" spc="-95">
                <a:latin typeface="Trebuchet MS"/>
                <a:cs typeface="Trebuchet MS"/>
              </a:rPr>
              <a:t>is</a:t>
            </a:r>
            <a:r>
              <a:rPr dirty="0" sz="2600" spc="-50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obtained  </a:t>
            </a:r>
            <a:r>
              <a:rPr dirty="0" sz="2600" spc="-110">
                <a:latin typeface="Trebuchet MS"/>
                <a:cs typeface="Trebuchet MS"/>
              </a:rPr>
              <a:t>from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preceding </a:t>
            </a:r>
            <a:r>
              <a:rPr dirty="0" sz="2600" spc="-95">
                <a:latin typeface="Trebuchet MS"/>
                <a:cs typeface="Trebuchet MS"/>
              </a:rPr>
              <a:t>term </a:t>
            </a:r>
            <a:r>
              <a:rPr dirty="0" sz="2600" spc="-120">
                <a:latin typeface="Trebuchet MS"/>
                <a:cs typeface="Trebuchet MS"/>
              </a:rPr>
              <a:t>by 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multiplying </a:t>
            </a:r>
            <a:r>
              <a:rPr dirty="0" sz="2600" spc="-155">
                <a:latin typeface="Trebuchet MS"/>
                <a:cs typeface="Trebuchet MS"/>
              </a:rPr>
              <a:t>it </a:t>
            </a:r>
            <a:r>
              <a:rPr dirty="0" sz="2600" spc="-114">
                <a:latin typeface="Trebuchet MS"/>
                <a:cs typeface="Trebuchet MS"/>
              </a:rPr>
              <a:t>with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constant 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number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170">
                <a:latin typeface="Trebuchet MS"/>
                <a:cs typeface="Trebuchet MS"/>
              </a:rPr>
              <a:t>called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geometric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sequence </a:t>
            </a:r>
            <a:r>
              <a:rPr dirty="0" sz="2600" spc="30">
                <a:latin typeface="Trebuchet MS"/>
                <a:cs typeface="Trebuchet MS"/>
              </a:rPr>
              <a:t>or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geometric 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progression</a:t>
            </a:r>
            <a:r>
              <a:rPr dirty="0" sz="2600" spc="-16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10">
                <a:solidFill>
                  <a:srgbClr val="C00000"/>
                </a:solidFill>
                <a:latin typeface="Trebuchet MS"/>
                <a:cs typeface="Trebuchet MS"/>
              </a:rPr>
              <a:t>(G.P.)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17BA2"/>
              </a:buClr>
              <a:buFont typeface="Arial"/>
              <a:buChar char=""/>
            </a:pPr>
            <a:endParaRPr sz="3650">
              <a:latin typeface="Trebuchet MS"/>
              <a:cs typeface="Trebuchet MS"/>
            </a:endParaRPr>
          </a:p>
          <a:p>
            <a:pPr marL="288925" marR="154940" indent="-276860">
              <a:lnSpc>
                <a:spcPct val="101099"/>
              </a:lnSpc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-60">
                <a:latin typeface="Trebuchet MS"/>
                <a:cs typeface="Trebuchet MS"/>
              </a:rPr>
              <a:t>The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constant </a:t>
            </a: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number</a:t>
            </a:r>
            <a:r>
              <a:rPr dirty="0" sz="2600" spc="-155">
                <a:latin typeface="Trebuchet MS"/>
                <a:cs typeface="Trebuchet MS"/>
              </a:rPr>
              <a:t>, </a:t>
            </a:r>
            <a:r>
              <a:rPr dirty="0" sz="2600" spc="-130">
                <a:latin typeface="Trebuchet MS"/>
                <a:cs typeface="Trebuchet MS"/>
              </a:rPr>
              <a:t>being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90">
                <a:latin typeface="Trebuchet MS"/>
                <a:cs typeface="Trebuchet MS"/>
              </a:rPr>
              <a:t>ratio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75">
                <a:latin typeface="Trebuchet MS"/>
                <a:cs typeface="Trebuchet MS"/>
              </a:rPr>
              <a:t>any </a:t>
            </a:r>
            <a:r>
              <a:rPr dirty="0" sz="2600" spc="-75">
                <a:latin typeface="Trebuchet MS"/>
                <a:cs typeface="Trebuchet MS"/>
              </a:rPr>
              <a:t>two 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consecutive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terms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170">
                <a:latin typeface="Trebuchet MS"/>
                <a:cs typeface="Trebuchet MS"/>
              </a:rPr>
              <a:t>called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common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ratio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</a:t>
            </a:r>
            <a:r>
              <a:rPr dirty="0" sz="2600" spc="-245">
                <a:latin typeface="Trebuchet MS"/>
                <a:cs typeface="Trebuchet MS"/>
              </a:rPr>
              <a:t> </a:t>
            </a:r>
            <a:r>
              <a:rPr dirty="0" sz="2600" spc="-260">
                <a:solidFill>
                  <a:srgbClr val="C00000"/>
                </a:solidFill>
                <a:latin typeface="Trebuchet MS"/>
                <a:cs typeface="Trebuchet MS"/>
              </a:rPr>
              <a:t>G.P. </a:t>
            </a:r>
            <a:r>
              <a:rPr dirty="0" sz="2600" spc="-26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commonly </a:t>
            </a:r>
            <a:r>
              <a:rPr dirty="0" sz="2600" spc="-105">
                <a:latin typeface="Trebuchet MS"/>
                <a:cs typeface="Trebuchet MS"/>
              </a:rPr>
              <a:t>denoted </a:t>
            </a:r>
            <a:r>
              <a:rPr dirty="0" sz="2600" spc="-120">
                <a:latin typeface="Trebuchet MS"/>
                <a:cs typeface="Trebuchet MS"/>
              </a:rPr>
              <a:t>by</a:t>
            </a:r>
            <a:r>
              <a:rPr dirty="0" sz="2600" spc="-635">
                <a:latin typeface="Trebuchet MS"/>
                <a:cs typeface="Trebuchet MS"/>
              </a:rPr>
              <a:t> </a:t>
            </a:r>
            <a:r>
              <a:rPr dirty="0" sz="2600" spc="-195">
                <a:latin typeface="Trebuchet MS"/>
                <a:cs typeface="Trebuchet MS"/>
              </a:rPr>
              <a:t>“</a:t>
            </a:r>
            <a:r>
              <a:rPr dirty="0" sz="2600" spc="-195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dirty="0" sz="2600" spc="-195">
                <a:latin typeface="Trebuchet MS"/>
                <a:cs typeface="Trebuchet MS"/>
              </a:rPr>
              <a:t>”.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78485"/>
            <a:ext cx="215074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A</a:t>
            </a:r>
            <a:r>
              <a:rPr dirty="0" spc="-10"/>
              <a:t>M</a:t>
            </a:r>
            <a:r>
              <a:rPr dirty="0" spc="-10"/>
              <a:t>P</a:t>
            </a:r>
            <a:r>
              <a:rPr dirty="0" spc="45"/>
              <a:t>L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4025265" cy="13798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88925">
              <a:lnSpc>
                <a:spcPct val="100000"/>
              </a:lnSpc>
              <a:spcBef>
                <a:spcPts val="125"/>
              </a:spcBef>
              <a:tabLst>
                <a:tab pos="1842770" algn="l"/>
              </a:tabLst>
            </a:pPr>
            <a:r>
              <a:rPr dirty="0" sz="2600" spc="-180">
                <a:latin typeface="Trebuchet MS"/>
                <a:cs typeface="Trebuchet MS"/>
              </a:rPr>
              <a:t>1).	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1,</a:t>
            </a:r>
            <a:r>
              <a:rPr dirty="0" sz="2600" spc="-32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2,</a:t>
            </a:r>
            <a:r>
              <a:rPr dirty="0" sz="2600" spc="-38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4,</a:t>
            </a:r>
            <a:r>
              <a:rPr dirty="0" sz="2600" spc="-32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8,</a:t>
            </a:r>
            <a:r>
              <a:rPr dirty="0" sz="2600" spc="-31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16,</a:t>
            </a:r>
            <a:r>
              <a:rPr dirty="0" sz="2600" spc="-31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 b="1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89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u="heavy" sz="2600" spc="2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6463" y="3132836"/>
            <a:ext cx="10115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75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8018" sz="2775" spc="-209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750" spc="180">
                <a:latin typeface="Trebuchet MS"/>
                <a:cs typeface="Trebuchet MS"/>
              </a:rPr>
              <a:t>=</a:t>
            </a:r>
            <a:r>
              <a:rPr dirty="0" sz="2750" spc="-175">
                <a:latin typeface="Trebuchet MS"/>
                <a:cs typeface="Trebuchet MS"/>
              </a:rPr>
              <a:t> </a:t>
            </a:r>
            <a:r>
              <a:rPr dirty="0" sz="2750" spc="-215">
                <a:solidFill>
                  <a:srgbClr val="C00000"/>
                </a:solidFill>
                <a:latin typeface="Trebuchet MS"/>
                <a:cs typeface="Trebuchet MS"/>
              </a:rPr>
              <a:t>1,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7296" y="3180461"/>
            <a:ext cx="1917064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400" spc="-12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713" sz="2325" spc="-179">
                <a:solidFill>
                  <a:srgbClr val="C00000"/>
                </a:solidFill>
                <a:latin typeface="Trebuchet MS"/>
                <a:cs typeface="Trebuchet MS"/>
              </a:rPr>
              <a:t>2 </a:t>
            </a:r>
            <a:r>
              <a:rPr dirty="0" sz="2400" spc="145">
                <a:latin typeface="Trebuchet MS"/>
                <a:cs typeface="Trebuchet MS"/>
              </a:rPr>
              <a:t>= </a:t>
            </a:r>
            <a:r>
              <a:rPr dirty="0" sz="2400" spc="-105">
                <a:solidFill>
                  <a:srgbClr val="C00000"/>
                </a:solidFill>
                <a:latin typeface="Trebuchet MS"/>
                <a:cs typeface="Trebuchet MS"/>
              </a:rPr>
              <a:t>(1)(2) </a:t>
            </a:r>
            <a:r>
              <a:rPr dirty="0" sz="2400" spc="145">
                <a:latin typeface="Trebuchet MS"/>
                <a:cs typeface="Trebuchet MS"/>
              </a:rPr>
              <a:t>=</a:t>
            </a:r>
            <a:r>
              <a:rPr dirty="0" sz="2400" spc="-310">
                <a:latin typeface="Trebuchet MS"/>
                <a:cs typeface="Trebuchet MS"/>
              </a:rPr>
              <a:t> </a:t>
            </a:r>
            <a:r>
              <a:rPr dirty="0" sz="2400" spc="-204">
                <a:solidFill>
                  <a:srgbClr val="C00000"/>
                </a:solidFill>
                <a:latin typeface="Trebuchet MS"/>
                <a:cs typeface="Trebuchet MS"/>
              </a:rPr>
              <a:t>2,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3290" y="3180461"/>
            <a:ext cx="1850389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400" spc="-12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713" sz="2325" spc="-179">
                <a:solidFill>
                  <a:srgbClr val="C00000"/>
                </a:solidFill>
                <a:latin typeface="Trebuchet MS"/>
                <a:cs typeface="Trebuchet MS"/>
              </a:rPr>
              <a:t>3 </a:t>
            </a:r>
            <a:r>
              <a:rPr dirty="0" sz="2400" spc="145">
                <a:latin typeface="Trebuchet MS"/>
                <a:cs typeface="Trebuchet MS"/>
              </a:rPr>
              <a:t>= </a:t>
            </a:r>
            <a:r>
              <a:rPr dirty="0" sz="2400" spc="-105">
                <a:solidFill>
                  <a:srgbClr val="C00000"/>
                </a:solidFill>
                <a:latin typeface="Trebuchet MS"/>
                <a:cs typeface="Trebuchet MS"/>
              </a:rPr>
              <a:t>(2)(2) </a:t>
            </a:r>
            <a:r>
              <a:rPr dirty="0" sz="2400" spc="145">
                <a:latin typeface="Trebuchet MS"/>
                <a:cs typeface="Trebuchet MS"/>
              </a:rPr>
              <a:t>=</a:t>
            </a:r>
            <a:r>
              <a:rPr dirty="0" sz="2400" spc="-300">
                <a:latin typeface="Trebuchet MS"/>
                <a:cs typeface="Trebuchet MS"/>
              </a:rPr>
              <a:t> </a:t>
            </a:r>
            <a:r>
              <a:rPr dirty="0" sz="2400" spc="-60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1879" y="3638169"/>
            <a:ext cx="208470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4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(4)(2)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445"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8,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8001" y="3638169"/>
            <a:ext cx="218376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5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(8)(2)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445">
                <a:latin typeface="Trebuchet MS"/>
                <a:cs typeface="Trebuchet MS"/>
              </a:rPr>
              <a:t> </a:t>
            </a:r>
            <a:r>
              <a:rPr dirty="0" sz="2600" spc="-15">
                <a:solidFill>
                  <a:srgbClr val="C00000"/>
                </a:solidFill>
                <a:latin typeface="Trebuchet MS"/>
                <a:cs typeface="Trebuchet MS"/>
              </a:rPr>
              <a:t>16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3117" y="4515738"/>
            <a:ext cx="2822575" cy="96075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2600" spc="-105">
                <a:latin typeface="Trebuchet MS"/>
                <a:cs typeface="Trebuchet MS"/>
              </a:rPr>
              <a:t>First </a:t>
            </a:r>
            <a:r>
              <a:rPr dirty="0" sz="2600" spc="-140">
                <a:latin typeface="Trebuchet MS"/>
                <a:cs typeface="Trebuchet MS"/>
              </a:rPr>
              <a:t>Term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390">
                <a:latin typeface="Trebuchet MS"/>
                <a:cs typeface="Trebuchet MS"/>
              </a:rPr>
              <a:t> </a:t>
            </a:r>
            <a:r>
              <a:rPr dirty="0" sz="2600" spc="-75" b="1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600">
                <a:latin typeface="Trebuchet MS"/>
                <a:cs typeface="Trebuchet MS"/>
              </a:rPr>
              <a:t>Common </a:t>
            </a:r>
            <a:r>
              <a:rPr dirty="0" sz="2600" spc="-95">
                <a:latin typeface="Trebuchet MS"/>
                <a:cs typeface="Trebuchet MS"/>
              </a:rPr>
              <a:t>Ration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325">
                <a:latin typeface="Trebuchet MS"/>
                <a:cs typeface="Trebuchet MS"/>
              </a:rPr>
              <a:t> </a:t>
            </a:r>
            <a:r>
              <a:rPr dirty="0" sz="2600" spc="-75" b="1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78485"/>
            <a:ext cx="215074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A</a:t>
            </a:r>
            <a:r>
              <a:rPr dirty="0" spc="-10"/>
              <a:t>M</a:t>
            </a:r>
            <a:r>
              <a:rPr dirty="0" spc="-10"/>
              <a:t>P</a:t>
            </a:r>
            <a:r>
              <a:rPr dirty="0" spc="45"/>
              <a:t>L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4648835" cy="13798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88925">
              <a:lnSpc>
                <a:spcPct val="100000"/>
              </a:lnSpc>
              <a:spcBef>
                <a:spcPts val="125"/>
              </a:spcBef>
              <a:tabLst>
                <a:tab pos="1938020" algn="l"/>
              </a:tabLst>
            </a:pPr>
            <a:r>
              <a:rPr dirty="0" sz="2600" spc="-180">
                <a:latin typeface="Trebuchet MS"/>
                <a:cs typeface="Trebuchet MS"/>
              </a:rPr>
              <a:t>2).	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3,</a:t>
            </a:r>
            <a:r>
              <a:rPr dirty="0" sz="2600" spc="-37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60" b="1">
                <a:solidFill>
                  <a:srgbClr val="C00000"/>
                </a:solidFill>
                <a:latin typeface="Trebuchet MS"/>
                <a:cs typeface="Trebuchet MS"/>
              </a:rPr>
              <a:t>-3/2,</a:t>
            </a:r>
            <a:r>
              <a:rPr dirty="0" sz="2600" spc="-38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85" b="1">
                <a:solidFill>
                  <a:srgbClr val="C00000"/>
                </a:solidFill>
                <a:latin typeface="Trebuchet MS"/>
                <a:cs typeface="Trebuchet MS"/>
              </a:rPr>
              <a:t>3/4,</a:t>
            </a:r>
            <a:r>
              <a:rPr dirty="0" sz="2600" spc="-29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60" b="1">
                <a:solidFill>
                  <a:srgbClr val="C00000"/>
                </a:solidFill>
                <a:latin typeface="Trebuchet MS"/>
                <a:cs typeface="Trebuchet MS"/>
              </a:rPr>
              <a:t>-3/8,</a:t>
            </a:r>
            <a:r>
              <a:rPr dirty="0" sz="2600" spc="-38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 b="1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889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u="heavy" sz="2600" spc="2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17" y="3132836"/>
            <a:ext cx="94996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175"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3,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1879" y="3066415"/>
            <a:ext cx="3075305" cy="960119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650"/>
              </a:spcBef>
            </a:pP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187">
                <a:solidFill>
                  <a:srgbClr val="C00000"/>
                </a:solidFill>
                <a:latin typeface="Trebuchet MS"/>
                <a:cs typeface="Trebuchet MS"/>
              </a:rPr>
              <a:t>2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45">
                <a:solidFill>
                  <a:srgbClr val="C00000"/>
                </a:solidFill>
                <a:latin typeface="Trebuchet MS"/>
                <a:cs typeface="Trebuchet MS"/>
              </a:rPr>
              <a:t>(1)(-1/2)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470">
                <a:latin typeface="Trebuchet MS"/>
                <a:cs typeface="Trebuchet MS"/>
              </a:rPr>
              <a:t> </a:t>
            </a:r>
            <a:r>
              <a:rPr dirty="0" sz="2600" spc="-235">
                <a:solidFill>
                  <a:srgbClr val="C00000"/>
                </a:solidFill>
                <a:latin typeface="Trebuchet MS"/>
                <a:cs typeface="Trebuchet MS"/>
              </a:rPr>
              <a:t>-3/2,</a:t>
            </a:r>
            <a:endParaRPr sz="26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4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80">
                <a:solidFill>
                  <a:srgbClr val="C00000"/>
                </a:solidFill>
                <a:latin typeface="Trebuchet MS"/>
                <a:cs typeface="Trebuchet MS"/>
              </a:rPr>
              <a:t>(3/4)(-1/2)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459">
                <a:latin typeface="Trebuchet MS"/>
                <a:cs typeface="Trebuchet MS"/>
              </a:rPr>
              <a:t> </a:t>
            </a:r>
            <a:r>
              <a:rPr dirty="0" sz="2600" spc="-235">
                <a:solidFill>
                  <a:srgbClr val="C00000"/>
                </a:solidFill>
                <a:latin typeface="Trebuchet MS"/>
                <a:cs typeface="Trebuchet MS"/>
              </a:rPr>
              <a:t>-3/8,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0442" y="3132836"/>
            <a:ext cx="300101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195">
                <a:solidFill>
                  <a:srgbClr val="C00000"/>
                </a:solidFill>
                <a:latin typeface="Trebuchet MS"/>
                <a:cs typeface="Trebuchet MS"/>
              </a:rPr>
              <a:t>3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75">
                <a:solidFill>
                  <a:srgbClr val="C00000"/>
                </a:solidFill>
                <a:latin typeface="Trebuchet MS"/>
                <a:cs typeface="Trebuchet MS"/>
              </a:rPr>
              <a:t>(-3/2)(-1/2)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500">
                <a:latin typeface="Trebuchet MS"/>
                <a:cs typeface="Trebuchet MS"/>
              </a:rPr>
              <a:t> </a:t>
            </a:r>
            <a:r>
              <a:rPr dirty="0" sz="2600" spc="-229">
                <a:solidFill>
                  <a:srgbClr val="C00000"/>
                </a:solidFill>
                <a:latin typeface="Trebuchet MS"/>
                <a:cs typeface="Trebuchet MS"/>
              </a:rPr>
              <a:t>3/4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117" y="4468113"/>
            <a:ext cx="3213100" cy="97980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2600" spc="-105">
                <a:latin typeface="Trebuchet MS"/>
                <a:cs typeface="Trebuchet MS"/>
              </a:rPr>
              <a:t>First </a:t>
            </a:r>
            <a:r>
              <a:rPr dirty="0" sz="2600" spc="-140">
                <a:latin typeface="Trebuchet MS"/>
                <a:cs typeface="Trebuchet MS"/>
              </a:rPr>
              <a:t>Term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390">
                <a:latin typeface="Trebuchet MS"/>
                <a:cs typeface="Trebuchet MS"/>
              </a:rPr>
              <a:t> </a:t>
            </a:r>
            <a:r>
              <a:rPr dirty="0" sz="2600" spc="-75" b="1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600">
                <a:latin typeface="Trebuchet MS"/>
                <a:cs typeface="Trebuchet MS"/>
              </a:rPr>
              <a:t>Common </a:t>
            </a:r>
            <a:r>
              <a:rPr dirty="0" sz="2600" spc="-95">
                <a:latin typeface="Trebuchet MS"/>
                <a:cs typeface="Trebuchet MS"/>
              </a:rPr>
              <a:t>Ration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325">
                <a:latin typeface="Trebuchet MS"/>
                <a:cs typeface="Trebuchet MS"/>
              </a:rPr>
              <a:t> </a:t>
            </a:r>
            <a:r>
              <a:rPr dirty="0" sz="2600" spc="-125" b="1">
                <a:solidFill>
                  <a:srgbClr val="C00000"/>
                </a:solidFill>
                <a:latin typeface="Trebuchet MS"/>
                <a:cs typeface="Trebuchet MS"/>
              </a:rPr>
              <a:t>-1/2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58430"/>
            <a:ext cx="5302250" cy="428942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73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-10" b="1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dirty="0" sz="2600" spc="-10" b="1">
                <a:solidFill>
                  <a:srgbClr val="C00000"/>
                </a:solidFill>
                <a:latin typeface="Trebuchet MS"/>
                <a:cs typeface="Trebuchet MS"/>
              </a:rPr>
              <a:t>equences </a:t>
            </a:r>
            <a:r>
              <a:rPr dirty="0" sz="2600" spc="-145">
                <a:latin typeface="Trebuchet MS"/>
                <a:cs typeface="Trebuchet MS"/>
              </a:rPr>
              <a:t>are </a:t>
            </a:r>
            <a:r>
              <a:rPr dirty="0" sz="2600" spc="-95">
                <a:latin typeface="Trebuchet MS"/>
                <a:cs typeface="Trebuchet MS"/>
              </a:rPr>
              <a:t>kind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60" b="1">
                <a:solidFill>
                  <a:srgbClr val="C00000"/>
                </a:solidFill>
                <a:latin typeface="Trebuchet MS"/>
                <a:cs typeface="Trebuchet MS"/>
              </a:rPr>
              <a:t>functions</a:t>
            </a:r>
            <a:r>
              <a:rPr dirty="0" sz="2600" spc="-6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marL="288925" indent="-276860">
              <a:lnSpc>
                <a:spcPct val="100000"/>
              </a:lnSpc>
              <a:spcBef>
                <a:spcPts val="635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-90">
                <a:latin typeface="Trebuchet MS"/>
                <a:cs typeface="Trebuchet MS"/>
              </a:rPr>
              <a:t>Second </a:t>
            </a:r>
            <a:r>
              <a:rPr dirty="0" sz="2600" spc="-120">
                <a:latin typeface="Trebuchet MS"/>
                <a:cs typeface="Trebuchet MS"/>
              </a:rPr>
              <a:t>Sequence</a:t>
            </a:r>
            <a:r>
              <a:rPr dirty="0" sz="2600" spc="-34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is</a:t>
            </a:r>
            <a:endParaRPr sz="2600">
              <a:latin typeface="Trebuchet MS"/>
              <a:cs typeface="Trebuchet MS"/>
            </a:endParaRPr>
          </a:p>
          <a:p>
            <a:pPr marL="2758440">
              <a:lnSpc>
                <a:spcPct val="100000"/>
              </a:lnSpc>
              <a:spcBef>
                <a:spcPts val="635"/>
              </a:spcBef>
            </a:pP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4,</a:t>
            </a:r>
            <a:r>
              <a:rPr dirty="0" sz="2600" spc="-32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8,</a:t>
            </a:r>
            <a:r>
              <a:rPr dirty="0" sz="2600" spc="-39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12,</a:t>
            </a:r>
            <a:r>
              <a:rPr dirty="0" sz="2600" spc="-31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16,</a:t>
            </a:r>
            <a:r>
              <a:rPr dirty="0" sz="2600" spc="-32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20,</a:t>
            </a:r>
            <a:r>
              <a:rPr dirty="0" sz="2600" spc="-31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 b="1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rebuchet MS"/>
              <a:cs typeface="Trebuchet MS"/>
            </a:endParaRPr>
          </a:p>
          <a:p>
            <a:pPr marL="288925">
              <a:lnSpc>
                <a:spcPct val="100000"/>
              </a:lnSpc>
            </a:pPr>
            <a:r>
              <a:rPr dirty="0" sz="2600" spc="-175">
                <a:solidFill>
                  <a:srgbClr val="C00000"/>
                </a:solidFill>
                <a:latin typeface="Trebuchet MS"/>
                <a:cs typeface="Trebuchet MS"/>
              </a:rPr>
              <a:t>image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85">
                <a:latin typeface="Trebuchet MS"/>
                <a:cs typeface="Trebuchet MS"/>
              </a:rPr>
              <a:t>(1)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endParaRPr sz="2600">
              <a:latin typeface="Trebuchet MS"/>
              <a:cs typeface="Trebuchet MS"/>
            </a:endParaRPr>
          </a:p>
          <a:p>
            <a:pPr marL="288925">
              <a:lnSpc>
                <a:spcPct val="100000"/>
              </a:lnSpc>
              <a:spcBef>
                <a:spcPts val="560"/>
              </a:spcBef>
            </a:pPr>
            <a:r>
              <a:rPr dirty="0" sz="2600" spc="-175">
                <a:solidFill>
                  <a:srgbClr val="C00000"/>
                </a:solidFill>
                <a:latin typeface="Trebuchet MS"/>
                <a:cs typeface="Trebuchet MS"/>
              </a:rPr>
              <a:t>image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85">
                <a:latin typeface="Trebuchet MS"/>
                <a:cs typeface="Trebuchet MS"/>
              </a:rPr>
              <a:t>(2)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8</a:t>
            </a:r>
            <a:endParaRPr sz="2600">
              <a:latin typeface="Trebuchet MS"/>
              <a:cs typeface="Trebuchet MS"/>
            </a:endParaRPr>
          </a:p>
          <a:p>
            <a:pPr marL="288925">
              <a:lnSpc>
                <a:spcPct val="100000"/>
              </a:lnSpc>
              <a:spcBef>
                <a:spcPts val="635"/>
              </a:spcBef>
            </a:pPr>
            <a:r>
              <a:rPr dirty="0" sz="2600" spc="-175">
                <a:solidFill>
                  <a:srgbClr val="C00000"/>
                </a:solidFill>
                <a:latin typeface="Trebuchet MS"/>
                <a:cs typeface="Trebuchet MS"/>
              </a:rPr>
              <a:t>image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85">
                <a:latin typeface="Trebuchet MS"/>
                <a:cs typeface="Trebuchet MS"/>
              </a:rPr>
              <a:t>(3)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">
                <a:solidFill>
                  <a:srgbClr val="C00000"/>
                </a:solidFill>
                <a:latin typeface="Trebuchet MS"/>
                <a:cs typeface="Trebuchet MS"/>
              </a:rPr>
              <a:t>12</a:t>
            </a:r>
            <a:endParaRPr sz="2600">
              <a:latin typeface="Trebuchet MS"/>
              <a:cs typeface="Trebuchet MS"/>
            </a:endParaRPr>
          </a:p>
          <a:p>
            <a:pPr marL="288925">
              <a:lnSpc>
                <a:spcPct val="100000"/>
              </a:lnSpc>
              <a:spcBef>
                <a:spcPts val="635"/>
              </a:spcBef>
            </a:pPr>
            <a:r>
              <a:rPr dirty="0" sz="2600" spc="-175">
                <a:solidFill>
                  <a:srgbClr val="C00000"/>
                </a:solidFill>
                <a:latin typeface="Trebuchet MS"/>
                <a:cs typeface="Trebuchet MS"/>
              </a:rPr>
              <a:t>image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85">
                <a:latin typeface="Trebuchet MS"/>
                <a:cs typeface="Trebuchet MS"/>
              </a:rPr>
              <a:t>(4)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">
                <a:solidFill>
                  <a:srgbClr val="C00000"/>
                </a:solidFill>
                <a:latin typeface="Trebuchet MS"/>
                <a:cs typeface="Trebuchet MS"/>
              </a:rPr>
              <a:t>16</a:t>
            </a:r>
            <a:endParaRPr sz="2600">
              <a:latin typeface="Trebuchet MS"/>
              <a:cs typeface="Trebuchet MS"/>
            </a:endParaRPr>
          </a:p>
          <a:p>
            <a:pPr marL="288925">
              <a:lnSpc>
                <a:spcPct val="100000"/>
              </a:lnSpc>
              <a:spcBef>
                <a:spcPts val="560"/>
              </a:spcBef>
            </a:pPr>
            <a:r>
              <a:rPr dirty="0" sz="2600" spc="-175">
                <a:solidFill>
                  <a:srgbClr val="C00000"/>
                </a:solidFill>
                <a:latin typeface="Trebuchet MS"/>
                <a:cs typeface="Trebuchet MS"/>
              </a:rPr>
              <a:t>image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85">
                <a:latin typeface="Trebuchet MS"/>
                <a:cs typeface="Trebuchet MS"/>
              </a:rPr>
              <a:t>(5)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5">
                <a:solidFill>
                  <a:srgbClr val="C00000"/>
                </a:solidFill>
                <a:latin typeface="Trebuchet MS"/>
                <a:cs typeface="Trebuchet MS"/>
              </a:rPr>
              <a:t>20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78485"/>
            <a:ext cx="215074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A</a:t>
            </a:r>
            <a:r>
              <a:rPr dirty="0" spc="-10"/>
              <a:t>M</a:t>
            </a:r>
            <a:r>
              <a:rPr dirty="0" spc="-10"/>
              <a:t>P</a:t>
            </a:r>
            <a:r>
              <a:rPr dirty="0" spc="45"/>
              <a:t>L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175" y="1235011"/>
            <a:ext cx="5833110" cy="4718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14325">
              <a:lnSpc>
                <a:spcPct val="100000"/>
              </a:lnSpc>
              <a:spcBef>
                <a:spcPts val="125"/>
              </a:spcBef>
              <a:tabLst>
                <a:tab pos="1963420" algn="l"/>
              </a:tabLst>
            </a:pPr>
            <a:r>
              <a:rPr dirty="0" sz="2600" spc="-180">
                <a:latin typeface="Trebuchet MS"/>
                <a:cs typeface="Trebuchet MS"/>
              </a:rPr>
              <a:t>3).	</a:t>
            </a:r>
            <a:r>
              <a:rPr dirty="0" sz="2600" spc="-185" b="1">
                <a:solidFill>
                  <a:srgbClr val="C00000"/>
                </a:solidFill>
                <a:latin typeface="Trebuchet MS"/>
                <a:cs typeface="Trebuchet MS"/>
              </a:rPr>
              <a:t>0.1,</a:t>
            </a:r>
            <a:r>
              <a:rPr dirty="0" sz="2600" spc="-3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65" b="1">
                <a:solidFill>
                  <a:srgbClr val="C00000"/>
                </a:solidFill>
                <a:latin typeface="Trebuchet MS"/>
                <a:cs typeface="Trebuchet MS"/>
              </a:rPr>
              <a:t>0.01,</a:t>
            </a:r>
            <a:r>
              <a:rPr dirty="0" sz="2600" spc="-30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5" b="1">
                <a:solidFill>
                  <a:srgbClr val="C00000"/>
                </a:solidFill>
                <a:latin typeface="Trebuchet MS"/>
                <a:cs typeface="Trebuchet MS"/>
              </a:rPr>
              <a:t>0.001,</a:t>
            </a:r>
            <a:r>
              <a:rPr dirty="0" sz="2600" spc="-23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0.0001,</a:t>
            </a:r>
            <a:r>
              <a:rPr dirty="0" sz="2600" spc="-30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 b="1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tabLst>
                <a:tab pos="3143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u="heavy" sz="2600" spc="2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tabLst>
                <a:tab pos="2783840" algn="l"/>
              </a:tabLst>
            </a:pP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baseline="-19607" sz="2550" spc="3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95">
                <a:solidFill>
                  <a:srgbClr val="C00000"/>
                </a:solidFill>
                <a:latin typeface="Trebuchet MS"/>
                <a:cs typeface="Trebuchet MS"/>
              </a:rPr>
              <a:t>0.1,	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2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(0.1)(0.1)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505">
                <a:latin typeface="Trebuchet MS"/>
                <a:cs typeface="Trebuchet MS"/>
              </a:rPr>
              <a:t>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0.01</a:t>
            </a:r>
            <a:endParaRPr sz="26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710"/>
              </a:spcBef>
            </a:pP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3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(0.01)(0.1)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484">
                <a:latin typeface="Trebuchet MS"/>
                <a:cs typeface="Trebuchet MS"/>
              </a:rPr>
              <a:t>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0.001</a:t>
            </a:r>
            <a:endParaRPr sz="2600">
              <a:latin typeface="Trebuchet MS"/>
              <a:cs typeface="Trebuchet MS"/>
            </a:endParaRPr>
          </a:p>
          <a:p>
            <a:pPr marL="953135">
              <a:lnSpc>
                <a:spcPct val="100000"/>
              </a:lnSpc>
              <a:spcBef>
                <a:spcPts val="560"/>
              </a:spcBef>
            </a:pP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4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(0.001)(0.1)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555">
                <a:latin typeface="Trebuchet MS"/>
                <a:cs typeface="Trebuchet MS"/>
              </a:rPr>
              <a:t>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0.0001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rebuchet MS"/>
              <a:cs typeface="Trebuchet MS"/>
            </a:endParaRPr>
          </a:p>
          <a:p>
            <a:pPr marL="314325">
              <a:lnSpc>
                <a:spcPct val="100000"/>
              </a:lnSpc>
            </a:pPr>
            <a:r>
              <a:rPr dirty="0" sz="2600" spc="-105">
                <a:latin typeface="Trebuchet MS"/>
                <a:cs typeface="Trebuchet MS"/>
              </a:rPr>
              <a:t>First </a:t>
            </a:r>
            <a:r>
              <a:rPr dirty="0" sz="2600" spc="-140">
                <a:latin typeface="Trebuchet MS"/>
                <a:cs typeface="Trebuchet MS"/>
              </a:rPr>
              <a:t>Term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380">
                <a:latin typeface="Trebuchet MS"/>
                <a:cs typeface="Trebuchet MS"/>
              </a:rPr>
              <a:t>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0.1</a:t>
            </a:r>
            <a:endParaRPr sz="2600">
              <a:latin typeface="Trebuchet MS"/>
              <a:cs typeface="Trebuchet MS"/>
            </a:endParaRPr>
          </a:p>
          <a:p>
            <a:pPr marL="314325">
              <a:lnSpc>
                <a:spcPct val="100000"/>
              </a:lnSpc>
              <a:spcBef>
                <a:spcPts val="635"/>
              </a:spcBef>
            </a:pPr>
            <a:r>
              <a:rPr dirty="0" sz="2600" spc="-5">
                <a:latin typeface="Trebuchet MS"/>
                <a:cs typeface="Trebuchet MS"/>
              </a:rPr>
              <a:t>Common </a:t>
            </a:r>
            <a:r>
              <a:rPr dirty="0" sz="2600" spc="-95">
                <a:latin typeface="Trebuchet MS"/>
                <a:cs typeface="Trebuchet MS"/>
              </a:rPr>
              <a:t>Ration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55" b="1">
                <a:solidFill>
                  <a:srgbClr val="C00000"/>
                </a:solidFill>
                <a:latin typeface="Trebuchet MS"/>
                <a:cs typeface="Trebuchet MS"/>
              </a:rPr>
              <a:t>0.1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40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5" b="1">
                <a:solidFill>
                  <a:srgbClr val="C00000"/>
                </a:solidFill>
                <a:latin typeface="Trebuchet MS"/>
                <a:cs typeface="Trebuchet MS"/>
              </a:rPr>
              <a:t>1/10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752" y="90169"/>
            <a:ext cx="7513955" cy="100456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567305" marR="5080" indent="-2555240">
              <a:lnSpc>
                <a:spcPct val="100000"/>
              </a:lnSpc>
              <a:spcBef>
                <a:spcPts val="130"/>
              </a:spcBef>
            </a:pPr>
            <a:r>
              <a:rPr dirty="0" spc="25"/>
              <a:t>GENERAL TERM </a:t>
            </a:r>
            <a:r>
              <a:rPr dirty="0"/>
              <a:t>OF </a:t>
            </a:r>
            <a:r>
              <a:rPr dirty="0" spc="20"/>
              <a:t>A</a:t>
            </a:r>
            <a:r>
              <a:rPr dirty="0" spc="-509"/>
              <a:t> </a:t>
            </a:r>
            <a:r>
              <a:rPr dirty="0" spc="15"/>
              <a:t>GEOMETRIC </a:t>
            </a:r>
            <a:r>
              <a:rPr dirty="0" u="none" spc="15"/>
              <a:t> </a:t>
            </a:r>
            <a:r>
              <a:rPr dirty="0" spc="15"/>
              <a:t>SEQUENCE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475" y="1235011"/>
            <a:ext cx="7591425" cy="4613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7025" marR="43180" indent="-276860">
              <a:lnSpc>
                <a:spcPct val="101200"/>
              </a:lnSpc>
              <a:spcBef>
                <a:spcPts val="90"/>
              </a:spcBef>
              <a:tabLst>
                <a:tab pos="3270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120">
                <a:latin typeface="Trebuchet MS"/>
                <a:cs typeface="Trebuchet MS"/>
              </a:rPr>
              <a:t>Let </a:t>
            </a:r>
            <a:r>
              <a:rPr dirty="0" sz="2600" spc="5" b="1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-130">
                <a:latin typeface="Trebuchet MS"/>
                <a:cs typeface="Trebuchet MS"/>
              </a:rPr>
              <a:t>be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first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tem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65" b="1">
                <a:solidFill>
                  <a:srgbClr val="C00000"/>
                </a:solidFill>
                <a:latin typeface="Trebuchet MS"/>
                <a:cs typeface="Trebuchet MS"/>
              </a:rPr>
              <a:t>r </a:t>
            </a:r>
            <a:r>
              <a:rPr dirty="0" sz="2600" spc="-130">
                <a:latin typeface="Trebuchet MS"/>
                <a:cs typeface="Trebuchet MS"/>
              </a:rPr>
              <a:t>be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80">
                <a:latin typeface="Trebuchet MS"/>
                <a:cs typeface="Trebuchet MS"/>
              </a:rPr>
              <a:t>common </a:t>
            </a:r>
            <a:r>
              <a:rPr dirty="0" sz="2600" spc="-90">
                <a:latin typeface="Trebuchet MS"/>
                <a:cs typeface="Trebuchet MS"/>
              </a:rPr>
              <a:t>ratio </a:t>
            </a:r>
            <a:r>
              <a:rPr dirty="0" sz="2600" spc="-140">
                <a:latin typeface="Trebuchet MS"/>
                <a:cs typeface="Trebuchet MS"/>
              </a:rPr>
              <a:t>of</a:t>
            </a:r>
            <a:r>
              <a:rPr dirty="0" sz="2600" spc="-370">
                <a:latin typeface="Trebuchet MS"/>
                <a:cs typeface="Trebuchet MS"/>
              </a:rPr>
              <a:t>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geometric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sequence</a:t>
            </a:r>
            <a:r>
              <a:rPr dirty="0" sz="2600" spc="-114">
                <a:latin typeface="Trebuchet MS"/>
                <a:cs typeface="Trebuchet MS"/>
              </a:rPr>
              <a:t>.Then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sequence</a:t>
            </a:r>
            <a:r>
              <a:rPr dirty="0" sz="2600" spc="-4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is</a:t>
            </a:r>
            <a:endParaRPr sz="2600">
              <a:latin typeface="Trebuchet MS"/>
              <a:cs typeface="Trebuchet MS"/>
            </a:endParaRPr>
          </a:p>
          <a:p>
            <a:pPr marL="3101975">
              <a:lnSpc>
                <a:spcPct val="100000"/>
              </a:lnSpc>
              <a:spcBef>
                <a:spcPts val="635"/>
              </a:spcBef>
            </a:pP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-380">
                <a:latin typeface="Trebuchet MS"/>
                <a:cs typeface="Trebuchet MS"/>
              </a:rPr>
              <a:t>,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ar </a:t>
            </a:r>
            <a:r>
              <a:rPr dirty="0" sz="2600" spc="-380">
                <a:latin typeface="Trebuchet MS"/>
                <a:cs typeface="Trebuchet MS"/>
              </a:rPr>
              <a:t>, 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225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sz="2600" spc="-150">
                <a:latin typeface="Trebuchet MS"/>
                <a:cs typeface="Trebuchet MS"/>
              </a:rPr>
              <a:t>, </a:t>
            </a:r>
            <a:r>
              <a:rPr dirty="0" sz="2600" spc="-145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217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dirty="0" sz="2600" spc="-145">
                <a:latin typeface="Trebuchet MS"/>
                <a:cs typeface="Trebuchet MS"/>
              </a:rPr>
              <a:t>,</a:t>
            </a:r>
            <a:r>
              <a:rPr dirty="0" sz="2600" spc="-335">
                <a:latin typeface="Trebuchet MS"/>
                <a:cs typeface="Trebuchet MS"/>
              </a:rPr>
              <a:t> </a:t>
            </a:r>
            <a:r>
              <a:rPr dirty="0" sz="2600" spc="715"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rebuchet MS"/>
              <a:cs typeface="Trebuchet MS"/>
            </a:endParaRPr>
          </a:p>
          <a:p>
            <a:pPr marL="965835">
              <a:lnSpc>
                <a:spcPct val="100000"/>
              </a:lnSpc>
            </a:pP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30">
                <a:latin typeface="Trebuchet MS"/>
                <a:cs typeface="Trebuchet MS"/>
              </a:rPr>
              <a:t>first </a:t>
            </a:r>
            <a:r>
              <a:rPr dirty="0" sz="2600" spc="-100">
                <a:latin typeface="Trebuchet MS"/>
                <a:cs typeface="Trebuchet MS"/>
              </a:rPr>
              <a:t>term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4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104">
                <a:solidFill>
                  <a:srgbClr val="C00000"/>
                </a:solidFill>
                <a:latin typeface="Trebuchet MS"/>
                <a:cs typeface="Trebuchet MS"/>
              </a:rPr>
              <a:t>1-1</a:t>
            </a:r>
            <a:endParaRPr baseline="24509" sz="2550">
              <a:latin typeface="Trebuchet MS"/>
              <a:cs typeface="Trebuchet MS"/>
            </a:endParaRPr>
          </a:p>
          <a:p>
            <a:pPr marL="965835" marR="2702560">
              <a:lnSpc>
                <a:spcPts val="3760"/>
              </a:lnSpc>
              <a:spcBef>
                <a:spcPts val="155"/>
              </a:spcBef>
            </a:pP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2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95">
                <a:latin typeface="Trebuchet MS"/>
                <a:cs typeface="Trebuchet MS"/>
              </a:rPr>
              <a:t>second </a:t>
            </a:r>
            <a:r>
              <a:rPr dirty="0" sz="2600" spc="-100">
                <a:latin typeface="Trebuchet MS"/>
                <a:cs typeface="Trebuchet MS"/>
              </a:rPr>
              <a:t>term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ar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31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97">
                <a:solidFill>
                  <a:srgbClr val="C00000"/>
                </a:solidFill>
                <a:latin typeface="Trebuchet MS"/>
                <a:cs typeface="Trebuchet MS"/>
              </a:rPr>
              <a:t>2-1 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3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05">
                <a:latin typeface="Trebuchet MS"/>
                <a:cs typeface="Trebuchet MS"/>
              </a:rPr>
              <a:t>third </a:t>
            </a:r>
            <a:r>
              <a:rPr dirty="0" sz="2600" spc="-100">
                <a:latin typeface="Trebuchet MS"/>
                <a:cs typeface="Trebuchet MS"/>
              </a:rPr>
              <a:t>term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120">
                <a:solidFill>
                  <a:srgbClr val="C00000"/>
                </a:solidFill>
                <a:latin typeface="Trebuchet MS"/>
                <a:cs typeface="Trebuchet MS"/>
              </a:rPr>
              <a:t>2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5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97">
                <a:solidFill>
                  <a:srgbClr val="C00000"/>
                </a:solidFill>
                <a:latin typeface="Trebuchet MS"/>
                <a:cs typeface="Trebuchet MS"/>
              </a:rPr>
              <a:t>3-1</a:t>
            </a:r>
            <a:endParaRPr baseline="24509" sz="2550">
              <a:latin typeface="Trebuchet MS"/>
              <a:cs typeface="Trebuchet MS"/>
            </a:endParaRPr>
          </a:p>
          <a:p>
            <a:pPr marL="1881505">
              <a:lnSpc>
                <a:spcPct val="100000"/>
              </a:lnSpc>
              <a:spcBef>
                <a:spcPts val="395"/>
              </a:spcBef>
            </a:pPr>
            <a:r>
              <a:rPr dirty="0" sz="2600" spc="715">
                <a:latin typeface="Trebuchet MS"/>
                <a:cs typeface="Trebuchet MS"/>
              </a:rPr>
              <a:t>………………</a:t>
            </a:r>
            <a:endParaRPr sz="2600">
              <a:latin typeface="Trebuchet MS"/>
              <a:cs typeface="Trebuchet MS"/>
            </a:endParaRPr>
          </a:p>
          <a:p>
            <a:pPr marL="1881505">
              <a:lnSpc>
                <a:spcPct val="100000"/>
              </a:lnSpc>
              <a:spcBef>
                <a:spcPts val="560"/>
              </a:spcBef>
            </a:pPr>
            <a:r>
              <a:rPr dirty="0" sz="2600" spc="715">
                <a:latin typeface="Trebuchet MS"/>
                <a:cs typeface="Trebuchet MS"/>
              </a:rPr>
              <a:t>………………</a:t>
            </a:r>
            <a:endParaRPr sz="2600">
              <a:latin typeface="Trebuchet MS"/>
              <a:cs typeface="Trebuchet MS"/>
            </a:endParaRPr>
          </a:p>
          <a:p>
            <a:pPr marL="965835">
              <a:lnSpc>
                <a:spcPct val="100000"/>
              </a:lnSpc>
              <a:spcBef>
                <a:spcPts val="635"/>
              </a:spcBef>
              <a:tabLst>
                <a:tab pos="4627245" algn="l"/>
              </a:tabLst>
            </a:pP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32">
                <a:solidFill>
                  <a:srgbClr val="C00000"/>
                </a:solidFill>
                <a:latin typeface="Trebuchet MS"/>
                <a:cs typeface="Trebuchet MS"/>
              </a:rPr>
              <a:t>n 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nth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</a:t>
            </a:r>
            <a:r>
              <a:rPr dirty="0" sz="2600" spc="-459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165">
                <a:solidFill>
                  <a:srgbClr val="C00000"/>
                </a:solidFill>
                <a:latin typeface="Trebuchet MS"/>
                <a:cs typeface="Trebuchet MS"/>
              </a:rPr>
              <a:t>n-1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;	</a:t>
            </a:r>
            <a:r>
              <a:rPr dirty="0" sz="2600" spc="-80">
                <a:latin typeface="Trebuchet MS"/>
                <a:cs typeface="Trebuchet MS"/>
              </a:rPr>
              <a:t>for </a:t>
            </a:r>
            <a:r>
              <a:rPr dirty="0" sz="2600" spc="-204">
                <a:latin typeface="Trebuchet MS"/>
                <a:cs typeface="Trebuchet MS"/>
              </a:rPr>
              <a:t>all </a:t>
            </a:r>
            <a:r>
              <a:rPr dirty="0" sz="2600" spc="-105">
                <a:latin typeface="Trebuchet MS"/>
                <a:cs typeface="Trebuchet MS"/>
              </a:rPr>
              <a:t>integers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5">
                <a:solidFill>
                  <a:srgbClr val="C00000"/>
                </a:solidFill>
                <a:latin typeface="Symbol"/>
                <a:cs typeface="Symbol"/>
              </a:rPr>
              <a:t></a:t>
            </a:r>
            <a:r>
              <a:rPr dirty="0" sz="2600" spc="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962" y="1147825"/>
            <a:ext cx="8230234" cy="0"/>
          </a:xfrm>
          <a:custGeom>
            <a:avLst/>
            <a:gdLst/>
            <a:ahLst/>
            <a:cxnLst/>
            <a:rect l="l" t="t" r="r" b="b"/>
            <a:pathLst>
              <a:path w="8230234" h="0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9525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7200" y="6429375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0"/>
                </a:moveTo>
                <a:lnTo>
                  <a:pt x="0" y="190500"/>
                </a:lnTo>
                <a:lnTo>
                  <a:pt x="11430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575" y="578485"/>
            <a:ext cx="215074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A</a:t>
            </a:r>
            <a:r>
              <a:rPr dirty="0" spc="-10"/>
              <a:t>M</a:t>
            </a:r>
            <a:r>
              <a:rPr dirty="0" spc="-10"/>
              <a:t>P</a:t>
            </a:r>
            <a:r>
              <a:rPr dirty="0" spc="45"/>
              <a:t>L</a:t>
            </a:r>
            <a:r>
              <a:rPr dirty="0" spc="2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75" y="1158430"/>
            <a:ext cx="7645400" cy="192405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76225" indent="-276225">
              <a:lnSpc>
                <a:spcPct val="100000"/>
              </a:lnSpc>
              <a:spcBef>
                <a:spcPts val="73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76225" algn="l"/>
                <a:tab pos="289560" algn="l"/>
              </a:tabLst>
            </a:pPr>
            <a:r>
              <a:rPr dirty="0" sz="2600" spc="-125">
                <a:latin typeface="Trebuchet MS"/>
                <a:cs typeface="Trebuchet MS"/>
              </a:rPr>
              <a:t>Find the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8th </a:t>
            </a:r>
            <a:r>
              <a:rPr dirty="0" sz="2600" spc="-95">
                <a:latin typeface="Trebuchet MS"/>
                <a:cs typeface="Trebuchet MS"/>
              </a:rPr>
              <a:t>term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14">
                <a:latin typeface="Trebuchet MS"/>
                <a:cs typeface="Trebuchet MS"/>
              </a:rPr>
              <a:t>following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geometric</a:t>
            </a:r>
            <a:r>
              <a:rPr dirty="0" sz="2600" spc="-4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sequence</a:t>
            </a:r>
            <a:endParaRPr sz="2600">
              <a:latin typeface="Trebuchet MS"/>
              <a:cs typeface="Trebuchet MS"/>
            </a:endParaRPr>
          </a:p>
          <a:p>
            <a:pPr algn="ctr" marL="51435">
              <a:lnSpc>
                <a:spcPct val="100000"/>
              </a:lnSpc>
              <a:spcBef>
                <a:spcPts val="635"/>
              </a:spcBef>
            </a:pP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4,</a:t>
            </a:r>
            <a:r>
              <a:rPr dirty="0" sz="26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12,</a:t>
            </a:r>
            <a:r>
              <a:rPr dirty="0" sz="2600" spc="-3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36,</a:t>
            </a:r>
            <a:r>
              <a:rPr dirty="0" sz="2600" spc="-459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108,</a:t>
            </a:r>
            <a:r>
              <a:rPr dirty="0" sz="2600" spc="-4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 marL="288925" indent="-276860">
              <a:lnSpc>
                <a:spcPct val="100000"/>
              </a:lnSpc>
              <a:spcBef>
                <a:spcPts val="635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u="heavy" sz="2600" spc="2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  <a:p>
            <a:pPr marL="288925">
              <a:lnSpc>
                <a:spcPct val="100000"/>
              </a:lnSpc>
              <a:spcBef>
                <a:spcPts val="560"/>
              </a:spcBef>
              <a:tabLst>
                <a:tab pos="2758440" algn="l"/>
              </a:tabLst>
            </a:pPr>
            <a:r>
              <a:rPr dirty="0" sz="2600" spc="-25">
                <a:latin typeface="Trebuchet MS"/>
                <a:cs typeface="Trebuchet MS"/>
              </a:rPr>
              <a:t>Here	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30">
                <a:latin typeface="Trebuchet MS"/>
                <a:cs typeface="Trebuchet MS"/>
              </a:rPr>
              <a:t>first </a:t>
            </a:r>
            <a:r>
              <a:rPr dirty="0" sz="2600" spc="-95">
                <a:latin typeface="Trebuchet MS"/>
                <a:cs typeface="Trebuchet MS"/>
              </a:rPr>
              <a:t>term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4595" y="3523869"/>
            <a:ext cx="3524250" cy="97980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730"/>
              </a:spcBef>
            </a:pP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term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number</a:t>
            </a:r>
            <a:r>
              <a:rPr dirty="0" sz="2600" spc="-33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8</a:t>
            </a:r>
            <a:endParaRPr sz="26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8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60">
                <a:solidFill>
                  <a:srgbClr val="C00000"/>
                </a:solidFill>
                <a:latin typeface="Trebuchet MS"/>
                <a:cs typeface="Trebuchet MS"/>
              </a:rPr>
              <a:t>value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of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8th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5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?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117" y="4553839"/>
            <a:ext cx="72771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135">
                <a:latin typeface="Trebuchet MS"/>
                <a:cs typeface="Trebuchet MS"/>
              </a:rPr>
              <a:t>S</a:t>
            </a:r>
            <a:r>
              <a:rPr dirty="0" sz="2600" spc="-65">
                <a:latin typeface="Trebuchet MS"/>
                <a:cs typeface="Trebuchet MS"/>
              </a:rPr>
              <a:t>i</a:t>
            </a:r>
            <a:r>
              <a:rPr dirty="0" sz="2600" spc="-80">
                <a:latin typeface="Trebuchet MS"/>
                <a:cs typeface="Trebuchet MS"/>
              </a:rPr>
              <a:t>n</a:t>
            </a:r>
            <a:r>
              <a:rPr dirty="0" sz="2600" spc="-170">
                <a:latin typeface="Trebuchet MS"/>
                <a:cs typeface="Trebuchet MS"/>
              </a:rPr>
              <a:t>c</a:t>
            </a:r>
            <a:r>
              <a:rPr dirty="0" sz="2600" spc="-160">
                <a:latin typeface="Trebuchet MS"/>
                <a:cs typeface="Trebuchet MS"/>
              </a:rPr>
              <a:t>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1879" y="4487163"/>
            <a:ext cx="2884170" cy="143764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953135">
              <a:lnSpc>
                <a:spcPct val="100000"/>
              </a:lnSpc>
              <a:spcBef>
                <a:spcPts val="655"/>
              </a:spcBef>
            </a:pPr>
            <a:r>
              <a:rPr dirty="0" sz="2600" spc="15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22" b="1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2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5" b="1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7" b="1">
                <a:solidFill>
                  <a:srgbClr val="C00000"/>
                </a:solidFill>
                <a:latin typeface="Trebuchet MS"/>
                <a:cs typeface="Trebuchet MS"/>
              </a:rPr>
              <a:t>n-1</a:t>
            </a:r>
            <a:endParaRPr baseline="24509" sz="25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  <a:tabLst>
                <a:tab pos="953135" algn="l"/>
              </a:tabLst>
            </a:pPr>
            <a:r>
              <a:rPr dirty="0" sz="2600" spc="25">
                <a:latin typeface="Symbol"/>
                <a:cs typeface="Symbol"/>
              </a:rPr>
              <a:t></a:t>
            </a:r>
            <a:r>
              <a:rPr dirty="0" sz="2600" spc="25">
                <a:latin typeface="Times New Roman"/>
                <a:cs typeface="Times New Roman"/>
              </a:rPr>
              <a:t>	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8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140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(4)(3)</a:t>
            </a:r>
            <a:r>
              <a:rPr dirty="0" baseline="24509" sz="2550" spc="-112">
                <a:latin typeface="Trebuchet MS"/>
                <a:cs typeface="Trebuchet MS"/>
              </a:rPr>
              <a:t>8-1</a:t>
            </a:r>
            <a:endParaRPr baseline="24509" sz="2550">
              <a:latin typeface="Trebuchet MS"/>
              <a:cs typeface="Trebuchet MS"/>
            </a:endParaRPr>
          </a:p>
          <a:p>
            <a:pPr marL="1325245">
              <a:lnSpc>
                <a:spcPct val="100000"/>
              </a:lnSpc>
              <a:spcBef>
                <a:spcPts val="635"/>
              </a:spcBef>
            </a:pP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50">
                <a:latin typeface="Trebuchet MS"/>
                <a:cs typeface="Trebuchet MS"/>
              </a:rPr>
              <a:t>4</a:t>
            </a:r>
            <a:r>
              <a:rPr dirty="0" sz="2600" spc="-44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.(2187)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4595" y="3132836"/>
            <a:ext cx="379349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3311525" algn="l"/>
              </a:tabLst>
            </a:pPr>
            <a:r>
              <a:rPr dirty="0" sz="2600" spc="30">
                <a:solidFill>
                  <a:srgbClr val="C00000"/>
                </a:solidFill>
                <a:latin typeface="Trebuchet MS"/>
                <a:cs typeface="Trebuchet MS"/>
              </a:rPr>
              <a:t>r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80">
                <a:latin typeface="Trebuchet MS"/>
                <a:cs typeface="Trebuchet MS"/>
              </a:rPr>
              <a:t>common </a:t>
            </a:r>
            <a:r>
              <a:rPr dirty="0" sz="2600" spc="-90">
                <a:latin typeface="Trebuchet MS"/>
                <a:cs typeface="Trebuchet MS"/>
              </a:rPr>
              <a:t>ratio</a:t>
            </a:r>
            <a:r>
              <a:rPr dirty="0" sz="2600" spc="-55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240">
                <a:latin typeface="Trebuchet MS"/>
                <a:cs typeface="Trebuchet MS"/>
              </a:rPr>
              <a:t> </a:t>
            </a:r>
            <a:r>
              <a:rPr dirty="0" u="sng" baseline="48048" sz="2775" spc="17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12</a:t>
            </a:r>
            <a:r>
              <a:rPr dirty="0" baseline="48048" sz="2775" spc="172">
                <a:latin typeface="Times New Roman"/>
                <a:cs typeface="Times New Roman"/>
              </a:rPr>
              <a:t>	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8690" y="4553839"/>
            <a:ext cx="72644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110">
                <a:latin typeface="Trebuchet MS"/>
                <a:cs typeface="Trebuchet MS"/>
              </a:rPr>
              <a:t>n </a:t>
            </a:r>
            <a:r>
              <a:rPr dirty="0" sz="2600" spc="15">
                <a:latin typeface="Symbol"/>
                <a:cs typeface="Symbol"/>
              </a:rPr>
              <a:t>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262" y="5965507"/>
            <a:ext cx="8255634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17545" algn="l"/>
                <a:tab pos="8242300" algn="l"/>
              </a:tabLst>
            </a:pPr>
            <a:r>
              <a:rPr dirty="0" u="dash" sz="2600" spc="-55">
                <a:uFill>
                  <a:solidFill>
                    <a:srgbClr val="9FB8CD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dash" sz="2600" spc="-55">
                <a:uFill>
                  <a:solidFill>
                    <a:srgbClr val="9FB8CD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dash" sz="2600" spc="170">
                <a:uFill>
                  <a:solidFill>
                    <a:srgbClr val="9FB8CD"/>
                  </a:solidFill>
                </a:uFill>
                <a:latin typeface="Trebuchet MS"/>
                <a:cs typeface="Trebuchet MS"/>
              </a:rPr>
              <a:t>=</a:t>
            </a:r>
            <a:r>
              <a:rPr dirty="0" u="dash" sz="2600" spc="-160">
                <a:uFill>
                  <a:solidFill>
                    <a:srgbClr val="9FB8CD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dash" sz="2600" spc="-25">
                <a:solidFill>
                  <a:srgbClr val="C00000"/>
                </a:solidFill>
                <a:uFill>
                  <a:solidFill>
                    <a:srgbClr val="9FB8CD"/>
                  </a:solidFill>
                </a:uFill>
                <a:latin typeface="Trebuchet MS"/>
                <a:cs typeface="Trebuchet MS"/>
              </a:rPr>
              <a:t>8748	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5528" y="3362044"/>
            <a:ext cx="158115" cy="3136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50" spc="114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78485"/>
            <a:ext cx="215074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A</a:t>
            </a:r>
            <a:r>
              <a:rPr dirty="0" spc="-10"/>
              <a:t>M</a:t>
            </a:r>
            <a:r>
              <a:rPr dirty="0" spc="-10"/>
              <a:t>P</a:t>
            </a:r>
            <a:r>
              <a:rPr dirty="0" spc="45"/>
              <a:t>L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158811"/>
            <a:ext cx="7812405" cy="177101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8925" marR="5080" indent="-276860">
              <a:lnSpc>
                <a:spcPct val="101099"/>
              </a:lnSpc>
              <a:spcBef>
                <a:spcPts val="9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-5">
                <a:latin typeface="Trebuchet MS"/>
                <a:cs typeface="Trebuchet MS"/>
              </a:rPr>
              <a:t>Which </a:t>
            </a:r>
            <a:r>
              <a:rPr dirty="0" sz="2600" spc="-100">
                <a:latin typeface="Trebuchet MS"/>
                <a:cs typeface="Trebuchet MS"/>
              </a:rPr>
              <a:t>term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geometric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sequence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229">
                <a:solidFill>
                  <a:srgbClr val="C00000"/>
                </a:solidFill>
                <a:latin typeface="Trebuchet MS"/>
                <a:cs typeface="Trebuchet MS"/>
              </a:rPr>
              <a:t>1/8 </a:t>
            </a:r>
            <a:r>
              <a:rPr dirty="0" sz="2600" spc="-225">
                <a:latin typeface="Trebuchet MS"/>
                <a:cs typeface="Trebuchet MS"/>
              </a:rPr>
              <a:t>if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first 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4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-80">
                <a:latin typeface="Trebuchet MS"/>
                <a:cs typeface="Trebuchet MS"/>
              </a:rPr>
              <a:t>common </a:t>
            </a:r>
            <a:r>
              <a:rPr dirty="0" sz="2600" spc="-90">
                <a:latin typeface="Trebuchet MS"/>
                <a:cs typeface="Trebuchet MS"/>
              </a:rPr>
              <a:t>ratio</a:t>
            </a:r>
            <a:r>
              <a:rPr dirty="0" sz="2600" spc="-235">
                <a:latin typeface="Trebuchet MS"/>
                <a:cs typeface="Trebuchet MS"/>
              </a:rPr>
              <a:t> </a:t>
            </a:r>
            <a:r>
              <a:rPr dirty="0" sz="2600" spc="100">
                <a:solidFill>
                  <a:srgbClr val="C00000"/>
                </a:solidFill>
                <a:latin typeface="Trebuchet MS"/>
                <a:cs typeface="Trebuchet MS"/>
              </a:rPr>
              <a:t>½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17BA2"/>
              </a:buClr>
              <a:buFont typeface="Arial"/>
              <a:buChar char=""/>
            </a:pPr>
            <a:endParaRPr sz="3700">
              <a:latin typeface="Trebuchet MS"/>
              <a:cs typeface="Trebuchet MS"/>
            </a:endParaRPr>
          </a:p>
          <a:p>
            <a:pPr marL="288925" indent="-276860">
              <a:lnSpc>
                <a:spcPct val="100000"/>
              </a:lnSpc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u="heavy" sz="2600" spc="2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117" y="2980055"/>
            <a:ext cx="81153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10">
                <a:latin typeface="Trebuchet MS"/>
                <a:cs typeface="Trebuchet MS"/>
              </a:rPr>
              <a:t>G</a:t>
            </a:r>
            <a:r>
              <a:rPr dirty="0" sz="2600" spc="30">
                <a:latin typeface="Trebuchet MS"/>
                <a:cs typeface="Trebuchet MS"/>
              </a:rPr>
              <a:t>i</a:t>
            </a:r>
            <a:r>
              <a:rPr dirty="0" sz="2600" spc="-229">
                <a:latin typeface="Trebuchet MS"/>
                <a:cs typeface="Trebuchet MS"/>
              </a:rPr>
              <a:t>v</a:t>
            </a:r>
            <a:r>
              <a:rPr dirty="0" sz="2600" spc="-150">
                <a:latin typeface="Trebuchet MS"/>
                <a:cs typeface="Trebuchet MS"/>
              </a:rPr>
              <a:t>e</a:t>
            </a:r>
            <a:r>
              <a:rPr dirty="0" sz="2600" spc="-110"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1879" y="2912744"/>
            <a:ext cx="4361815" cy="191516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30">
                <a:latin typeface="Trebuchet MS"/>
                <a:cs typeface="Trebuchet MS"/>
              </a:rPr>
              <a:t>first </a:t>
            </a:r>
            <a:r>
              <a:rPr dirty="0" sz="2600" spc="-95">
                <a:latin typeface="Trebuchet MS"/>
                <a:cs typeface="Trebuchet MS"/>
              </a:rPr>
              <a:t>term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endParaRPr sz="26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dirty="0" sz="2600" spc="25">
                <a:solidFill>
                  <a:srgbClr val="C00000"/>
                </a:solidFill>
                <a:latin typeface="Trebuchet MS"/>
                <a:cs typeface="Trebuchet MS"/>
              </a:rPr>
              <a:t>r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80">
                <a:latin typeface="Trebuchet MS"/>
                <a:cs typeface="Trebuchet MS"/>
              </a:rPr>
              <a:t>common </a:t>
            </a:r>
            <a:r>
              <a:rPr dirty="0" sz="2600" spc="-85">
                <a:latin typeface="Trebuchet MS"/>
                <a:cs typeface="Trebuchet MS"/>
              </a:rPr>
              <a:t>ratio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570">
                <a:latin typeface="Trebuchet MS"/>
                <a:cs typeface="Trebuchet MS"/>
              </a:rPr>
              <a:t> </a:t>
            </a:r>
            <a:r>
              <a:rPr dirty="0" sz="2600" spc="100">
                <a:solidFill>
                  <a:srgbClr val="C00000"/>
                </a:solidFill>
                <a:latin typeface="Trebuchet MS"/>
                <a:cs typeface="Trebuchet MS"/>
              </a:rPr>
              <a:t>½</a:t>
            </a:r>
            <a:endParaRPr sz="2600">
              <a:latin typeface="Trebuchet MS"/>
              <a:cs typeface="Trebuchet MS"/>
            </a:endParaRPr>
          </a:p>
          <a:p>
            <a:pPr marL="38100" marR="30480">
              <a:lnSpc>
                <a:spcPct val="120300"/>
              </a:lnSpc>
              <a:spcBef>
                <a:spcPts val="5"/>
              </a:spcBef>
            </a:pP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32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60">
                <a:latin typeface="Trebuchet MS"/>
                <a:cs typeface="Trebuchet MS"/>
              </a:rPr>
              <a:t>value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10">
                <a:latin typeface="Trebuchet MS"/>
                <a:cs typeface="Trebuchet MS"/>
              </a:rPr>
              <a:t>nth </a:t>
            </a:r>
            <a:r>
              <a:rPr dirty="0" sz="2600" spc="-100">
                <a:latin typeface="Trebuchet MS"/>
                <a:cs typeface="Trebuchet MS"/>
              </a:rPr>
              <a:t>term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390">
                <a:latin typeface="Trebuchet MS"/>
                <a:cs typeface="Trebuchet MS"/>
              </a:rPr>
              <a:t> </a:t>
            </a:r>
            <a:r>
              <a:rPr dirty="0" sz="2600" spc="-229">
                <a:solidFill>
                  <a:srgbClr val="C00000"/>
                </a:solidFill>
                <a:latin typeface="Trebuchet MS"/>
                <a:cs typeface="Trebuchet MS"/>
              </a:rPr>
              <a:t>1/8 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term</a:t>
            </a:r>
            <a:r>
              <a:rPr dirty="0" sz="2600" spc="-1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number</a:t>
            </a:r>
            <a:r>
              <a:rPr dirty="0" sz="2600" spc="-33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?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1196911"/>
            <a:ext cx="1004569" cy="4260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8925" algn="l"/>
              </a:tabLst>
            </a:pPr>
            <a:r>
              <a:rPr dirty="0" u="none" sz="1950" spc="-575" b="0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u="none" sz="2600" spc="-125" b="0">
                <a:solidFill>
                  <a:srgbClr val="000000"/>
                </a:solidFill>
                <a:latin typeface="Trebuchet MS"/>
                <a:cs typeface="Trebuchet MS"/>
              </a:rPr>
              <a:t>Since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7296" y="1196911"/>
            <a:ext cx="140843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600" spc="20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30" b="1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3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5" b="1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7" b="1">
                <a:solidFill>
                  <a:srgbClr val="C00000"/>
                </a:solidFill>
                <a:latin typeface="Trebuchet MS"/>
                <a:cs typeface="Trebuchet MS"/>
              </a:rPr>
              <a:t>n-1</a:t>
            </a:r>
            <a:endParaRPr baseline="24509" sz="2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8690" y="1196911"/>
            <a:ext cx="72644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10">
                <a:latin typeface="Trebuchet MS"/>
                <a:cs typeface="Trebuchet MS"/>
              </a:rPr>
              <a:t>n </a:t>
            </a:r>
            <a:r>
              <a:rPr dirty="0" sz="2600" spc="15">
                <a:latin typeface="Symbol"/>
                <a:cs typeface="Symbol"/>
              </a:rPr>
              <a:t>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575" y="3953778"/>
            <a:ext cx="6550659" cy="200913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143760">
              <a:lnSpc>
                <a:spcPts val="2260"/>
              </a:lnSpc>
              <a:spcBef>
                <a:spcPts val="120"/>
              </a:spcBef>
              <a:tabLst>
                <a:tab pos="2988310" algn="l"/>
                <a:tab pos="4610100" algn="l"/>
              </a:tabLst>
            </a:pPr>
            <a:r>
              <a:rPr dirty="0" sz="1950" spc="185">
                <a:latin typeface="Symbol"/>
                <a:cs typeface="Symbol"/>
              </a:rPr>
              <a:t></a:t>
            </a:r>
            <a:r>
              <a:rPr dirty="0" sz="1950" spc="185">
                <a:latin typeface="Times New Roman"/>
                <a:cs typeface="Times New Roman"/>
              </a:rPr>
              <a:t>	</a:t>
            </a:r>
            <a:r>
              <a:rPr dirty="0" sz="1950" spc="95" i="1">
                <a:latin typeface="Times New Roman"/>
                <a:cs typeface="Times New Roman"/>
              </a:rPr>
              <a:t>n</a:t>
            </a:r>
            <a:r>
              <a:rPr dirty="0" sz="1950" spc="-125" i="1">
                <a:latin typeface="Times New Roman"/>
                <a:cs typeface="Times New Roman"/>
              </a:rPr>
              <a:t> </a:t>
            </a:r>
            <a:r>
              <a:rPr dirty="0" sz="1950" spc="165">
                <a:latin typeface="Symbol"/>
                <a:cs typeface="Symbol"/>
              </a:rPr>
              <a:t></a:t>
            </a:r>
            <a:r>
              <a:rPr dirty="0" sz="1950" spc="165">
                <a:latin typeface="Times New Roman"/>
                <a:cs typeface="Times New Roman"/>
              </a:rPr>
              <a:t>1</a:t>
            </a:r>
            <a:r>
              <a:rPr dirty="0" sz="1950" spc="-195">
                <a:latin typeface="Times New Roman"/>
                <a:cs typeface="Times New Roman"/>
              </a:rPr>
              <a:t> </a:t>
            </a:r>
            <a:r>
              <a:rPr dirty="0" sz="1950" spc="105">
                <a:latin typeface="Symbol"/>
                <a:cs typeface="Symbol"/>
              </a:rPr>
              <a:t></a:t>
            </a:r>
            <a:r>
              <a:rPr dirty="0" sz="1950" spc="-60">
                <a:latin typeface="Times New Roman"/>
                <a:cs typeface="Times New Roman"/>
              </a:rPr>
              <a:t> </a:t>
            </a:r>
            <a:r>
              <a:rPr dirty="0" sz="1950" spc="95">
                <a:latin typeface="Times New Roman"/>
                <a:cs typeface="Times New Roman"/>
              </a:rPr>
              <a:t>5	</a:t>
            </a:r>
            <a:r>
              <a:rPr dirty="0" sz="1950" spc="185">
                <a:latin typeface="Symbol"/>
                <a:cs typeface="Symbol"/>
              </a:rPr>
              <a:t></a:t>
            </a:r>
            <a:r>
              <a:rPr dirty="0" sz="1950" spc="185">
                <a:latin typeface="Times New Roman"/>
                <a:cs typeface="Times New Roman"/>
              </a:rPr>
              <a:t> </a:t>
            </a:r>
            <a:r>
              <a:rPr dirty="0" sz="1950" spc="95" i="1">
                <a:latin typeface="Times New Roman"/>
                <a:cs typeface="Times New Roman"/>
              </a:rPr>
              <a:t>n </a:t>
            </a:r>
            <a:r>
              <a:rPr dirty="0" sz="1950" spc="105">
                <a:latin typeface="Symbol"/>
                <a:cs typeface="Symbol"/>
              </a:rPr>
              <a:t></a:t>
            </a:r>
            <a:r>
              <a:rPr dirty="0" sz="1950" spc="-310">
                <a:latin typeface="Times New Roman"/>
                <a:cs typeface="Times New Roman"/>
              </a:rPr>
              <a:t> </a:t>
            </a:r>
            <a:r>
              <a:rPr dirty="0" sz="1950" spc="95">
                <a:latin typeface="Times New Roman"/>
                <a:cs typeface="Times New Roman"/>
              </a:rPr>
              <a:t>6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3040"/>
              </a:lnSpc>
              <a:tabLst>
                <a:tab pos="2889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125">
                <a:latin typeface="Trebuchet MS"/>
                <a:cs typeface="Trebuchet MS"/>
              </a:rPr>
              <a:t>Since bases </a:t>
            </a:r>
            <a:r>
              <a:rPr dirty="0" sz="2600" spc="-150">
                <a:latin typeface="Trebuchet MS"/>
                <a:cs typeface="Trebuchet MS"/>
              </a:rPr>
              <a:t>are </a:t>
            </a:r>
            <a:r>
              <a:rPr dirty="0" sz="2600" spc="-155">
                <a:latin typeface="Trebuchet MS"/>
                <a:cs typeface="Trebuchet MS"/>
              </a:rPr>
              <a:t>same </a:t>
            </a:r>
            <a:r>
              <a:rPr dirty="0" sz="2600" spc="-15">
                <a:latin typeface="Trebuchet MS"/>
                <a:cs typeface="Trebuchet MS"/>
              </a:rPr>
              <a:t>so </a:t>
            </a:r>
            <a:r>
              <a:rPr dirty="0" sz="2600" spc="-65">
                <a:latin typeface="Trebuchet MS"/>
                <a:cs typeface="Trebuchet MS"/>
              </a:rPr>
              <a:t>powers </a:t>
            </a:r>
            <a:r>
              <a:rPr dirty="0" sz="2600" spc="-114">
                <a:latin typeface="Trebuchet MS"/>
                <a:cs typeface="Trebuchet MS"/>
              </a:rPr>
              <a:t>must </a:t>
            </a:r>
            <a:r>
              <a:rPr dirty="0" sz="2600" spc="-135">
                <a:latin typeface="Trebuchet MS"/>
                <a:cs typeface="Trebuchet MS"/>
              </a:rPr>
              <a:t>be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equal</a:t>
            </a:r>
            <a:endParaRPr sz="2600">
              <a:latin typeface="Trebuchet MS"/>
              <a:cs typeface="Trebuchet MS"/>
            </a:endParaRPr>
          </a:p>
          <a:p>
            <a:pPr marL="2119630">
              <a:lnSpc>
                <a:spcPct val="100000"/>
              </a:lnSpc>
              <a:spcBef>
                <a:spcPts val="335"/>
              </a:spcBef>
              <a:tabLst>
                <a:tab pos="2815590" algn="l"/>
              </a:tabLst>
            </a:pPr>
            <a:r>
              <a:rPr dirty="0" sz="2600" spc="25">
                <a:latin typeface="Symbol"/>
                <a:cs typeface="Symbol"/>
              </a:rPr>
              <a:t></a:t>
            </a:r>
            <a:r>
              <a:rPr dirty="0" sz="2600" spc="25">
                <a:latin typeface="Times New Roman"/>
                <a:cs typeface="Times New Roman"/>
              </a:rPr>
              <a:t>	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355">
                <a:solidFill>
                  <a:srgbClr val="C00000"/>
                </a:solidFill>
                <a:latin typeface="Trebuchet MS"/>
                <a:cs typeface="Trebuchet MS"/>
              </a:rPr>
              <a:t>–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50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5</a:t>
            </a:r>
            <a:endParaRPr sz="2600">
              <a:latin typeface="Trebuchet MS"/>
              <a:cs typeface="Trebuchet MS"/>
            </a:endParaRPr>
          </a:p>
          <a:p>
            <a:pPr marL="2119630">
              <a:lnSpc>
                <a:spcPct val="100000"/>
              </a:lnSpc>
              <a:spcBef>
                <a:spcPts val="260"/>
              </a:spcBef>
              <a:tabLst>
                <a:tab pos="2815590" algn="l"/>
              </a:tabLst>
            </a:pPr>
            <a:r>
              <a:rPr dirty="0" sz="2600" spc="25">
                <a:latin typeface="Symbol"/>
                <a:cs typeface="Symbol"/>
              </a:rPr>
              <a:t></a:t>
            </a:r>
            <a:r>
              <a:rPr dirty="0" sz="2600" spc="25">
                <a:latin typeface="Times New Roman"/>
                <a:cs typeface="Times New Roman"/>
              </a:rPr>
              <a:t>	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6</a:t>
            </a:r>
            <a:endParaRPr sz="2600">
              <a:latin typeface="Trebuchet MS"/>
              <a:cs typeface="Trebuchet MS"/>
            </a:endParaRPr>
          </a:p>
          <a:p>
            <a:pPr marL="288925">
              <a:lnSpc>
                <a:spcPct val="100000"/>
              </a:lnSpc>
              <a:spcBef>
                <a:spcPts val="335"/>
              </a:spcBef>
            </a:pPr>
            <a:r>
              <a:rPr dirty="0" sz="2600" spc="-65">
                <a:latin typeface="Trebuchet MS"/>
                <a:cs typeface="Trebuchet MS"/>
              </a:rPr>
              <a:t>Hence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1/8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30" b="1">
                <a:solidFill>
                  <a:srgbClr val="C00000"/>
                </a:solidFill>
                <a:latin typeface="Trebuchet MS"/>
                <a:cs typeface="Trebuchet MS"/>
              </a:rPr>
              <a:t>6th </a:t>
            </a:r>
            <a:r>
              <a:rPr dirty="0" sz="2600" spc="-95">
                <a:latin typeface="Trebuchet MS"/>
                <a:cs typeface="Trebuchet MS"/>
              </a:rPr>
              <a:t>term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60">
                <a:latin typeface="Trebuchet MS"/>
                <a:cs typeface="Trebuchet MS"/>
              </a:rPr>
              <a:t>given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 spc="-30" b="1">
                <a:solidFill>
                  <a:srgbClr val="C00000"/>
                </a:solidFill>
                <a:latin typeface="Trebuchet MS"/>
                <a:cs typeface="Trebuchet MS"/>
              </a:rPr>
              <a:t>G.P</a:t>
            </a:r>
            <a:r>
              <a:rPr dirty="0" sz="2600" spc="-3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29776" y="2021208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 h="0">
                <a:moveTo>
                  <a:pt x="0" y="0"/>
                </a:moveTo>
                <a:lnTo>
                  <a:pt x="144370" y="0"/>
                </a:lnTo>
              </a:path>
            </a:pathLst>
          </a:custGeom>
          <a:ln w="12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65788" y="2021208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360" y="0"/>
                </a:lnTo>
              </a:path>
            </a:pathLst>
          </a:custGeom>
          <a:ln w="12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29776" y="2807763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731" y="0"/>
                </a:lnTo>
              </a:path>
            </a:pathLst>
          </a:custGeom>
          <a:ln w="12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40318" y="2807763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350" y="0"/>
                </a:lnTo>
              </a:path>
            </a:pathLst>
          </a:custGeom>
          <a:ln w="12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62817" y="359433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360" y="0"/>
                </a:lnTo>
              </a:path>
            </a:pathLst>
          </a:custGeom>
          <a:ln w="12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83080" y="359433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350" y="0"/>
                </a:lnTo>
              </a:path>
            </a:pathLst>
          </a:custGeom>
          <a:ln w="12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8941" y="3255755"/>
            <a:ext cx="605155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950" spc="70">
                <a:latin typeface="Symbol"/>
                <a:cs typeface="Symbol"/>
              </a:rPr>
              <a:t></a:t>
            </a:r>
            <a:r>
              <a:rPr dirty="0" sz="1950" spc="70">
                <a:latin typeface="Times New Roman"/>
                <a:cs typeface="Times New Roman"/>
              </a:rPr>
              <a:t> </a:t>
            </a:r>
            <a:r>
              <a:rPr dirty="0" baseline="4273" sz="2925" spc="142">
                <a:latin typeface="Times New Roman"/>
                <a:cs typeface="Times New Roman"/>
              </a:rPr>
              <a:t>1</a:t>
            </a:r>
            <a:r>
              <a:rPr dirty="0" baseline="4273" sz="2925" spc="-472">
                <a:latin typeface="Times New Roman"/>
                <a:cs typeface="Times New Roman"/>
              </a:rPr>
              <a:t> </a:t>
            </a:r>
            <a:r>
              <a:rPr dirty="0" sz="1950" spc="80">
                <a:latin typeface="Symbol"/>
                <a:cs typeface="Symbol"/>
              </a:rPr>
              <a:t></a:t>
            </a:r>
            <a:r>
              <a:rPr dirty="0" baseline="68181" sz="1650" spc="120">
                <a:latin typeface="Times New Roman"/>
                <a:cs typeface="Times New Roman"/>
              </a:rPr>
              <a:t>5</a:t>
            </a:r>
            <a:endParaRPr baseline="68181"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1321" y="1663100"/>
            <a:ext cx="161925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95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1912" y="1512706"/>
            <a:ext cx="77724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38461" sz="2925" spc="104">
                <a:latin typeface="Symbol"/>
                <a:cs typeface="Symbol"/>
              </a:rPr>
              <a:t></a:t>
            </a:r>
            <a:r>
              <a:rPr dirty="0" baseline="-38461" sz="2925" spc="104">
                <a:latin typeface="Times New Roman"/>
                <a:cs typeface="Times New Roman"/>
              </a:rPr>
              <a:t> </a:t>
            </a:r>
            <a:r>
              <a:rPr dirty="0" baseline="-34188" sz="2925" spc="142">
                <a:latin typeface="Times New Roman"/>
                <a:cs typeface="Times New Roman"/>
              </a:rPr>
              <a:t>1</a:t>
            </a:r>
            <a:r>
              <a:rPr dirty="0" baseline="-34188" sz="2925" spc="-450">
                <a:latin typeface="Times New Roman"/>
                <a:cs typeface="Times New Roman"/>
              </a:rPr>
              <a:t> </a:t>
            </a:r>
            <a:r>
              <a:rPr dirty="0" baseline="-38461" sz="2925" spc="127">
                <a:latin typeface="Symbol"/>
                <a:cs typeface="Symbol"/>
              </a:rPr>
              <a:t></a:t>
            </a:r>
            <a:r>
              <a:rPr dirty="0" sz="1100" spc="85" i="1">
                <a:latin typeface="Times New Roman"/>
                <a:cs typeface="Times New Roman"/>
              </a:rPr>
              <a:t>n</a:t>
            </a:r>
            <a:r>
              <a:rPr dirty="0" sz="1100" spc="85">
                <a:latin typeface="Symbol"/>
                <a:cs typeface="Symbol"/>
              </a:rPr>
              <a:t></a:t>
            </a:r>
            <a:r>
              <a:rPr dirty="0" sz="1100" spc="8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5921" y="1820671"/>
            <a:ext cx="1109345" cy="52133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0190">
              <a:lnSpc>
                <a:spcPts val="1939"/>
              </a:lnSpc>
              <a:spcBef>
                <a:spcPts val="120"/>
              </a:spcBef>
              <a:tabLst>
                <a:tab pos="966469" algn="l"/>
              </a:tabLst>
            </a:pPr>
            <a:r>
              <a:rPr dirty="0" sz="1950" spc="105">
                <a:latin typeface="Symbol"/>
                <a:cs typeface="Symbol"/>
              </a:rPr>
              <a:t>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95">
                <a:latin typeface="Times New Roman"/>
                <a:cs typeface="Times New Roman"/>
              </a:rPr>
              <a:t>4</a:t>
            </a:r>
            <a:r>
              <a:rPr dirty="0" sz="1950" spc="-290">
                <a:latin typeface="Times New Roman"/>
                <a:cs typeface="Times New Roman"/>
              </a:rPr>
              <a:t> </a:t>
            </a:r>
            <a:r>
              <a:rPr dirty="0" baseline="-15669" sz="2925" spc="104">
                <a:latin typeface="Symbol"/>
                <a:cs typeface="Symbol"/>
              </a:rPr>
              <a:t></a:t>
            </a:r>
            <a:r>
              <a:rPr dirty="0" baseline="-15669" sz="2925" spc="104">
                <a:latin typeface="Times New Roman"/>
                <a:cs typeface="Times New Roman"/>
              </a:rPr>
              <a:t>	</a:t>
            </a:r>
            <a:r>
              <a:rPr dirty="0" baseline="-15669" sz="2925" spc="104">
                <a:latin typeface="Symbol"/>
                <a:cs typeface="Symbol"/>
              </a:rPr>
              <a:t></a:t>
            </a:r>
            <a:endParaRPr baseline="-15669" sz="2925">
              <a:latin typeface="Symbol"/>
              <a:cs typeface="Symbol"/>
            </a:endParaRPr>
          </a:p>
          <a:p>
            <a:pPr marL="38100">
              <a:lnSpc>
                <a:spcPts val="1939"/>
              </a:lnSpc>
              <a:tabLst>
                <a:tab pos="786765" algn="l"/>
              </a:tabLst>
            </a:pPr>
            <a:r>
              <a:rPr dirty="0" sz="1950" spc="95">
                <a:latin typeface="Times New Roman"/>
                <a:cs typeface="Times New Roman"/>
              </a:rPr>
              <a:t>8	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3507" y="2449672"/>
            <a:ext cx="161925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95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0166" y="2674311"/>
            <a:ext cx="1079500" cy="45465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90525">
              <a:lnSpc>
                <a:spcPts val="1675"/>
              </a:lnSpc>
              <a:spcBef>
                <a:spcPts val="120"/>
              </a:spcBef>
              <a:tabLst>
                <a:tab pos="936625" algn="l"/>
              </a:tabLst>
            </a:pPr>
            <a:r>
              <a:rPr dirty="0" baseline="15669" sz="2925" spc="157">
                <a:latin typeface="Symbol"/>
                <a:cs typeface="Symbol"/>
              </a:rPr>
              <a:t></a:t>
            </a:r>
            <a:r>
              <a:rPr dirty="0" baseline="15669" sz="2925" spc="-89">
                <a:latin typeface="Times New Roman"/>
                <a:cs typeface="Times New Roman"/>
              </a:rPr>
              <a:t> </a:t>
            </a:r>
            <a:r>
              <a:rPr dirty="0" sz="1950" spc="70">
                <a:latin typeface="Symbol"/>
                <a:cs typeface="Symbol"/>
              </a:rPr>
              <a:t></a:t>
            </a:r>
            <a:r>
              <a:rPr dirty="0" sz="1950" spc="70">
                <a:latin typeface="Times New Roman"/>
                <a:cs typeface="Times New Roman"/>
              </a:rPr>
              <a:t>	</a:t>
            </a:r>
            <a:r>
              <a:rPr dirty="0" sz="1950" spc="7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  <a:p>
            <a:pPr marL="38100">
              <a:lnSpc>
                <a:spcPts val="1675"/>
              </a:lnSpc>
              <a:tabLst>
                <a:tab pos="756285" algn="l"/>
              </a:tabLst>
            </a:pPr>
            <a:r>
              <a:rPr dirty="0" sz="1950" spc="95">
                <a:latin typeface="Times New Roman"/>
                <a:cs typeface="Times New Roman"/>
              </a:rPr>
              <a:t>32	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8941" y="3460865"/>
            <a:ext cx="1343025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654050" algn="l"/>
              </a:tabLst>
            </a:pPr>
            <a:r>
              <a:rPr dirty="0" sz="1950" spc="70">
                <a:latin typeface="Symbol"/>
                <a:cs typeface="Symbol"/>
              </a:rPr>
              <a:t></a:t>
            </a:r>
            <a:r>
              <a:rPr dirty="0" sz="1950" spc="-30">
                <a:latin typeface="Times New Roman"/>
                <a:cs typeface="Times New Roman"/>
              </a:rPr>
              <a:t> </a:t>
            </a:r>
            <a:r>
              <a:rPr dirty="0" baseline="-28490" sz="2925" spc="142">
                <a:latin typeface="Times New Roman"/>
                <a:cs typeface="Times New Roman"/>
              </a:rPr>
              <a:t>2</a:t>
            </a:r>
            <a:r>
              <a:rPr dirty="0" baseline="-28490" sz="2925" spc="-225">
                <a:latin typeface="Times New Roman"/>
                <a:cs typeface="Times New Roman"/>
              </a:rPr>
              <a:t> </a:t>
            </a:r>
            <a:r>
              <a:rPr dirty="0" sz="1950" spc="70">
                <a:latin typeface="Symbol"/>
                <a:cs typeface="Symbol"/>
              </a:rPr>
              <a:t></a:t>
            </a:r>
            <a:r>
              <a:rPr dirty="0" sz="1950" spc="70">
                <a:latin typeface="Times New Roman"/>
                <a:cs typeface="Times New Roman"/>
              </a:rPr>
              <a:t>	</a:t>
            </a:r>
            <a:r>
              <a:rPr dirty="0" baseline="15669" sz="2925" spc="157">
                <a:latin typeface="Symbol"/>
                <a:cs typeface="Symbol"/>
              </a:rPr>
              <a:t></a:t>
            </a:r>
            <a:r>
              <a:rPr dirty="0" baseline="15669" sz="2925" spc="-135">
                <a:latin typeface="Times New Roman"/>
                <a:cs typeface="Times New Roman"/>
              </a:rPr>
              <a:t> </a:t>
            </a:r>
            <a:r>
              <a:rPr dirty="0" sz="1950" spc="70">
                <a:latin typeface="Symbol"/>
                <a:cs typeface="Symbol"/>
              </a:rPr>
              <a:t></a:t>
            </a:r>
            <a:r>
              <a:rPr dirty="0" sz="1950" spc="-50">
                <a:latin typeface="Times New Roman"/>
                <a:cs typeface="Times New Roman"/>
              </a:rPr>
              <a:t> </a:t>
            </a:r>
            <a:r>
              <a:rPr dirty="0" baseline="-28490" sz="2925" spc="142">
                <a:latin typeface="Times New Roman"/>
                <a:cs typeface="Times New Roman"/>
              </a:rPr>
              <a:t>2</a:t>
            </a:r>
            <a:r>
              <a:rPr dirty="0" baseline="-28490" sz="2925" spc="-254">
                <a:latin typeface="Times New Roman"/>
                <a:cs typeface="Times New Roman"/>
              </a:rPr>
              <a:t> </a:t>
            </a:r>
            <a:r>
              <a:rPr dirty="0" sz="1950" spc="70">
                <a:latin typeface="Symbol"/>
                <a:cs typeface="Symbol"/>
              </a:rPr>
              <a:t>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7803" y="1820671"/>
            <a:ext cx="294005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185">
                <a:latin typeface="Symbol"/>
                <a:cs typeface="Symbol"/>
              </a:rPr>
              <a:t>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7312" y="2044659"/>
            <a:ext cx="47244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54965" algn="l"/>
              </a:tabLst>
            </a:pPr>
            <a:r>
              <a:rPr dirty="0" sz="1950" spc="70">
                <a:latin typeface="Symbol"/>
                <a:cs typeface="Symbol"/>
              </a:rPr>
              <a:t></a:t>
            </a:r>
            <a:r>
              <a:rPr dirty="0" sz="1950" spc="70">
                <a:latin typeface="Times New Roman"/>
                <a:cs typeface="Times New Roman"/>
              </a:rPr>
              <a:t>	</a:t>
            </a:r>
            <a:r>
              <a:rPr dirty="0" sz="1950" spc="70">
                <a:latin typeface="Symbol"/>
                <a:cs typeface="Symbol"/>
              </a:rPr>
              <a:t>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6433" y="2299261"/>
            <a:ext cx="77724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38461" sz="2925" spc="104">
                <a:latin typeface="Symbol"/>
                <a:cs typeface="Symbol"/>
              </a:rPr>
              <a:t></a:t>
            </a:r>
            <a:r>
              <a:rPr dirty="0" baseline="-38461" sz="2925" spc="104">
                <a:latin typeface="Times New Roman"/>
                <a:cs typeface="Times New Roman"/>
              </a:rPr>
              <a:t> </a:t>
            </a:r>
            <a:r>
              <a:rPr dirty="0" baseline="-34188" sz="2925" spc="142">
                <a:latin typeface="Times New Roman"/>
                <a:cs typeface="Times New Roman"/>
              </a:rPr>
              <a:t>1</a:t>
            </a:r>
            <a:r>
              <a:rPr dirty="0" baseline="-34188" sz="2925" spc="-450">
                <a:latin typeface="Times New Roman"/>
                <a:cs typeface="Times New Roman"/>
              </a:rPr>
              <a:t> </a:t>
            </a:r>
            <a:r>
              <a:rPr dirty="0" baseline="-38461" sz="2925" spc="127">
                <a:latin typeface="Symbol"/>
                <a:cs typeface="Symbol"/>
              </a:rPr>
              <a:t></a:t>
            </a:r>
            <a:r>
              <a:rPr dirty="0" sz="1100" spc="85" i="1">
                <a:latin typeface="Times New Roman"/>
                <a:cs typeface="Times New Roman"/>
              </a:rPr>
              <a:t>n</a:t>
            </a:r>
            <a:r>
              <a:rPr dirty="0" sz="1100" spc="85">
                <a:latin typeface="Symbol"/>
                <a:cs typeface="Symbol"/>
              </a:rPr>
              <a:t></a:t>
            </a:r>
            <a:r>
              <a:rPr dirty="0" sz="1100" spc="85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67803" y="2607243"/>
            <a:ext cx="294005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185">
                <a:latin typeface="Symbol"/>
                <a:cs typeface="Symbol"/>
              </a:rPr>
              <a:t>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81833" y="2831231"/>
            <a:ext cx="472440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54965" algn="l"/>
              </a:tabLst>
            </a:pPr>
            <a:r>
              <a:rPr dirty="0" sz="1950" spc="70">
                <a:latin typeface="Symbol"/>
                <a:cs typeface="Symbol"/>
              </a:rPr>
              <a:t></a:t>
            </a:r>
            <a:r>
              <a:rPr dirty="0" sz="1950" spc="70">
                <a:latin typeface="Times New Roman"/>
                <a:cs typeface="Times New Roman"/>
              </a:rPr>
              <a:t>	</a:t>
            </a:r>
            <a:r>
              <a:rPr dirty="0" sz="1950" spc="70">
                <a:latin typeface="Symbol"/>
                <a:cs typeface="Symbol"/>
              </a:rPr>
              <a:t>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98694" y="3085833"/>
            <a:ext cx="777875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38461" sz="2925" spc="104">
                <a:latin typeface="Symbol"/>
                <a:cs typeface="Symbol"/>
              </a:rPr>
              <a:t></a:t>
            </a:r>
            <a:r>
              <a:rPr dirty="0" baseline="-38461" sz="2925" spc="104">
                <a:latin typeface="Times New Roman"/>
                <a:cs typeface="Times New Roman"/>
              </a:rPr>
              <a:t> </a:t>
            </a:r>
            <a:r>
              <a:rPr dirty="0" baseline="-34188" sz="2925" spc="142">
                <a:latin typeface="Times New Roman"/>
                <a:cs typeface="Times New Roman"/>
              </a:rPr>
              <a:t>1</a:t>
            </a:r>
            <a:r>
              <a:rPr dirty="0" baseline="-34188" sz="2925" spc="-480">
                <a:latin typeface="Times New Roman"/>
                <a:cs typeface="Times New Roman"/>
              </a:rPr>
              <a:t> </a:t>
            </a:r>
            <a:r>
              <a:rPr dirty="0" baseline="-38461" sz="2925" spc="135">
                <a:latin typeface="Symbol"/>
                <a:cs typeface="Symbol"/>
              </a:rPr>
              <a:t></a:t>
            </a:r>
            <a:r>
              <a:rPr dirty="0" sz="1100" spc="90" i="1">
                <a:latin typeface="Times New Roman"/>
                <a:cs typeface="Times New Roman"/>
              </a:rPr>
              <a:t>n</a:t>
            </a:r>
            <a:r>
              <a:rPr dirty="0" sz="1100" spc="90">
                <a:latin typeface="Symbol"/>
                <a:cs typeface="Symbol"/>
              </a:rPr>
              <a:t></a:t>
            </a:r>
            <a:r>
              <a:rPr dirty="0" sz="1100" spc="9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67803" y="3393797"/>
            <a:ext cx="294005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185">
                <a:latin typeface="Symbol"/>
                <a:cs typeface="Symbol"/>
              </a:rPr>
              <a:t>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04341" y="3617786"/>
            <a:ext cx="1292225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54330" algn="l"/>
                <a:tab pos="831850" algn="l"/>
                <a:tab pos="1174115" algn="l"/>
              </a:tabLst>
            </a:pPr>
            <a:r>
              <a:rPr dirty="0" sz="1950" spc="70">
                <a:latin typeface="Symbol"/>
                <a:cs typeface="Symbol"/>
              </a:rPr>
              <a:t></a:t>
            </a:r>
            <a:r>
              <a:rPr dirty="0" sz="1950" spc="70">
                <a:latin typeface="Times New Roman"/>
                <a:cs typeface="Times New Roman"/>
              </a:rPr>
              <a:t>	</a:t>
            </a:r>
            <a:r>
              <a:rPr dirty="0" sz="1950" spc="70">
                <a:latin typeface="Symbol"/>
                <a:cs typeface="Symbol"/>
              </a:rPr>
              <a:t></a:t>
            </a:r>
            <a:r>
              <a:rPr dirty="0" sz="1950" spc="70">
                <a:latin typeface="Times New Roman"/>
                <a:cs typeface="Times New Roman"/>
              </a:rPr>
              <a:t>	</a:t>
            </a:r>
            <a:r>
              <a:rPr dirty="0" sz="1950" spc="70">
                <a:latin typeface="Symbol"/>
                <a:cs typeface="Symbol"/>
              </a:rPr>
              <a:t></a:t>
            </a:r>
            <a:r>
              <a:rPr dirty="0" sz="1950" spc="70">
                <a:latin typeface="Times New Roman"/>
                <a:cs typeface="Times New Roman"/>
              </a:rPr>
              <a:t>	</a:t>
            </a:r>
            <a:r>
              <a:rPr dirty="0" sz="1950" spc="70">
                <a:latin typeface="Symbol"/>
                <a:cs typeface="Symbol"/>
              </a:rPr>
              <a:t></a:t>
            </a:r>
            <a:endParaRPr sz="19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78485"/>
            <a:ext cx="229362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E</a:t>
            </a:r>
            <a:r>
              <a:rPr dirty="0" spc="50"/>
              <a:t>R</a:t>
            </a:r>
            <a:r>
              <a:rPr dirty="0" spc="30"/>
              <a:t>C</a:t>
            </a:r>
            <a:r>
              <a:rPr dirty="0" spc="-10"/>
              <a:t>I</a:t>
            </a:r>
            <a:r>
              <a:rPr dirty="0" spc="-10"/>
              <a:t>S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775" y="1235011"/>
            <a:ext cx="8162925" cy="3192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39725" marR="55880" indent="-276860">
              <a:lnSpc>
                <a:spcPct val="101200"/>
              </a:lnSpc>
              <a:spcBef>
                <a:spcPts val="9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339725" algn="l"/>
                <a:tab pos="340360" algn="l"/>
              </a:tabLst>
            </a:pPr>
            <a:r>
              <a:rPr dirty="0" sz="2600" spc="15">
                <a:latin typeface="Trebuchet MS"/>
                <a:cs typeface="Trebuchet MS"/>
              </a:rPr>
              <a:t>Write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geometric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sequence </a:t>
            </a:r>
            <a:r>
              <a:rPr dirty="0" sz="2600" spc="-114">
                <a:latin typeface="Trebuchet MS"/>
                <a:cs typeface="Trebuchet MS"/>
              </a:rPr>
              <a:t>with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positive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terms</a:t>
            </a:r>
            <a:r>
              <a:rPr dirty="0" sz="2600" spc="-5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whose 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second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9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fourth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95">
                <a:latin typeface="Trebuchet MS"/>
                <a:cs typeface="Trebuchet MS"/>
              </a:rPr>
              <a:t>is</a:t>
            </a:r>
            <a:r>
              <a:rPr dirty="0" sz="2600" spc="-375"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20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marL="339725" indent="-276860">
              <a:lnSpc>
                <a:spcPct val="100000"/>
              </a:lnSpc>
              <a:spcBef>
                <a:spcPts val="635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339725" algn="l"/>
                <a:tab pos="340360" algn="l"/>
              </a:tabLst>
            </a:pPr>
            <a:r>
              <a:rPr dirty="0" u="heavy" sz="2600" spc="2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  <a:p>
            <a:pPr marL="339725">
              <a:lnSpc>
                <a:spcPct val="100000"/>
              </a:lnSpc>
              <a:spcBef>
                <a:spcPts val="560"/>
              </a:spcBef>
            </a:pPr>
            <a:r>
              <a:rPr dirty="0" sz="2600" spc="-85">
                <a:latin typeface="Trebuchet MS"/>
                <a:cs typeface="Trebuchet MS"/>
              </a:rPr>
              <a:t>General</a:t>
            </a:r>
            <a:r>
              <a:rPr dirty="0" sz="2600" spc="-24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Formula</a:t>
            </a:r>
            <a:endParaRPr sz="2600">
              <a:latin typeface="Trebuchet MS"/>
              <a:cs typeface="Trebuchet MS"/>
            </a:endParaRPr>
          </a:p>
          <a:p>
            <a:pPr marL="2904490">
              <a:lnSpc>
                <a:spcPct val="100000"/>
              </a:lnSpc>
              <a:spcBef>
                <a:spcPts val="635"/>
              </a:spcBef>
              <a:tabLst>
                <a:tab pos="5554980" algn="l"/>
              </a:tabLst>
            </a:pPr>
            <a:r>
              <a:rPr dirty="0" sz="2600" spc="20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30" b="1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4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50" b="1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sz="2600" spc="-38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baseline="24509" sz="2550" spc="-52" b="1">
                <a:solidFill>
                  <a:srgbClr val="C00000"/>
                </a:solidFill>
                <a:latin typeface="Trebuchet MS"/>
                <a:cs typeface="Trebuchet MS"/>
              </a:rPr>
              <a:t>n-1	</a:t>
            </a:r>
            <a:r>
              <a:rPr dirty="0" sz="2600" spc="-110">
                <a:latin typeface="Trebuchet MS"/>
                <a:cs typeface="Trebuchet MS"/>
              </a:rPr>
              <a:t>n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0">
                <a:latin typeface="Symbol"/>
                <a:cs typeface="Symbol"/>
              </a:rPr>
              <a:t></a:t>
            </a:r>
            <a:r>
              <a:rPr dirty="0" sz="2600" spc="-3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marL="339725">
              <a:lnSpc>
                <a:spcPct val="100000"/>
              </a:lnSpc>
              <a:spcBef>
                <a:spcPts val="560"/>
              </a:spcBef>
            </a:pPr>
            <a:r>
              <a:rPr dirty="0" sz="2600" spc="105">
                <a:latin typeface="Trebuchet MS"/>
                <a:cs typeface="Trebuchet MS"/>
              </a:rPr>
              <a:t>Now</a:t>
            </a:r>
            <a:endParaRPr sz="2600">
              <a:latin typeface="Trebuchet MS"/>
              <a:cs typeface="Trebuchet MS"/>
            </a:endParaRPr>
          </a:p>
          <a:p>
            <a:pPr marL="2904490">
              <a:lnSpc>
                <a:spcPct val="100000"/>
              </a:lnSpc>
              <a:spcBef>
                <a:spcPts val="635"/>
              </a:spcBef>
            </a:pPr>
            <a:r>
              <a:rPr dirty="0" sz="2600" spc="-5" b="1">
                <a:latin typeface="Trebuchet MS"/>
                <a:cs typeface="Trebuchet MS"/>
              </a:rPr>
              <a:t>a</a:t>
            </a:r>
            <a:r>
              <a:rPr dirty="0" baseline="-19607" sz="2550" spc="-7" b="1">
                <a:latin typeface="Trebuchet MS"/>
                <a:cs typeface="Trebuchet MS"/>
              </a:rPr>
              <a:t>2 </a:t>
            </a:r>
            <a:r>
              <a:rPr dirty="0" sz="2600" spc="10" b="1">
                <a:latin typeface="Trebuchet MS"/>
                <a:cs typeface="Trebuchet MS"/>
              </a:rPr>
              <a:t>= </a:t>
            </a:r>
            <a:r>
              <a:rPr dirty="0" sz="2600" spc="50" b="1">
                <a:latin typeface="Trebuchet MS"/>
                <a:cs typeface="Trebuchet MS"/>
              </a:rPr>
              <a:t>ar</a:t>
            </a:r>
            <a:r>
              <a:rPr dirty="0" sz="2600" spc="-280" b="1">
                <a:latin typeface="Trebuchet MS"/>
                <a:cs typeface="Trebuchet MS"/>
              </a:rPr>
              <a:t> </a:t>
            </a:r>
            <a:r>
              <a:rPr dirty="0" baseline="24509" sz="2550" spc="-52" b="1">
                <a:latin typeface="Trebuchet MS"/>
                <a:cs typeface="Trebuchet MS"/>
              </a:rPr>
              <a:t>2-1</a:t>
            </a:r>
            <a:endParaRPr baseline="24509" sz="2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1545" y="4477956"/>
            <a:ext cx="248729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365">
                <a:latin typeface="Trebuchet MS"/>
                <a:cs typeface="Trebuchet MS"/>
              </a:rPr>
              <a:t>……………….(1)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4429" y="4411027"/>
            <a:ext cx="2352675" cy="143764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55"/>
              </a:spcBef>
              <a:tabLst>
                <a:tab pos="965835" algn="l"/>
                <a:tab pos="1317625" algn="l"/>
              </a:tabLst>
            </a:pPr>
            <a:r>
              <a:rPr dirty="0" sz="2600" spc="25">
                <a:latin typeface="Symbol"/>
                <a:cs typeface="Symbol"/>
              </a:rPr>
              <a:t></a:t>
            </a:r>
            <a:r>
              <a:rPr dirty="0" sz="2600" spc="25">
                <a:latin typeface="Times New Roman"/>
                <a:cs typeface="Times New Roman"/>
              </a:rPr>
              <a:t>	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9	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endParaRPr sz="2600">
              <a:latin typeface="Trebuchet MS"/>
              <a:cs typeface="Trebuchet MS"/>
            </a:endParaRPr>
          </a:p>
          <a:p>
            <a:pPr marL="965835">
              <a:lnSpc>
                <a:spcPct val="100000"/>
              </a:lnSpc>
              <a:spcBef>
                <a:spcPts val="560"/>
              </a:spcBef>
            </a:pPr>
            <a:r>
              <a:rPr dirty="0" sz="2600" spc="-5" b="1">
                <a:latin typeface="Trebuchet MS"/>
                <a:cs typeface="Trebuchet MS"/>
              </a:rPr>
              <a:t>a</a:t>
            </a:r>
            <a:r>
              <a:rPr dirty="0" baseline="-19607" sz="2550" spc="-7" b="1">
                <a:latin typeface="Trebuchet MS"/>
                <a:cs typeface="Trebuchet MS"/>
              </a:rPr>
              <a:t>4 </a:t>
            </a:r>
            <a:r>
              <a:rPr dirty="0" sz="2600" spc="10" b="1">
                <a:latin typeface="Trebuchet MS"/>
                <a:cs typeface="Trebuchet MS"/>
              </a:rPr>
              <a:t>=</a:t>
            </a:r>
            <a:r>
              <a:rPr dirty="0" sz="2600" spc="-25" b="1">
                <a:latin typeface="Trebuchet MS"/>
                <a:cs typeface="Trebuchet MS"/>
              </a:rPr>
              <a:t> </a:t>
            </a:r>
            <a:r>
              <a:rPr dirty="0" sz="2600" spc="5" b="1">
                <a:latin typeface="Trebuchet MS"/>
                <a:cs typeface="Trebuchet MS"/>
              </a:rPr>
              <a:t>ar</a:t>
            </a:r>
            <a:r>
              <a:rPr dirty="0" baseline="24509" sz="2550" spc="7" b="1">
                <a:latin typeface="Trebuchet MS"/>
                <a:cs typeface="Trebuchet MS"/>
              </a:rPr>
              <a:t>4-1</a:t>
            </a:r>
            <a:endParaRPr baseline="24509" sz="25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  <a:tabLst>
                <a:tab pos="965835" algn="l"/>
                <a:tab pos="1317625" algn="l"/>
              </a:tabLst>
            </a:pPr>
            <a:r>
              <a:rPr dirty="0" sz="2600" spc="25">
                <a:latin typeface="Symbol"/>
                <a:cs typeface="Symbol"/>
              </a:rPr>
              <a:t></a:t>
            </a:r>
            <a:r>
              <a:rPr dirty="0" sz="2600" spc="25">
                <a:latin typeface="Times New Roman"/>
                <a:cs typeface="Times New Roman"/>
              </a:rPr>
              <a:t>	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	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3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ar </a:t>
            </a:r>
            <a:r>
              <a:rPr dirty="0" baseline="24509" sz="2550" spc="-44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endParaRPr baseline="24509" sz="2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0267" y="4945316"/>
            <a:ext cx="62865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85">
                <a:latin typeface="Trebuchet MS"/>
                <a:cs typeface="Trebuchet MS"/>
              </a:rPr>
              <a:t>A</a:t>
            </a:r>
            <a:r>
              <a:rPr dirty="0" sz="2600" spc="-175">
                <a:latin typeface="Trebuchet MS"/>
                <a:cs typeface="Trebuchet MS"/>
              </a:rPr>
              <a:t>l</a:t>
            </a:r>
            <a:r>
              <a:rPr dirty="0" sz="2600" spc="-85">
                <a:latin typeface="Trebuchet MS"/>
                <a:cs typeface="Trebuchet MS"/>
              </a:rPr>
              <a:t>s</a:t>
            </a:r>
            <a:r>
              <a:rPr dirty="0" sz="2600" spc="50">
                <a:latin typeface="Trebuchet MS"/>
                <a:cs typeface="Trebuchet MS"/>
              </a:rPr>
              <a:t>o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7745" y="5421947"/>
            <a:ext cx="241173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720">
                <a:latin typeface="Trebuchet MS"/>
                <a:cs typeface="Trebuchet MS"/>
              </a:rPr>
              <a:t>………</a:t>
            </a:r>
            <a:r>
              <a:rPr dirty="0" sz="2600" spc="705">
                <a:latin typeface="Trebuchet MS"/>
                <a:cs typeface="Trebuchet MS"/>
              </a:rPr>
              <a:t>…</a:t>
            </a:r>
            <a:r>
              <a:rPr dirty="0" sz="2600" spc="530">
                <a:latin typeface="Trebuchet MS"/>
                <a:cs typeface="Trebuchet MS"/>
              </a:rPr>
              <a:t>……</a:t>
            </a:r>
            <a:r>
              <a:rPr dirty="0" sz="2600" spc="235">
                <a:latin typeface="Trebuchet MS"/>
                <a:cs typeface="Trebuchet MS"/>
              </a:rPr>
              <a:t>(</a:t>
            </a:r>
            <a:r>
              <a:rPr dirty="0" sz="2600" spc="-20">
                <a:latin typeface="Trebuchet MS"/>
                <a:cs typeface="Trebuchet MS"/>
              </a:rPr>
              <a:t>2</a:t>
            </a:r>
            <a:r>
              <a:rPr dirty="0" sz="2600" spc="-105">
                <a:latin typeface="Trebuchet MS"/>
                <a:cs typeface="Trebuchet MS"/>
              </a:rPr>
              <a:t>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1235011"/>
            <a:ext cx="4188460" cy="4260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8925" algn="l"/>
              </a:tabLst>
            </a:pPr>
            <a:r>
              <a:rPr dirty="0" u="none" sz="1950" spc="-575" b="0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u="none" sz="2600" spc="20">
                <a:solidFill>
                  <a:srgbClr val="C00000"/>
                </a:solidFill>
                <a:latin typeface="Trebuchet MS"/>
                <a:cs typeface="Trebuchet MS"/>
              </a:rPr>
              <a:t>Dividing </a:t>
            </a:r>
            <a:r>
              <a:rPr dirty="0" u="none" sz="2600" spc="-15">
                <a:solidFill>
                  <a:srgbClr val="C00000"/>
                </a:solidFill>
                <a:latin typeface="Trebuchet MS"/>
                <a:cs typeface="Trebuchet MS"/>
              </a:rPr>
              <a:t>(2) </a:t>
            </a:r>
            <a:r>
              <a:rPr dirty="0" u="none" sz="2600" spc="-70">
                <a:solidFill>
                  <a:srgbClr val="C00000"/>
                </a:solidFill>
                <a:latin typeface="Trebuchet MS"/>
                <a:cs typeface="Trebuchet MS"/>
              </a:rPr>
              <a:t>by </a:t>
            </a:r>
            <a:r>
              <a:rPr dirty="0" u="none" sz="2600" spc="-80">
                <a:solidFill>
                  <a:srgbClr val="C00000"/>
                </a:solidFill>
                <a:latin typeface="Trebuchet MS"/>
                <a:cs typeface="Trebuchet MS"/>
              </a:rPr>
              <a:t>(1), </a:t>
            </a:r>
            <a:r>
              <a:rPr dirty="0" u="none" sz="2600" spc="-150" b="0">
                <a:solidFill>
                  <a:srgbClr val="000000"/>
                </a:solidFill>
                <a:latin typeface="Trebuchet MS"/>
                <a:cs typeface="Trebuchet MS"/>
              </a:rPr>
              <a:t>we</a:t>
            </a:r>
            <a:r>
              <a:rPr dirty="0" u="none" sz="2600" spc="-3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u="none" sz="2600" spc="-210" b="0">
                <a:solidFill>
                  <a:srgbClr val="000000"/>
                </a:solidFill>
                <a:latin typeface="Trebuchet MS"/>
                <a:cs typeface="Trebuchet MS"/>
              </a:rPr>
              <a:t>get,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56480" y="2532780"/>
            <a:ext cx="158115" cy="15240"/>
          </a:xfrm>
          <a:custGeom>
            <a:avLst/>
            <a:gdLst/>
            <a:ahLst/>
            <a:cxnLst/>
            <a:rect l="l" t="t" r="r" b="b"/>
            <a:pathLst>
              <a:path w="158114" h="15239">
                <a:moveTo>
                  <a:pt x="157758" y="0"/>
                </a:moveTo>
                <a:lnTo>
                  <a:pt x="0" y="0"/>
                </a:lnTo>
                <a:lnTo>
                  <a:pt x="0" y="14930"/>
                </a:lnTo>
                <a:lnTo>
                  <a:pt x="157758" y="14930"/>
                </a:lnTo>
                <a:lnTo>
                  <a:pt x="157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12238" y="2532780"/>
            <a:ext cx="402590" cy="15240"/>
          </a:xfrm>
          <a:custGeom>
            <a:avLst/>
            <a:gdLst/>
            <a:ahLst/>
            <a:cxnLst/>
            <a:rect l="l" t="t" r="r" b="b"/>
            <a:pathLst>
              <a:path w="402589" h="15239">
                <a:moveTo>
                  <a:pt x="402454" y="0"/>
                </a:moveTo>
                <a:lnTo>
                  <a:pt x="0" y="0"/>
                </a:lnTo>
                <a:lnTo>
                  <a:pt x="0" y="14930"/>
                </a:lnTo>
                <a:lnTo>
                  <a:pt x="402454" y="14930"/>
                </a:lnTo>
                <a:lnTo>
                  <a:pt x="402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56480" y="3345282"/>
            <a:ext cx="158115" cy="15240"/>
          </a:xfrm>
          <a:custGeom>
            <a:avLst/>
            <a:gdLst/>
            <a:ahLst/>
            <a:cxnLst/>
            <a:rect l="l" t="t" r="r" b="b"/>
            <a:pathLst>
              <a:path w="158114" h="15239">
                <a:moveTo>
                  <a:pt x="157758" y="0"/>
                </a:moveTo>
                <a:lnTo>
                  <a:pt x="0" y="0"/>
                </a:lnTo>
                <a:lnTo>
                  <a:pt x="0" y="14930"/>
                </a:lnTo>
                <a:lnTo>
                  <a:pt x="157758" y="14930"/>
                </a:lnTo>
                <a:lnTo>
                  <a:pt x="1577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01744" y="2103027"/>
            <a:ext cx="941705" cy="163448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5880">
              <a:lnSpc>
                <a:spcPts val="840"/>
              </a:lnSpc>
              <a:spcBef>
                <a:spcPts val="125"/>
              </a:spcBef>
            </a:pPr>
            <a:r>
              <a:rPr dirty="0" sz="1350" spc="-4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  <a:p>
            <a:pPr marL="63500">
              <a:lnSpc>
                <a:spcPts val="2039"/>
              </a:lnSpc>
            </a:pPr>
            <a:r>
              <a:rPr dirty="0" sz="2350" spc="-70">
                <a:latin typeface="Times New Roman"/>
                <a:cs typeface="Times New Roman"/>
              </a:rPr>
              <a:t>1 </a:t>
            </a:r>
            <a:r>
              <a:rPr dirty="0" baseline="-35460" sz="3525" spc="-120">
                <a:latin typeface="Symbol"/>
                <a:cs typeface="Symbol"/>
              </a:rPr>
              <a:t></a:t>
            </a:r>
            <a:r>
              <a:rPr dirty="0" baseline="-35460" sz="3525" spc="277">
                <a:latin typeface="Times New Roman"/>
                <a:cs typeface="Times New Roman"/>
              </a:rPr>
              <a:t> </a:t>
            </a:r>
            <a:r>
              <a:rPr dirty="0" sz="2350" spc="-70" i="1">
                <a:latin typeface="Times New Roman"/>
                <a:cs typeface="Times New Roman"/>
              </a:rPr>
              <a:t>ar</a:t>
            </a:r>
            <a:endParaRPr sz="23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30"/>
              </a:spcBef>
              <a:tabLst>
                <a:tab pos="581660" algn="l"/>
              </a:tabLst>
            </a:pPr>
            <a:r>
              <a:rPr dirty="0" sz="2350" spc="-70">
                <a:latin typeface="Times New Roman"/>
                <a:cs typeface="Times New Roman"/>
              </a:rPr>
              <a:t>9	</a:t>
            </a:r>
            <a:r>
              <a:rPr dirty="0" sz="2350" spc="-70" i="1">
                <a:latin typeface="Times New Roman"/>
                <a:cs typeface="Times New Roman"/>
              </a:rPr>
              <a:t>ar</a:t>
            </a:r>
            <a:endParaRPr sz="2350">
              <a:latin typeface="Times New Roman"/>
              <a:cs typeface="Times New Roman"/>
            </a:endParaRPr>
          </a:p>
          <a:p>
            <a:pPr marL="63500">
              <a:lnSpc>
                <a:spcPts val="2340"/>
              </a:lnSpc>
              <a:spcBef>
                <a:spcPts val="1725"/>
              </a:spcBef>
            </a:pPr>
            <a:r>
              <a:rPr dirty="0" baseline="35460" sz="3525" spc="-104">
                <a:latin typeface="Times New Roman"/>
                <a:cs typeface="Times New Roman"/>
              </a:rPr>
              <a:t>1 </a:t>
            </a:r>
            <a:r>
              <a:rPr dirty="0" sz="2350" spc="-80">
                <a:latin typeface="Symbol"/>
                <a:cs typeface="Symbol"/>
              </a:rPr>
              <a:t></a:t>
            </a:r>
            <a:r>
              <a:rPr dirty="0" sz="2350" spc="20">
                <a:latin typeface="Times New Roman"/>
                <a:cs typeface="Times New Roman"/>
              </a:rPr>
              <a:t> </a:t>
            </a:r>
            <a:r>
              <a:rPr dirty="0" sz="2350" spc="45" i="1">
                <a:latin typeface="Times New Roman"/>
                <a:cs typeface="Times New Roman"/>
              </a:rPr>
              <a:t>r</a:t>
            </a:r>
            <a:r>
              <a:rPr dirty="0" baseline="43209" sz="2025" spc="67">
                <a:latin typeface="Times New Roman"/>
                <a:cs typeface="Times New Roman"/>
              </a:rPr>
              <a:t>2</a:t>
            </a:r>
            <a:endParaRPr baseline="43209" sz="2025">
              <a:latin typeface="Times New Roman"/>
              <a:cs typeface="Times New Roman"/>
            </a:endParaRPr>
          </a:p>
          <a:p>
            <a:pPr marL="63500">
              <a:lnSpc>
                <a:spcPts val="2340"/>
              </a:lnSpc>
            </a:pPr>
            <a:r>
              <a:rPr dirty="0" sz="2350" spc="-70">
                <a:latin typeface="Times New Roman"/>
                <a:cs typeface="Times New Roman"/>
              </a:rPr>
              <a:t>9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5902" y="3113396"/>
            <a:ext cx="302895" cy="3879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50" spc="-140">
                <a:latin typeface="Symbol"/>
                <a:cs typeface="Symbol"/>
              </a:rPr>
              <a:t>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5902" y="3949465"/>
            <a:ext cx="302895" cy="3879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50" spc="-140">
                <a:latin typeface="Symbol"/>
                <a:cs typeface="Symbol"/>
              </a:rPr>
              <a:t></a:t>
            </a:r>
            <a:endParaRPr sz="2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235011"/>
            <a:ext cx="475805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89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125">
                <a:latin typeface="Trebuchet MS"/>
                <a:cs typeface="Trebuchet MS"/>
              </a:rPr>
              <a:t>Substituting </a:t>
            </a:r>
            <a:r>
              <a:rPr dirty="0" sz="2600" spc="65" b="1">
                <a:solidFill>
                  <a:srgbClr val="C00000"/>
                </a:solidFill>
                <a:latin typeface="Trebuchet MS"/>
                <a:cs typeface="Trebuchet MS"/>
              </a:rPr>
              <a:t>r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1/3 </a:t>
            </a:r>
            <a:r>
              <a:rPr dirty="0" sz="2600" spc="-130">
                <a:latin typeface="Trebuchet MS"/>
                <a:cs typeface="Trebuchet MS"/>
              </a:rPr>
              <a:t>in </a:t>
            </a:r>
            <a:r>
              <a:rPr dirty="0" sz="2600" spc="-165">
                <a:latin typeface="Trebuchet MS"/>
                <a:cs typeface="Trebuchet MS"/>
              </a:rPr>
              <a:t>(1), </a:t>
            </a:r>
            <a:r>
              <a:rPr dirty="0" sz="2600" spc="-150">
                <a:latin typeface="Trebuchet MS"/>
                <a:cs typeface="Trebuchet MS"/>
              </a:rPr>
              <a:t>we</a:t>
            </a:r>
            <a:r>
              <a:rPr dirty="0" sz="2600" spc="-55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get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117" y="3523869"/>
            <a:ext cx="4924425" cy="97980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2600" spc="-65">
                <a:latin typeface="Trebuchet MS"/>
                <a:cs typeface="Trebuchet MS"/>
              </a:rPr>
              <a:t>Hence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30" b="1">
                <a:solidFill>
                  <a:srgbClr val="C00000"/>
                </a:solidFill>
                <a:latin typeface="Trebuchet MS"/>
                <a:cs typeface="Trebuchet MS"/>
              </a:rPr>
              <a:t>geometric </a:t>
            </a:r>
            <a:r>
              <a:rPr dirty="0" sz="2600" spc="-35" b="1">
                <a:solidFill>
                  <a:srgbClr val="C00000"/>
                </a:solidFill>
                <a:latin typeface="Trebuchet MS"/>
                <a:cs typeface="Trebuchet MS"/>
              </a:rPr>
              <a:t>sequence</a:t>
            </a:r>
            <a:r>
              <a:rPr dirty="0" sz="2600" spc="-37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is</a:t>
            </a:r>
            <a:endParaRPr sz="2600">
              <a:latin typeface="Trebuchet MS"/>
              <a:cs typeface="Trebuchet MS"/>
            </a:endParaRPr>
          </a:p>
          <a:p>
            <a:pPr marL="1566545">
              <a:lnSpc>
                <a:spcPct val="100000"/>
              </a:lnSpc>
              <a:spcBef>
                <a:spcPts val="635"/>
              </a:spcBef>
            </a:pPr>
            <a:r>
              <a:rPr dirty="0" sz="2600" spc="-150" b="1">
                <a:solidFill>
                  <a:srgbClr val="C00000"/>
                </a:solidFill>
                <a:latin typeface="Trebuchet MS"/>
                <a:cs typeface="Trebuchet MS"/>
              </a:rPr>
              <a:t>27,</a:t>
            </a:r>
            <a:r>
              <a:rPr dirty="0" sz="2600" spc="-3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9,</a:t>
            </a:r>
            <a:r>
              <a:rPr dirty="0" sz="2600" spc="-30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3,</a:t>
            </a:r>
            <a:r>
              <a:rPr dirty="0" sz="2600" spc="-38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75" b="1">
                <a:solidFill>
                  <a:srgbClr val="C00000"/>
                </a:solidFill>
                <a:latin typeface="Trebuchet MS"/>
                <a:cs typeface="Trebuchet MS"/>
              </a:rPr>
              <a:t>1,</a:t>
            </a:r>
            <a:r>
              <a:rPr dirty="0" sz="2600" spc="-3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80" b="1">
                <a:solidFill>
                  <a:srgbClr val="C00000"/>
                </a:solidFill>
                <a:latin typeface="Trebuchet MS"/>
                <a:cs typeface="Trebuchet MS"/>
              </a:rPr>
              <a:t>1/3,</a:t>
            </a:r>
            <a:r>
              <a:rPr dirty="0" sz="2600" spc="-38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80" b="1">
                <a:solidFill>
                  <a:srgbClr val="C00000"/>
                </a:solidFill>
                <a:latin typeface="Trebuchet MS"/>
                <a:cs typeface="Trebuchet MS"/>
              </a:rPr>
              <a:t>1/9,</a:t>
            </a:r>
            <a:r>
              <a:rPr dirty="0" sz="2600" spc="-30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20" b="1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2551" y="2406457"/>
            <a:ext cx="143510" cy="0"/>
          </a:xfrm>
          <a:custGeom>
            <a:avLst/>
            <a:gdLst/>
            <a:ahLst/>
            <a:cxnLst/>
            <a:rect l="l" t="t" r="r" b="b"/>
            <a:pathLst>
              <a:path w="143510" h="0">
                <a:moveTo>
                  <a:pt x="0" y="0"/>
                </a:moveTo>
                <a:lnTo>
                  <a:pt x="143286" y="0"/>
                </a:lnTo>
              </a:path>
            </a:pathLst>
          </a:custGeom>
          <a:ln w="171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6602" y="2132629"/>
            <a:ext cx="1076325" cy="4432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u="none" sz="2750" spc="-315" b="0">
                <a:solidFill>
                  <a:srgbClr val="000000"/>
                </a:solidFill>
                <a:latin typeface="Times New Roman"/>
                <a:cs typeface="Times New Roman"/>
              </a:rPr>
              <a:t>9 </a:t>
            </a:r>
            <a:r>
              <a:rPr dirty="0" u="none" sz="2750" spc="-345" b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u="none" sz="2750" spc="-34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sz="2750" spc="-315" b="0" i="1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dirty="0" u="none" baseline="30303" sz="4125" spc="-359" b="0">
                <a:solidFill>
                  <a:srgbClr val="000000"/>
                </a:solidFill>
                <a:latin typeface="Symbol"/>
                <a:cs typeface="Symbol"/>
              </a:rPr>
              <a:t></a:t>
            </a:r>
            <a:r>
              <a:rPr dirty="0" u="none" baseline="30303" sz="4125" spc="-359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34343" sz="4125" spc="-472" b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u="none" baseline="34343" sz="4125" spc="-637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30303" sz="4125" spc="-359" b="0">
                <a:solidFill>
                  <a:srgbClr val="000000"/>
                </a:solidFill>
                <a:latin typeface="Symbol"/>
                <a:cs typeface="Symbol"/>
              </a:rPr>
              <a:t></a:t>
            </a:r>
            <a:endParaRPr baseline="30303" sz="4125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9759" y="2225868"/>
            <a:ext cx="503555" cy="443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750" spc="-240">
                <a:latin typeface="Symbol"/>
                <a:cs typeface="Symbol"/>
              </a:rPr>
              <a:t></a:t>
            </a:r>
            <a:r>
              <a:rPr dirty="0" sz="2750" spc="-240">
                <a:latin typeface="Times New Roman"/>
                <a:cs typeface="Times New Roman"/>
              </a:rPr>
              <a:t> </a:t>
            </a:r>
            <a:r>
              <a:rPr dirty="0" baseline="-28282" sz="4125" spc="-472">
                <a:latin typeface="Times New Roman"/>
                <a:cs typeface="Times New Roman"/>
              </a:rPr>
              <a:t>3</a:t>
            </a:r>
            <a:r>
              <a:rPr dirty="0" baseline="-28282" sz="4125" spc="-810">
                <a:latin typeface="Times New Roman"/>
                <a:cs typeface="Times New Roman"/>
              </a:rPr>
              <a:t> </a:t>
            </a:r>
            <a:r>
              <a:rPr dirty="0" sz="2750" spc="-240">
                <a:latin typeface="Symbol"/>
                <a:cs typeface="Symbol"/>
              </a:rPr>
              <a:t>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0429" y="2394529"/>
            <a:ext cx="1433195" cy="960119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577215">
              <a:lnSpc>
                <a:spcPct val="100000"/>
              </a:lnSpc>
              <a:spcBef>
                <a:spcPts val="480"/>
              </a:spcBef>
              <a:tabLst>
                <a:tab pos="900430" algn="l"/>
              </a:tabLst>
            </a:pPr>
            <a:r>
              <a:rPr dirty="0" sz="2750" spc="-240">
                <a:latin typeface="Symbol"/>
                <a:cs typeface="Symbol"/>
              </a:rPr>
              <a:t></a:t>
            </a:r>
            <a:r>
              <a:rPr dirty="0" sz="2750" spc="-240">
                <a:latin typeface="Times New Roman"/>
                <a:cs typeface="Times New Roman"/>
              </a:rPr>
              <a:t>	</a:t>
            </a:r>
            <a:r>
              <a:rPr dirty="0" sz="2750" spc="-240">
                <a:latin typeface="Symbol"/>
                <a:cs typeface="Symbol"/>
              </a:rPr>
              <a:t></a:t>
            </a:r>
            <a:endParaRPr sz="27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750" spc="-315" i="1">
                <a:latin typeface="Times New Roman"/>
                <a:cs typeface="Times New Roman"/>
              </a:rPr>
              <a:t>a </a:t>
            </a:r>
            <a:r>
              <a:rPr dirty="0" sz="2750" spc="-345">
                <a:latin typeface="Symbol"/>
                <a:cs typeface="Symbol"/>
              </a:rPr>
              <a:t></a:t>
            </a:r>
            <a:r>
              <a:rPr dirty="0" sz="2750" spc="-345">
                <a:latin typeface="Times New Roman"/>
                <a:cs typeface="Times New Roman"/>
              </a:rPr>
              <a:t> </a:t>
            </a:r>
            <a:r>
              <a:rPr dirty="0" sz="2750" spc="-185">
                <a:latin typeface="Times New Roman"/>
                <a:cs typeface="Times New Roman"/>
              </a:rPr>
              <a:t>9</a:t>
            </a:r>
            <a:r>
              <a:rPr dirty="0" sz="2750" spc="-185">
                <a:latin typeface="Symbol"/>
                <a:cs typeface="Symbol"/>
              </a:rPr>
              <a:t></a:t>
            </a:r>
            <a:r>
              <a:rPr dirty="0" sz="2750" spc="-185">
                <a:latin typeface="Times New Roman"/>
                <a:cs typeface="Times New Roman"/>
              </a:rPr>
              <a:t>3 </a:t>
            </a:r>
            <a:r>
              <a:rPr dirty="0" sz="2750" spc="-345">
                <a:latin typeface="Symbol"/>
                <a:cs typeface="Symbol"/>
              </a:rPr>
              <a:t></a:t>
            </a:r>
            <a:r>
              <a:rPr dirty="0" sz="2750" spc="-525">
                <a:latin typeface="Times New Roman"/>
                <a:cs typeface="Times New Roman"/>
              </a:rPr>
              <a:t> </a:t>
            </a:r>
            <a:r>
              <a:rPr dirty="0" sz="2750" spc="-315">
                <a:latin typeface="Times New Roman"/>
                <a:cs typeface="Times New Roman"/>
              </a:rPr>
              <a:t>27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2608" y="2911046"/>
            <a:ext cx="292735" cy="443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750" spc="-615">
                <a:latin typeface="Symbol"/>
                <a:cs typeface="Symbol"/>
              </a:rPr>
              <a:t></a:t>
            </a:r>
            <a:endParaRPr sz="27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3601" y="90169"/>
            <a:ext cx="5885180" cy="100456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32535" marR="5080" indent="-122047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SEQUENCES </a:t>
            </a:r>
            <a:r>
              <a:rPr dirty="0" spc="5"/>
              <a:t>IN</a:t>
            </a:r>
            <a:r>
              <a:rPr dirty="0" spc="-325"/>
              <a:t> </a:t>
            </a:r>
            <a:r>
              <a:rPr dirty="0" spc="10"/>
              <a:t>COMPUTER </a:t>
            </a:r>
            <a:r>
              <a:rPr dirty="0" u="none" spc="10"/>
              <a:t> </a:t>
            </a:r>
            <a:r>
              <a:rPr dirty="0" spc="15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7736840" cy="1618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88925" marR="5080" indent="-276860">
              <a:lnSpc>
                <a:spcPct val="100299"/>
              </a:lnSpc>
              <a:spcBef>
                <a:spcPts val="114"/>
              </a:spcBef>
              <a:tabLst>
                <a:tab pos="2889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40">
                <a:latin typeface="Trebuchet MS"/>
                <a:cs typeface="Trebuchet MS"/>
              </a:rPr>
              <a:t>An </a:t>
            </a:r>
            <a:r>
              <a:rPr dirty="0" sz="2600" spc="-100">
                <a:latin typeface="Trebuchet MS"/>
                <a:cs typeface="Trebuchet MS"/>
              </a:rPr>
              <a:t>important </a:t>
            </a:r>
            <a:r>
              <a:rPr dirty="0" sz="2600" spc="-185">
                <a:solidFill>
                  <a:srgbClr val="C00000"/>
                </a:solidFill>
                <a:latin typeface="Trebuchet MS"/>
                <a:cs typeface="Trebuchet MS"/>
              </a:rPr>
              <a:t>data </a:t>
            </a:r>
            <a:r>
              <a:rPr dirty="0" sz="2600" spc="-145">
                <a:solidFill>
                  <a:srgbClr val="C00000"/>
                </a:solidFill>
                <a:latin typeface="Trebuchet MS"/>
                <a:cs typeface="Trebuchet MS"/>
              </a:rPr>
              <a:t>type </a:t>
            </a:r>
            <a:r>
              <a:rPr dirty="0" sz="2600" spc="-130">
                <a:latin typeface="Trebuchet MS"/>
                <a:cs typeface="Trebuchet MS"/>
              </a:rPr>
              <a:t>in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computer 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programming 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consists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60">
                <a:solidFill>
                  <a:srgbClr val="C00000"/>
                </a:solidFill>
                <a:latin typeface="Trebuchet MS"/>
                <a:cs typeface="Trebuchet MS"/>
              </a:rPr>
              <a:t>finite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sequences </a:t>
            </a:r>
            <a:r>
              <a:rPr dirty="0" sz="2600" spc="-55">
                <a:latin typeface="Trebuchet MS"/>
                <a:cs typeface="Trebuchet MS"/>
              </a:rPr>
              <a:t>known </a:t>
            </a:r>
            <a:r>
              <a:rPr dirty="0" sz="2600" spc="-145">
                <a:latin typeface="Trebuchet MS"/>
                <a:cs typeface="Trebuchet MS"/>
              </a:rPr>
              <a:t>as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one-dimensional  </a:t>
            </a: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arrays</a:t>
            </a:r>
            <a:r>
              <a:rPr dirty="0" sz="2600" spc="-155">
                <a:latin typeface="Trebuchet MS"/>
                <a:cs typeface="Trebuchet MS"/>
              </a:rPr>
              <a:t>;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135">
                <a:latin typeface="Trebuchet MS"/>
                <a:cs typeface="Trebuchet MS"/>
              </a:rPr>
              <a:t>single </a:t>
            </a:r>
            <a:r>
              <a:rPr dirty="0" sz="2600" spc="-145">
                <a:latin typeface="Trebuchet MS"/>
                <a:cs typeface="Trebuchet MS"/>
              </a:rPr>
              <a:t>variable </a:t>
            </a:r>
            <a:r>
              <a:rPr dirty="0" sz="2600" spc="-130">
                <a:latin typeface="Trebuchet MS"/>
                <a:cs typeface="Trebuchet MS"/>
              </a:rPr>
              <a:t>in </a:t>
            </a:r>
            <a:r>
              <a:rPr dirty="0" sz="2600" spc="-110">
                <a:latin typeface="Trebuchet MS"/>
                <a:cs typeface="Trebuchet MS"/>
              </a:rPr>
              <a:t>which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120">
                <a:latin typeface="Trebuchet MS"/>
                <a:cs typeface="Trebuchet MS"/>
              </a:rPr>
              <a:t>sequence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35">
                <a:latin typeface="Trebuchet MS"/>
                <a:cs typeface="Trebuchet MS"/>
              </a:rPr>
              <a:t>variables  </a:t>
            </a:r>
            <a:r>
              <a:rPr dirty="0" sz="2600" spc="-195">
                <a:latin typeface="Trebuchet MS"/>
                <a:cs typeface="Trebuchet MS"/>
              </a:rPr>
              <a:t>may </a:t>
            </a:r>
            <a:r>
              <a:rPr dirty="0" sz="2600" spc="-135">
                <a:latin typeface="Trebuchet MS"/>
                <a:cs typeface="Trebuchet MS"/>
              </a:rPr>
              <a:t>be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stored.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475" y="3652901"/>
            <a:ext cx="7091680" cy="1276350"/>
          </a:xfrm>
          <a:prstGeom prst="rect"/>
        </p:spPr>
        <p:txBody>
          <a:bodyPr wrap="square" lIns="0" tIns="269240" rIns="0" bIns="0" rtlCol="0" vert="horz">
            <a:spAutoFit/>
          </a:bodyPr>
          <a:lstStyle/>
          <a:p>
            <a:pPr algn="ctr" marR="55880">
              <a:lnSpc>
                <a:spcPct val="100000"/>
              </a:lnSpc>
              <a:spcBef>
                <a:spcPts val="2120"/>
              </a:spcBef>
            </a:pPr>
            <a:r>
              <a:rPr dirty="0" u="heavy" spc="-2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dirty="0" u="heavy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SUMMATION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984" y="578485"/>
            <a:ext cx="787082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FORMAL DEFINITION </a:t>
            </a:r>
            <a:r>
              <a:rPr dirty="0"/>
              <a:t>OF</a:t>
            </a:r>
            <a:r>
              <a:rPr dirty="0" spc="-320"/>
              <a:t> </a:t>
            </a:r>
            <a:r>
              <a:rPr dirty="0" spc="15"/>
              <a:t>SEQUENCE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475" y="1235011"/>
            <a:ext cx="7926070" cy="2171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7025" marR="196215" indent="-276860">
              <a:lnSpc>
                <a:spcPct val="101200"/>
              </a:lnSpc>
              <a:spcBef>
                <a:spcPts val="9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327025" algn="l"/>
                <a:tab pos="327660" algn="l"/>
              </a:tabLst>
            </a:pPr>
            <a:r>
              <a:rPr dirty="0" sz="2600" spc="215">
                <a:latin typeface="Trebuchet MS"/>
                <a:cs typeface="Trebuchet MS"/>
              </a:rPr>
              <a:t>A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sequence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120">
                <a:latin typeface="Trebuchet MS"/>
                <a:cs typeface="Trebuchet MS"/>
              </a:rPr>
              <a:t>function </a:t>
            </a:r>
            <a:r>
              <a:rPr dirty="0" sz="2600" spc="-70">
                <a:latin typeface="Trebuchet MS"/>
                <a:cs typeface="Trebuchet MS"/>
              </a:rPr>
              <a:t>whose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domain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0">
                <a:latin typeface="Trebuchet MS"/>
                <a:cs typeface="Trebuchet MS"/>
              </a:rPr>
              <a:t>set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integers </a:t>
            </a:r>
            <a:r>
              <a:rPr dirty="0" sz="2600" spc="-125">
                <a:latin typeface="Trebuchet MS"/>
                <a:cs typeface="Trebuchet MS"/>
              </a:rPr>
              <a:t>greater </a:t>
            </a:r>
            <a:r>
              <a:rPr dirty="0" sz="2600" spc="-140">
                <a:latin typeface="Trebuchet MS"/>
                <a:cs typeface="Trebuchet MS"/>
              </a:rPr>
              <a:t>than </a:t>
            </a:r>
            <a:r>
              <a:rPr dirty="0" sz="2600" spc="25">
                <a:latin typeface="Trebuchet MS"/>
                <a:cs typeface="Trebuchet MS"/>
              </a:rPr>
              <a:t>or </a:t>
            </a:r>
            <a:r>
              <a:rPr dirty="0" sz="2600" spc="-155">
                <a:latin typeface="Trebuchet MS"/>
                <a:cs typeface="Trebuchet MS"/>
              </a:rPr>
              <a:t>equal </a:t>
            </a:r>
            <a:r>
              <a:rPr dirty="0" sz="2600" spc="-45">
                <a:latin typeface="Trebuchet MS"/>
                <a:cs typeface="Trebuchet MS"/>
              </a:rPr>
              <a:t>to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120">
                <a:latin typeface="Trebuchet MS"/>
                <a:cs typeface="Trebuchet MS"/>
              </a:rPr>
              <a:t>particular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integer</a:t>
            </a:r>
            <a:r>
              <a:rPr dirty="0" sz="2600" spc="-53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4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baseline="-19607" sz="2550" spc="-6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endParaRPr baseline="-19607" sz="2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17BA2"/>
              </a:buClr>
              <a:buFont typeface="Arial"/>
              <a:buChar char=""/>
            </a:pPr>
            <a:endParaRPr sz="3700">
              <a:latin typeface="Trebuchet MS"/>
              <a:cs typeface="Trebuchet MS"/>
            </a:endParaRPr>
          </a:p>
          <a:p>
            <a:pPr marL="327025" indent="-276860">
              <a:lnSpc>
                <a:spcPct val="100000"/>
              </a:lnSpc>
              <a:buClr>
                <a:srgbClr val="717BA2"/>
              </a:buClr>
              <a:buSzPct val="75000"/>
              <a:buFont typeface="Arial"/>
              <a:buChar char=""/>
              <a:tabLst>
                <a:tab pos="327025" algn="l"/>
                <a:tab pos="327660" algn="l"/>
              </a:tabLst>
            </a:pPr>
            <a:r>
              <a:rPr dirty="0" sz="2600" spc="-100">
                <a:latin typeface="Trebuchet MS"/>
                <a:cs typeface="Trebuchet MS"/>
              </a:rPr>
              <a:t>Usually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-100">
                <a:latin typeface="Trebuchet MS"/>
                <a:cs typeface="Trebuchet MS"/>
              </a:rPr>
              <a:t>this</a:t>
            </a:r>
            <a:r>
              <a:rPr dirty="0" sz="2600" spc="-22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set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is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the</a:t>
            </a:r>
            <a:r>
              <a:rPr dirty="0" sz="2600" spc="-17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set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of</a:t>
            </a:r>
            <a:r>
              <a:rPr dirty="0" sz="2600" spc="55">
                <a:latin typeface="Trebuchet MS"/>
                <a:cs typeface="Trebuchet MS"/>
              </a:rPr>
              <a:t> 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Natural</a:t>
            </a:r>
            <a:r>
              <a:rPr dirty="0" sz="2600" spc="-2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numbers</a:t>
            </a:r>
            <a:r>
              <a:rPr dirty="0" sz="2600" spc="-29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{1,</a:t>
            </a:r>
            <a:r>
              <a:rPr dirty="0" sz="2600" spc="-3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2,</a:t>
            </a:r>
            <a:r>
              <a:rPr dirty="0" sz="2600" spc="-3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3,</a:t>
            </a:r>
            <a:r>
              <a:rPr dirty="0" sz="2600" spc="-3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315">
                <a:solidFill>
                  <a:srgbClr val="C00000"/>
                </a:solidFill>
                <a:latin typeface="Trebuchet MS"/>
                <a:cs typeface="Trebuchet MS"/>
              </a:rPr>
              <a:t>…}</a:t>
            </a:r>
            <a:endParaRPr sz="2600">
              <a:latin typeface="Trebuchet MS"/>
              <a:cs typeface="Trebuchet MS"/>
            </a:endParaRPr>
          </a:p>
          <a:p>
            <a:pPr marL="327025">
              <a:lnSpc>
                <a:spcPct val="100000"/>
              </a:lnSpc>
              <a:spcBef>
                <a:spcPts val="35"/>
              </a:spcBef>
            </a:pPr>
            <a:r>
              <a:rPr dirty="0" sz="2600" spc="25">
                <a:latin typeface="Trebuchet MS"/>
                <a:cs typeface="Trebuchet MS"/>
              </a:rPr>
              <a:t>or</a:t>
            </a:r>
            <a:r>
              <a:rPr dirty="0" sz="2600" spc="-11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the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set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of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whole numbers</a:t>
            </a:r>
            <a:r>
              <a:rPr dirty="0" sz="2600" spc="-2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{0,</a:t>
            </a:r>
            <a:r>
              <a:rPr dirty="0" sz="2600" spc="-3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1,</a:t>
            </a:r>
            <a:r>
              <a:rPr dirty="0" sz="2600" spc="-3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2,</a:t>
            </a:r>
            <a:r>
              <a:rPr dirty="0" sz="2600" spc="-30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3,</a:t>
            </a:r>
            <a:r>
              <a:rPr dirty="0" sz="2600" spc="-3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90">
                <a:solidFill>
                  <a:srgbClr val="C00000"/>
                </a:solidFill>
                <a:latin typeface="Trebuchet MS"/>
                <a:cs typeface="Trebuchet MS"/>
              </a:rPr>
              <a:t>…}</a:t>
            </a:r>
            <a:r>
              <a:rPr dirty="0" sz="2600" spc="9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944" y="578485"/>
            <a:ext cx="343598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175" y="1158430"/>
            <a:ext cx="7472680" cy="145669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30"/>
              </a:spcBef>
              <a:tabLst>
                <a:tab pos="3143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u="heavy" sz="2600" spc="13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SERIES:</a:t>
            </a:r>
            <a:endParaRPr sz="2600">
              <a:latin typeface="Trebuchet MS"/>
              <a:cs typeface="Trebuchet MS"/>
            </a:endParaRPr>
          </a:p>
          <a:p>
            <a:pPr algn="ctr" marL="276225">
              <a:lnSpc>
                <a:spcPct val="100000"/>
              </a:lnSpc>
              <a:spcBef>
                <a:spcPts val="635"/>
              </a:spcBef>
            </a:pPr>
            <a:r>
              <a:rPr dirty="0" sz="2600" spc="-60">
                <a:latin typeface="Trebuchet MS"/>
                <a:cs typeface="Trebuchet MS"/>
              </a:rPr>
              <a:t>The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sum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85">
                <a:latin typeface="Trebuchet MS"/>
                <a:cs typeface="Trebuchet MS"/>
              </a:rPr>
              <a:t>terms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sequence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forms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series</a:t>
            </a:r>
            <a:r>
              <a:rPr dirty="0" sz="2600" spc="-135">
                <a:latin typeface="Trebuchet MS"/>
                <a:cs typeface="Trebuchet MS"/>
              </a:rPr>
              <a:t>.</a:t>
            </a:r>
            <a:r>
              <a:rPr dirty="0" sz="2600" spc="-17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If</a:t>
            </a:r>
            <a:endParaRPr sz="2600">
              <a:latin typeface="Trebuchet MS"/>
              <a:cs typeface="Trebuchet MS"/>
            </a:endParaRPr>
          </a:p>
          <a:p>
            <a:pPr algn="ctr" marR="46990">
              <a:lnSpc>
                <a:spcPct val="100000"/>
              </a:lnSpc>
              <a:spcBef>
                <a:spcPts val="635"/>
              </a:spcBef>
            </a:pPr>
            <a:r>
              <a:rPr dirty="0" sz="2600" spc="-204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307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204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dirty="0" sz="2600" spc="-3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4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307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sz="2600" spc="-204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dirty="0" sz="2600" spc="-3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1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315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dirty="0" sz="2600" spc="-210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dirty="0" sz="2600" spc="-3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5444" y="4582129"/>
            <a:ext cx="20637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385">
                <a:latin typeface="Symbol"/>
                <a:cs typeface="Symbol"/>
              </a:rPr>
              <a:t>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717" y="3132836"/>
            <a:ext cx="7852409" cy="23152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8100" marR="30480">
              <a:lnSpc>
                <a:spcPts val="3080"/>
              </a:lnSpc>
              <a:spcBef>
                <a:spcPts val="265"/>
              </a:spcBef>
            </a:pPr>
            <a:r>
              <a:rPr dirty="0" sz="2600" spc="-105">
                <a:latin typeface="Trebuchet MS"/>
                <a:cs typeface="Trebuchet MS"/>
              </a:rPr>
              <a:t>represent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sequence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of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numbers</a:t>
            </a:r>
            <a:r>
              <a:rPr dirty="0" sz="2600" spc="-120">
                <a:latin typeface="Trebuchet MS"/>
                <a:cs typeface="Trebuchet MS"/>
              </a:rPr>
              <a:t>,</a:t>
            </a:r>
            <a:r>
              <a:rPr dirty="0" sz="2600" spc="-61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then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corresponding 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series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4">
                <a:latin typeface="Trebuchet MS"/>
                <a:cs typeface="Trebuchet MS"/>
              </a:rPr>
              <a:t>is:</a:t>
            </a:r>
            <a:endParaRPr sz="2600">
              <a:latin typeface="Trebuchet MS"/>
              <a:cs typeface="Trebuchet MS"/>
            </a:endParaRPr>
          </a:p>
          <a:p>
            <a:pPr marL="2688590">
              <a:lnSpc>
                <a:spcPct val="100000"/>
              </a:lnSpc>
              <a:spcBef>
                <a:spcPts val="535"/>
              </a:spcBef>
            </a:pP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2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3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42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 algn="ctr" marL="260985">
              <a:lnSpc>
                <a:spcPts val="4205"/>
              </a:lnSpc>
              <a:spcBef>
                <a:spcPts val="2340"/>
              </a:spcBef>
              <a:tabLst>
                <a:tab pos="564515" algn="l"/>
              </a:tabLst>
            </a:pPr>
            <a:r>
              <a:rPr dirty="0" baseline="4629" sz="3600">
                <a:latin typeface="Carlito"/>
                <a:cs typeface="Carlito"/>
              </a:rPr>
              <a:t>=	</a:t>
            </a:r>
            <a:r>
              <a:rPr dirty="0" sz="3700" spc="1045">
                <a:latin typeface="Symbol"/>
                <a:cs typeface="Symbol"/>
              </a:rPr>
              <a:t></a:t>
            </a:r>
            <a:r>
              <a:rPr dirty="0" sz="3700" spc="-475">
                <a:latin typeface="Times New Roman"/>
                <a:cs typeface="Times New Roman"/>
              </a:rPr>
              <a:t> </a:t>
            </a:r>
            <a:r>
              <a:rPr dirty="0" baseline="14444" sz="3750" spc="525" i="1">
                <a:latin typeface="Times New Roman"/>
                <a:cs typeface="Times New Roman"/>
              </a:rPr>
              <a:t>a</a:t>
            </a:r>
            <a:r>
              <a:rPr dirty="0" sz="1450" spc="350" i="1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  <a:p>
            <a:pPr algn="ctr" marL="198120">
              <a:lnSpc>
                <a:spcPts val="1505"/>
              </a:lnSpc>
            </a:pPr>
            <a:r>
              <a:rPr dirty="0" sz="1450" spc="240" i="1">
                <a:latin typeface="Times New Roman"/>
                <a:cs typeface="Times New Roman"/>
              </a:rPr>
              <a:t>k</a:t>
            </a:r>
            <a:r>
              <a:rPr dirty="0" sz="1450" spc="-105" i="1">
                <a:latin typeface="Times New Roman"/>
                <a:cs typeface="Times New Roman"/>
              </a:rPr>
              <a:t> </a:t>
            </a:r>
            <a:r>
              <a:rPr dirty="0" sz="1450" spc="229">
                <a:latin typeface="Symbol"/>
                <a:cs typeface="Symbol"/>
              </a:rPr>
              <a:t></a:t>
            </a:r>
            <a:r>
              <a:rPr dirty="0" sz="1450" spc="229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6185" y="578485"/>
            <a:ext cx="5151755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320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SUMMATION</a:t>
            </a:r>
            <a:r>
              <a:rPr dirty="0" u="heavy" sz="3200" spc="-7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 </a:t>
            </a:r>
            <a:r>
              <a:rPr dirty="0" u="heavy" sz="3200" spc="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NOTATION</a:t>
            </a:r>
            <a:endParaRPr sz="3200">
              <a:latin typeface="Bookman Uralic"/>
              <a:cs typeface="Bookman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717" y="4486945"/>
            <a:ext cx="6073775" cy="1339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8300"/>
              </a:lnSpc>
              <a:spcBef>
                <a:spcPts val="95"/>
              </a:spcBef>
            </a:pPr>
            <a:r>
              <a:rPr dirty="0" sz="2600" spc="-25">
                <a:latin typeface="Trebuchet MS"/>
                <a:cs typeface="Trebuchet MS"/>
              </a:rPr>
              <a:t>Here </a:t>
            </a:r>
            <a:r>
              <a:rPr dirty="0" sz="2600" spc="25" b="1">
                <a:solidFill>
                  <a:srgbClr val="C00000"/>
                </a:solidFill>
                <a:latin typeface="Trebuchet MS"/>
                <a:cs typeface="Trebuchet MS"/>
              </a:rPr>
              <a:t>k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170">
                <a:latin typeface="Trebuchet MS"/>
                <a:cs typeface="Trebuchet MS"/>
              </a:rPr>
              <a:t>called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index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</a:t>
            </a:r>
            <a:r>
              <a:rPr dirty="0" sz="2600" spc="-405">
                <a:latin typeface="Trebuchet MS"/>
                <a:cs typeface="Trebuchet MS"/>
              </a:rPr>
              <a:t>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summation</a:t>
            </a:r>
            <a:r>
              <a:rPr dirty="0" sz="2600" spc="-135">
                <a:latin typeface="Trebuchet MS"/>
                <a:cs typeface="Trebuchet MS"/>
              </a:rPr>
              <a:t>;  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Lower 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limit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summation </a:t>
            </a:r>
            <a:r>
              <a:rPr dirty="0" sz="2600" spc="-95">
                <a:latin typeface="Trebuchet MS"/>
                <a:cs typeface="Trebuchet MS"/>
              </a:rPr>
              <a:t>is</a:t>
            </a:r>
            <a:r>
              <a:rPr dirty="0" sz="2600" spc="-204">
                <a:latin typeface="Trebuchet MS"/>
                <a:cs typeface="Trebuchet MS"/>
              </a:rPr>
              <a:t> </a:t>
            </a:r>
            <a:r>
              <a:rPr dirty="0" sz="2600" spc="-185" b="1">
                <a:solidFill>
                  <a:srgbClr val="C00000"/>
                </a:solidFill>
                <a:latin typeface="Trebuchet MS"/>
                <a:cs typeface="Trebuchet MS"/>
              </a:rPr>
              <a:t>1.</a:t>
            </a:r>
            <a:endParaRPr sz="2600">
              <a:latin typeface="Trebuchet MS"/>
              <a:cs typeface="Trebuchet MS"/>
            </a:endParaRPr>
          </a:p>
          <a:p>
            <a:pPr marL="38100">
              <a:lnSpc>
                <a:spcPts val="3585"/>
              </a:lnSpc>
            </a:pPr>
            <a:r>
              <a:rPr dirty="0" sz="2600" spc="-30">
                <a:solidFill>
                  <a:srgbClr val="C00000"/>
                </a:solidFill>
                <a:latin typeface="Trebuchet MS"/>
                <a:cs typeface="Trebuchet MS"/>
              </a:rPr>
              <a:t>Upper 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limit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summation </a:t>
            </a:r>
            <a:r>
              <a:rPr dirty="0" sz="2600" spc="-95">
                <a:latin typeface="Trebuchet MS"/>
                <a:cs typeface="Trebuchet MS"/>
              </a:rPr>
              <a:t>is</a:t>
            </a:r>
            <a:r>
              <a:rPr dirty="0" sz="2600" spc="-265">
                <a:latin typeface="Trebuchet MS"/>
                <a:cs typeface="Trebuchet MS"/>
              </a:rPr>
              <a:t> </a:t>
            </a:r>
            <a:r>
              <a:rPr dirty="0" baseline="-7692" sz="4875" spc="187">
                <a:latin typeface="Symbol"/>
                <a:cs typeface="Symbol"/>
              </a:rPr>
              <a:t></a:t>
            </a:r>
            <a:r>
              <a:rPr dirty="0" sz="2600" spc="125" b="1">
                <a:solidFill>
                  <a:srgbClr val="C00000"/>
                </a:solidFill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1734" y="2124228"/>
            <a:ext cx="20002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370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175" y="1196911"/>
            <a:ext cx="7809230" cy="242824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314325" marR="30480" indent="-276860">
              <a:lnSpc>
                <a:spcPts val="2850"/>
              </a:lnSpc>
              <a:spcBef>
                <a:spcPts val="445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314325" algn="l"/>
                <a:tab pos="314960" algn="l"/>
              </a:tabLst>
            </a:pPr>
            <a:r>
              <a:rPr dirty="0" sz="2600" spc="-60">
                <a:latin typeface="Trebuchet MS"/>
                <a:cs typeface="Trebuchet MS"/>
              </a:rPr>
              <a:t>The </a:t>
            </a:r>
            <a:r>
              <a:rPr dirty="0" sz="2600" spc="-180">
                <a:latin typeface="Trebuchet MS"/>
                <a:cs typeface="Trebuchet MS"/>
              </a:rPr>
              <a:t>capital </a:t>
            </a:r>
            <a:r>
              <a:rPr dirty="0" sz="2600" spc="-45">
                <a:solidFill>
                  <a:srgbClr val="C00000"/>
                </a:solidFill>
                <a:latin typeface="Trebuchet MS"/>
                <a:cs typeface="Trebuchet MS"/>
              </a:rPr>
              <a:t>Greek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letter </a:t>
            </a:r>
            <a:r>
              <a:rPr dirty="0" sz="2600" spc="-160">
                <a:solidFill>
                  <a:srgbClr val="C00000"/>
                </a:solidFill>
                <a:latin typeface="Trebuchet MS"/>
                <a:cs typeface="Trebuchet MS"/>
              </a:rPr>
              <a:t>sigma </a:t>
            </a:r>
            <a:r>
              <a:rPr dirty="0" sz="2600" spc="15">
                <a:solidFill>
                  <a:srgbClr val="C00000"/>
                </a:solidFill>
                <a:latin typeface="Symbol"/>
                <a:cs typeface="Symbol"/>
              </a:rPr>
              <a:t></a:t>
            </a:r>
            <a:r>
              <a:rPr dirty="0" sz="2600" spc="1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105">
                <a:latin typeface="Trebuchet MS"/>
                <a:cs typeface="Trebuchet MS"/>
              </a:rPr>
              <a:t>used </a:t>
            </a:r>
            <a:r>
              <a:rPr dirty="0" sz="2600" spc="-45">
                <a:latin typeface="Trebuchet MS"/>
                <a:cs typeface="Trebuchet MS"/>
              </a:rPr>
              <a:t>to </a:t>
            </a:r>
            <a:r>
              <a:rPr dirty="0" sz="2600" spc="-95">
                <a:latin typeface="Trebuchet MS"/>
                <a:cs typeface="Trebuchet MS"/>
              </a:rPr>
              <a:t>write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sum 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in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35">
                <a:solidFill>
                  <a:srgbClr val="C00000"/>
                </a:solidFill>
                <a:latin typeface="Trebuchet MS"/>
                <a:cs typeface="Trebuchet MS"/>
              </a:rPr>
              <a:t>short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hand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notation</a:t>
            </a:r>
            <a:r>
              <a:rPr dirty="0" sz="2600" spc="-12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717BA2"/>
              </a:buClr>
              <a:buFont typeface="Arial"/>
              <a:buChar char=""/>
            </a:pPr>
            <a:endParaRPr sz="2700">
              <a:latin typeface="Trebuchet MS"/>
              <a:cs typeface="Trebuchet MS"/>
            </a:endParaRPr>
          </a:p>
          <a:p>
            <a:pPr marL="314325" marR="430530" indent="-276860">
              <a:lnSpc>
                <a:spcPct val="85500"/>
              </a:lnSpc>
              <a:spcBef>
                <a:spcPts val="5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314325" algn="l"/>
                <a:tab pos="314960" algn="l"/>
              </a:tabLst>
            </a:pPr>
            <a:r>
              <a:rPr dirty="0" sz="2600" spc="-65">
                <a:latin typeface="Trebuchet MS"/>
                <a:cs typeface="Trebuchet MS"/>
              </a:rPr>
              <a:t>Hence </a:t>
            </a:r>
            <a:r>
              <a:rPr dirty="0" baseline="6756" sz="5550" spc="1372">
                <a:latin typeface="Symbol"/>
                <a:cs typeface="Symbol"/>
              </a:rPr>
              <a:t></a:t>
            </a:r>
            <a:r>
              <a:rPr dirty="0" baseline="6756" sz="5550" spc="-60">
                <a:latin typeface="Times New Roman"/>
                <a:cs typeface="Times New Roman"/>
              </a:rPr>
              <a:t> </a:t>
            </a:r>
            <a:r>
              <a:rPr dirty="0" baseline="22675" sz="3675" spc="532" i="1">
                <a:latin typeface="Times New Roman"/>
                <a:cs typeface="Times New Roman"/>
              </a:rPr>
              <a:t>a</a:t>
            </a:r>
            <a:r>
              <a:rPr dirty="0" baseline="13888" sz="2100" spc="532" i="1">
                <a:latin typeface="Times New Roman"/>
                <a:cs typeface="Times New Roman"/>
              </a:rPr>
              <a:t>k </a:t>
            </a:r>
            <a:r>
              <a:rPr dirty="0" sz="2600" spc="-100">
                <a:latin typeface="Trebuchet MS"/>
                <a:cs typeface="Trebuchet MS"/>
              </a:rPr>
              <a:t>represents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00">
                <a:latin typeface="Trebuchet MS"/>
                <a:cs typeface="Trebuchet MS"/>
              </a:rPr>
              <a:t>sum </a:t>
            </a:r>
            <a:r>
              <a:rPr dirty="0" sz="2600" spc="-165">
                <a:latin typeface="Trebuchet MS"/>
                <a:cs typeface="Trebuchet MS"/>
              </a:rPr>
              <a:t>given </a:t>
            </a:r>
            <a:r>
              <a:rPr dirty="0" sz="2600" spc="-130">
                <a:latin typeface="Trebuchet MS"/>
                <a:cs typeface="Trebuchet MS"/>
              </a:rPr>
              <a:t>in </a:t>
            </a:r>
            <a:r>
              <a:rPr dirty="0" sz="2600" spc="-114">
                <a:latin typeface="Trebuchet MS"/>
                <a:cs typeface="Trebuchet MS"/>
              </a:rPr>
              <a:t>expanded  </a:t>
            </a:r>
            <a:r>
              <a:rPr dirty="0" sz="2600" spc="-95">
                <a:latin typeface="Trebuchet MS"/>
                <a:cs typeface="Trebuchet MS"/>
              </a:rPr>
              <a:t>form </a:t>
            </a:r>
            <a:r>
              <a:rPr dirty="0" sz="2600" spc="5">
                <a:latin typeface="Trebuchet MS"/>
                <a:cs typeface="Trebuchet MS"/>
              </a:rPr>
              <a:t>by</a:t>
            </a:r>
            <a:r>
              <a:rPr dirty="0" baseline="59523" sz="2100" spc="7" i="1">
                <a:latin typeface="Times New Roman"/>
                <a:cs typeface="Times New Roman"/>
              </a:rPr>
              <a:t>k</a:t>
            </a:r>
            <a:r>
              <a:rPr dirty="0" baseline="59523" sz="2100" spc="-225" i="1">
                <a:latin typeface="Times New Roman"/>
                <a:cs typeface="Times New Roman"/>
              </a:rPr>
              <a:t> </a:t>
            </a:r>
            <a:r>
              <a:rPr dirty="0" baseline="59523" sz="2100" spc="359">
                <a:latin typeface="Symbol"/>
                <a:cs typeface="Symbol"/>
              </a:rPr>
              <a:t></a:t>
            </a:r>
            <a:r>
              <a:rPr dirty="0" baseline="59523" sz="2100" spc="359">
                <a:latin typeface="Times New Roman"/>
                <a:cs typeface="Times New Roman"/>
              </a:rPr>
              <a:t>1</a:t>
            </a:r>
            <a:endParaRPr baseline="59523" sz="2100">
              <a:latin typeface="Times New Roman"/>
              <a:cs typeface="Times New Roman"/>
            </a:endParaRPr>
          </a:p>
          <a:p>
            <a:pPr marL="1979295">
              <a:lnSpc>
                <a:spcPct val="100000"/>
              </a:lnSpc>
              <a:spcBef>
                <a:spcPts val="1614"/>
              </a:spcBef>
            </a:pPr>
            <a:r>
              <a:rPr dirty="0" sz="1400" spc="385">
                <a:latin typeface="Symbol"/>
                <a:cs typeface="Symbol"/>
              </a:rPr>
              <a:t>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2431" y="3998102"/>
            <a:ext cx="42418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235" i="1">
                <a:latin typeface="Times New Roman"/>
                <a:cs typeface="Times New Roman"/>
              </a:rPr>
              <a:t>k</a:t>
            </a:r>
            <a:r>
              <a:rPr dirty="0" sz="1400" spc="-120" i="1">
                <a:latin typeface="Times New Roman"/>
                <a:cs typeface="Times New Roman"/>
              </a:rPr>
              <a:t> </a:t>
            </a:r>
            <a:r>
              <a:rPr dirty="0" sz="1400" spc="250">
                <a:latin typeface="Symbol"/>
                <a:cs typeface="Symbol"/>
              </a:rPr>
              <a:t></a:t>
            </a:r>
            <a:r>
              <a:rPr dirty="0" sz="1400" spc="25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0993" y="3510336"/>
            <a:ext cx="4145279" cy="5918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3003" sz="5550" spc="1425">
                <a:latin typeface="Symbol"/>
                <a:cs typeface="Symbol"/>
              </a:rPr>
              <a:t></a:t>
            </a:r>
            <a:r>
              <a:rPr dirty="0" baseline="3003" sz="5550" spc="-502">
                <a:latin typeface="Times New Roman"/>
                <a:cs typeface="Times New Roman"/>
              </a:rPr>
              <a:t> </a:t>
            </a:r>
            <a:r>
              <a:rPr dirty="0" baseline="18140" sz="3675" spc="547" i="1">
                <a:latin typeface="Times New Roman"/>
                <a:cs typeface="Times New Roman"/>
              </a:rPr>
              <a:t>a</a:t>
            </a:r>
            <a:r>
              <a:rPr dirty="0" baseline="5952" sz="2100" spc="547" i="1">
                <a:latin typeface="Times New Roman"/>
                <a:cs typeface="Times New Roman"/>
              </a:rPr>
              <a:t>k</a:t>
            </a:r>
            <a:r>
              <a:rPr dirty="0" baseline="5952" sz="2100" spc="480" i="1">
                <a:latin typeface="Times New Roman"/>
                <a:cs typeface="Times New Roman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a</a:t>
            </a:r>
            <a:r>
              <a:rPr dirty="0" baseline="-19607" sz="2550" spc="-202">
                <a:latin typeface="Trebuchet MS"/>
                <a:cs typeface="Trebuchet MS"/>
              </a:rPr>
              <a:t>1</a:t>
            </a:r>
            <a:r>
              <a:rPr dirty="0" baseline="-19607" sz="2550" spc="292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a</a:t>
            </a:r>
            <a:r>
              <a:rPr dirty="0" baseline="-19607" sz="2550" spc="-202">
                <a:latin typeface="Trebuchet MS"/>
                <a:cs typeface="Trebuchet MS"/>
              </a:rPr>
              <a:t>2</a:t>
            </a:r>
            <a:r>
              <a:rPr dirty="0" baseline="-19607" sz="2550" spc="292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a</a:t>
            </a:r>
            <a:r>
              <a:rPr dirty="0" baseline="-19607" sz="2550" spc="-209">
                <a:latin typeface="Trebuchet MS"/>
                <a:cs typeface="Trebuchet MS"/>
              </a:rPr>
              <a:t>3</a:t>
            </a:r>
            <a:r>
              <a:rPr dirty="0" baseline="-19607" sz="2550" spc="292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720">
                <a:latin typeface="Trebuchet MS"/>
                <a:cs typeface="Trebuchet MS"/>
              </a:rPr>
              <a:t>…</a:t>
            </a:r>
            <a:r>
              <a:rPr dirty="0" sz="2600" spc="-4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50">
                <a:latin typeface="Trebuchet MS"/>
                <a:cs typeface="Trebuchet MS"/>
              </a:rPr>
              <a:t> a</a:t>
            </a:r>
            <a:r>
              <a:rPr dirty="0" baseline="-19607" sz="2550" spc="-225">
                <a:latin typeface="Trebuchet MS"/>
                <a:cs typeface="Trebuchet MS"/>
              </a:rPr>
              <a:t>n</a:t>
            </a:r>
            <a:endParaRPr baseline="-19607" sz="2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175" y="1235011"/>
            <a:ext cx="7632065" cy="826769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14325" marR="30480" indent="-276860">
              <a:lnSpc>
                <a:spcPct val="101200"/>
              </a:lnSpc>
              <a:spcBef>
                <a:spcPts val="90"/>
              </a:spcBef>
              <a:tabLst>
                <a:tab pos="314325" algn="l"/>
              </a:tabLst>
            </a:pPr>
            <a:r>
              <a:rPr dirty="0" u="none" sz="1950" spc="-575" b="0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u="none" sz="2600" b="0">
                <a:solidFill>
                  <a:srgbClr val="000000"/>
                </a:solidFill>
                <a:latin typeface="Trebuchet MS"/>
                <a:cs typeface="Trebuchet MS"/>
              </a:rPr>
              <a:t>More </a:t>
            </a:r>
            <a:r>
              <a:rPr dirty="0" u="none" sz="2600" spc="-140" b="0">
                <a:solidFill>
                  <a:srgbClr val="000000"/>
                </a:solidFill>
                <a:latin typeface="Trebuchet MS"/>
                <a:cs typeface="Trebuchet MS"/>
              </a:rPr>
              <a:t>generally </a:t>
            </a:r>
            <a:r>
              <a:rPr dirty="0" u="none" sz="2600" spc="-225" b="0">
                <a:solidFill>
                  <a:srgbClr val="000000"/>
                </a:solidFill>
                <a:latin typeface="Trebuchet MS"/>
                <a:cs typeface="Trebuchet MS"/>
              </a:rPr>
              <a:t>if </a:t>
            </a:r>
            <a:r>
              <a:rPr dirty="0" u="none" sz="2600" spc="-135" b="0">
                <a:solidFill>
                  <a:srgbClr val="C00000"/>
                </a:solidFill>
                <a:latin typeface="Trebuchet MS"/>
                <a:cs typeface="Trebuchet MS"/>
              </a:rPr>
              <a:t>m </a:t>
            </a:r>
            <a:r>
              <a:rPr dirty="0" u="none" sz="2600" spc="-145" b="0">
                <a:solidFill>
                  <a:srgbClr val="000000"/>
                </a:solidFill>
                <a:latin typeface="Trebuchet MS"/>
                <a:cs typeface="Trebuchet MS"/>
              </a:rPr>
              <a:t>and </a:t>
            </a:r>
            <a:r>
              <a:rPr dirty="0" u="none" sz="2600" spc="-110" b="0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u="none" sz="2600" spc="-145" b="0">
                <a:solidFill>
                  <a:srgbClr val="000000"/>
                </a:solidFill>
                <a:latin typeface="Trebuchet MS"/>
                <a:cs typeface="Trebuchet MS"/>
              </a:rPr>
              <a:t>are </a:t>
            </a:r>
            <a:r>
              <a:rPr dirty="0" u="none" sz="2600" spc="-110" b="0">
                <a:solidFill>
                  <a:srgbClr val="C00000"/>
                </a:solidFill>
                <a:latin typeface="Trebuchet MS"/>
                <a:cs typeface="Trebuchet MS"/>
              </a:rPr>
              <a:t>integers </a:t>
            </a:r>
            <a:r>
              <a:rPr dirty="0" u="none" sz="2600" spc="-145" b="0">
                <a:solidFill>
                  <a:srgbClr val="000000"/>
                </a:solidFill>
                <a:latin typeface="Trebuchet MS"/>
                <a:cs typeface="Trebuchet MS"/>
              </a:rPr>
              <a:t>and </a:t>
            </a:r>
            <a:r>
              <a:rPr dirty="0" u="none" sz="2600" spc="-135" b="0">
                <a:solidFill>
                  <a:srgbClr val="C00000"/>
                </a:solidFill>
                <a:latin typeface="Trebuchet MS"/>
                <a:cs typeface="Trebuchet MS"/>
              </a:rPr>
              <a:t>m </a:t>
            </a:r>
            <a:r>
              <a:rPr dirty="0" u="none" sz="2600" spc="15" b="0">
                <a:solidFill>
                  <a:srgbClr val="C00000"/>
                </a:solidFill>
                <a:latin typeface="Symbol"/>
                <a:cs typeface="Symbol"/>
              </a:rPr>
              <a:t></a:t>
            </a:r>
            <a:r>
              <a:rPr dirty="0" u="none" sz="2600" spc="15" b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u="none" sz="2600" spc="-229" b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u="none" sz="2600" spc="-229" b="0">
                <a:solidFill>
                  <a:srgbClr val="000000"/>
                </a:solidFill>
                <a:latin typeface="Trebuchet MS"/>
                <a:cs typeface="Trebuchet MS"/>
              </a:rPr>
              <a:t>, </a:t>
            </a:r>
            <a:r>
              <a:rPr dirty="0" u="none" sz="2600" spc="-114" b="0">
                <a:solidFill>
                  <a:srgbClr val="000000"/>
                </a:solidFill>
                <a:latin typeface="Trebuchet MS"/>
                <a:cs typeface="Trebuchet MS"/>
              </a:rPr>
              <a:t>then  </a:t>
            </a:r>
            <a:r>
              <a:rPr dirty="0" u="none" sz="2600" spc="-125" b="0">
                <a:solidFill>
                  <a:srgbClr val="000000"/>
                </a:solidFill>
                <a:latin typeface="Trebuchet MS"/>
                <a:cs typeface="Trebuchet MS"/>
              </a:rPr>
              <a:t>the </a:t>
            </a:r>
            <a:r>
              <a:rPr dirty="0" u="none" sz="2600" spc="-114" b="0">
                <a:solidFill>
                  <a:srgbClr val="C00000"/>
                </a:solidFill>
                <a:latin typeface="Trebuchet MS"/>
                <a:cs typeface="Trebuchet MS"/>
              </a:rPr>
              <a:t>summation </a:t>
            </a:r>
            <a:r>
              <a:rPr dirty="0" u="none" sz="2600" spc="-110" b="0">
                <a:solidFill>
                  <a:srgbClr val="000000"/>
                </a:solidFill>
                <a:latin typeface="Trebuchet MS"/>
                <a:cs typeface="Trebuchet MS"/>
              </a:rPr>
              <a:t>from </a:t>
            </a:r>
            <a:r>
              <a:rPr dirty="0" u="none" sz="2600" spc="-55" b="0">
                <a:solidFill>
                  <a:srgbClr val="C00000"/>
                </a:solidFill>
                <a:latin typeface="Trebuchet MS"/>
                <a:cs typeface="Trebuchet MS"/>
              </a:rPr>
              <a:t>k </a:t>
            </a:r>
            <a:r>
              <a:rPr dirty="0" u="none" sz="2600" spc="-155" b="0">
                <a:solidFill>
                  <a:srgbClr val="000000"/>
                </a:solidFill>
                <a:latin typeface="Trebuchet MS"/>
                <a:cs typeface="Trebuchet MS"/>
              </a:rPr>
              <a:t>equal </a:t>
            </a:r>
            <a:r>
              <a:rPr dirty="0" u="none" sz="2600" spc="-135" b="0">
                <a:solidFill>
                  <a:srgbClr val="C00000"/>
                </a:solidFill>
                <a:latin typeface="Trebuchet MS"/>
                <a:cs typeface="Trebuchet MS"/>
              </a:rPr>
              <a:t>m </a:t>
            </a:r>
            <a:r>
              <a:rPr dirty="0" u="none" sz="2600" spc="-45" b="0">
                <a:solidFill>
                  <a:srgbClr val="000000"/>
                </a:solidFill>
                <a:latin typeface="Trebuchet MS"/>
                <a:cs typeface="Trebuchet MS"/>
              </a:rPr>
              <a:t>to </a:t>
            </a:r>
            <a:r>
              <a:rPr dirty="0" u="none" sz="2600" spc="-110" b="0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u="none" sz="2600" spc="-140" b="0">
                <a:solidFill>
                  <a:srgbClr val="000000"/>
                </a:solidFill>
                <a:latin typeface="Trebuchet MS"/>
                <a:cs typeface="Trebuchet MS"/>
              </a:rPr>
              <a:t>of </a:t>
            </a:r>
            <a:r>
              <a:rPr dirty="0" u="none" sz="2600" spc="-140" b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u="none" baseline="-19607" sz="2550" spc="-209" b="0">
                <a:solidFill>
                  <a:srgbClr val="C00000"/>
                </a:solidFill>
                <a:latin typeface="Trebuchet MS"/>
                <a:cs typeface="Trebuchet MS"/>
              </a:rPr>
              <a:t>k</a:t>
            </a:r>
            <a:r>
              <a:rPr dirty="0" u="none" baseline="-19607" sz="2550" spc="240" b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u="none" sz="2600" spc="-85" b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3524186"/>
            <a:ext cx="7677150" cy="82676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8925" marR="5080" indent="-276860">
              <a:lnSpc>
                <a:spcPct val="101200"/>
              </a:lnSpc>
              <a:spcBef>
                <a:spcPts val="90"/>
              </a:spcBef>
              <a:tabLst>
                <a:tab pos="2889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100">
                <a:latin typeface="Trebuchet MS"/>
                <a:cs typeface="Trebuchet MS"/>
              </a:rPr>
              <a:t>where 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k </a:t>
            </a:r>
            <a:r>
              <a:rPr dirty="0" sz="2600" spc="-120">
                <a:latin typeface="Trebuchet MS"/>
                <a:cs typeface="Trebuchet MS"/>
              </a:rPr>
              <a:t>varies </a:t>
            </a:r>
            <a:r>
              <a:rPr dirty="0" sz="2600" spc="-110">
                <a:latin typeface="Trebuchet MS"/>
                <a:cs typeface="Trebuchet MS"/>
              </a:rPr>
              <a:t>from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-45">
                <a:latin typeface="Trebuchet MS"/>
                <a:cs typeface="Trebuchet MS"/>
              </a:rPr>
              <a:t>to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-100">
                <a:latin typeface="Trebuchet MS"/>
                <a:cs typeface="Trebuchet MS"/>
              </a:rPr>
              <a:t>represents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sum </a:t>
            </a:r>
            <a:r>
              <a:rPr dirty="0" sz="2600" spc="-160">
                <a:latin typeface="Trebuchet MS"/>
                <a:cs typeface="Trebuchet MS"/>
              </a:rPr>
              <a:t>given</a:t>
            </a:r>
            <a:r>
              <a:rPr dirty="0" sz="2600" spc="-37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in  </a:t>
            </a:r>
            <a:r>
              <a:rPr dirty="0" sz="2600" spc="-114">
                <a:latin typeface="Trebuchet MS"/>
                <a:cs typeface="Trebuchet MS"/>
              </a:rPr>
              <a:t>expanded </a:t>
            </a:r>
            <a:r>
              <a:rPr dirty="0" sz="2600" spc="-95">
                <a:latin typeface="Trebuchet MS"/>
                <a:cs typeface="Trebuchet MS"/>
              </a:rPr>
              <a:t>form</a:t>
            </a:r>
            <a:r>
              <a:rPr dirty="0" sz="2600" spc="-32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by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2673" y="2546365"/>
            <a:ext cx="4080510" cy="381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30"/>
              </a:spcBef>
              <a:tabLst>
                <a:tab pos="3434715" algn="l"/>
              </a:tabLst>
            </a:pPr>
            <a:r>
              <a:rPr dirty="0" sz="2300" spc="390">
                <a:latin typeface="Symbol"/>
                <a:cs typeface="Symbol"/>
              </a:rPr>
              <a:t></a:t>
            </a:r>
            <a:r>
              <a:rPr dirty="0" sz="2300" spc="114">
                <a:latin typeface="Times New Roman"/>
                <a:cs typeface="Times New Roman"/>
              </a:rPr>
              <a:t> </a:t>
            </a:r>
            <a:r>
              <a:rPr dirty="0" sz="2300" spc="310" i="1">
                <a:latin typeface="Times New Roman"/>
                <a:cs typeface="Times New Roman"/>
              </a:rPr>
              <a:t>a</a:t>
            </a:r>
            <a:r>
              <a:rPr dirty="0" baseline="-24691" sz="2025" spc="465" i="1">
                <a:latin typeface="Times New Roman"/>
                <a:cs typeface="Times New Roman"/>
              </a:rPr>
              <a:t>m</a:t>
            </a:r>
            <a:r>
              <a:rPr dirty="0" baseline="-24691" sz="2025" spc="735" i="1">
                <a:latin typeface="Times New Roman"/>
                <a:cs typeface="Times New Roman"/>
              </a:rPr>
              <a:t> </a:t>
            </a:r>
            <a:r>
              <a:rPr dirty="0" sz="2300" spc="390">
                <a:latin typeface="Symbol"/>
                <a:cs typeface="Symbol"/>
              </a:rPr>
              <a:t>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 spc="265" i="1">
                <a:latin typeface="Times New Roman"/>
                <a:cs typeface="Times New Roman"/>
              </a:rPr>
              <a:t>a</a:t>
            </a:r>
            <a:r>
              <a:rPr dirty="0" baseline="-24691" sz="2025" spc="397" i="1">
                <a:latin typeface="Times New Roman"/>
                <a:cs typeface="Times New Roman"/>
              </a:rPr>
              <a:t>m</a:t>
            </a:r>
            <a:r>
              <a:rPr dirty="0" baseline="-24691" sz="2025" spc="397">
                <a:latin typeface="Symbol"/>
                <a:cs typeface="Symbol"/>
              </a:rPr>
              <a:t></a:t>
            </a:r>
            <a:r>
              <a:rPr dirty="0" baseline="-24691" sz="2025" spc="397">
                <a:latin typeface="Times New Roman"/>
                <a:cs typeface="Times New Roman"/>
              </a:rPr>
              <a:t>1</a:t>
            </a:r>
            <a:r>
              <a:rPr dirty="0" baseline="-24691" sz="2025" spc="494">
                <a:latin typeface="Times New Roman"/>
                <a:cs typeface="Times New Roman"/>
              </a:rPr>
              <a:t> </a:t>
            </a:r>
            <a:r>
              <a:rPr dirty="0" sz="2300" spc="390">
                <a:latin typeface="Symbol"/>
                <a:cs typeface="Symbol"/>
              </a:rPr>
              <a:t>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 spc="315" i="1">
                <a:latin typeface="Times New Roman"/>
                <a:cs typeface="Times New Roman"/>
              </a:rPr>
              <a:t>a</a:t>
            </a:r>
            <a:r>
              <a:rPr dirty="0" baseline="-24691" sz="2025" spc="472" i="1">
                <a:latin typeface="Times New Roman"/>
                <a:cs typeface="Times New Roman"/>
              </a:rPr>
              <a:t>m</a:t>
            </a:r>
            <a:r>
              <a:rPr dirty="0" baseline="-24691" sz="2025" spc="472">
                <a:latin typeface="Symbol"/>
                <a:cs typeface="Symbol"/>
              </a:rPr>
              <a:t></a:t>
            </a:r>
            <a:r>
              <a:rPr dirty="0" baseline="-24691" sz="2025" spc="472">
                <a:latin typeface="Times New Roman"/>
                <a:cs typeface="Times New Roman"/>
              </a:rPr>
              <a:t>2</a:t>
            </a:r>
            <a:r>
              <a:rPr dirty="0" baseline="-24691" sz="2025" spc="697">
                <a:latin typeface="Times New Roman"/>
                <a:cs typeface="Times New Roman"/>
              </a:rPr>
              <a:t> </a:t>
            </a:r>
            <a:r>
              <a:rPr dirty="0" sz="2300" spc="525">
                <a:latin typeface="Symbol"/>
                <a:cs typeface="Symbol"/>
              </a:rPr>
              <a:t></a:t>
            </a:r>
            <a:r>
              <a:rPr dirty="0" sz="2300" spc="525">
                <a:latin typeface="Times New Roman"/>
                <a:cs typeface="Times New Roman"/>
              </a:rPr>
              <a:t>L	</a:t>
            </a:r>
            <a:r>
              <a:rPr dirty="0" sz="2300" spc="390">
                <a:latin typeface="Symbol"/>
                <a:cs typeface="Symbol"/>
              </a:rPr>
              <a:t></a:t>
            </a:r>
            <a:r>
              <a:rPr dirty="0" sz="2300" spc="-75">
                <a:latin typeface="Times New Roman"/>
                <a:cs typeface="Times New Roman"/>
              </a:rPr>
              <a:t> </a:t>
            </a:r>
            <a:r>
              <a:rPr dirty="0" sz="2300" spc="270" i="1">
                <a:latin typeface="Times New Roman"/>
                <a:cs typeface="Times New Roman"/>
              </a:rPr>
              <a:t>a</a:t>
            </a:r>
            <a:r>
              <a:rPr dirty="0" baseline="-24691" sz="2025" spc="405" i="1">
                <a:latin typeface="Times New Roman"/>
                <a:cs typeface="Times New Roman"/>
              </a:rPr>
              <a:t>n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9128" y="2370872"/>
            <a:ext cx="13652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195" i="1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8552" y="2474521"/>
            <a:ext cx="843280" cy="708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450">
              <a:lnSpc>
                <a:spcPts val="3979"/>
              </a:lnSpc>
              <a:spcBef>
                <a:spcPts val="95"/>
              </a:spcBef>
            </a:pPr>
            <a:r>
              <a:rPr dirty="0" sz="3500" spc="725">
                <a:latin typeface="Symbol"/>
                <a:cs typeface="Symbol"/>
              </a:rPr>
              <a:t></a:t>
            </a:r>
            <a:r>
              <a:rPr dirty="0" sz="3500" spc="-445">
                <a:latin typeface="Times New Roman"/>
                <a:cs typeface="Times New Roman"/>
              </a:rPr>
              <a:t> </a:t>
            </a:r>
            <a:r>
              <a:rPr dirty="0" baseline="14492" sz="3450" spc="382" i="1">
                <a:latin typeface="Times New Roman"/>
                <a:cs typeface="Times New Roman"/>
              </a:rPr>
              <a:t>a</a:t>
            </a:r>
            <a:r>
              <a:rPr dirty="0" sz="1350" spc="254" i="1">
                <a:latin typeface="Times New Roman"/>
                <a:cs typeface="Times New Roman"/>
              </a:rPr>
              <a:t>k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ts val="1400"/>
              </a:lnSpc>
            </a:pPr>
            <a:r>
              <a:rPr dirty="0" sz="1350" spc="170" i="1">
                <a:latin typeface="Times New Roman"/>
                <a:cs typeface="Times New Roman"/>
              </a:rPr>
              <a:t>k</a:t>
            </a:r>
            <a:r>
              <a:rPr dirty="0" sz="1350" spc="-120" i="1">
                <a:latin typeface="Times New Roman"/>
                <a:cs typeface="Times New Roman"/>
              </a:rPr>
              <a:t> </a:t>
            </a:r>
            <a:r>
              <a:rPr dirty="0" sz="1350" spc="295">
                <a:latin typeface="Symbol"/>
                <a:cs typeface="Symbol"/>
              </a:rPr>
              <a:t></a:t>
            </a:r>
            <a:r>
              <a:rPr dirty="0" sz="1350" spc="295" i="1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479" y="578485"/>
            <a:ext cx="57848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COMPUTING</a:t>
            </a:r>
            <a:r>
              <a:rPr dirty="0" spc="-135"/>
              <a:t> </a:t>
            </a:r>
            <a:r>
              <a:rPr dirty="0" spc="5"/>
              <a:t>SUMMATIONS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175" y="1158430"/>
            <a:ext cx="6080125" cy="97980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30"/>
              </a:spcBef>
              <a:tabLst>
                <a:tab pos="3143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120">
                <a:latin typeface="Trebuchet MS"/>
                <a:cs typeface="Trebuchet MS"/>
              </a:rPr>
              <a:t>Let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0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95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sz="2600" spc="-195">
                <a:latin typeface="Trebuchet MS"/>
                <a:cs typeface="Trebuchet MS"/>
              </a:rPr>
              <a:t>,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95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dirty="0" sz="2600" spc="-195">
                <a:latin typeface="Trebuchet MS"/>
                <a:cs typeface="Trebuchet MS"/>
              </a:rPr>
              <a:t>,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2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75">
                <a:solidFill>
                  <a:srgbClr val="C00000"/>
                </a:solidFill>
                <a:latin typeface="Trebuchet MS"/>
                <a:cs typeface="Trebuchet MS"/>
              </a:rPr>
              <a:t>-2</a:t>
            </a:r>
            <a:r>
              <a:rPr dirty="0" sz="2600" spc="-175">
                <a:latin typeface="Trebuchet MS"/>
                <a:cs typeface="Trebuchet MS"/>
              </a:rPr>
              <a:t>,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3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4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95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dirty="0" sz="2600" spc="-19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marL="314325">
              <a:lnSpc>
                <a:spcPct val="100000"/>
              </a:lnSpc>
              <a:spcBef>
                <a:spcPts val="635"/>
              </a:spcBef>
            </a:pPr>
            <a:r>
              <a:rPr dirty="0" sz="2600" spc="-40">
                <a:solidFill>
                  <a:srgbClr val="C00000"/>
                </a:solidFill>
                <a:latin typeface="Trebuchet MS"/>
                <a:cs typeface="Trebuchet MS"/>
              </a:rPr>
              <a:t>Compute </a:t>
            </a:r>
            <a:r>
              <a:rPr dirty="0" sz="2600" spc="-165">
                <a:latin typeface="Trebuchet MS"/>
                <a:cs typeface="Trebuchet MS"/>
              </a:rPr>
              <a:t>each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</a:t>
            </a:r>
            <a:r>
              <a:rPr dirty="0" sz="2600" spc="-225">
                <a:latin typeface="Trebuchet MS"/>
                <a:cs typeface="Trebuchet MS"/>
              </a:rPr>
              <a:t>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summations</a:t>
            </a:r>
            <a:r>
              <a:rPr dirty="0" sz="2600" spc="-130">
                <a:latin typeface="Trebuchet MS"/>
                <a:cs typeface="Trebuchet MS"/>
              </a:rPr>
              <a:t>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5219" y="2600723"/>
            <a:ext cx="120014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4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6375" y="2600724"/>
            <a:ext cx="120014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4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473" y="2786721"/>
            <a:ext cx="270510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40">
                <a:latin typeface="Times New Roman"/>
                <a:cs typeface="Times New Roman"/>
              </a:rPr>
              <a:t>1.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3656" y="2786721"/>
            <a:ext cx="270510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40">
                <a:latin typeface="Times New Roman"/>
                <a:cs typeface="Times New Roman"/>
              </a:rPr>
              <a:t>2.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1752" y="2710603"/>
            <a:ext cx="676910" cy="749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4220"/>
              </a:lnSpc>
              <a:spcBef>
                <a:spcPts val="105"/>
              </a:spcBef>
            </a:pPr>
            <a:r>
              <a:rPr dirty="0" sz="3700" spc="105">
                <a:latin typeface="Symbol"/>
                <a:cs typeface="Symbol"/>
              </a:rPr>
              <a:t></a:t>
            </a:r>
            <a:r>
              <a:rPr dirty="0" sz="3700" spc="-640">
                <a:latin typeface="Times New Roman"/>
                <a:cs typeface="Times New Roman"/>
              </a:rPr>
              <a:t> </a:t>
            </a:r>
            <a:r>
              <a:rPr dirty="0" baseline="14739" sz="3675" spc="15" i="1">
                <a:latin typeface="Times New Roman"/>
                <a:cs typeface="Times New Roman"/>
              </a:rPr>
              <a:t>a</a:t>
            </a:r>
            <a:r>
              <a:rPr dirty="0" sz="1400" spc="10" i="1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  <a:p>
            <a:pPr marL="73660">
              <a:lnSpc>
                <a:spcPts val="1460"/>
              </a:lnSpc>
            </a:pPr>
            <a:r>
              <a:rPr dirty="0" sz="1400" spc="90" i="1">
                <a:latin typeface="Times New Roman"/>
                <a:cs typeface="Times New Roman"/>
              </a:rPr>
              <a:t>i</a:t>
            </a:r>
            <a:r>
              <a:rPr dirty="0" sz="1400" spc="9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2953" y="2802255"/>
            <a:ext cx="24701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5">
                <a:latin typeface="Times New Roman"/>
                <a:cs typeface="Times New Roman"/>
              </a:rPr>
              <a:t>3</a:t>
            </a:r>
            <a:r>
              <a:rPr dirty="0" sz="2150" spc="5">
                <a:latin typeface="Times New Roman"/>
                <a:cs typeface="Times New Roman"/>
              </a:rPr>
              <a:t>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875" y="376541"/>
            <a:ext cx="6002020" cy="1761489"/>
          </a:xfrm>
          <a:prstGeom prst="rect">
            <a:avLst/>
          </a:prstGeom>
        </p:spPr>
        <p:txBody>
          <a:bodyPr wrap="square" lIns="0" tIns="2184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20"/>
              </a:spcBef>
            </a:pPr>
            <a:r>
              <a:rPr dirty="0" u="heavy" sz="3200" spc="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SOLUTION</a:t>
            </a:r>
            <a:endParaRPr sz="3200">
              <a:latin typeface="Bookman Uralic"/>
              <a:cs typeface="Bookman Uralic"/>
            </a:endParaRPr>
          </a:p>
          <a:p>
            <a:pPr marL="301625" marR="43815">
              <a:lnSpc>
                <a:spcPct val="120400"/>
              </a:lnSpc>
              <a:spcBef>
                <a:spcPts val="690"/>
              </a:spcBef>
            </a:pPr>
            <a:r>
              <a:rPr dirty="0" sz="2600" spc="-120">
                <a:latin typeface="Trebuchet MS"/>
                <a:cs typeface="Trebuchet MS"/>
              </a:rPr>
              <a:t>Let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0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95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sz="2600" spc="-195">
                <a:latin typeface="Trebuchet MS"/>
                <a:cs typeface="Trebuchet MS"/>
              </a:rPr>
              <a:t>,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95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dirty="0" sz="2600" spc="-195">
                <a:latin typeface="Trebuchet MS"/>
                <a:cs typeface="Trebuchet MS"/>
              </a:rPr>
              <a:t>,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2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75">
                <a:solidFill>
                  <a:srgbClr val="C00000"/>
                </a:solidFill>
                <a:latin typeface="Trebuchet MS"/>
                <a:cs typeface="Trebuchet MS"/>
              </a:rPr>
              <a:t>-2</a:t>
            </a:r>
            <a:r>
              <a:rPr dirty="0" sz="2600" spc="-175">
                <a:latin typeface="Trebuchet MS"/>
                <a:cs typeface="Trebuchet MS"/>
              </a:rPr>
              <a:t>,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3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4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0  </a:t>
            </a:r>
            <a:r>
              <a:rPr dirty="0" sz="2600" spc="45">
                <a:latin typeface="Trebuchet MS"/>
                <a:cs typeface="Trebuchet MS"/>
              </a:rPr>
              <a:t>We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will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take</a:t>
            </a:r>
            <a:r>
              <a:rPr dirty="0" sz="2600" spc="-145">
                <a:latin typeface="Trebuchet MS"/>
                <a:cs typeface="Trebuchet MS"/>
              </a:rPr>
              <a:t> </a:t>
            </a:r>
            <a:r>
              <a:rPr dirty="0" sz="2600" spc="-17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dirty="0" sz="2600" spc="-1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0,</a:t>
            </a:r>
            <a:r>
              <a:rPr dirty="0" sz="2600" spc="-3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1,</a:t>
            </a:r>
            <a:r>
              <a:rPr dirty="0" sz="2600" spc="-3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2,</a:t>
            </a:r>
            <a:r>
              <a:rPr dirty="0" sz="2600" spc="-3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3,</a:t>
            </a:r>
            <a:r>
              <a:rPr dirty="0" sz="2600" spc="-3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117" y="2655824"/>
            <a:ext cx="26987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20">
                <a:latin typeface="Trebuchet MS"/>
                <a:cs typeface="Trebuchet MS"/>
              </a:rPr>
              <a:t>1</a:t>
            </a:r>
            <a:r>
              <a:rPr dirty="0" sz="2600" spc="-38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3885" y="3523869"/>
            <a:ext cx="2964180" cy="97980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(-2)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5063" y="2420443"/>
            <a:ext cx="133350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120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111" y="2505167"/>
            <a:ext cx="3916045" cy="7988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ts val="4445"/>
              </a:lnSpc>
              <a:spcBef>
                <a:spcPts val="114"/>
              </a:spcBef>
            </a:pPr>
            <a:r>
              <a:rPr dirty="0" baseline="-2192" sz="5700" spc="637">
                <a:latin typeface="Symbol"/>
                <a:cs typeface="Symbol"/>
              </a:rPr>
              <a:t></a:t>
            </a:r>
            <a:r>
              <a:rPr dirty="0" baseline="-2192" sz="5700" spc="637">
                <a:latin typeface="Times New Roman"/>
                <a:cs typeface="Times New Roman"/>
              </a:rPr>
              <a:t> </a:t>
            </a:r>
            <a:r>
              <a:rPr dirty="0" baseline="9803" sz="3825" spc="142" i="1">
                <a:latin typeface="Times New Roman"/>
                <a:cs typeface="Times New Roman"/>
              </a:rPr>
              <a:t>a</a:t>
            </a:r>
            <a:r>
              <a:rPr dirty="0" baseline="-7662" sz="2175" spc="142" i="1">
                <a:latin typeface="Times New Roman"/>
                <a:cs typeface="Times New Roman"/>
              </a:rPr>
              <a:t>i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0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2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3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4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endParaRPr baseline="-19607" sz="2550">
              <a:latin typeface="Trebuchet MS"/>
              <a:cs typeface="Trebuchet MS"/>
            </a:endParaRPr>
          </a:p>
          <a:p>
            <a:pPr marL="78740">
              <a:lnSpc>
                <a:spcPts val="1625"/>
              </a:lnSpc>
            </a:pPr>
            <a:r>
              <a:rPr dirty="0" sz="1450" spc="175" i="1">
                <a:latin typeface="Times New Roman"/>
                <a:cs typeface="Times New Roman"/>
              </a:rPr>
              <a:t>i</a:t>
            </a:r>
            <a:r>
              <a:rPr dirty="0" sz="1450" spc="175">
                <a:latin typeface="Symbol"/>
                <a:cs typeface="Symbol"/>
              </a:rPr>
              <a:t></a:t>
            </a:r>
            <a:r>
              <a:rPr dirty="0" sz="1450" spc="17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4912" y="3810632"/>
            <a:ext cx="13144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105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8023" y="3913508"/>
            <a:ext cx="416559" cy="7753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4365"/>
              </a:lnSpc>
              <a:spcBef>
                <a:spcPts val="90"/>
              </a:spcBef>
            </a:pPr>
            <a:r>
              <a:rPr dirty="0" sz="3800" spc="365">
                <a:latin typeface="Symbol"/>
                <a:cs typeface="Symbol"/>
              </a:rPr>
              <a:t></a:t>
            </a:r>
            <a:endParaRPr sz="3800">
              <a:latin typeface="Symbol"/>
              <a:cs typeface="Symbol"/>
            </a:endParaRPr>
          </a:p>
          <a:p>
            <a:pPr marL="53340">
              <a:lnSpc>
                <a:spcPts val="1545"/>
              </a:lnSpc>
            </a:pPr>
            <a:r>
              <a:rPr dirty="0" sz="1450" spc="55" i="1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875" y="376541"/>
            <a:ext cx="6002020" cy="1761489"/>
          </a:xfrm>
          <a:prstGeom prst="rect">
            <a:avLst/>
          </a:prstGeom>
        </p:spPr>
        <p:txBody>
          <a:bodyPr wrap="square" lIns="0" tIns="2184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20"/>
              </a:spcBef>
            </a:pPr>
            <a:r>
              <a:rPr dirty="0" u="heavy" sz="3200" spc="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SOLUTION</a:t>
            </a:r>
            <a:endParaRPr sz="3200">
              <a:latin typeface="Bookman Uralic"/>
              <a:cs typeface="Bookman Uralic"/>
            </a:endParaRPr>
          </a:p>
          <a:p>
            <a:pPr marL="301625" marR="43815">
              <a:lnSpc>
                <a:spcPct val="120400"/>
              </a:lnSpc>
              <a:spcBef>
                <a:spcPts val="690"/>
              </a:spcBef>
            </a:pPr>
            <a:r>
              <a:rPr dirty="0" sz="2600" spc="-120">
                <a:latin typeface="Trebuchet MS"/>
                <a:cs typeface="Trebuchet MS"/>
              </a:rPr>
              <a:t>Let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0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95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sz="2600" spc="-195">
                <a:latin typeface="Trebuchet MS"/>
                <a:cs typeface="Trebuchet MS"/>
              </a:rPr>
              <a:t>,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95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dirty="0" sz="2600" spc="-195">
                <a:latin typeface="Trebuchet MS"/>
                <a:cs typeface="Trebuchet MS"/>
              </a:rPr>
              <a:t>,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2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75">
                <a:solidFill>
                  <a:srgbClr val="C00000"/>
                </a:solidFill>
                <a:latin typeface="Trebuchet MS"/>
                <a:cs typeface="Trebuchet MS"/>
              </a:rPr>
              <a:t>-2</a:t>
            </a:r>
            <a:r>
              <a:rPr dirty="0" sz="2600" spc="-175">
                <a:latin typeface="Trebuchet MS"/>
                <a:cs typeface="Trebuchet MS"/>
              </a:rPr>
              <a:t>,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3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4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0  </a:t>
            </a:r>
            <a:r>
              <a:rPr dirty="0" sz="2600" spc="45">
                <a:latin typeface="Trebuchet MS"/>
                <a:cs typeface="Trebuchet MS"/>
              </a:rPr>
              <a:t>We </a:t>
            </a:r>
            <a:r>
              <a:rPr dirty="0" sz="2600" spc="-145">
                <a:latin typeface="Trebuchet MS"/>
                <a:cs typeface="Trebuchet MS"/>
              </a:rPr>
              <a:t>will </a:t>
            </a:r>
            <a:r>
              <a:rPr dirty="0" sz="2600" spc="-165">
                <a:latin typeface="Trebuchet MS"/>
                <a:cs typeface="Trebuchet MS"/>
              </a:rPr>
              <a:t>take </a:t>
            </a:r>
            <a:r>
              <a:rPr dirty="0" sz="2600" spc="-380">
                <a:solidFill>
                  <a:srgbClr val="C00000"/>
                </a:solidFill>
                <a:latin typeface="Trebuchet MS"/>
                <a:cs typeface="Trebuchet MS"/>
              </a:rPr>
              <a:t>j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0, 1,</a:t>
            </a:r>
            <a:r>
              <a:rPr dirty="0" sz="2600" spc="-509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117" y="2655824"/>
            <a:ext cx="26987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20">
                <a:latin typeface="Trebuchet MS"/>
                <a:cs typeface="Trebuchet MS"/>
              </a:rPr>
              <a:t>2</a:t>
            </a:r>
            <a:r>
              <a:rPr dirty="0" sz="2600" spc="-38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0157" y="2655824"/>
            <a:ext cx="187071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0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2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endParaRPr baseline="-19607" sz="2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3885" y="3600069"/>
            <a:ext cx="187960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 (-2)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6145" y="2401200"/>
            <a:ext cx="118110" cy="248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5401" y="2373854"/>
            <a:ext cx="619125" cy="90360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dirty="0" baseline="-8888" sz="5625" spc="15">
                <a:latin typeface="Symbol"/>
                <a:cs typeface="Symbol"/>
              </a:rPr>
              <a:t></a:t>
            </a:r>
            <a:r>
              <a:rPr dirty="0" baseline="-8888" sz="5625" spc="-989">
                <a:latin typeface="Times New Roman"/>
                <a:cs typeface="Times New Roman"/>
              </a:rPr>
              <a:t> </a:t>
            </a:r>
            <a:r>
              <a:rPr dirty="0" sz="2500" spc="5" i="1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90"/>
              </a:spcBef>
            </a:pPr>
            <a:r>
              <a:rPr dirty="0" sz="1450" i="1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6640" y="3820293"/>
            <a:ext cx="118745" cy="2495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5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5607" y="3933461"/>
            <a:ext cx="1292225" cy="7696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4330"/>
              </a:lnSpc>
              <a:spcBef>
                <a:spcPts val="105"/>
              </a:spcBef>
            </a:pPr>
            <a:r>
              <a:rPr dirty="0" sz="3800" spc="310">
                <a:latin typeface="Symbol"/>
                <a:cs typeface="Symbol"/>
              </a:rPr>
              <a:t></a:t>
            </a:r>
            <a:r>
              <a:rPr dirty="0" baseline="14161" sz="3825" spc="-44" i="1">
                <a:latin typeface="Times New Roman"/>
                <a:cs typeface="Times New Roman"/>
              </a:rPr>
              <a:t>a</a:t>
            </a:r>
            <a:r>
              <a:rPr dirty="0" sz="1450" spc="5">
                <a:latin typeface="Times New Roman"/>
                <a:cs typeface="Times New Roman"/>
              </a:rPr>
              <a:t>2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j</a:t>
            </a:r>
            <a:r>
              <a:rPr dirty="0" sz="1450" spc="-140" i="1">
                <a:latin typeface="Times New Roman"/>
                <a:cs typeface="Times New Roman"/>
              </a:rPr>
              <a:t> </a:t>
            </a:r>
            <a:r>
              <a:rPr dirty="0" baseline="1068" sz="3900" spc="254">
                <a:latin typeface="Trebuchet MS"/>
                <a:cs typeface="Trebuchet MS"/>
              </a:rPr>
              <a:t>=</a:t>
            </a:r>
            <a:r>
              <a:rPr dirty="0" baseline="1068" sz="3900" spc="-104">
                <a:latin typeface="Trebuchet MS"/>
                <a:cs typeface="Trebuchet MS"/>
              </a:rPr>
              <a:t> </a:t>
            </a:r>
            <a:r>
              <a:rPr dirty="0" baseline="1068" sz="3900" spc="-75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endParaRPr baseline="1068" sz="3900">
              <a:latin typeface="Trebuchet MS"/>
              <a:cs typeface="Trebuchet MS"/>
            </a:endParaRPr>
          </a:p>
          <a:p>
            <a:pPr marL="90805">
              <a:lnSpc>
                <a:spcPts val="1510"/>
              </a:lnSpc>
            </a:pPr>
            <a:r>
              <a:rPr dirty="0" sz="1450" spc="5" i="1">
                <a:latin typeface="Times New Roman"/>
                <a:cs typeface="Times New Roman"/>
              </a:rPr>
              <a:t>j</a:t>
            </a:r>
            <a:r>
              <a:rPr dirty="0" sz="1450" spc="-235" i="1">
                <a:latin typeface="Times New Roman"/>
                <a:cs typeface="Times New Roman"/>
              </a:rPr>
              <a:t> </a:t>
            </a:r>
            <a:r>
              <a:rPr dirty="0" sz="1450" spc="35">
                <a:latin typeface="Symbol"/>
                <a:cs typeface="Symbol"/>
              </a:rPr>
              <a:t></a:t>
            </a:r>
            <a:r>
              <a:rPr dirty="0" sz="1450" spc="3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875" y="376541"/>
            <a:ext cx="6002020" cy="1761489"/>
          </a:xfrm>
          <a:prstGeom prst="rect">
            <a:avLst/>
          </a:prstGeom>
        </p:spPr>
        <p:txBody>
          <a:bodyPr wrap="square" lIns="0" tIns="2184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720"/>
              </a:spcBef>
            </a:pPr>
            <a:r>
              <a:rPr dirty="0" u="heavy" sz="3200" spc="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SOLUTION</a:t>
            </a:r>
            <a:endParaRPr sz="3200">
              <a:latin typeface="Bookman Uralic"/>
              <a:cs typeface="Bookman Uralic"/>
            </a:endParaRPr>
          </a:p>
          <a:p>
            <a:pPr marL="301625" marR="43815">
              <a:lnSpc>
                <a:spcPct val="120400"/>
              </a:lnSpc>
              <a:spcBef>
                <a:spcPts val="690"/>
              </a:spcBef>
            </a:pPr>
            <a:r>
              <a:rPr dirty="0" sz="2600" spc="-120">
                <a:latin typeface="Trebuchet MS"/>
                <a:cs typeface="Trebuchet MS"/>
              </a:rPr>
              <a:t>Let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0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95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sz="2600" spc="-195">
                <a:latin typeface="Trebuchet MS"/>
                <a:cs typeface="Trebuchet MS"/>
              </a:rPr>
              <a:t>,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95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dirty="0" sz="2600" spc="-195">
                <a:latin typeface="Trebuchet MS"/>
                <a:cs typeface="Trebuchet MS"/>
              </a:rPr>
              <a:t>,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2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75">
                <a:solidFill>
                  <a:srgbClr val="C00000"/>
                </a:solidFill>
                <a:latin typeface="Trebuchet MS"/>
                <a:cs typeface="Trebuchet MS"/>
              </a:rPr>
              <a:t>-2</a:t>
            </a:r>
            <a:r>
              <a:rPr dirty="0" sz="2600" spc="-175">
                <a:latin typeface="Trebuchet MS"/>
                <a:cs typeface="Trebuchet MS"/>
              </a:rPr>
              <a:t>,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3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4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0  </a:t>
            </a:r>
            <a:r>
              <a:rPr dirty="0" sz="2600" spc="45">
                <a:latin typeface="Trebuchet MS"/>
                <a:cs typeface="Trebuchet MS"/>
              </a:rPr>
              <a:t>We </a:t>
            </a:r>
            <a:r>
              <a:rPr dirty="0" sz="2600" spc="-145">
                <a:latin typeface="Trebuchet MS"/>
                <a:cs typeface="Trebuchet MS"/>
              </a:rPr>
              <a:t>will </a:t>
            </a:r>
            <a:r>
              <a:rPr dirty="0" sz="2600" spc="-165">
                <a:latin typeface="Trebuchet MS"/>
                <a:cs typeface="Trebuchet MS"/>
              </a:rPr>
              <a:t>take 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k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10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3885" y="3600069"/>
            <a:ext cx="47879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155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4437" y="2393325"/>
            <a:ext cx="142875" cy="2641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14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717" y="2474876"/>
            <a:ext cx="2487295" cy="8553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4765"/>
              </a:lnSpc>
              <a:spcBef>
                <a:spcPts val="105"/>
              </a:spcBef>
              <a:tabLst>
                <a:tab pos="1003300" algn="l"/>
              </a:tabLst>
            </a:pPr>
            <a:r>
              <a:rPr dirty="0" sz="2600" spc="-200">
                <a:latin typeface="Trebuchet MS"/>
                <a:cs typeface="Trebuchet MS"/>
              </a:rPr>
              <a:t>3.	</a:t>
            </a:r>
            <a:r>
              <a:rPr dirty="0" baseline="-3429" sz="6075" spc="794">
                <a:latin typeface="Symbol"/>
                <a:cs typeface="Symbol"/>
              </a:rPr>
              <a:t></a:t>
            </a:r>
            <a:r>
              <a:rPr dirty="0" baseline="-3429" sz="6075" spc="-1050">
                <a:latin typeface="Times New Roman"/>
                <a:cs typeface="Times New Roman"/>
              </a:rPr>
              <a:t> </a:t>
            </a:r>
            <a:r>
              <a:rPr dirty="0" baseline="8230" sz="4050" spc="277" i="1">
                <a:latin typeface="Times New Roman"/>
                <a:cs typeface="Times New Roman"/>
              </a:rPr>
              <a:t>a</a:t>
            </a:r>
            <a:r>
              <a:rPr dirty="0" baseline="-10752" sz="2325" spc="277" i="1">
                <a:latin typeface="Times New Roman"/>
                <a:cs typeface="Times New Roman"/>
              </a:rPr>
              <a:t>k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endParaRPr baseline="-19607" sz="2550">
              <a:latin typeface="Trebuchet MS"/>
              <a:cs typeface="Trebuchet MS"/>
            </a:endParaRPr>
          </a:p>
          <a:p>
            <a:pPr algn="ctr" marR="15875">
              <a:lnSpc>
                <a:spcPts val="1764"/>
              </a:lnSpc>
            </a:pPr>
            <a:r>
              <a:rPr dirty="0" sz="1550" spc="130" i="1">
                <a:latin typeface="Times New Roman"/>
                <a:cs typeface="Times New Roman"/>
              </a:rPr>
              <a:t>k</a:t>
            </a:r>
            <a:r>
              <a:rPr dirty="0" sz="1550" spc="-150" i="1">
                <a:latin typeface="Times New Roman"/>
                <a:cs typeface="Times New Roman"/>
              </a:rPr>
              <a:t> </a:t>
            </a:r>
            <a:r>
              <a:rPr dirty="0" sz="1550" spc="105">
                <a:latin typeface="Symbol"/>
                <a:cs typeface="Symbol"/>
              </a:rPr>
              <a:t></a:t>
            </a:r>
            <a:r>
              <a:rPr dirty="0" sz="1550" spc="10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7597" y="3774213"/>
            <a:ext cx="13906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114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6280" y="3894894"/>
            <a:ext cx="1451610" cy="8197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ts val="4615"/>
              </a:lnSpc>
              <a:spcBef>
                <a:spcPts val="114"/>
              </a:spcBef>
              <a:tabLst>
                <a:tab pos="960119" algn="l"/>
              </a:tabLst>
            </a:pPr>
            <a:r>
              <a:rPr dirty="0" baseline="1371" sz="6075" spc="615">
                <a:latin typeface="Symbol"/>
                <a:cs typeface="Symbol"/>
              </a:rPr>
              <a:t></a:t>
            </a:r>
            <a:r>
              <a:rPr dirty="0" baseline="1371" sz="6075" spc="-697">
                <a:latin typeface="Times New Roman"/>
                <a:cs typeface="Times New Roman"/>
              </a:rPr>
              <a:t> </a:t>
            </a:r>
            <a:r>
              <a:rPr dirty="0" baseline="14403" sz="4050" spc="247" i="1">
                <a:latin typeface="Times New Roman"/>
                <a:cs typeface="Times New Roman"/>
              </a:rPr>
              <a:t>a</a:t>
            </a:r>
            <a:r>
              <a:rPr dirty="0" sz="1550" spc="165" i="1">
                <a:latin typeface="Times New Roman"/>
                <a:cs typeface="Times New Roman"/>
              </a:rPr>
              <a:t>k	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135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endParaRPr sz="2600">
              <a:latin typeface="Trebuchet MS"/>
              <a:cs typeface="Trebuchet MS"/>
            </a:endParaRPr>
          </a:p>
          <a:p>
            <a:pPr marL="80010">
              <a:lnSpc>
                <a:spcPts val="1614"/>
              </a:lnSpc>
            </a:pPr>
            <a:r>
              <a:rPr dirty="0" sz="1550" spc="100" i="1">
                <a:latin typeface="Times New Roman"/>
                <a:cs typeface="Times New Roman"/>
              </a:rPr>
              <a:t>k</a:t>
            </a:r>
            <a:r>
              <a:rPr dirty="0" sz="1550" spc="-120" i="1">
                <a:latin typeface="Times New Roman"/>
                <a:cs typeface="Times New Roman"/>
              </a:rPr>
              <a:t> </a:t>
            </a:r>
            <a:r>
              <a:rPr dirty="0" sz="1550" spc="90">
                <a:latin typeface="Symbol"/>
                <a:cs typeface="Symbol"/>
              </a:rPr>
              <a:t></a:t>
            </a:r>
            <a:r>
              <a:rPr dirty="0" sz="1550" spc="9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E</a:t>
            </a:r>
            <a:r>
              <a:rPr dirty="0" spc="50"/>
              <a:t>R</a:t>
            </a:r>
            <a:r>
              <a:rPr dirty="0" spc="30"/>
              <a:t>C</a:t>
            </a:r>
            <a:r>
              <a:rPr dirty="0" spc="-5"/>
              <a:t>I</a:t>
            </a:r>
            <a:r>
              <a:rPr dirty="0" spc="-10"/>
              <a:t>S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3884295" cy="8102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89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40">
                <a:solidFill>
                  <a:srgbClr val="C00000"/>
                </a:solidFill>
                <a:latin typeface="Trebuchet MS"/>
                <a:cs typeface="Trebuchet MS"/>
              </a:rPr>
              <a:t>Compute </a:t>
            </a:r>
            <a:r>
              <a:rPr dirty="0" sz="2600" spc="-125">
                <a:latin typeface="Trebuchet MS"/>
                <a:cs typeface="Trebuchet MS"/>
              </a:rPr>
              <a:t>the</a:t>
            </a:r>
            <a:r>
              <a:rPr dirty="0" sz="2600" spc="-380">
                <a:latin typeface="Trebuchet MS"/>
                <a:cs typeface="Trebuchet MS"/>
              </a:rPr>
              <a:t>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summations</a:t>
            </a:r>
            <a:r>
              <a:rPr dirty="0" sz="2600" spc="-13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algn="ctr" marR="607060">
              <a:lnSpc>
                <a:spcPct val="100000"/>
              </a:lnSpc>
              <a:spcBef>
                <a:spcPts val="1590"/>
              </a:spcBef>
            </a:pPr>
            <a:r>
              <a:rPr dirty="0" sz="1200" spc="65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2696" y="3395771"/>
            <a:ext cx="11048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6312" y="1992922"/>
            <a:ext cx="3852545" cy="3279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dirty="0" sz="2050" spc="40">
                <a:latin typeface="Times New Roman"/>
                <a:cs typeface="Times New Roman"/>
              </a:rPr>
              <a:t>[2(1)</a:t>
            </a:r>
            <a:r>
              <a:rPr dirty="0" sz="2050" spc="-125">
                <a:latin typeface="Times New Roman"/>
                <a:cs typeface="Times New Roman"/>
              </a:rPr>
              <a:t> </a:t>
            </a:r>
            <a:r>
              <a:rPr dirty="0" sz="2050" spc="100">
                <a:latin typeface="Symbol"/>
                <a:cs typeface="Symbol"/>
              </a:rPr>
              <a:t></a:t>
            </a:r>
            <a:r>
              <a:rPr dirty="0" sz="2050" spc="100">
                <a:latin typeface="Times New Roman"/>
                <a:cs typeface="Times New Roman"/>
              </a:rPr>
              <a:t>1]</a:t>
            </a:r>
            <a:r>
              <a:rPr dirty="0" sz="2050" spc="-225">
                <a:latin typeface="Times New Roman"/>
                <a:cs typeface="Times New Roman"/>
              </a:rPr>
              <a:t> </a:t>
            </a:r>
            <a:r>
              <a:rPr dirty="0" sz="2050" spc="165">
                <a:latin typeface="Symbol"/>
                <a:cs typeface="Symbol"/>
              </a:rPr>
              <a:t></a:t>
            </a:r>
            <a:r>
              <a:rPr dirty="0" sz="2050" spc="165">
                <a:latin typeface="Times New Roman"/>
                <a:cs typeface="Times New Roman"/>
              </a:rPr>
              <a:t>[2(2)</a:t>
            </a:r>
            <a:r>
              <a:rPr dirty="0" sz="2050" spc="-120">
                <a:latin typeface="Times New Roman"/>
                <a:cs typeface="Times New Roman"/>
              </a:rPr>
              <a:t> </a:t>
            </a:r>
            <a:r>
              <a:rPr dirty="0" sz="2050" spc="100">
                <a:latin typeface="Symbol"/>
                <a:cs typeface="Symbol"/>
              </a:rPr>
              <a:t></a:t>
            </a:r>
            <a:r>
              <a:rPr dirty="0" sz="2050" spc="100">
                <a:latin typeface="Times New Roman"/>
                <a:cs typeface="Times New Roman"/>
              </a:rPr>
              <a:t>1]</a:t>
            </a:r>
            <a:r>
              <a:rPr dirty="0" sz="2050" spc="-220">
                <a:latin typeface="Times New Roman"/>
                <a:cs typeface="Times New Roman"/>
              </a:rPr>
              <a:t> </a:t>
            </a:r>
            <a:r>
              <a:rPr dirty="0" sz="2050" spc="140">
                <a:latin typeface="Symbol"/>
                <a:cs typeface="Symbol"/>
              </a:rPr>
              <a:t></a:t>
            </a:r>
            <a:r>
              <a:rPr dirty="0" sz="2050" spc="140">
                <a:latin typeface="Times New Roman"/>
                <a:cs typeface="Times New Roman"/>
              </a:rPr>
              <a:t>[2(3)</a:t>
            </a:r>
            <a:r>
              <a:rPr dirty="0" sz="2050" spc="-110">
                <a:latin typeface="Times New Roman"/>
                <a:cs typeface="Times New Roman"/>
              </a:rPr>
              <a:t> </a:t>
            </a:r>
            <a:r>
              <a:rPr dirty="0" sz="2050" spc="95">
                <a:latin typeface="Symbol"/>
                <a:cs typeface="Symbol"/>
              </a:rPr>
              <a:t></a:t>
            </a:r>
            <a:r>
              <a:rPr dirty="0" sz="2050" spc="95">
                <a:latin typeface="Times New Roman"/>
                <a:cs typeface="Times New Roman"/>
              </a:rPr>
              <a:t>1]</a:t>
            </a:r>
            <a:endParaRPr sz="2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150"/>
              </a:spcBef>
              <a:tabLst>
                <a:tab pos="885190" algn="l"/>
              </a:tabLst>
            </a:pPr>
            <a:r>
              <a:rPr dirty="0" sz="2050" spc="225">
                <a:latin typeface="Times New Roman"/>
                <a:cs typeface="Times New Roman"/>
              </a:rPr>
              <a:t>1</a:t>
            </a:r>
            <a:r>
              <a:rPr dirty="0" sz="2050" spc="225">
                <a:latin typeface="Symbol"/>
                <a:cs typeface="Symbol"/>
              </a:rPr>
              <a:t></a:t>
            </a:r>
            <a:r>
              <a:rPr dirty="0" sz="2050" spc="-160">
                <a:latin typeface="Times New Roman"/>
                <a:cs typeface="Times New Roman"/>
              </a:rPr>
              <a:t> </a:t>
            </a:r>
            <a:r>
              <a:rPr dirty="0" sz="2050" spc="114">
                <a:latin typeface="Times New Roman"/>
                <a:cs typeface="Times New Roman"/>
              </a:rPr>
              <a:t>3</a:t>
            </a:r>
            <a:r>
              <a:rPr dirty="0" sz="2050" spc="114">
                <a:latin typeface="Symbol"/>
                <a:cs typeface="Symbol"/>
              </a:rPr>
              <a:t></a:t>
            </a:r>
            <a:r>
              <a:rPr dirty="0" sz="2050" spc="114">
                <a:latin typeface="Times New Roman"/>
                <a:cs typeface="Times New Roman"/>
              </a:rPr>
              <a:t>	</a:t>
            </a:r>
            <a:r>
              <a:rPr dirty="0" sz="2050" spc="130">
                <a:latin typeface="Times New Roman"/>
                <a:cs typeface="Times New Roman"/>
              </a:rPr>
              <a:t>5</a:t>
            </a:r>
            <a:endParaRPr sz="205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655"/>
              </a:spcBef>
            </a:pPr>
            <a:r>
              <a:rPr dirty="0" sz="2050" spc="130">
                <a:latin typeface="Times New Roman"/>
                <a:cs typeface="Times New Roman"/>
              </a:rPr>
              <a:t>9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dirty="0" sz="2050" spc="80">
                <a:latin typeface="Times New Roman"/>
                <a:cs typeface="Times New Roman"/>
              </a:rPr>
              <a:t>[(</a:t>
            </a:r>
            <a:r>
              <a:rPr dirty="0" sz="2050" spc="80">
                <a:latin typeface="Symbol"/>
                <a:cs typeface="Symbol"/>
              </a:rPr>
              <a:t></a:t>
            </a:r>
            <a:r>
              <a:rPr dirty="0" sz="2050" spc="80">
                <a:latin typeface="Times New Roman"/>
                <a:cs typeface="Times New Roman"/>
              </a:rPr>
              <a:t>1)</a:t>
            </a:r>
            <a:r>
              <a:rPr dirty="0" baseline="43981" sz="1800" spc="120">
                <a:latin typeface="Times New Roman"/>
                <a:cs typeface="Times New Roman"/>
              </a:rPr>
              <a:t>3</a:t>
            </a:r>
            <a:r>
              <a:rPr dirty="0" baseline="43981" sz="1800" spc="397">
                <a:latin typeface="Times New Roman"/>
                <a:cs typeface="Times New Roman"/>
              </a:rPr>
              <a:t> </a:t>
            </a:r>
            <a:r>
              <a:rPr dirty="0" sz="2050" spc="145">
                <a:latin typeface="Symbol"/>
                <a:cs typeface="Symbol"/>
              </a:rPr>
              <a:t></a:t>
            </a:r>
            <a:r>
              <a:rPr dirty="0" sz="2050" spc="-100">
                <a:latin typeface="Times New Roman"/>
                <a:cs typeface="Times New Roman"/>
              </a:rPr>
              <a:t> </a:t>
            </a:r>
            <a:r>
              <a:rPr dirty="0" sz="2050" spc="110">
                <a:latin typeface="Times New Roman"/>
                <a:cs typeface="Times New Roman"/>
              </a:rPr>
              <a:t>2]</a:t>
            </a:r>
            <a:r>
              <a:rPr dirty="0" sz="2050" spc="-235">
                <a:latin typeface="Times New Roman"/>
                <a:cs typeface="Times New Roman"/>
              </a:rPr>
              <a:t> </a:t>
            </a:r>
            <a:r>
              <a:rPr dirty="0" sz="2050" spc="150">
                <a:latin typeface="Symbol"/>
                <a:cs typeface="Symbol"/>
              </a:rPr>
              <a:t></a:t>
            </a:r>
            <a:r>
              <a:rPr dirty="0" sz="2050" spc="150">
                <a:latin typeface="Times New Roman"/>
                <a:cs typeface="Times New Roman"/>
              </a:rPr>
              <a:t>[(0)</a:t>
            </a:r>
            <a:r>
              <a:rPr dirty="0" baseline="43981" sz="1800" spc="225">
                <a:latin typeface="Times New Roman"/>
                <a:cs typeface="Times New Roman"/>
              </a:rPr>
              <a:t>3</a:t>
            </a:r>
            <a:r>
              <a:rPr dirty="0" baseline="43981" sz="1800" spc="390">
                <a:latin typeface="Times New Roman"/>
                <a:cs typeface="Times New Roman"/>
              </a:rPr>
              <a:t> </a:t>
            </a:r>
            <a:r>
              <a:rPr dirty="0" sz="2050" spc="145">
                <a:latin typeface="Symbol"/>
                <a:cs typeface="Symbol"/>
              </a:rPr>
              <a:t></a:t>
            </a:r>
            <a:r>
              <a:rPr dirty="0" sz="2050" spc="-105">
                <a:latin typeface="Times New Roman"/>
                <a:cs typeface="Times New Roman"/>
              </a:rPr>
              <a:t> </a:t>
            </a:r>
            <a:r>
              <a:rPr dirty="0" sz="2050" spc="110">
                <a:latin typeface="Times New Roman"/>
                <a:cs typeface="Times New Roman"/>
              </a:rPr>
              <a:t>2]</a:t>
            </a:r>
            <a:r>
              <a:rPr dirty="0" sz="2050" spc="-229">
                <a:latin typeface="Times New Roman"/>
                <a:cs typeface="Times New Roman"/>
              </a:rPr>
              <a:t> </a:t>
            </a:r>
            <a:r>
              <a:rPr dirty="0" sz="2050" spc="80">
                <a:latin typeface="Symbol"/>
                <a:cs typeface="Symbol"/>
              </a:rPr>
              <a:t></a:t>
            </a:r>
            <a:r>
              <a:rPr dirty="0" sz="2050" spc="80">
                <a:latin typeface="Times New Roman"/>
                <a:cs typeface="Times New Roman"/>
              </a:rPr>
              <a:t>[(1)</a:t>
            </a:r>
            <a:r>
              <a:rPr dirty="0" baseline="43981" sz="1800" spc="120">
                <a:latin typeface="Times New Roman"/>
                <a:cs typeface="Times New Roman"/>
              </a:rPr>
              <a:t>3</a:t>
            </a:r>
            <a:r>
              <a:rPr dirty="0" baseline="43981" sz="1800" spc="390">
                <a:latin typeface="Times New Roman"/>
                <a:cs typeface="Times New Roman"/>
              </a:rPr>
              <a:t> </a:t>
            </a:r>
            <a:r>
              <a:rPr dirty="0" sz="2050" spc="145">
                <a:latin typeface="Symbol"/>
                <a:cs typeface="Symbol"/>
              </a:rPr>
              <a:t></a:t>
            </a:r>
            <a:r>
              <a:rPr dirty="0" sz="2050" spc="-105">
                <a:latin typeface="Times New Roman"/>
                <a:cs typeface="Times New Roman"/>
              </a:rPr>
              <a:t> </a:t>
            </a:r>
            <a:r>
              <a:rPr dirty="0" sz="2050" spc="110">
                <a:latin typeface="Times New Roman"/>
                <a:cs typeface="Times New Roman"/>
              </a:rPr>
              <a:t>2]</a:t>
            </a:r>
            <a:endParaRPr sz="20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2155"/>
              </a:spcBef>
            </a:pPr>
            <a:r>
              <a:rPr dirty="0" sz="2050" spc="180">
                <a:latin typeface="Times New Roman"/>
                <a:cs typeface="Times New Roman"/>
              </a:rPr>
              <a:t>[</a:t>
            </a:r>
            <a:r>
              <a:rPr dirty="0" sz="2050" spc="180">
                <a:latin typeface="Symbol"/>
                <a:cs typeface="Symbol"/>
              </a:rPr>
              <a:t></a:t>
            </a:r>
            <a:r>
              <a:rPr dirty="0" sz="2050" spc="180">
                <a:latin typeface="Times New Roman"/>
                <a:cs typeface="Times New Roman"/>
              </a:rPr>
              <a:t>1</a:t>
            </a:r>
            <a:r>
              <a:rPr dirty="0" sz="2050" spc="180">
                <a:latin typeface="Symbol"/>
                <a:cs typeface="Symbol"/>
              </a:rPr>
              <a:t></a:t>
            </a:r>
            <a:r>
              <a:rPr dirty="0" sz="2050" spc="-95">
                <a:latin typeface="Times New Roman"/>
                <a:cs typeface="Times New Roman"/>
              </a:rPr>
              <a:t> </a:t>
            </a:r>
            <a:r>
              <a:rPr dirty="0" sz="2050" spc="110">
                <a:latin typeface="Times New Roman"/>
                <a:cs typeface="Times New Roman"/>
              </a:rPr>
              <a:t>2]</a:t>
            </a:r>
            <a:r>
              <a:rPr dirty="0" sz="2050" spc="-240">
                <a:latin typeface="Times New Roman"/>
                <a:cs typeface="Times New Roman"/>
              </a:rPr>
              <a:t> </a:t>
            </a:r>
            <a:r>
              <a:rPr dirty="0" sz="2050" spc="210">
                <a:latin typeface="Symbol"/>
                <a:cs typeface="Symbol"/>
              </a:rPr>
              <a:t></a:t>
            </a:r>
            <a:r>
              <a:rPr dirty="0" sz="2050" spc="210">
                <a:latin typeface="Times New Roman"/>
                <a:cs typeface="Times New Roman"/>
              </a:rPr>
              <a:t>[0</a:t>
            </a:r>
            <a:r>
              <a:rPr dirty="0" sz="2050" spc="-160">
                <a:latin typeface="Times New Roman"/>
                <a:cs typeface="Times New Roman"/>
              </a:rPr>
              <a:t> </a:t>
            </a:r>
            <a:r>
              <a:rPr dirty="0" sz="2050" spc="145">
                <a:latin typeface="Symbol"/>
                <a:cs typeface="Symbol"/>
              </a:rPr>
              <a:t></a:t>
            </a:r>
            <a:r>
              <a:rPr dirty="0" sz="2050" spc="-95">
                <a:latin typeface="Times New Roman"/>
                <a:cs typeface="Times New Roman"/>
              </a:rPr>
              <a:t> </a:t>
            </a:r>
            <a:r>
              <a:rPr dirty="0" sz="2050" spc="110">
                <a:latin typeface="Times New Roman"/>
                <a:cs typeface="Times New Roman"/>
              </a:rPr>
              <a:t>2]</a:t>
            </a:r>
            <a:r>
              <a:rPr dirty="0" sz="2050" spc="-240">
                <a:latin typeface="Times New Roman"/>
                <a:cs typeface="Times New Roman"/>
              </a:rPr>
              <a:t> </a:t>
            </a:r>
            <a:r>
              <a:rPr dirty="0" sz="2050" spc="145">
                <a:latin typeface="Symbol"/>
                <a:cs typeface="Symbol"/>
              </a:rPr>
              <a:t></a:t>
            </a:r>
            <a:r>
              <a:rPr dirty="0" sz="2050" spc="-270">
                <a:latin typeface="Times New Roman"/>
                <a:cs typeface="Times New Roman"/>
              </a:rPr>
              <a:t> </a:t>
            </a:r>
            <a:r>
              <a:rPr dirty="0" sz="2050" spc="114">
                <a:latin typeface="Times New Roman"/>
                <a:cs typeface="Times New Roman"/>
              </a:rPr>
              <a:t>[1</a:t>
            </a:r>
            <a:r>
              <a:rPr dirty="0" sz="2050" spc="114">
                <a:latin typeface="Symbol"/>
                <a:cs typeface="Symbol"/>
              </a:rPr>
              <a:t></a:t>
            </a:r>
            <a:r>
              <a:rPr dirty="0" sz="2050" spc="-95">
                <a:latin typeface="Times New Roman"/>
                <a:cs typeface="Times New Roman"/>
              </a:rPr>
              <a:t> </a:t>
            </a:r>
            <a:r>
              <a:rPr dirty="0" sz="2050" spc="110">
                <a:latin typeface="Times New Roman"/>
                <a:cs typeface="Times New Roman"/>
              </a:rPr>
              <a:t>2]</a:t>
            </a:r>
            <a:endParaRPr sz="2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55"/>
              </a:spcBef>
              <a:tabLst>
                <a:tab pos="504825" algn="l"/>
                <a:tab pos="972819" algn="l"/>
              </a:tabLst>
            </a:pPr>
            <a:r>
              <a:rPr dirty="0" sz="2050" spc="60">
                <a:latin typeface="Times New Roman"/>
                <a:cs typeface="Times New Roman"/>
              </a:rPr>
              <a:t>1</a:t>
            </a:r>
            <a:r>
              <a:rPr dirty="0" sz="2050" spc="60">
                <a:latin typeface="Symbol"/>
                <a:cs typeface="Symbol"/>
              </a:rPr>
              <a:t></a:t>
            </a:r>
            <a:r>
              <a:rPr dirty="0" sz="2050" spc="60">
                <a:latin typeface="Times New Roman"/>
                <a:cs typeface="Times New Roman"/>
              </a:rPr>
              <a:t>	</a:t>
            </a:r>
            <a:r>
              <a:rPr dirty="0" sz="2050" spc="150">
                <a:latin typeface="Times New Roman"/>
                <a:cs typeface="Times New Roman"/>
              </a:rPr>
              <a:t>2</a:t>
            </a:r>
            <a:r>
              <a:rPr dirty="0" sz="2050" spc="150">
                <a:latin typeface="Symbol"/>
                <a:cs typeface="Symbol"/>
              </a:rPr>
              <a:t></a:t>
            </a:r>
            <a:r>
              <a:rPr dirty="0" sz="2050" spc="150">
                <a:latin typeface="Times New Roman"/>
                <a:cs typeface="Times New Roman"/>
              </a:rPr>
              <a:t>	</a:t>
            </a:r>
            <a:r>
              <a:rPr dirty="0" sz="2050" spc="130">
                <a:latin typeface="Times New Roman"/>
                <a:cs typeface="Times New Roman"/>
              </a:rPr>
              <a:t>3</a:t>
            </a:r>
            <a:endParaRPr sz="205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  <a:spcBef>
                <a:spcPts val="655"/>
              </a:spcBef>
            </a:pPr>
            <a:r>
              <a:rPr dirty="0" sz="2050" spc="130">
                <a:latin typeface="Times New Roman"/>
                <a:cs typeface="Times New Roman"/>
              </a:rPr>
              <a:t>6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340" y="1992922"/>
            <a:ext cx="246379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95">
                <a:latin typeface="Times New Roman"/>
                <a:cs typeface="Times New Roman"/>
              </a:rPr>
              <a:t>1.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4190" y="1813796"/>
            <a:ext cx="2036445" cy="345821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490"/>
              </a:spcBef>
              <a:tabLst>
                <a:tab pos="1823085" algn="l"/>
              </a:tabLst>
            </a:pPr>
            <a:r>
              <a:rPr dirty="0" baseline="-8960" sz="4650" spc="315">
                <a:latin typeface="Symbol"/>
                <a:cs typeface="Symbol"/>
              </a:rPr>
              <a:t></a:t>
            </a:r>
            <a:r>
              <a:rPr dirty="0" sz="2050" spc="210">
                <a:latin typeface="Times New Roman"/>
                <a:cs typeface="Times New Roman"/>
              </a:rPr>
              <a:t>(2</a:t>
            </a:r>
            <a:r>
              <a:rPr dirty="0" sz="2050" spc="210" i="1">
                <a:latin typeface="Times New Roman"/>
                <a:cs typeface="Times New Roman"/>
              </a:rPr>
              <a:t>i</a:t>
            </a:r>
            <a:r>
              <a:rPr dirty="0" sz="2050" spc="-75" i="1">
                <a:latin typeface="Times New Roman"/>
                <a:cs typeface="Times New Roman"/>
              </a:rPr>
              <a:t> </a:t>
            </a:r>
            <a:r>
              <a:rPr dirty="0" sz="2050" spc="100">
                <a:latin typeface="Symbol"/>
                <a:cs typeface="Symbol"/>
              </a:rPr>
              <a:t></a:t>
            </a:r>
            <a:r>
              <a:rPr dirty="0" sz="2050" spc="100">
                <a:latin typeface="Times New Roman"/>
                <a:cs typeface="Times New Roman"/>
              </a:rPr>
              <a:t>1)	</a:t>
            </a:r>
            <a:r>
              <a:rPr dirty="0" sz="2050" spc="145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  <a:p>
            <a:pPr marL="105410">
              <a:lnSpc>
                <a:spcPct val="100000"/>
              </a:lnSpc>
              <a:spcBef>
                <a:spcPts val="145"/>
              </a:spcBef>
            </a:pPr>
            <a:r>
              <a:rPr dirty="0" sz="1200" spc="70" i="1">
                <a:latin typeface="Times New Roman"/>
                <a:cs typeface="Times New Roman"/>
              </a:rPr>
              <a:t>i</a:t>
            </a:r>
            <a:r>
              <a:rPr dirty="0" sz="1200" spc="70">
                <a:latin typeface="Symbol"/>
                <a:cs typeface="Symbol"/>
              </a:rPr>
              <a:t></a:t>
            </a:r>
            <a:r>
              <a:rPr dirty="0" sz="1200" spc="7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823720">
              <a:lnSpc>
                <a:spcPct val="100000"/>
              </a:lnSpc>
              <a:spcBef>
                <a:spcPts val="355"/>
              </a:spcBef>
            </a:pPr>
            <a:r>
              <a:rPr dirty="0" sz="2050" spc="145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  <a:p>
            <a:pPr marL="1823720">
              <a:lnSpc>
                <a:spcPct val="100000"/>
              </a:lnSpc>
              <a:spcBef>
                <a:spcPts val="660"/>
              </a:spcBef>
            </a:pPr>
            <a:r>
              <a:rPr dirty="0" sz="2050" spc="145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  <a:p>
            <a:pPr marL="88265">
              <a:lnSpc>
                <a:spcPct val="100000"/>
              </a:lnSpc>
              <a:spcBef>
                <a:spcPts val="1035"/>
              </a:spcBef>
              <a:tabLst>
                <a:tab pos="1823085" algn="l"/>
              </a:tabLst>
            </a:pPr>
            <a:r>
              <a:rPr dirty="0" baseline="-8960" sz="4650" spc="397">
                <a:latin typeface="Symbol"/>
                <a:cs typeface="Symbol"/>
              </a:rPr>
              <a:t></a:t>
            </a:r>
            <a:r>
              <a:rPr dirty="0" baseline="-8960" sz="4650" spc="-742">
                <a:latin typeface="Times New Roman"/>
                <a:cs typeface="Times New Roman"/>
              </a:rPr>
              <a:t> </a:t>
            </a:r>
            <a:r>
              <a:rPr dirty="0" sz="2050" spc="130">
                <a:latin typeface="Times New Roman"/>
                <a:cs typeface="Times New Roman"/>
              </a:rPr>
              <a:t>(</a:t>
            </a:r>
            <a:r>
              <a:rPr dirty="0" sz="2050" spc="130" i="1">
                <a:latin typeface="Times New Roman"/>
                <a:cs typeface="Times New Roman"/>
              </a:rPr>
              <a:t>k </a:t>
            </a:r>
            <a:r>
              <a:rPr dirty="0" baseline="43981" sz="1800" spc="97">
                <a:latin typeface="Times New Roman"/>
                <a:cs typeface="Times New Roman"/>
              </a:rPr>
              <a:t>3 </a:t>
            </a:r>
            <a:r>
              <a:rPr dirty="0" sz="2050" spc="145">
                <a:latin typeface="Symbol"/>
                <a:cs typeface="Symbol"/>
              </a:rPr>
              <a:t></a:t>
            </a:r>
            <a:r>
              <a:rPr dirty="0" sz="2050" spc="-95">
                <a:latin typeface="Times New Roman"/>
                <a:cs typeface="Times New Roman"/>
              </a:rPr>
              <a:t> </a:t>
            </a:r>
            <a:r>
              <a:rPr dirty="0" sz="2050" spc="110">
                <a:latin typeface="Times New Roman"/>
                <a:cs typeface="Times New Roman"/>
              </a:rPr>
              <a:t>2)	</a:t>
            </a:r>
            <a:r>
              <a:rPr dirty="0" sz="2050" spc="145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150"/>
              </a:spcBef>
            </a:pPr>
            <a:r>
              <a:rPr dirty="0" sz="1200" spc="60" i="1">
                <a:latin typeface="Times New Roman"/>
                <a:cs typeface="Times New Roman"/>
              </a:rPr>
              <a:t>k</a:t>
            </a:r>
            <a:r>
              <a:rPr dirty="0" sz="1200" spc="-130" i="1">
                <a:latin typeface="Times New Roman"/>
                <a:cs typeface="Times New Roman"/>
              </a:rPr>
              <a:t> </a:t>
            </a:r>
            <a:r>
              <a:rPr dirty="0" sz="1200" spc="95">
                <a:latin typeface="Symbol"/>
                <a:cs typeface="Symbol"/>
              </a:rPr>
              <a:t></a:t>
            </a:r>
            <a:r>
              <a:rPr dirty="0" sz="1200" spc="9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algn="r" marR="43180">
              <a:lnSpc>
                <a:spcPct val="100000"/>
              </a:lnSpc>
              <a:spcBef>
                <a:spcPts val="355"/>
              </a:spcBef>
            </a:pPr>
            <a:r>
              <a:rPr dirty="0" sz="2050" spc="145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  <a:p>
            <a:pPr algn="r" marR="43180">
              <a:lnSpc>
                <a:spcPct val="100000"/>
              </a:lnSpc>
              <a:spcBef>
                <a:spcPts val="655"/>
              </a:spcBef>
            </a:pPr>
            <a:r>
              <a:rPr dirty="0" sz="2050" spc="145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  <a:p>
            <a:pPr algn="r" marR="43180">
              <a:lnSpc>
                <a:spcPct val="100000"/>
              </a:lnSpc>
              <a:spcBef>
                <a:spcPts val="655"/>
              </a:spcBef>
            </a:pPr>
            <a:r>
              <a:rPr dirty="0" sz="2050" spc="145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473" y="3552244"/>
            <a:ext cx="246379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95">
                <a:latin typeface="Times New Roman"/>
                <a:cs typeface="Times New Roman"/>
              </a:rPr>
              <a:t>2.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0240" y="578485"/>
            <a:ext cx="123698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30"/>
              <a:t>N</a:t>
            </a:r>
            <a:r>
              <a:rPr dirty="0" spc="-15"/>
              <a:t>O</a:t>
            </a:r>
            <a:r>
              <a:rPr dirty="0" spc="15"/>
              <a:t>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7574280" cy="36690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125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20">
                <a:latin typeface="Trebuchet MS"/>
                <a:cs typeface="Trebuchet MS"/>
              </a:rPr>
              <a:t>Note </a:t>
            </a:r>
            <a:r>
              <a:rPr dirty="0" sz="2600" spc="-155">
                <a:latin typeface="Trebuchet MS"/>
                <a:cs typeface="Trebuchet MS"/>
              </a:rPr>
              <a:t>that </a:t>
            </a:r>
            <a:r>
              <a:rPr dirty="0" sz="2600" spc="-130">
                <a:latin typeface="Trebuchet MS"/>
                <a:cs typeface="Trebuchet MS"/>
              </a:rPr>
              <a:t>in </a:t>
            </a:r>
            <a:r>
              <a:rPr dirty="0" sz="2600" spc="-85">
                <a:latin typeface="Trebuchet MS"/>
                <a:cs typeface="Trebuchet MS"/>
              </a:rPr>
              <a:t>both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examples </a:t>
            </a:r>
            <a:r>
              <a:rPr dirty="0" sz="2600" spc="-150">
                <a:latin typeface="Trebuchet MS"/>
                <a:cs typeface="Trebuchet MS"/>
              </a:rPr>
              <a:t>we </a:t>
            </a:r>
            <a:r>
              <a:rPr dirty="0" sz="2600" spc="-195">
                <a:latin typeface="Trebuchet MS"/>
                <a:cs typeface="Trebuchet MS"/>
              </a:rPr>
              <a:t>have</a:t>
            </a:r>
            <a:r>
              <a:rPr dirty="0" sz="2600" spc="-300">
                <a:latin typeface="Trebuchet MS"/>
                <a:cs typeface="Trebuchet MS"/>
              </a:rPr>
              <a:t> </a:t>
            </a:r>
            <a:r>
              <a:rPr dirty="0" sz="2600" spc="-25" b="1">
                <a:solidFill>
                  <a:srgbClr val="C00000"/>
                </a:solidFill>
                <a:latin typeface="Trebuchet MS"/>
                <a:cs typeface="Trebuchet MS"/>
              </a:rPr>
              <a:t>constants</a:t>
            </a:r>
            <a:r>
              <a:rPr dirty="0" sz="2600" spc="-2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717BA2"/>
              </a:buClr>
              <a:buFont typeface="Arial"/>
              <a:buChar char=""/>
            </a:pPr>
            <a:endParaRPr sz="3900">
              <a:latin typeface="Trebuchet MS"/>
              <a:cs typeface="Trebuchet MS"/>
            </a:endParaRPr>
          </a:p>
          <a:p>
            <a:pPr marL="288925" marR="138430" indent="-276860">
              <a:lnSpc>
                <a:spcPts val="3080"/>
              </a:lnSpc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-80">
                <a:latin typeface="Trebuchet MS"/>
                <a:cs typeface="Trebuchet MS"/>
              </a:rPr>
              <a:t>In </a:t>
            </a:r>
            <a:r>
              <a:rPr dirty="0" sz="2600" spc="-105">
                <a:latin typeface="Trebuchet MS"/>
                <a:cs typeface="Trebuchet MS"/>
              </a:rPr>
              <a:t>First </a:t>
            </a:r>
            <a:r>
              <a:rPr dirty="0" sz="2600" spc="-135">
                <a:latin typeface="Trebuchet MS"/>
                <a:cs typeface="Trebuchet MS"/>
              </a:rPr>
              <a:t>example </a:t>
            </a:r>
            <a:r>
              <a:rPr dirty="0" sz="2600" spc="-150">
                <a:latin typeface="Trebuchet MS"/>
                <a:cs typeface="Trebuchet MS"/>
              </a:rPr>
              <a:t>we </a:t>
            </a:r>
            <a:r>
              <a:rPr dirty="0" sz="2600" spc="-195">
                <a:latin typeface="Trebuchet MS"/>
                <a:cs typeface="Trebuchet MS"/>
              </a:rPr>
              <a:t>have </a:t>
            </a:r>
            <a:r>
              <a:rPr dirty="0" sz="2600" spc="15" b="1">
                <a:solidFill>
                  <a:srgbClr val="C00000"/>
                </a:solidFill>
                <a:latin typeface="Trebuchet MS"/>
                <a:cs typeface="Trebuchet MS"/>
              </a:rPr>
              <a:t>constant </a:t>
            </a:r>
            <a:r>
              <a:rPr dirty="0" sz="2600" spc="-165" b="1">
                <a:solidFill>
                  <a:srgbClr val="C00000"/>
                </a:solidFill>
                <a:latin typeface="Trebuchet MS"/>
                <a:cs typeface="Trebuchet MS"/>
              </a:rPr>
              <a:t>‘-1’ </a:t>
            </a:r>
            <a:r>
              <a:rPr dirty="0" sz="2600" spc="-155">
                <a:latin typeface="Trebuchet MS"/>
                <a:cs typeface="Trebuchet MS"/>
              </a:rPr>
              <a:t>that</a:t>
            </a:r>
            <a:r>
              <a:rPr dirty="0" sz="2600" spc="-375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constant  </a:t>
            </a:r>
            <a:r>
              <a:rPr dirty="0" sz="2600" spc="-140">
                <a:latin typeface="Trebuchet MS"/>
                <a:cs typeface="Trebuchet MS"/>
              </a:rPr>
              <a:t>appear </a:t>
            </a:r>
            <a:r>
              <a:rPr dirty="0" sz="2600" spc="-130">
                <a:latin typeface="Trebuchet MS"/>
                <a:cs typeface="Trebuchet MS"/>
              </a:rPr>
              <a:t>in </a:t>
            </a:r>
            <a:r>
              <a:rPr dirty="0" sz="2600" spc="-204">
                <a:latin typeface="Trebuchet MS"/>
                <a:cs typeface="Trebuchet MS"/>
              </a:rPr>
              <a:t>all </a:t>
            </a:r>
            <a:r>
              <a:rPr dirty="0" sz="2600" spc="-114">
                <a:latin typeface="Trebuchet MS"/>
                <a:cs typeface="Trebuchet MS"/>
              </a:rPr>
              <a:t>three</a:t>
            </a:r>
            <a:r>
              <a:rPr dirty="0" sz="2600" spc="-195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terms.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17BA2"/>
              </a:buClr>
              <a:buFont typeface="Arial"/>
              <a:buChar char=""/>
            </a:pPr>
            <a:endParaRPr sz="3600">
              <a:latin typeface="Trebuchet MS"/>
              <a:cs typeface="Trebuchet MS"/>
            </a:endParaRPr>
          </a:p>
          <a:p>
            <a:pPr marL="288925" indent="-276860">
              <a:lnSpc>
                <a:spcPct val="100000"/>
              </a:lnSpc>
              <a:spcBef>
                <a:spcPts val="5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-130">
                <a:latin typeface="Trebuchet MS"/>
                <a:cs typeface="Trebuchet MS"/>
              </a:rPr>
              <a:t>Similarly </a:t>
            </a:r>
            <a:r>
              <a:rPr dirty="0" sz="2600" spc="-165" b="1">
                <a:solidFill>
                  <a:srgbClr val="C00000"/>
                </a:solidFill>
                <a:latin typeface="Trebuchet MS"/>
                <a:cs typeface="Trebuchet MS"/>
              </a:rPr>
              <a:t>‘+2’ </a:t>
            </a:r>
            <a:r>
              <a:rPr dirty="0" sz="2600" spc="-130">
                <a:latin typeface="Trebuchet MS"/>
                <a:cs typeface="Trebuchet MS"/>
              </a:rPr>
              <a:t>in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95">
                <a:latin typeface="Trebuchet MS"/>
                <a:cs typeface="Trebuchet MS"/>
              </a:rPr>
              <a:t>second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example.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17BA2"/>
              </a:buClr>
              <a:buFont typeface="Arial"/>
              <a:buChar char=""/>
            </a:pPr>
            <a:endParaRPr sz="3750">
              <a:latin typeface="Trebuchet MS"/>
              <a:cs typeface="Trebuchet MS"/>
            </a:endParaRPr>
          </a:p>
          <a:p>
            <a:pPr marL="288925" indent="-276860">
              <a:lnSpc>
                <a:spcPct val="100000"/>
              </a:lnSpc>
              <a:spcBef>
                <a:spcPts val="5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-60">
                <a:latin typeface="Trebuchet MS"/>
                <a:cs typeface="Trebuchet MS"/>
              </a:rPr>
              <a:t>The </a:t>
            </a:r>
            <a:r>
              <a:rPr dirty="0" sz="2600" spc="15" b="1">
                <a:solidFill>
                  <a:srgbClr val="C00000"/>
                </a:solidFill>
                <a:latin typeface="Trebuchet MS"/>
                <a:cs typeface="Trebuchet MS"/>
              </a:rPr>
              <a:t>constant </a:t>
            </a:r>
            <a:r>
              <a:rPr dirty="0" sz="2600" spc="75" b="1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30">
                <a:latin typeface="Trebuchet MS"/>
                <a:cs typeface="Trebuchet MS"/>
              </a:rPr>
              <a:t>in </a:t>
            </a:r>
            <a:r>
              <a:rPr dirty="0" sz="2600" spc="-90">
                <a:latin typeface="Trebuchet MS"/>
                <a:cs typeface="Trebuchet MS"/>
              </a:rPr>
              <a:t>series </a:t>
            </a:r>
            <a:r>
              <a:rPr dirty="0" sz="2600" spc="-135">
                <a:latin typeface="Trebuchet MS"/>
                <a:cs typeface="Trebuchet MS"/>
              </a:rPr>
              <a:t>keep </a:t>
            </a:r>
            <a:r>
              <a:rPr dirty="0" sz="2600" spc="-40">
                <a:latin typeface="Trebuchet MS"/>
                <a:cs typeface="Trebuchet MS"/>
              </a:rPr>
              <a:t>on</a:t>
            </a:r>
            <a:r>
              <a:rPr dirty="0" sz="2600" spc="-525">
                <a:latin typeface="Trebuchet MS"/>
                <a:cs typeface="Trebuchet MS"/>
              </a:rPr>
              <a:t> </a:t>
            </a:r>
            <a:r>
              <a:rPr dirty="0" sz="2600" spc="-55" b="1">
                <a:solidFill>
                  <a:srgbClr val="C00000"/>
                </a:solidFill>
                <a:latin typeface="Trebuchet MS"/>
                <a:cs typeface="Trebuchet MS"/>
              </a:rPr>
              <a:t>adding</a:t>
            </a:r>
            <a:r>
              <a:rPr dirty="0" sz="2600" spc="-5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3601" y="90169"/>
            <a:ext cx="5895340" cy="10045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023619" marR="5080" indent="-1010919">
              <a:lnSpc>
                <a:spcPct val="100000"/>
              </a:lnSpc>
              <a:spcBef>
                <a:spcPts val="130"/>
              </a:spcBef>
            </a:pPr>
            <a:r>
              <a:rPr dirty="0" u="heavy" sz="320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SUMMATION </a:t>
            </a:r>
            <a:r>
              <a:rPr dirty="0" u="heavy" sz="3200" spc="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NOTATION</a:t>
            </a:r>
            <a:r>
              <a:rPr dirty="0" u="heavy" sz="3200" spc="-14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 </a:t>
            </a:r>
            <a:r>
              <a:rPr dirty="0" u="heavy" sz="3200" spc="1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TO </a:t>
            </a:r>
            <a:r>
              <a:rPr dirty="0" sz="3200" spc="15" b="1">
                <a:solidFill>
                  <a:srgbClr val="006FC0"/>
                </a:solidFill>
                <a:latin typeface="Bookman Uralic"/>
                <a:cs typeface="Bookman Uralic"/>
              </a:rPr>
              <a:t> </a:t>
            </a:r>
            <a:r>
              <a:rPr dirty="0" u="heavy" sz="3200" spc="2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EXPANDED</a:t>
            </a:r>
            <a:r>
              <a:rPr dirty="0" u="heavy" sz="3200" spc="-24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 </a:t>
            </a:r>
            <a:r>
              <a:rPr dirty="0" u="heavy" sz="3200" spc="1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FORM</a:t>
            </a:r>
            <a:endParaRPr sz="3200">
              <a:latin typeface="Bookman Uralic"/>
              <a:cs typeface="Bookman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158430"/>
            <a:ext cx="3219450" cy="97980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88925" indent="-276860">
              <a:lnSpc>
                <a:spcPct val="100000"/>
              </a:lnSpc>
              <a:spcBef>
                <a:spcPts val="73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15">
                <a:latin typeface="Trebuchet MS"/>
                <a:cs typeface="Trebuchet MS"/>
              </a:rPr>
              <a:t>Write </a:t>
            </a:r>
            <a:r>
              <a:rPr dirty="0" sz="2600" spc="-125">
                <a:latin typeface="Trebuchet MS"/>
                <a:cs typeface="Trebuchet MS"/>
              </a:rPr>
              <a:t>the</a:t>
            </a:r>
            <a:r>
              <a:rPr dirty="0" sz="2600" spc="-44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summation</a:t>
            </a:r>
            <a:endParaRPr sz="2600">
              <a:latin typeface="Trebuchet MS"/>
              <a:cs typeface="Trebuchet MS"/>
            </a:endParaRPr>
          </a:p>
          <a:p>
            <a:pPr marL="288925" indent="-276860">
              <a:lnSpc>
                <a:spcPct val="100000"/>
              </a:lnSpc>
              <a:spcBef>
                <a:spcPts val="635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u="heavy" sz="2600" spc="27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2314" y="1235011"/>
            <a:ext cx="251523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45">
                <a:latin typeface="Trebuchet MS"/>
                <a:cs typeface="Trebuchet MS"/>
              </a:rPr>
              <a:t>to </a:t>
            </a:r>
            <a:r>
              <a:rPr dirty="0" sz="2600" spc="-114">
                <a:latin typeface="Trebuchet MS"/>
                <a:cs typeface="Trebuchet MS"/>
              </a:rPr>
              <a:t>expanded</a:t>
            </a:r>
            <a:r>
              <a:rPr dirty="0" sz="2600" spc="-47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form: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1863" y="2579624"/>
            <a:ext cx="4926330" cy="979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90"/>
              </a:spcBef>
              <a:tabLst>
                <a:tab pos="2758440" algn="l"/>
              </a:tabLst>
            </a:pP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Lower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Limit</a:t>
            </a:r>
            <a:r>
              <a:rPr dirty="0" sz="2600" spc="-21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85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dirty="0" sz="2600" spc="-185">
                <a:latin typeface="Trebuchet MS"/>
                <a:cs typeface="Trebuchet MS"/>
              </a:rPr>
              <a:t>,	</a:t>
            </a:r>
            <a:r>
              <a:rPr dirty="0" sz="2600" spc="-30">
                <a:solidFill>
                  <a:srgbClr val="C00000"/>
                </a:solidFill>
                <a:latin typeface="Trebuchet MS"/>
                <a:cs typeface="Trebuchet MS"/>
              </a:rPr>
              <a:t>Upper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Limit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4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  </a:t>
            </a:r>
            <a:r>
              <a:rPr dirty="0" sz="2600" spc="-175">
                <a:latin typeface="Trebuchet MS"/>
                <a:cs typeface="Trebuchet MS"/>
              </a:rPr>
              <a:t>Total </a:t>
            </a:r>
            <a:r>
              <a:rPr dirty="0" sz="2600" spc="-85">
                <a:latin typeface="Trebuchet MS"/>
                <a:cs typeface="Trebuchet MS"/>
              </a:rPr>
              <a:t>number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85">
                <a:latin typeface="Trebuchet MS"/>
                <a:cs typeface="Trebuchet MS"/>
              </a:rPr>
              <a:t>terms </a:t>
            </a:r>
            <a:r>
              <a:rPr dirty="0" sz="2600" spc="-145">
                <a:latin typeface="Trebuchet MS"/>
                <a:cs typeface="Trebuchet MS"/>
              </a:rPr>
              <a:t>will </a:t>
            </a:r>
            <a:r>
              <a:rPr dirty="0" sz="2600" spc="-135">
                <a:latin typeface="Trebuchet MS"/>
                <a:cs typeface="Trebuchet MS"/>
              </a:rPr>
              <a:t>be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95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19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15421" y="1550081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824" y="0"/>
                </a:lnTo>
              </a:path>
            </a:pathLst>
          </a:custGeom>
          <a:ln w="140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93913" y="1144951"/>
            <a:ext cx="726440" cy="3670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sz="2200" spc="190">
                <a:latin typeface="Times New Roman"/>
                <a:cs typeface="Times New Roman"/>
              </a:rPr>
              <a:t>(</a:t>
            </a:r>
            <a:r>
              <a:rPr dirty="0" sz="2200" spc="190">
                <a:latin typeface="Symbol"/>
                <a:cs typeface="Symbol"/>
              </a:rPr>
              <a:t></a:t>
            </a:r>
            <a:r>
              <a:rPr dirty="0" sz="2200" spc="190">
                <a:latin typeface="Times New Roman"/>
                <a:cs typeface="Times New Roman"/>
              </a:rPr>
              <a:t>1)</a:t>
            </a:r>
            <a:r>
              <a:rPr dirty="0" baseline="42735" sz="1950" spc="284" i="1">
                <a:latin typeface="Times New Roman"/>
                <a:cs typeface="Times New Roman"/>
              </a:rPr>
              <a:t>i</a:t>
            </a:r>
            <a:endParaRPr baseline="42735"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6659" y="1545918"/>
            <a:ext cx="589280" cy="3670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200" spc="160" i="1">
                <a:latin typeface="Times New Roman"/>
                <a:cs typeface="Times New Roman"/>
              </a:rPr>
              <a:t>i</a:t>
            </a:r>
            <a:r>
              <a:rPr dirty="0" sz="2200" spc="-100" i="1">
                <a:latin typeface="Times New Roman"/>
                <a:cs typeface="Times New Roman"/>
              </a:rPr>
              <a:t> </a:t>
            </a:r>
            <a:r>
              <a:rPr dirty="0" sz="2200" spc="409">
                <a:latin typeface="Symbol"/>
                <a:cs typeface="Symbol"/>
              </a:rPr>
              <a:t></a:t>
            </a:r>
            <a:r>
              <a:rPr dirty="0" sz="2200" spc="409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8950" y="1155430"/>
            <a:ext cx="12827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155" i="1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1758" y="1246856"/>
            <a:ext cx="403860" cy="6896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3840"/>
              </a:lnSpc>
              <a:spcBef>
                <a:spcPts val="110"/>
              </a:spcBef>
            </a:pPr>
            <a:r>
              <a:rPr dirty="0" sz="3350" spc="590">
                <a:latin typeface="Symbol"/>
                <a:cs typeface="Symbol"/>
              </a:rPr>
              <a:t></a:t>
            </a:r>
            <a:endParaRPr sz="3350">
              <a:latin typeface="Symbol"/>
              <a:cs typeface="Symbol"/>
            </a:endParaRPr>
          </a:p>
          <a:p>
            <a:pPr marL="50800">
              <a:lnSpc>
                <a:spcPts val="1380"/>
              </a:lnSpc>
            </a:pPr>
            <a:r>
              <a:rPr dirty="0" sz="1300" spc="200" i="1">
                <a:latin typeface="Times New Roman"/>
                <a:cs typeface="Times New Roman"/>
              </a:rPr>
              <a:t>i</a:t>
            </a:r>
            <a:r>
              <a:rPr dirty="0" sz="1300" spc="200">
                <a:latin typeface="Symbol"/>
                <a:cs typeface="Symbol"/>
              </a:rPr>
              <a:t></a:t>
            </a:r>
            <a:r>
              <a:rPr dirty="0" sz="1300" spc="20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45147" y="4056242"/>
            <a:ext cx="633095" cy="0"/>
          </a:xfrm>
          <a:custGeom>
            <a:avLst/>
            <a:gdLst/>
            <a:ahLst/>
            <a:cxnLst/>
            <a:rect l="l" t="t" r="r" b="b"/>
            <a:pathLst>
              <a:path w="633094" h="0">
                <a:moveTo>
                  <a:pt x="0" y="0"/>
                </a:moveTo>
                <a:lnTo>
                  <a:pt x="632924" y="0"/>
                </a:lnTo>
              </a:path>
            </a:pathLst>
          </a:custGeom>
          <a:ln w="15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80561" y="4056242"/>
            <a:ext cx="670560" cy="0"/>
          </a:xfrm>
          <a:custGeom>
            <a:avLst/>
            <a:gdLst/>
            <a:ahLst/>
            <a:cxnLst/>
            <a:rect l="l" t="t" r="r" b="b"/>
            <a:pathLst>
              <a:path w="670560" h="0">
                <a:moveTo>
                  <a:pt x="0" y="0"/>
                </a:moveTo>
                <a:lnTo>
                  <a:pt x="669971" y="0"/>
                </a:lnTo>
              </a:path>
            </a:pathLst>
          </a:custGeom>
          <a:ln w="15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45261" y="4056242"/>
            <a:ext cx="639445" cy="0"/>
          </a:xfrm>
          <a:custGeom>
            <a:avLst/>
            <a:gdLst/>
            <a:ahLst/>
            <a:cxnLst/>
            <a:rect l="l" t="t" r="r" b="b"/>
            <a:pathLst>
              <a:path w="639445" h="0">
                <a:moveTo>
                  <a:pt x="0" y="0"/>
                </a:moveTo>
                <a:lnTo>
                  <a:pt x="639375" y="0"/>
                </a:lnTo>
              </a:path>
            </a:pathLst>
          </a:custGeom>
          <a:ln w="15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79333" y="4056242"/>
            <a:ext cx="672465" cy="0"/>
          </a:xfrm>
          <a:custGeom>
            <a:avLst/>
            <a:gdLst/>
            <a:ahLst/>
            <a:cxnLst/>
            <a:rect l="l" t="t" r="r" b="b"/>
            <a:pathLst>
              <a:path w="672464" h="0">
                <a:moveTo>
                  <a:pt x="0" y="0"/>
                </a:moveTo>
                <a:lnTo>
                  <a:pt x="672397" y="0"/>
                </a:lnTo>
              </a:path>
            </a:pathLst>
          </a:custGeom>
          <a:ln w="15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46459" y="4056242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 h="0">
                <a:moveTo>
                  <a:pt x="0" y="0"/>
                </a:moveTo>
                <a:lnTo>
                  <a:pt x="661115" y="0"/>
                </a:lnTo>
              </a:path>
            </a:pathLst>
          </a:custGeom>
          <a:ln w="15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38587" y="4056242"/>
            <a:ext cx="675640" cy="0"/>
          </a:xfrm>
          <a:custGeom>
            <a:avLst/>
            <a:gdLst/>
            <a:ahLst/>
            <a:cxnLst/>
            <a:rect l="l" t="t" r="r" b="b"/>
            <a:pathLst>
              <a:path w="675640" h="0">
                <a:moveTo>
                  <a:pt x="0" y="0"/>
                </a:moveTo>
                <a:lnTo>
                  <a:pt x="675618" y="0"/>
                </a:lnTo>
              </a:path>
            </a:pathLst>
          </a:custGeom>
          <a:ln w="153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08840" y="3615028"/>
            <a:ext cx="4710430" cy="39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38200" algn="l"/>
                <a:tab pos="1185545" algn="l"/>
              </a:tabLst>
            </a:pPr>
            <a:r>
              <a:rPr dirty="0" sz="2450" spc="-30">
                <a:latin typeface="Times New Roman"/>
                <a:cs typeface="Times New Roman"/>
              </a:rPr>
              <a:t>(</a:t>
            </a:r>
            <a:r>
              <a:rPr dirty="0" sz="2450" spc="-30">
                <a:latin typeface="Symbol"/>
                <a:cs typeface="Symbol"/>
              </a:rPr>
              <a:t></a:t>
            </a:r>
            <a:r>
              <a:rPr dirty="0" sz="2450" spc="-30">
                <a:latin typeface="Times New Roman"/>
                <a:cs typeface="Times New Roman"/>
              </a:rPr>
              <a:t>1)</a:t>
            </a:r>
            <a:r>
              <a:rPr dirty="0" baseline="43650" sz="2100" spc="-44" i="1">
                <a:latin typeface="Times New Roman"/>
                <a:cs typeface="Times New Roman"/>
              </a:rPr>
              <a:t>i	</a:t>
            </a:r>
            <a:r>
              <a:rPr dirty="0" baseline="-35147" sz="3675" spc="-15">
                <a:latin typeface="Symbol"/>
                <a:cs typeface="Symbol"/>
              </a:rPr>
              <a:t></a:t>
            </a:r>
            <a:r>
              <a:rPr dirty="0" baseline="-35147" sz="3675" spc="-15">
                <a:latin typeface="Times New Roman"/>
                <a:cs typeface="Times New Roman"/>
              </a:rPr>
              <a:t>	</a:t>
            </a:r>
            <a:r>
              <a:rPr dirty="0" sz="2450" spc="-20">
                <a:latin typeface="Times New Roman"/>
                <a:cs typeface="Times New Roman"/>
              </a:rPr>
              <a:t>(</a:t>
            </a:r>
            <a:r>
              <a:rPr dirty="0" sz="2450" spc="-20">
                <a:latin typeface="Symbol"/>
                <a:cs typeface="Symbol"/>
              </a:rPr>
              <a:t></a:t>
            </a:r>
            <a:r>
              <a:rPr dirty="0" sz="2450" spc="-20">
                <a:latin typeface="Times New Roman"/>
                <a:cs typeface="Times New Roman"/>
              </a:rPr>
              <a:t>1)</a:t>
            </a:r>
            <a:r>
              <a:rPr dirty="0" baseline="43650" sz="2100" spc="-30">
                <a:latin typeface="Times New Roman"/>
                <a:cs typeface="Times New Roman"/>
              </a:rPr>
              <a:t>0</a:t>
            </a:r>
            <a:r>
              <a:rPr dirty="0" baseline="43650" sz="2100" spc="465">
                <a:latin typeface="Times New Roman"/>
                <a:cs typeface="Times New Roman"/>
              </a:rPr>
              <a:t> </a:t>
            </a:r>
            <a:r>
              <a:rPr dirty="0" baseline="-35147" sz="3675" spc="-15">
                <a:latin typeface="Symbol"/>
                <a:cs typeface="Symbol"/>
              </a:rPr>
              <a:t></a:t>
            </a:r>
            <a:r>
              <a:rPr dirty="0" baseline="-35147" sz="3675" spc="-15">
                <a:latin typeface="Times New Roman"/>
                <a:cs typeface="Times New Roman"/>
              </a:rPr>
              <a:t> </a:t>
            </a:r>
            <a:r>
              <a:rPr dirty="0" sz="2450" spc="-45">
                <a:latin typeface="Times New Roman"/>
                <a:cs typeface="Times New Roman"/>
              </a:rPr>
              <a:t>(</a:t>
            </a:r>
            <a:r>
              <a:rPr dirty="0" sz="2450" spc="-45">
                <a:latin typeface="Symbol"/>
                <a:cs typeface="Symbol"/>
              </a:rPr>
              <a:t></a:t>
            </a:r>
            <a:r>
              <a:rPr dirty="0" sz="2450" spc="-45">
                <a:latin typeface="Times New Roman"/>
                <a:cs typeface="Times New Roman"/>
              </a:rPr>
              <a:t>1)</a:t>
            </a:r>
            <a:r>
              <a:rPr dirty="0" baseline="43650" sz="2100" spc="-67">
                <a:latin typeface="Times New Roman"/>
                <a:cs typeface="Times New Roman"/>
              </a:rPr>
              <a:t>1 </a:t>
            </a:r>
            <a:r>
              <a:rPr dirty="0" baseline="-35147" sz="3675" spc="-15">
                <a:latin typeface="Symbol"/>
                <a:cs typeface="Symbol"/>
              </a:rPr>
              <a:t></a:t>
            </a:r>
            <a:r>
              <a:rPr dirty="0" baseline="-35147" sz="3675" spc="-15">
                <a:latin typeface="Times New Roman"/>
                <a:cs typeface="Times New Roman"/>
              </a:rPr>
              <a:t> </a:t>
            </a:r>
            <a:r>
              <a:rPr dirty="0" sz="2450" spc="-15">
                <a:latin typeface="Times New Roman"/>
                <a:cs typeface="Times New Roman"/>
              </a:rPr>
              <a:t>(</a:t>
            </a:r>
            <a:r>
              <a:rPr dirty="0" sz="2450" spc="-15">
                <a:latin typeface="Symbol"/>
                <a:cs typeface="Symbol"/>
              </a:rPr>
              <a:t></a:t>
            </a:r>
            <a:r>
              <a:rPr dirty="0" sz="2450" spc="-15">
                <a:latin typeface="Times New Roman"/>
                <a:cs typeface="Times New Roman"/>
              </a:rPr>
              <a:t>1)</a:t>
            </a:r>
            <a:r>
              <a:rPr dirty="0" baseline="43650" sz="2100" spc="-22">
                <a:latin typeface="Times New Roman"/>
                <a:cs typeface="Times New Roman"/>
              </a:rPr>
              <a:t>2 </a:t>
            </a:r>
            <a:r>
              <a:rPr dirty="0" baseline="-35147" sz="3675" spc="-15">
                <a:latin typeface="Symbol"/>
                <a:cs typeface="Symbol"/>
              </a:rPr>
              <a:t></a:t>
            </a:r>
            <a:r>
              <a:rPr dirty="0" baseline="-35147" sz="3675" spc="-450">
                <a:latin typeface="Times New Roman"/>
                <a:cs typeface="Times New Roman"/>
              </a:rPr>
              <a:t> </a:t>
            </a:r>
            <a:r>
              <a:rPr dirty="0" sz="2450" spc="-25">
                <a:latin typeface="Times New Roman"/>
                <a:cs typeface="Times New Roman"/>
              </a:rPr>
              <a:t>(</a:t>
            </a:r>
            <a:r>
              <a:rPr dirty="0" sz="2450" spc="-25">
                <a:latin typeface="Symbol"/>
                <a:cs typeface="Symbol"/>
              </a:rPr>
              <a:t></a:t>
            </a:r>
            <a:r>
              <a:rPr dirty="0" sz="2450" spc="-25">
                <a:latin typeface="Times New Roman"/>
                <a:cs typeface="Times New Roman"/>
              </a:rPr>
              <a:t>1)</a:t>
            </a:r>
            <a:r>
              <a:rPr dirty="0" baseline="43650" sz="2100" spc="-37">
                <a:latin typeface="Times New Roman"/>
                <a:cs typeface="Times New Roman"/>
              </a:rPr>
              <a:t>3</a:t>
            </a:r>
            <a:endParaRPr baseline="43650"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55594" y="3626470"/>
            <a:ext cx="344170" cy="850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0795">
              <a:lnSpc>
                <a:spcPts val="1235"/>
              </a:lnSpc>
              <a:spcBef>
                <a:spcPts val="110"/>
              </a:spcBef>
            </a:pPr>
            <a:r>
              <a:rPr dirty="0" sz="1400" spc="5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3750"/>
              </a:lnSpc>
            </a:pPr>
            <a:r>
              <a:rPr dirty="0" sz="3650" spc="-1660">
                <a:latin typeface="Symbol"/>
                <a:cs typeface="Symbol"/>
              </a:rPr>
              <a:t></a:t>
            </a:r>
            <a:endParaRPr sz="3650">
              <a:latin typeface="Symbol"/>
              <a:cs typeface="Symbol"/>
            </a:endParaRPr>
          </a:p>
          <a:p>
            <a:pPr marL="46355">
              <a:lnSpc>
                <a:spcPts val="1495"/>
              </a:lnSpc>
            </a:pPr>
            <a:r>
              <a:rPr dirty="0" sz="1400" spc="55" i="1">
                <a:latin typeface="Times New Roman"/>
                <a:cs typeface="Times New Roman"/>
              </a:rPr>
              <a:t>i</a:t>
            </a:r>
            <a:r>
              <a:rPr dirty="0" sz="1400" spc="55">
                <a:latin typeface="Symbol"/>
                <a:cs typeface="Symbol"/>
              </a:rPr>
              <a:t></a:t>
            </a:r>
            <a:r>
              <a:rPr dirty="0" sz="1400" spc="55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66975" y="3615028"/>
            <a:ext cx="938530" cy="39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35147" sz="3675" spc="-15">
                <a:latin typeface="Symbol"/>
                <a:cs typeface="Symbol"/>
              </a:rPr>
              <a:t></a:t>
            </a:r>
            <a:r>
              <a:rPr dirty="0" baseline="-35147" sz="3675" spc="-112">
                <a:latin typeface="Times New Roman"/>
                <a:cs typeface="Times New Roman"/>
              </a:rPr>
              <a:t> </a:t>
            </a:r>
            <a:r>
              <a:rPr dirty="0" sz="2450" spc="-15">
                <a:latin typeface="Times New Roman"/>
                <a:cs typeface="Times New Roman"/>
              </a:rPr>
              <a:t>(</a:t>
            </a:r>
            <a:r>
              <a:rPr dirty="0" sz="2450" spc="-15">
                <a:latin typeface="Symbol"/>
                <a:cs typeface="Symbol"/>
              </a:rPr>
              <a:t></a:t>
            </a:r>
            <a:r>
              <a:rPr dirty="0" sz="2450" spc="-15">
                <a:latin typeface="Times New Roman"/>
                <a:cs typeface="Times New Roman"/>
              </a:rPr>
              <a:t>1)</a:t>
            </a:r>
            <a:r>
              <a:rPr dirty="0" baseline="43650" sz="2100" spc="-22" i="1">
                <a:latin typeface="Times New Roman"/>
                <a:cs typeface="Times New Roman"/>
              </a:rPr>
              <a:t>n</a:t>
            </a:r>
            <a:endParaRPr baseline="43650" sz="2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02394" y="4052864"/>
            <a:ext cx="578485" cy="39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-10" i="1">
                <a:latin typeface="Times New Roman"/>
                <a:cs typeface="Times New Roman"/>
              </a:rPr>
              <a:t>n</a:t>
            </a:r>
            <a:r>
              <a:rPr dirty="0" sz="2450" spc="-280" i="1">
                <a:latin typeface="Times New Roman"/>
                <a:cs typeface="Times New Roman"/>
              </a:rPr>
              <a:t> </a:t>
            </a:r>
            <a:r>
              <a:rPr dirty="0" sz="2450" spc="75">
                <a:latin typeface="Symbol"/>
                <a:cs typeface="Symbol"/>
              </a:rPr>
              <a:t></a:t>
            </a:r>
            <a:r>
              <a:rPr dirty="0" sz="2450" spc="75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56475" y="3810530"/>
            <a:ext cx="409575" cy="39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180">
                <a:latin typeface="Symbol"/>
                <a:cs typeface="Symbol"/>
              </a:rPr>
              <a:t></a:t>
            </a:r>
            <a:r>
              <a:rPr dirty="0" sz="2450" spc="-10">
                <a:latin typeface="Times New Roman"/>
                <a:cs typeface="Times New Roman"/>
              </a:rPr>
              <a:t>L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64830" y="5002344"/>
            <a:ext cx="130175" cy="0"/>
          </a:xfrm>
          <a:custGeom>
            <a:avLst/>
            <a:gdLst/>
            <a:ahLst/>
            <a:cxnLst/>
            <a:rect l="l" t="t" r="r" b="b"/>
            <a:pathLst>
              <a:path w="130175" h="0">
                <a:moveTo>
                  <a:pt x="0" y="0"/>
                </a:moveTo>
                <a:lnTo>
                  <a:pt x="129900" y="0"/>
                </a:lnTo>
              </a:path>
            </a:pathLst>
          </a:custGeom>
          <a:ln w="14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99520" y="5002344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 h="0">
                <a:moveTo>
                  <a:pt x="0" y="0"/>
                </a:moveTo>
                <a:lnTo>
                  <a:pt x="559596" y="0"/>
                </a:lnTo>
              </a:path>
            </a:pathLst>
          </a:custGeom>
          <a:ln w="14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63906" y="5002344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 h="0">
                <a:moveTo>
                  <a:pt x="0" y="0"/>
                </a:moveTo>
                <a:lnTo>
                  <a:pt x="169871" y="0"/>
                </a:lnTo>
              </a:path>
            </a:pathLst>
          </a:custGeom>
          <a:ln w="14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38567" y="5002344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 h="0">
                <a:moveTo>
                  <a:pt x="0" y="0"/>
                </a:moveTo>
                <a:lnTo>
                  <a:pt x="559596" y="0"/>
                </a:lnTo>
              </a:path>
            </a:pathLst>
          </a:custGeom>
          <a:ln w="14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57554" y="5002344"/>
            <a:ext cx="699135" cy="0"/>
          </a:xfrm>
          <a:custGeom>
            <a:avLst/>
            <a:gdLst/>
            <a:ahLst/>
            <a:cxnLst/>
            <a:rect l="l" t="t" r="r" b="b"/>
            <a:pathLst>
              <a:path w="699134" h="0">
                <a:moveTo>
                  <a:pt x="0" y="0"/>
                </a:moveTo>
                <a:lnTo>
                  <a:pt x="698654" y="0"/>
                </a:lnTo>
              </a:path>
            </a:pathLst>
          </a:custGeom>
          <a:ln w="14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976494" y="3890474"/>
            <a:ext cx="4618990" cy="1071880"/>
          </a:xfrm>
          <a:prstGeom prst="rect">
            <a:avLst/>
          </a:prstGeom>
        </p:spPr>
        <p:txBody>
          <a:bodyPr wrap="square" lIns="0" tIns="174625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375"/>
              </a:spcBef>
              <a:tabLst>
                <a:tab pos="1139190" algn="l"/>
                <a:tab pos="2085339" algn="l"/>
                <a:tab pos="3039745" algn="l"/>
                <a:tab pos="4001135" algn="l"/>
              </a:tabLst>
            </a:pPr>
            <a:r>
              <a:rPr dirty="0" sz="2450" spc="-5" i="1">
                <a:latin typeface="Times New Roman"/>
                <a:cs typeface="Times New Roman"/>
              </a:rPr>
              <a:t>i</a:t>
            </a:r>
            <a:r>
              <a:rPr dirty="0" sz="2450" spc="-150" i="1">
                <a:latin typeface="Times New Roman"/>
                <a:cs typeface="Times New Roman"/>
              </a:rPr>
              <a:t> </a:t>
            </a:r>
            <a:r>
              <a:rPr dirty="0" sz="2450" spc="80">
                <a:latin typeface="Symbol"/>
                <a:cs typeface="Symbol"/>
              </a:rPr>
              <a:t></a:t>
            </a:r>
            <a:r>
              <a:rPr dirty="0" sz="2450" spc="80">
                <a:latin typeface="Times New Roman"/>
                <a:cs typeface="Times New Roman"/>
              </a:rPr>
              <a:t>1	</a:t>
            </a:r>
            <a:r>
              <a:rPr dirty="0" sz="2450" spc="-10">
                <a:latin typeface="Times New Roman"/>
                <a:cs typeface="Times New Roman"/>
              </a:rPr>
              <a:t>0</a:t>
            </a:r>
            <a:r>
              <a:rPr dirty="0" sz="2450" spc="-229">
                <a:latin typeface="Times New Roman"/>
                <a:cs typeface="Times New Roman"/>
              </a:rPr>
              <a:t> </a:t>
            </a:r>
            <a:r>
              <a:rPr dirty="0" sz="2450" spc="80">
                <a:latin typeface="Symbol"/>
                <a:cs typeface="Symbol"/>
              </a:rPr>
              <a:t></a:t>
            </a:r>
            <a:r>
              <a:rPr dirty="0" sz="2450" spc="80">
                <a:latin typeface="Times New Roman"/>
                <a:cs typeface="Times New Roman"/>
              </a:rPr>
              <a:t>1	</a:t>
            </a:r>
            <a:r>
              <a:rPr dirty="0" sz="2450" spc="114">
                <a:latin typeface="Times New Roman"/>
                <a:cs typeface="Times New Roman"/>
              </a:rPr>
              <a:t>1</a:t>
            </a:r>
            <a:r>
              <a:rPr dirty="0" sz="2450" spc="114">
                <a:latin typeface="Symbol"/>
                <a:cs typeface="Symbol"/>
              </a:rPr>
              <a:t></a:t>
            </a:r>
            <a:r>
              <a:rPr dirty="0" sz="2450" spc="114">
                <a:latin typeface="Times New Roman"/>
                <a:cs typeface="Times New Roman"/>
              </a:rPr>
              <a:t>1	</a:t>
            </a:r>
            <a:r>
              <a:rPr dirty="0" sz="2450" spc="-10">
                <a:latin typeface="Times New Roman"/>
                <a:cs typeface="Times New Roman"/>
              </a:rPr>
              <a:t>2</a:t>
            </a:r>
            <a:r>
              <a:rPr dirty="0" sz="2450" spc="-229">
                <a:latin typeface="Times New Roman"/>
                <a:cs typeface="Times New Roman"/>
              </a:rPr>
              <a:t> </a:t>
            </a:r>
            <a:r>
              <a:rPr dirty="0" sz="2450" spc="80">
                <a:latin typeface="Symbol"/>
                <a:cs typeface="Symbol"/>
              </a:rPr>
              <a:t></a:t>
            </a:r>
            <a:r>
              <a:rPr dirty="0" sz="2450" spc="80">
                <a:latin typeface="Times New Roman"/>
                <a:cs typeface="Times New Roman"/>
              </a:rPr>
              <a:t>1	</a:t>
            </a:r>
            <a:r>
              <a:rPr dirty="0" sz="2450" spc="-10">
                <a:latin typeface="Times New Roman"/>
                <a:cs typeface="Times New Roman"/>
              </a:rPr>
              <a:t>3</a:t>
            </a:r>
            <a:r>
              <a:rPr dirty="0" sz="2450" spc="-350">
                <a:latin typeface="Times New Roman"/>
                <a:cs typeface="Times New Roman"/>
              </a:rPr>
              <a:t> </a:t>
            </a:r>
            <a:r>
              <a:rPr dirty="0" sz="2450" spc="75">
                <a:latin typeface="Symbol"/>
                <a:cs typeface="Symbol"/>
              </a:rPr>
              <a:t></a:t>
            </a:r>
            <a:r>
              <a:rPr dirty="0" sz="2450" spc="75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  <a:p>
            <a:pPr algn="ctr" marR="5715">
              <a:lnSpc>
                <a:spcPct val="100000"/>
              </a:lnSpc>
              <a:spcBef>
                <a:spcPts val="1250"/>
              </a:spcBef>
              <a:tabLst>
                <a:tab pos="329565" algn="l"/>
              </a:tabLst>
            </a:pPr>
            <a:r>
              <a:rPr dirty="0" baseline="-35024" sz="3450" spc="179">
                <a:latin typeface="Symbol"/>
                <a:cs typeface="Symbol"/>
              </a:rPr>
              <a:t></a:t>
            </a:r>
            <a:r>
              <a:rPr dirty="0" baseline="-35024" sz="3450" spc="179">
                <a:latin typeface="Times New Roman"/>
                <a:cs typeface="Times New Roman"/>
              </a:rPr>
              <a:t>	</a:t>
            </a:r>
            <a:r>
              <a:rPr dirty="0" sz="2300" spc="110">
                <a:latin typeface="Times New Roman"/>
                <a:cs typeface="Times New Roman"/>
              </a:rPr>
              <a:t>1</a:t>
            </a:r>
            <a:r>
              <a:rPr dirty="0" sz="2300" spc="-195">
                <a:latin typeface="Times New Roman"/>
                <a:cs typeface="Times New Roman"/>
              </a:rPr>
              <a:t> </a:t>
            </a:r>
            <a:r>
              <a:rPr dirty="0" baseline="-35024" sz="3450" spc="179">
                <a:latin typeface="Symbol"/>
                <a:cs typeface="Symbol"/>
              </a:rPr>
              <a:t></a:t>
            </a:r>
            <a:r>
              <a:rPr dirty="0" baseline="-35024" sz="3450" spc="60">
                <a:latin typeface="Times New Roman"/>
                <a:cs typeface="Times New Roman"/>
              </a:rPr>
              <a:t> </a:t>
            </a:r>
            <a:r>
              <a:rPr dirty="0" sz="2300" spc="55">
                <a:latin typeface="Times New Roman"/>
                <a:cs typeface="Times New Roman"/>
              </a:rPr>
              <a:t>(</a:t>
            </a:r>
            <a:r>
              <a:rPr dirty="0" sz="2300" spc="55">
                <a:latin typeface="Symbol"/>
                <a:cs typeface="Symbol"/>
              </a:rPr>
              <a:t></a:t>
            </a:r>
            <a:r>
              <a:rPr dirty="0" sz="2300" spc="55">
                <a:latin typeface="Times New Roman"/>
                <a:cs typeface="Times New Roman"/>
              </a:rPr>
              <a:t>1)</a:t>
            </a:r>
            <a:r>
              <a:rPr dirty="0" sz="2300" spc="35">
                <a:latin typeface="Times New Roman"/>
                <a:cs typeface="Times New Roman"/>
              </a:rPr>
              <a:t> </a:t>
            </a:r>
            <a:r>
              <a:rPr dirty="0" baseline="-35024" sz="3450" spc="179">
                <a:latin typeface="Symbol"/>
                <a:cs typeface="Symbol"/>
              </a:rPr>
              <a:t></a:t>
            </a:r>
            <a:r>
              <a:rPr dirty="0" baseline="-35024" sz="3450" spc="-67">
                <a:latin typeface="Times New Roman"/>
                <a:cs typeface="Times New Roman"/>
              </a:rPr>
              <a:t> </a:t>
            </a:r>
            <a:r>
              <a:rPr dirty="0" sz="2300" spc="110">
                <a:latin typeface="Times New Roman"/>
                <a:cs typeface="Times New Roman"/>
              </a:rPr>
              <a:t>1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baseline="-35024" sz="3450" spc="179">
                <a:latin typeface="Symbol"/>
                <a:cs typeface="Symbol"/>
              </a:rPr>
              <a:t></a:t>
            </a:r>
            <a:r>
              <a:rPr dirty="0" baseline="-35024" sz="3450" spc="60">
                <a:latin typeface="Times New Roman"/>
                <a:cs typeface="Times New Roman"/>
              </a:rPr>
              <a:t> </a:t>
            </a:r>
            <a:r>
              <a:rPr dirty="0" sz="2300" spc="55">
                <a:latin typeface="Times New Roman"/>
                <a:cs typeface="Times New Roman"/>
              </a:rPr>
              <a:t>(</a:t>
            </a:r>
            <a:r>
              <a:rPr dirty="0" sz="2300" spc="55">
                <a:latin typeface="Symbol"/>
                <a:cs typeface="Symbol"/>
              </a:rPr>
              <a:t></a:t>
            </a:r>
            <a:r>
              <a:rPr dirty="0" sz="2300" spc="55">
                <a:latin typeface="Times New Roman"/>
                <a:cs typeface="Times New Roman"/>
              </a:rPr>
              <a:t>1)</a:t>
            </a:r>
            <a:r>
              <a:rPr dirty="0" sz="2300" spc="40">
                <a:latin typeface="Times New Roman"/>
                <a:cs typeface="Times New Roman"/>
              </a:rPr>
              <a:t> </a:t>
            </a:r>
            <a:r>
              <a:rPr dirty="0" baseline="-35024" sz="3450" spc="179">
                <a:latin typeface="Symbol"/>
                <a:cs typeface="Symbol"/>
              </a:rPr>
              <a:t></a:t>
            </a:r>
            <a:endParaRPr baseline="-35024" sz="345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44565" y="5835948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 h="0">
                <a:moveTo>
                  <a:pt x="0" y="0"/>
                </a:moveTo>
                <a:lnTo>
                  <a:pt x="189850" y="0"/>
                </a:lnTo>
              </a:path>
            </a:pathLst>
          </a:custGeom>
          <a:ln w="14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39205" y="5835948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 h="0">
                <a:moveTo>
                  <a:pt x="0" y="0"/>
                </a:moveTo>
                <a:lnTo>
                  <a:pt x="169871" y="0"/>
                </a:lnTo>
              </a:path>
            </a:pathLst>
          </a:custGeom>
          <a:ln w="14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08871" y="5835948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 h="0">
                <a:moveTo>
                  <a:pt x="0" y="0"/>
                </a:moveTo>
                <a:lnTo>
                  <a:pt x="189850" y="0"/>
                </a:lnTo>
              </a:path>
            </a:pathLst>
          </a:custGeom>
          <a:ln w="14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558113" y="5835948"/>
            <a:ext cx="699135" cy="0"/>
          </a:xfrm>
          <a:custGeom>
            <a:avLst/>
            <a:gdLst/>
            <a:ahLst/>
            <a:cxnLst/>
            <a:rect l="l" t="t" r="r" b="b"/>
            <a:pathLst>
              <a:path w="699135" h="0">
                <a:moveTo>
                  <a:pt x="0" y="0"/>
                </a:moveTo>
                <a:lnTo>
                  <a:pt x="698688" y="0"/>
                </a:lnTo>
              </a:path>
            </a:pathLst>
          </a:custGeom>
          <a:ln w="146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077954" y="4580581"/>
            <a:ext cx="967740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35024" sz="3450" spc="179">
                <a:latin typeface="Symbol"/>
                <a:cs typeface="Symbol"/>
              </a:rPr>
              <a:t></a:t>
            </a:r>
            <a:r>
              <a:rPr dirty="0" baseline="-35024" sz="3450" spc="-30">
                <a:latin typeface="Times New Roman"/>
                <a:cs typeface="Times New Roman"/>
              </a:rPr>
              <a:t> </a:t>
            </a:r>
            <a:r>
              <a:rPr dirty="0" sz="2300" spc="75">
                <a:latin typeface="Times New Roman"/>
                <a:cs typeface="Times New Roman"/>
              </a:rPr>
              <a:t>(</a:t>
            </a:r>
            <a:r>
              <a:rPr dirty="0" sz="2300" spc="75">
                <a:latin typeface="Symbol"/>
                <a:cs typeface="Symbol"/>
              </a:rPr>
              <a:t></a:t>
            </a:r>
            <a:r>
              <a:rPr dirty="0" sz="2300" spc="75">
                <a:latin typeface="Times New Roman"/>
                <a:cs typeface="Times New Roman"/>
              </a:rPr>
              <a:t>1)</a:t>
            </a:r>
            <a:r>
              <a:rPr dirty="0" baseline="43209" sz="2025" spc="112" i="1">
                <a:latin typeface="Times New Roman"/>
                <a:cs typeface="Times New Roman"/>
              </a:rPr>
              <a:t>n</a:t>
            </a:r>
            <a:endParaRPr baseline="43209" sz="202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37145" y="4998544"/>
            <a:ext cx="3885565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66750" algn="l"/>
                <a:tab pos="1335405" algn="l"/>
                <a:tab pos="2004695" algn="l"/>
                <a:tab pos="3299460" algn="l"/>
              </a:tabLst>
            </a:pPr>
            <a:r>
              <a:rPr dirty="0" sz="2300" spc="110">
                <a:latin typeface="Times New Roman"/>
                <a:cs typeface="Times New Roman"/>
              </a:rPr>
              <a:t>1	2	3	4	</a:t>
            </a:r>
            <a:r>
              <a:rPr dirty="0" sz="2300" spc="110" i="1">
                <a:latin typeface="Times New Roman"/>
                <a:cs typeface="Times New Roman"/>
              </a:rPr>
              <a:t>n</a:t>
            </a:r>
            <a:r>
              <a:rPr dirty="0" sz="2300" spc="-220" i="1">
                <a:latin typeface="Times New Roman"/>
                <a:cs typeface="Times New Roman"/>
              </a:rPr>
              <a:t> </a:t>
            </a:r>
            <a:r>
              <a:rPr dirty="0" sz="2300" spc="200">
                <a:latin typeface="Symbol"/>
                <a:cs typeface="Symbol"/>
              </a:rPr>
              <a:t></a:t>
            </a:r>
            <a:r>
              <a:rPr dirty="0" sz="2300" spc="20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46850" y="5414195"/>
            <a:ext cx="1149350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96570" algn="l"/>
                <a:tab pos="975994" algn="l"/>
              </a:tabLst>
            </a:pPr>
            <a:r>
              <a:rPr dirty="0" sz="2300" spc="110">
                <a:latin typeface="Times New Roman"/>
                <a:cs typeface="Times New Roman"/>
              </a:rPr>
              <a:t>1</a:t>
            </a:r>
            <a:r>
              <a:rPr dirty="0" sz="2300" spc="110">
                <a:latin typeface="Times New Roman"/>
                <a:cs typeface="Times New Roman"/>
              </a:rPr>
              <a:t>	</a:t>
            </a:r>
            <a:r>
              <a:rPr dirty="0" sz="2300" spc="110">
                <a:latin typeface="Times New Roman"/>
                <a:cs typeface="Times New Roman"/>
              </a:rPr>
              <a:t>1</a:t>
            </a:r>
            <a:r>
              <a:rPr dirty="0" sz="2300" spc="110">
                <a:latin typeface="Times New Roman"/>
                <a:cs typeface="Times New Roman"/>
              </a:rPr>
              <a:t>	</a:t>
            </a:r>
            <a:r>
              <a:rPr dirty="0" sz="2300" spc="11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34131" y="5414195"/>
            <a:ext cx="711835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300" spc="75">
                <a:latin typeface="Times New Roman"/>
                <a:cs typeface="Times New Roman"/>
              </a:rPr>
              <a:t>(</a:t>
            </a:r>
            <a:r>
              <a:rPr dirty="0" sz="2300" spc="75">
                <a:latin typeface="Symbol"/>
                <a:cs typeface="Symbol"/>
              </a:rPr>
              <a:t></a:t>
            </a:r>
            <a:r>
              <a:rPr dirty="0" sz="2300" spc="75">
                <a:latin typeface="Times New Roman"/>
                <a:cs typeface="Times New Roman"/>
              </a:rPr>
              <a:t>1)</a:t>
            </a:r>
            <a:r>
              <a:rPr dirty="0" baseline="43209" sz="2025" spc="112" i="1">
                <a:latin typeface="Times New Roman"/>
                <a:cs typeface="Times New Roman"/>
              </a:rPr>
              <a:t>n</a:t>
            </a:r>
            <a:endParaRPr baseline="43209" sz="202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51844" y="5832151"/>
            <a:ext cx="1149350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96570" algn="l"/>
                <a:tab pos="975994" algn="l"/>
              </a:tabLst>
            </a:pPr>
            <a:r>
              <a:rPr dirty="0" sz="2300" spc="110">
                <a:latin typeface="Times New Roman"/>
                <a:cs typeface="Times New Roman"/>
              </a:rPr>
              <a:t>2</a:t>
            </a:r>
            <a:r>
              <a:rPr dirty="0" sz="2300" spc="110">
                <a:latin typeface="Times New Roman"/>
                <a:cs typeface="Times New Roman"/>
              </a:rPr>
              <a:t>	</a:t>
            </a:r>
            <a:r>
              <a:rPr dirty="0" sz="2300" spc="110">
                <a:latin typeface="Times New Roman"/>
                <a:cs typeface="Times New Roman"/>
              </a:rPr>
              <a:t>3</a:t>
            </a:r>
            <a:r>
              <a:rPr dirty="0" sz="2300" spc="110">
                <a:latin typeface="Times New Roman"/>
                <a:cs typeface="Times New Roman"/>
              </a:rPr>
              <a:t>	</a:t>
            </a:r>
            <a:r>
              <a:rPr dirty="0" sz="2300" spc="11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07371" y="5600802"/>
            <a:ext cx="2364740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6865" algn="l"/>
                <a:tab pos="990600" algn="l"/>
                <a:tab pos="1464945" algn="l"/>
                <a:tab pos="1954530" algn="l"/>
              </a:tabLst>
            </a:pPr>
            <a:r>
              <a:rPr dirty="0" sz="2300" spc="120">
                <a:latin typeface="Symbol"/>
                <a:cs typeface="Symbol"/>
              </a:rPr>
              <a:t></a:t>
            </a:r>
            <a:r>
              <a:rPr dirty="0" sz="2300" spc="120">
                <a:latin typeface="Times New Roman"/>
                <a:cs typeface="Times New Roman"/>
              </a:rPr>
              <a:t>	</a:t>
            </a:r>
            <a:r>
              <a:rPr dirty="0" sz="2300" spc="300">
                <a:latin typeface="Times New Roman"/>
                <a:cs typeface="Times New Roman"/>
              </a:rPr>
              <a:t>1</a:t>
            </a:r>
            <a:r>
              <a:rPr dirty="0" sz="2300" spc="120">
                <a:latin typeface="Symbol"/>
                <a:cs typeface="Symbol"/>
              </a:rPr>
              <a:t>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120">
                <a:latin typeface="Symbol"/>
                <a:cs typeface="Symbol"/>
              </a:rPr>
              <a:t>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120">
                <a:latin typeface="Symbol"/>
                <a:cs typeface="Symbol"/>
              </a:rPr>
              <a:t>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320">
                <a:latin typeface="Symbol"/>
                <a:cs typeface="Symbol"/>
              </a:rPr>
              <a:t></a:t>
            </a:r>
            <a:r>
              <a:rPr dirty="0" sz="2300" spc="135"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24521" y="5832151"/>
            <a:ext cx="599440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110" i="1">
                <a:latin typeface="Times New Roman"/>
                <a:cs typeface="Times New Roman"/>
              </a:rPr>
              <a:t>n</a:t>
            </a:r>
            <a:r>
              <a:rPr dirty="0" sz="2300" spc="-225" i="1">
                <a:latin typeface="Times New Roman"/>
                <a:cs typeface="Times New Roman"/>
              </a:rPr>
              <a:t> </a:t>
            </a:r>
            <a:r>
              <a:rPr dirty="0" sz="2300" spc="204">
                <a:latin typeface="Symbol"/>
                <a:cs typeface="Symbol"/>
              </a:rPr>
              <a:t></a:t>
            </a:r>
            <a:r>
              <a:rPr dirty="0" sz="2300" spc="204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03532" y="5600802"/>
            <a:ext cx="201295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120">
                <a:latin typeface="Symbol"/>
                <a:cs typeface="Symbol"/>
              </a:rPr>
              <a:t>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50282" y="4767198"/>
            <a:ext cx="220979" cy="38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 spc="135">
                <a:latin typeface="Times New Roman"/>
                <a:cs typeface="Times New Roman"/>
              </a:rPr>
              <a:t>L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78485"/>
            <a:ext cx="231140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30"/>
              <a:t>N</a:t>
            </a:r>
            <a:r>
              <a:rPr dirty="0" spc="-15"/>
              <a:t>O</a:t>
            </a:r>
            <a:r>
              <a:rPr dirty="0" spc="15"/>
              <a:t>TA</a:t>
            </a:r>
            <a:r>
              <a:rPr dirty="0"/>
              <a:t>T</a:t>
            </a:r>
            <a:r>
              <a:rPr dirty="0" spc="-10"/>
              <a:t>I</a:t>
            </a:r>
            <a:r>
              <a:rPr dirty="0" spc="-15"/>
              <a:t>O</a:t>
            </a:r>
            <a:r>
              <a:rPr dirty="0" spc="2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075" y="1235011"/>
            <a:ext cx="7947659" cy="49282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62610">
              <a:lnSpc>
                <a:spcPct val="100000"/>
              </a:lnSpc>
              <a:spcBef>
                <a:spcPts val="125"/>
              </a:spcBef>
              <a:tabLst>
                <a:tab pos="2762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45">
                <a:latin typeface="Trebuchet MS"/>
                <a:cs typeface="Trebuchet MS"/>
              </a:rPr>
              <a:t>We </a:t>
            </a:r>
            <a:r>
              <a:rPr dirty="0" sz="2600" spc="-110">
                <a:latin typeface="Trebuchet MS"/>
                <a:cs typeface="Trebuchet MS"/>
              </a:rPr>
              <a:t>use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00">
                <a:latin typeface="Trebuchet MS"/>
                <a:cs typeface="Trebuchet MS"/>
              </a:rPr>
              <a:t>notation </a:t>
            </a:r>
            <a:r>
              <a:rPr dirty="0" sz="2600" spc="20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30" b="1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-45">
                <a:latin typeface="Trebuchet MS"/>
                <a:cs typeface="Trebuchet MS"/>
              </a:rPr>
              <a:t>to </a:t>
            </a:r>
            <a:r>
              <a:rPr dirty="0" sz="2600" spc="-100">
                <a:latin typeface="Trebuchet MS"/>
                <a:cs typeface="Trebuchet MS"/>
              </a:rPr>
              <a:t>denote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30" b="1">
                <a:solidFill>
                  <a:srgbClr val="C00000"/>
                </a:solidFill>
                <a:latin typeface="Trebuchet MS"/>
                <a:cs typeface="Trebuchet MS"/>
              </a:rPr>
              <a:t>image </a:t>
            </a:r>
            <a:r>
              <a:rPr dirty="0" sz="2600" spc="-140">
                <a:latin typeface="Trebuchet MS"/>
                <a:cs typeface="Trebuchet MS"/>
              </a:rPr>
              <a:t>of</a:t>
            </a:r>
            <a:r>
              <a:rPr dirty="0" sz="2600" spc="-43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the</a:t>
            </a:r>
            <a:endParaRPr sz="2600">
              <a:latin typeface="Trebuchet MS"/>
              <a:cs typeface="Trebuchet MS"/>
            </a:endParaRPr>
          </a:p>
          <a:p>
            <a:pPr algn="r" marR="517525">
              <a:lnSpc>
                <a:spcPct val="100000"/>
              </a:lnSpc>
              <a:spcBef>
                <a:spcPts val="35"/>
              </a:spcBef>
            </a:pPr>
            <a:r>
              <a:rPr dirty="0" sz="2600" spc="-25" b="1">
                <a:solidFill>
                  <a:srgbClr val="C00000"/>
                </a:solidFill>
                <a:latin typeface="Trebuchet MS"/>
                <a:cs typeface="Trebuchet MS"/>
              </a:rPr>
              <a:t>integer </a:t>
            </a:r>
            <a:r>
              <a:rPr dirty="0" sz="2600" spc="-204" b="1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sz="2600" spc="-204">
                <a:latin typeface="Trebuchet MS"/>
                <a:cs typeface="Trebuchet MS"/>
              </a:rPr>
              <a:t>,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-195">
                <a:latin typeface="Trebuchet MS"/>
                <a:cs typeface="Trebuchet MS"/>
              </a:rPr>
              <a:t>call </a:t>
            </a:r>
            <a:r>
              <a:rPr dirty="0" sz="2600" spc="-155">
                <a:latin typeface="Trebuchet MS"/>
                <a:cs typeface="Trebuchet MS"/>
              </a:rPr>
              <a:t>it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75" b="1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75" b="1">
                <a:solidFill>
                  <a:srgbClr val="C00000"/>
                </a:solidFill>
                <a:latin typeface="Trebuchet MS"/>
                <a:cs typeface="Trebuchet MS"/>
              </a:rPr>
              <a:t>sequence</a:t>
            </a:r>
            <a:r>
              <a:rPr dirty="0" sz="2600" spc="-75">
                <a:latin typeface="Trebuchet MS"/>
                <a:cs typeface="Trebuchet MS"/>
              </a:rPr>
              <a:t>.</a:t>
            </a:r>
            <a:r>
              <a:rPr dirty="0" sz="2600" spc="-47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Thus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rebuchet MS"/>
              <a:cs typeface="Trebuchet MS"/>
            </a:endParaRPr>
          </a:p>
          <a:p>
            <a:pPr marL="1906905">
              <a:lnSpc>
                <a:spcPct val="100000"/>
              </a:lnSpc>
            </a:pPr>
            <a:r>
              <a:rPr dirty="0" sz="2600" spc="-80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120" b="1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80" b="1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dirty="0" sz="2600" spc="-38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0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120" b="1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sz="2600" spc="-80" b="1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dirty="0" sz="2600" spc="-45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75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112" b="1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dirty="0" sz="2600" spc="-75" b="1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dirty="0" sz="2600" spc="-37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7" b="1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r>
              <a:rPr dirty="0" baseline="-19607" sz="2550" spc="27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235" b="1">
                <a:solidFill>
                  <a:srgbClr val="C00000"/>
                </a:solidFill>
                <a:latin typeface="Trebuchet MS"/>
                <a:cs typeface="Trebuchet MS"/>
              </a:rPr>
              <a:t>…,</a:t>
            </a:r>
            <a:r>
              <a:rPr dirty="0" sz="2600" spc="-37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0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120" b="1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sz="2600" spc="-80" b="1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dirty="0" sz="2600" spc="-37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 b="1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rebuchet MS"/>
              <a:cs typeface="Trebuchet MS"/>
            </a:endParaRPr>
          </a:p>
          <a:p>
            <a:pPr marL="352425" marR="30480">
              <a:lnSpc>
                <a:spcPct val="101200"/>
              </a:lnSpc>
              <a:tabLst>
                <a:tab pos="1826260" algn="l"/>
              </a:tabLst>
            </a:pPr>
            <a:r>
              <a:rPr dirty="0" sz="2600" spc="-110">
                <a:latin typeface="Trebuchet MS"/>
                <a:cs typeface="Trebuchet MS"/>
              </a:rPr>
              <a:t>represent	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70" b="1">
                <a:solidFill>
                  <a:srgbClr val="C00000"/>
                </a:solidFill>
                <a:latin typeface="Trebuchet MS"/>
                <a:cs typeface="Trebuchet MS"/>
              </a:rPr>
              <a:t>terms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35" b="1">
                <a:solidFill>
                  <a:srgbClr val="C00000"/>
                </a:solidFill>
                <a:latin typeface="Trebuchet MS"/>
                <a:cs typeface="Trebuchet MS"/>
              </a:rPr>
              <a:t>sequence </a:t>
            </a:r>
            <a:r>
              <a:rPr dirty="0" sz="2600" spc="-145">
                <a:latin typeface="Trebuchet MS"/>
                <a:cs typeface="Trebuchet MS"/>
              </a:rPr>
              <a:t>defined </a:t>
            </a:r>
            <a:r>
              <a:rPr dirty="0" sz="2600" spc="-40">
                <a:latin typeface="Trebuchet MS"/>
                <a:cs typeface="Trebuchet MS"/>
              </a:rPr>
              <a:t>on </a:t>
            </a:r>
            <a:r>
              <a:rPr dirty="0" sz="2600" spc="-125">
                <a:latin typeface="Trebuchet MS"/>
                <a:cs typeface="Trebuchet MS"/>
              </a:rPr>
              <a:t>the</a:t>
            </a:r>
            <a:r>
              <a:rPr dirty="0" sz="2600" spc="-34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set 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5" b="1">
                <a:solidFill>
                  <a:srgbClr val="C00000"/>
                </a:solidFill>
                <a:latin typeface="Trebuchet MS"/>
                <a:cs typeface="Trebuchet MS"/>
              </a:rPr>
              <a:t>natural </a:t>
            </a:r>
            <a:r>
              <a:rPr dirty="0" sz="2600" spc="30" b="1">
                <a:solidFill>
                  <a:srgbClr val="C00000"/>
                </a:solidFill>
                <a:latin typeface="Trebuchet MS"/>
                <a:cs typeface="Trebuchet MS"/>
              </a:rPr>
              <a:t>numbers</a:t>
            </a:r>
            <a:r>
              <a:rPr dirty="0" sz="2600" spc="-28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80" b="1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sz="2600" spc="8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tabLst>
                <a:tab pos="3524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60" b="1">
                <a:solidFill>
                  <a:srgbClr val="C00000"/>
                </a:solidFill>
                <a:latin typeface="Trebuchet MS"/>
                <a:cs typeface="Trebuchet MS"/>
              </a:rPr>
              <a:t>Note:</a:t>
            </a:r>
            <a:endParaRPr sz="2600">
              <a:latin typeface="Trebuchet MS"/>
              <a:cs typeface="Trebuchet MS"/>
            </a:endParaRPr>
          </a:p>
          <a:p>
            <a:pPr marL="352425" marR="189230">
              <a:lnSpc>
                <a:spcPts val="3080"/>
              </a:lnSpc>
              <a:spcBef>
                <a:spcPts val="775"/>
              </a:spcBef>
            </a:pPr>
            <a:r>
              <a:rPr dirty="0" sz="2600" spc="-105">
                <a:latin typeface="Trebuchet MS"/>
                <a:cs typeface="Trebuchet MS"/>
              </a:rPr>
              <a:t>That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125">
                <a:latin typeface="Trebuchet MS"/>
                <a:cs typeface="Trebuchet MS"/>
              </a:rPr>
              <a:t>sequence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110">
                <a:latin typeface="Trebuchet MS"/>
                <a:cs typeface="Trebuchet MS"/>
              </a:rPr>
              <a:t>described </a:t>
            </a:r>
            <a:r>
              <a:rPr dirty="0" sz="2600" spc="-120">
                <a:latin typeface="Trebuchet MS"/>
                <a:cs typeface="Trebuchet MS"/>
              </a:rPr>
              <a:t>by </a:t>
            </a:r>
            <a:r>
              <a:rPr dirty="0" sz="2600" spc="-135">
                <a:latin typeface="Trebuchet MS"/>
                <a:cs typeface="Trebuchet MS"/>
              </a:rPr>
              <a:t>listing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85">
                <a:latin typeface="Trebuchet MS"/>
                <a:cs typeface="Trebuchet MS"/>
              </a:rPr>
              <a:t>terms </a:t>
            </a:r>
            <a:r>
              <a:rPr dirty="0" sz="2600" spc="-140">
                <a:latin typeface="Trebuchet MS"/>
                <a:cs typeface="Trebuchet MS"/>
              </a:rPr>
              <a:t>of</a:t>
            </a:r>
            <a:r>
              <a:rPr dirty="0" sz="2600" spc="-385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the  </a:t>
            </a:r>
            <a:r>
              <a:rPr dirty="0" sz="2600" spc="-120">
                <a:latin typeface="Trebuchet MS"/>
                <a:cs typeface="Trebuchet MS"/>
              </a:rPr>
              <a:t>sequence </a:t>
            </a:r>
            <a:r>
              <a:rPr dirty="0" sz="2600" spc="-130">
                <a:latin typeface="Trebuchet MS"/>
                <a:cs typeface="Trebuchet MS"/>
              </a:rPr>
              <a:t>in </a:t>
            </a:r>
            <a:r>
              <a:rPr dirty="0" sz="2600" spc="-50">
                <a:latin typeface="Trebuchet MS"/>
                <a:cs typeface="Trebuchet MS"/>
              </a:rPr>
              <a:t>order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30">
                <a:latin typeface="Trebuchet MS"/>
                <a:cs typeface="Trebuchet MS"/>
              </a:rPr>
              <a:t>increasing</a:t>
            </a:r>
            <a:r>
              <a:rPr dirty="0" sz="2600" spc="-280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subscripts.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327" y="90169"/>
            <a:ext cx="7456805" cy="100456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586355" marR="5080" indent="-2574290">
              <a:lnSpc>
                <a:spcPct val="100000"/>
              </a:lnSpc>
              <a:spcBef>
                <a:spcPts val="130"/>
              </a:spcBef>
            </a:pPr>
            <a:r>
              <a:rPr dirty="0" spc="20"/>
              <a:t>EXPANDED </a:t>
            </a:r>
            <a:r>
              <a:rPr dirty="0" spc="15"/>
              <a:t>FORM </a:t>
            </a:r>
            <a:r>
              <a:rPr dirty="0" spc="20"/>
              <a:t>TO</a:t>
            </a:r>
            <a:r>
              <a:rPr dirty="0" spc="-380"/>
              <a:t> </a:t>
            </a:r>
            <a:r>
              <a:rPr dirty="0"/>
              <a:t>SUMMATION </a:t>
            </a:r>
            <a:r>
              <a:rPr dirty="0" u="none"/>
              <a:t> </a:t>
            </a:r>
            <a:r>
              <a:rPr dirty="0" spc="5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196911"/>
            <a:ext cx="6579234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89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15">
                <a:latin typeface="Trebuchet MS"/>
                <a:cs typeface="Trebuchet MS"/>
              </a:rPr>
              <a:t>Write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20">
                <a:latin typeface="Trebuchet MS"/>
                <a:cs typeface="Trebuchet MS"/>
              </a:rPr>
              <a:t>following </a:t>
            </a:r>
            <a:r>
              <a:rPr dirty="0" sz="2600" spc="-114">
                <a:latin typeface="Trebuchet MS"/>
                <a:cs typeface="Trebuchet MS"/>
              </a:rPr>
              <a:t>using summation</a:t>
            </a:r>
            <a:r>
              <a:rPr dirty="0" sz="2600" spc="-600">
                <a:latin typeface="Trebuchet MS"/>
                <a:cs typeface="Trebuchet MS"/>
              </a:rPr>
              <a:t> </a:t>
            </a:r>
            <a:r>
              <a:rPr dirty="0" sz="2600" spc="-130">
                <a:latin typeface="Trebuchet MS"/>
                <a:cs typeface="Trebuchet MS"/>
              </a:rPr>
              <a:t>notation: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2493644"/>
            <a:ext cx="221234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89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u="heavy" sz="2600" spc="345" b="1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rebuchet MS"/>
                <a:cs typeface="Trebuchet MS"/>
              </a:rPr>
              <a:t>SOLUTION</a:t>
            </a:r>
            <a:endParaRPr sz="26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4067" y="2968778"/>
          <a:ext cx="6305550" cy="2991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985"/>
                <a:gridCol w="2995294"/>
              </a:tblGrid>
              <a:tr h="842470">
                <a:tc>
                  <a:txBody>
                    <a:bodyPr/>
                    <a:lstStyle/>
                    <a:p>
                      <a:pPr marL="669925">
                        <a:lnSpc>
                          <a:spcPts val="2965"/>
                        </a:lnSpc>
                      </a:pPr>
                      <a:r>
                        <a:rPr dirty="0" sz="2600" spc="30" b="1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Terms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2600" spc="-65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dirty="0" sz="2600" spc="-130">
                          <a:latin typeface="Trebuchet MS"/>
                          <a:cs typeface="Trebuchet MS"/>
                        </a:rPr>
                        <a:t>first</a:t>
                      </a:r>
                      <a:r>
                        <a:rPr dirty="0" sz="26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600" spc="-95">
                          <a:latin typeface="Trebuchet MS"/>
                          <a:cs typeface="Trebuchet MS"/>
                        </a:rPr>
                        <a:t>term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90600">
                        <a:lnSpc>
                          <a:spcPts val="2965"/>
                        </a:lnSpc>
                      </a:pPr>
                      <a:r>
                        <a:rPr dirty="0" sz="2600" spc="100" b="1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Numerators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  <a:p>
                      <a:pPr algn="ctr" marL="104711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260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4339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600" spc="-65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dirty="0" sz="2600" spc="-95">
                          <a:latin typeface="Trebuchet MS"/>
                          <a:cs typeface="Trebuchet MS"/>
                        </a:rPr>
                        <a:t>second</a:t>
                      </a:r>
                      <a:r>
                        <a:rPr dirty="0" sz="26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600" spc="-100">
                          <a:latin typeface="Trebuchet MS"/>
                          <a:cs typeface="Trebuchet MS"/>
                        </a:rPr>
                        <a:t>term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1938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60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5715"/>
                </a:tc>
              </a:tr>
              <a:tr h="4340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600" spc="-65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dirty="0" sz="2600" spc="-105">
                          <a:latin typeface="Trebuchet MS"/>
                          <a:cs typeface="Trebuchet MS"/>
                        </a:rPr>
                        <a:t>third</a:t>
                      </a:r>
                      <a:r>
                        <a:rPr dirty="0" sz="2600" spc="-1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600" spc="-100">
                          <a:latin typeface="Trebuchet MS"/>
                          <a:cs typeface="Trebuchet MS"/>
                        </a:rPr>
                        <a:t>term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938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60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635"/>
                </a:tc>
              </a:tr>
              <a:tr h="434022"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600" spc="715">
                          <a:latin typeface="Trebuchet MS"/>
                          <a:cs typeface="Trebuchet MS"/>
                        </a:rPr>
                        <a:t>……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17564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600" spc="-95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…...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5715"/>
                </a:tc>
              </a:tr>
              <a:tr h="434022"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600" spc="715">
                          <a:latin typeface="Trebuchet MS"/>
                          <a:cs typeface="Trebuchet MS"/>
                        </a:rPr>
                        <a:t>……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1756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600" spc="-95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…...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635"/>
                </a:tc>
              </a:tr>
              <a:tr h="412878">
                <a:tc>
                  <a:txBody>
                    <a:bodyPr/>
                    <a:lstStyle/>
                    <a:p>
                      <a:pPr marL="31750">
                        <a:lnSpc>
                          <a:spcPts val="3105"/>
                        </a:lnSpc>
                        <a:spcBef>
                          <a:spcPts val="45"/>
                        </a:spcBef>
                      </a:pPr>
                      <a:r>
                        <a:rPr dirty="0" sz="2600" spc="-65">
                          <a:latin typeface="Trebuchet MS"/>
                          <a:cs typeface="Trebuchet MS"/>
                        </a:rPr>
                        <a:t>For </a:t>
                      </a:r>
                      <a:r>
                        <a:rPr dirty="0" sz="2600" spc="-165">
                          <a:latin typeface="Trebuchet MS"/>
                          <a:cs typeface="Trebuchet MS"/>
                        </a:rPr>
                        <a:t>last</a:t>
                      </a:r>
                      <a:r>
                        <a:rPr dirty="0" sz="26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600" spc="-100">
                          <a:latin typeface="Trebuchet MS"/>
                          <a:cs typeface="Trebuchet MS"/>
                        </a:rPr>
                        <a:t>term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1756410">
                        <a:lnSpc>
                          <a:spcPts val="3105"/>
                        </a:lnSpc>
                        <a:spcBef>
                          <a:spcPts val="45"/>
                        </a:spcBef>
                      </a:pPr>
                      <a:r>
                        <a:rPr dirty="0" sz="2600" spc="-11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n </a:t>
                      </a:r>
                      <a:r>
                        <a:rPr dirty="0" sz="2600" spc="17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dirty="0" sz="2600" spc="-6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600" spc="-5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B="0" marT="5715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25636" y="2165575"/>
            <a:ext cx="189230" cy="0"/>
          </a:xfrm>
          <a:custGeom>
            <a:avLst/>
            <a:gdLst/>
            <a:ahLst/>
            <a:cxnLst/>
            <a:rect l="l" t="t" r="r" b="b"/>
            <a:pathLst>
              <a:path w="189230" h="0">
                <a:moveTo>
                  <a:pt x="0" y="0"/>
                </a:moveTo>
                <a:lnTo>
                  <a:pt x="189028" y="0"/>
                </a:lnTo>
              </a:path>
            </a:pathLst>
          </a:custGeom>
          <a:ln w="153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10304" y="2165575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 h="0">
                <a:moveTo>
                  <a:pt x="0" y="0"/>
                </a:moveTo>
                <a:lnTo>
                  <a:pt x="562176" y="0"/>
                </a:lnTo>
              </a:path>
            </a:pathLst>
          </a:custGeom>
          <a:ln w="153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68119" y="2165575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5" h="0">
                <a:moveTo>
                  <a:pt x="0" y="0"/>
                </a:moveTo>
                <a:lnTo>
                  <a:pt x="620337" y="0"/>
                </a:lnTo>
              </a:path>
            </a:pathLst>
          </a:custGeom>
          <a:ln w="153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22046" y="2165575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 h="0">
                <a:moveTo>
                  <a:pt x="0" y="0"/>
                </a:moveTo>
                <a:lnTo>
                  <a:pt x="562197" y="0"/>
                </a:lnTo>
              </a:path>
            </a:pathLst>
          </a:custGeom>
          <a:ln w="153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91826" y="1724971"/>
            <a:ext cx="1807210" cy="398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726440" algn="l"/>
                <a:tab pos="1612900" algn="l"/>
              </a:tabLst>
            </a:pPr>
            <a:r>
              <a:rPr dirty="0" sz="2450" spc="-5">
                <a:latin typeface="Times New Roman"/>
                <a:cs typeface="Times New Roman"/>
              </a:rPr>
              <a:t>1</a:t>
            </a:r>
            <a:r>
              <a:rPr dirty="0" sz="2450" spc="10">
                <a:latin typeface="Times New Roman"/>
                <a:cs typeface="Times New Roman"/>
              </a:rPr>
              <a:t> </a:t>
            </a:r>
            <a:r>
              <a:rPr dirty="0" baseline="-35147" sz="3675" spc="-7">
                <a:latin typeface="Symbol"/>
                <a:cs typeface="Symbol"/>
              </a:rPr>
              <a:t></a:t>
            </a:r>
            <a:r>
              <a:rPr dirty="0" baseline="-35147" sz="3675" spc="-7">
                <a:latin typeface="Times New Roman"/>
                <a:cs typeface="Times New Roman"/>
              </a:rPr>
              <a:t>	</a:t>
            </a:r>
            <a:r>
              <a:rPr dirty="0" sz="2450" spc="-5">
                <a:latin typeface="Times New Roman"/>
                <a:cs typeface="Times New Roman"/>
              </a:rPr>
              <a:t>2	3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0426" y="1724971"/>
            <a:ext cx="886460" cy="398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5147" sz="3675" spc="-7">
                <a:latin typeface="Symbol"/>
                <a:cs typeface="Symbol"/>
              </a:rPr>
              <a:t></a:t>
            </a:r>
            <a:r>
              <a:rPr dirty="0" baseline="-35147" sz="3675" spc="-7">
                <a:latin typeface="Times New Roman"/>
                <a:cs typeface="Times New Roman"/>
              </a:rPr>
              <a:t> </a:t>
            </a:r>
            <a:r>
              <a:rPr dirty="0" sz="2450" spc="-5" i="1">
                <a:latin typeface="Times New Roman"/>
                <a:cs typeface="Times New Roman"/>
              </a:rPr>
              <a:t>n</a:t>
            </a:r>
            <a:r>
              <a:rPr dirty="0" sz="2450" spc="-235" i="1">
                <a:latin typeface="Times New Roman"/>
                <a:cs typeface="Times New Roman"/>
              </a:rPr>
              <a:t> </a:t>
            </a:r>
            <a:r>
              <a:rPr dirty="0" sz="2450" spc="85">
                <a:latin typeface="Symbol"/>
                <a:cs typeface="Symbol"/>
              </a:rPr>
              <a:t></a:t>
            </a:r>
            <a:r>
              <a:rPr dirty="0" sz="2450" spc="85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9423" y="1920182"/>
            <a:ext cx="258445" cy="398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50" spc="-10">
                <a:latin typeface="Times New Roman"/>
                <a:cs typeface="Times New Roman"/>
              </a:rPr>
              <a:t>1.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2348" y="2162152"/>
            <a:ext cx="1959610" cy="398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6570" algn="l"/>
                <a:tab pos="1353820" algn="l"/>
              </a:tabLst>
            </a:pPr>
            <a:r>
              <a:rPr dirty="0" sz="2450" spc="-5" i="1">
                <a:latin typeface="Times New Roman"/>
                <a:cs typeface="Times New Roman"/>
              </a:rPr>
              <a:t>n	n</a:t>
            </a:r>
            <a:r>
              <a:rPr dirty="0" sz="2450" spc="-195" i="1">
                <a:latin typeface="Times New Roman"/>
                <a:cs typeface="Times New Roman"/>
              </a:rPr>
              <a:t> </a:t>
            </a:r>
            <a:r>
              <a:rPr dirty="0" sz="2450" spc="85">
                <a:latin typeface="Symbol"/>
                <a:cs typeface="Symbol"/>
              </a:rPr>
              <a:t></a:t>
            </a:r>
            <a:r>
              <a:rPr dirty="0" sz="2450" spc="85">
                <a:latin typeface="Times New Roman"/>
                <a:cs typeface="Times New Roman"/>
              </a:rPr>
              <a:t>1	</a:t>
            </a:r>
            <a:r>
              <a:rPr dirty="0" sz="2450" spc="-5" i="1">
                <a:latin typeface="Times New Roman"/>
                <a:cs typeface="Times New Roman"/>
              </a:rPr>
              <a:t>n </a:t>
            </a:r>
            <a:r>
              <a:rPr dirty="0" sz="2450" spc="-5">
                <a:latin typeface="Symbol"/>
                <a:cs typeface="Symbol"/>
              </a:rPr>
              <a:t></a:t>
            </a:r>
            <a:r>
              <a:rPr dirty="0" sz="2450" spc="-434">
                <a:latin typeface="Times New Roman"/>
                <a:cs typeface="Times New Roman"/>
              </a:rPr>
              <a:t> </a:t>
            </a:r>
            <a:r>
              <a:rPr dirty="0" sz="2450" spc="-5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4841" y="2162152"/>
            <a:ext cx="340995" cy="398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50" spc="25">
                <a:latin typeface="Times New Roman"/>
                <a:cs typeface="Times New Roman"/>
              </a:rPr>
              <a:t>2</a:t>
            </a:r>
            <a:r>
              <a:rPr dirty="0" sz="2450" spc="-5" i="1">
                <a:latin typeface="Times New Roman"/>
                <a:cs typeface="Times New Roman"/>
              </a:rPr>
              <a:t>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22482" y="1920182"/>
            <a:ext cx="1325880" cy="398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27735" indent="-915669">
              <a:lnSpc>
                <a:spcPct val="100000"/>
              </a:lnSpc>
              <a:spcBef>
                <a:spcPts val="90"/>
              </a:spcBef>
              <a:buChar char=""/>
              <a:tabLst>
                <a:tab pos="927735" algn="l"/>
                <a:tab pos="928369" algn="l"/>
              </a:tabLst>
            </a:pPr>
            <a:r>
              <a:rPr dirty="0" sz="2450" spc="180">
                <a:latin typeface="Symbol"/>
                <a:cs typeface="Symbol"/>
              </a:rPr>
              <a:t></a:t>
            </a:r>
            <a:r>
              <a:rPr dirty="0" sz="2450" spc="-5">
                <a:latin typeface="Times New Roman"/>
                <a:cs typeface="Times New Roman"/>
              </a:rPr>
              <a:t>L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117" y="1158430"/>
            <a:ext cx="2280285" cy="3345179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517525">
              <a:lnSpc>
                <a:spcPct val="100000"/>
              </a:lnSpc>
              <a:spcBef>
                <a:spcPts val="730"/>
              </a:spcBef>
            </a:pPr>
            <a:r>
              <a:rPr dirty="0" sz="2600" spc="30" b="1">
                <a:solidFill>
                  <a:srgbClr val="C00000"/>
                </a:solidFill>
                <a:latin typeface="Trebuchet MS"/>
                <a:cs typeface="Trebuchet MS"/>
              </a:rPr>
              <a:t>Terms</a:t>
            </a: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ct val="119100"/>
              </a:lnSpc>
              <a:spcBef>
                <a:spcPts val="40"/>
              </a:spcBef>
            </a:pPr>
            <a:r>
              <a:rPr dirty="0" sz="2600" spc="-65">
                <a:latin typeface="Trebuchet MS"/>
                <a:cs typeface="Trebuchet MS"/>
              </a:rPr>
              <a:t>For </a:t>
            </a:r>
            <a:r>
              <a:rPr dirty="0" sz="2600" spc="-130">
                <a:latin typeface="Trebuchet MS"/>
                <a:cs typeface="Trebuchet MS"/>
              </a:rPr>
              <a:t>first </a:t>
            </a:r>
            <a:r>
              <a:rPr dirty="0" sz="2600" spc="-100">
                <a:latin typeface="Trebuchet MS"/>
                <a:cs typeface="Trebuchet MS"/>
              </a:rPr>
              <a:t>term  </a:t>
            </a:r>
            <a:r>
              <a:rPr dirty="0" sz="2600" spc="-65">
                <a:latin typeface="Trebuchet MS"/>
                <a:cs typeface="Trebuchet MS"/>
              </a:rPr>
              <a:t>For </a:t>
            </a:r>
            <a:r>
              <a:rPr dirty="0" sz="2600" spc="-95">
                <a:latin typeface="Trebuchet MS"/>
                <a:cs typeface="Trebuchet MS"/>
              </a:rPr>
              <a:t>second </a:t>
            </a:r>
            <a:r>
              <a:rPr dirty="0" sz="2600" spc="-100">
                <a:latin typeface="Trebuchet MS"/>
                <a:cs typeface="Trebuchet MS"/>
              </a:rPr>
              <a:t>term  </a:t>
            </a:r>
            <a:r>
              <a:rPr dirty="0" sz="2600" spc="-65">
                <a:latin typeface="Trebuchet MS"/>
                <a:cs typeface="Trebuchet MS"/>
              </a:rPr>
              <a:t>For </a:t>
            </a:r>
            <a:r>
              <a:rPr dirty="0" sz="2600" spc="-105">
                <a:latin typeface="Trebuchet MS"/>
                <a:cs typeface="Trebuchet MS"/>
              </a:rPr>
              <a:t>third</a:t>
            </a:r>
            <a:r>
              <a:rPr dirty="0" sz="2600" spc="-17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term</a:t>
            </a:r>
            <a:endParaRPr sz="2600">
              <a:latin typeface="Trebuchet MS"/>
              <a:cs typeface="Trebuchet MS"/>
            </a:endParaRPr>
          </a:p>
          <a:p>
            <a:pPr marL="650875">
              <a:lnSpc>
                <a:spcPct val="100000"/>
              </a:lnSpc>
              <a:spcBef>
                <a:spcPts val="635"/>
              </a:spcBef>
            </a:pPr>
            <a:r>
              <a:rPr dirty="0" sz="2600" spc="715">
                <a:latin typeface="Trebuchet MS"/>
                <a:cs typeface="Trebuchet MS"/>
              </a:rPr>
              <a:t>……</a:t>
            </a:r>
            <a:endParaRPr sz="2600">
              <a:latin typeface="Trebuchet MS"/>
              <a:cs typeface="Trebuchet MS"/>
            </a:endParaRPr>
          </a:p>
          <a:p>
            <a:pPr marL="650875">
              <a:lnSpc>
                <a:spcPct val="100000"/>
              </a:lnSpc>
              <a:spcBef>
                <a:spcPts val="560"/>
              </a:spcBef>
            </a:pPr>
            <a:r>
              <a:rPr dirty="0" sz="2600" spc="715">
                <a:latin typeface="Trebuchet MS"/>
                <a:cs typeface="Trebuchet MS"/>
              </a:rPr>
              <a:t>……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600" spc="-65">
                <a:latin typeface="Trebuchet MS"/>
                <a:cs typeface="Trebuchet MS"/>
              </a:rPr>
              <a:t>For </a:t>
            </a:r>
            <a:r>
              <a:rPr dirty="0" sz="2600" spc="-165">
                <a:latin typeface="Trebuchet MS"/>
                <a:cs typeface="Trebuchet MS"/>
              </a:rPr>
              <a:t>last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term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32045" y="1158430"/>
            <a:ext cx="2129155" cy="3345179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dirty="0" sz="2600" spc="204" b="1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dirty="0" sz="2600" spc="150" b="1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dirty="0" sz="2600" spc="-35" b="1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sz="2600" spc="100" b="1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dirty="0" sz="2600" spc="310" b="1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dirty="0" sz="2600" spc="-105" b="1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dirty="0" sz="2600" spc="-35" b="1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sz="2600" spc="30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sz="2600" spc="20" b="1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dirty="0" sz="2600" spc="100" b="1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dirty="0" sz="2600" spc="65" b="1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endParaRPr sz="2600">
              <a:latin typeface="Trebuchet MS"/>
              <a:cs typeface="Trebuchet MS"/>
            </a:endParaRPr>
          </a:p>
          <a:p>
            <a:pPr algn="ctr" marL="256540">
              <a:lnSpc>
                <a:spcPct val="100000"/>
              </a:lnSpc>
              <a:spcBef>
                <a:spcPts val="635"/>
              </a:spcBef>
            </a:pP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  <a:p>
            <a:pPr algn="ctr" marL="255270">
              <a:lnSpc>
                <a:spcPct val="100000"/>
              </a:lnSpc>
              <a:spcBef>
                <a:spcPts val="635"/>
              </a:spcBef>
            </a:pP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21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algn="ctr" marL="255270">
              <a:lnSpc>
                <a:spcPct val="100000"/>
              </a:lnSpc>
              <a:spcBef>
                <a:spcPts val="560"/>
              </a:spcBef>
            </a:pP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21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endParaRPr sz="2600">
              <a:latin typeface="Trebuchet MS"/>
              <a:cs typeface="Trebuchet MS"/>
            </a:endParaRPr>
          </a:p>
          <a:p>
            <a:pPr algn="ctr" marL="285750">
              <a:lnSpc>
                <a:spcPct val="100000"/>
              </a:lnSpc>
              <a:spcBef>
                <a:spcPts val="635"/>
              </a:spcBef>
            </a:pP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…...</a:t>
            </a:r>
            <a:endParaRPr sz="2600">
              <a:latin typeface="Trebuchet MS"/>
              <a:cs typeface="Trebuchet MS"/>
            </a:endParaRPr>
          </a:p>
          <a:p>
            <a:pPr algn="ctr" marL="285750">
              <a:lnSpc>
                <a:spcPct val="100000"/>
              </a:lnSpc>
              <a:spcBef>
                <a:spcPts val="560"/>
              </a:spcBef>
            </a:pP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…...</a:t>
            </a:r>
            <a:endParaRPr sz="2600">
              <a:latin typeface="Trebuchet MS"/>
              <a:cs typeface="Trebuchet MS"/>
            </a:endParaRPr>
          </a:p>
          <a:p>
            <a:pPr algn="ctr" marL="451484">
              <a:lnSpc>
                <a:spcPct val="100000"/>
              </a:lnSpc>
              <a:spcBef>
                <a:spcPts val="635"/>
              </a:spcBef>
            </a:pPr>
            <a:r>
              <a:rPr dirty="0" sz="2600" spc="-45">
                <a:solidFill>
                  <a:srgbClr val="C00000"/>
                </a:solidFill>
                <a:latin typeface="Trebuchet MS"/>
                <a:cs typeface="Trebuchet MS"/>
              </a:rPr>
              <a:t>2n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158430"/>
            <a:ext cx="7449820" cy="428942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algn="ctr" marL="348615">
              <a:lnSpc>
                <a:spcPct val="100000"/>
              </a:lnSpc>
              <a:spcBef>
                <a:spcPts val="730"/>
              </a:spcBef>
            </a:pPr>
            <a:r>
              <a:rPr dirty="0" sz="2600" spc="-200">
                <a:latin typeface="Trebuchet MS"/>
                <a:cs typeface="Trebuchet MS"/>
              </a:rPr>
              <a:t>1,</a:t>
            </a:r>
            <a:r>
              <a:rPr dirty="0" sz="2600" spc="-390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2,</a:t>
            </a:r>
            <a:r>
              <a:rPr dirty="0" sz="2600" spc="-38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3,…,</a:t>
            </a:r>
            <a:r>
              <a:rPr dirty="0" sz="2600" spc="-38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n+1</a:t>
            </a:r>
            <a:r>
              <a:rPr dirty="0" sz="2600" spc="-15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are</a:t>
            </a:r>
            <a:r>
              <a:rPr dirty="0" sz="2600" spc="10"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C00000"/>
                </a:solidFill>
                <a:latin typeface="Trebuchet MS"/>
                <a:cs typeface="Trebuchet MS"/>
              </a:rPr>
              <a:t>Numerators</a:t>
            </a:r>
            <a:endParaRPr sz="2600">
              <a:latin typeface="Trebuchet MS"/>
              <a:cs typeface="Trebuchet MS"/>
            </a:endParaRPr>
          </a:p>
          <a:p>
            <a:pPr algn="ctr" marR="889000">
              <a:lnSpc>
                <a:spcPct val="100000"/>
              </a:lnSpc>
              <a:spcBef>
                <a:spcPts val="635"/>
              </a:spcBef>
              <a:tabLst>
                <a:tab pos="2762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60">
                <a:latin typeface="Trebuchet MS"/>
                <a:cs typeface="Trebuchet MS"/>
              </a:rPr>
              <a:t>The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numerators </a:t>
            </a:r>
            <a:r>
              <a:rPr dirty="0" sz="2600" spc="-80">
                <a:latin typeface="Trebuchet MS"/>
                <a:cs typeface="Trebuchet MS"/>
              </a:rPr>
              <a:t>forms </a:t>
            </a:r>
            <a:r>
              <a:rPr dirty="0" sz="2600" spc="-180">
                <a:latin typeface="Trebuchet MS"/>
                <a:cs typeface="Trebuchet MS"/>
              </a:rPr>
              <a:t>an </a:t>
            </a:r>
            <a:r>
              <a:rPr dirty="0" sz="2600" spc="-135">
                <a:solidFill>
                  <a:srgbClr val="00AF50"/>
                </a:solidFill>
                <a:latin typeface="Trebuchet MS"/>
                <a:cs typeface="Trebuchet MS"/>
              </a:rPr>
              <a:t>arithmetic</a:t>
            </a:r>
            <a:r>
              <a:rPr dirty="0" sz="2600" spc="-45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600" spc="-120">
                <a:solidFill>
                  <a:srgbClr val="00AF50"/>
                </a:solidFill>
                <a:latin typeface="Trebuchet MS"/>
                <a:cs typeface="Trebuchet MS"/>
              </a:rPr>
              <a:t>sequence</a:t>
            </a:r>
            <a:endParaRPr sz="2600">
              <a:latin typeface="Trebuchet MS"/>
              <a:cs typeface="Trebuchet MS"/>
            </a:endParaRPr>
          </a:p>
          <a:p>
            <a:pPr algn="ctr" marR="1061720">
              <a:lnSpc>
                <a:spcPct val="100000"/>
              </a:lnSpc>
              <a:spcBef>
                <a:spcPts val="635"/>
              </a:spcBef>
            </a:pP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first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220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algn="ctr" marR="871219">
              <a:lnSpc>
                <a:spcPct val="100000"/>
              </a:lnSpc>
              <a:spcBef>
                <a:spcPts val="560"/>
              </a:spcBef>
              <a:tabLst>
                <a:tab pos="1035685" algn="l"/>
              </a:tabLst>
            </a:pPr>
            <a:r>
              <a:rPr dirty="0" sz="2600" spc="-195">
                <a:latin typeface="Trebuchet MS"/>
                <a:cs typeface="Trebuchet MS"/>
              </a:rPr>
              <a:t>&amp;	</a:t>
            </a:r>
            <a:r>
              <a:rPr dirty="0" sz="2600" spc="-110">
                <a:latin typeface="Trebuchet MS"/>
                <a:cs typeface="Trebuchet MS"/>
              </a:rPr>
              <a:t>d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common </a:t>
            </a:r>
            <a:r>
              <a:rPr dirty="0" sz="2600" spc="-160">
                <a:solidFill>
                  <a:srgbClr val="C00000"/>
                </a:solidFill>
                <a:latin typeface="Trebuchet MS"/>
                <a:cs typeface="Trebuchet MS"/>
              </a:rPr>
              <a:t>difference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430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rebuchet MS"/>
              <a:cs typeface="Trebuchet MS"/>
            </a:endParaRPr>
          </a:p>
          <a:p>
            <a:pPr marL="1938655">
              <a:lnSpc>
                <a:spcPct val="100000"/>
              </a:lnSpc>
              <a:spcBef>
                <a:spcPts val="5"/>
              </a:spcBef>
            </a:pPr>
            <a:r>
              <a:rPr dirty="0" sz="2600" spc="-229">
                <a:latin typeface="Trebuchet MS"/>
                <a:cs typeface="Trebuchet MS"/>
              </a:rPr>
              <a:t>n,</a:t>
            </a:r>
            <a:r>
              <a:rPr dirty="0" sz="2600" spc="-390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n+1,</a:t>
            </a:r>
            <a:r>
              <a:rPr dirty="0" sz="2600" spc="-385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n+2,</a:t>
            </a:r>
            <a:r>
              <a:rPr dirty="0" sz="2600" spc="-46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…,</a:t>
            </a:r>
            <a:r>
              <a:rPr dirty="0" sz="2600" spc="-310">
                <a:latin typeface="Trebuchet MS"/>
                <a:cs typeface="Trebuchet MS"/>
              </a:rPr>
              <a:t> </a:t>
            </a:r>
            <a:r>
              <a:rPr dirty="0" sz="2600" spc="-65">
                <a:latin typeface="Trebuchet MS"/>
                <a:cs typeface="Trebuchet MS"/>
              </a:rPr>
              <a:t>2n</a:t>
            </a:r>
            <a:r>
              <a:rPr dirty="0" sz="2600" spc="-15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are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Denomenators</a:t>
            </a:r>
            <a:r>
              <a:rPr dirty="0" sz="2600" spc="-7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marL="2024380" marR="5080" indent="-2011680">
              <a:lnSpc>
                <a:spcPct val="120300"/>
              </a:lnSpc>
              <a:tabLst>
                <a:tab pos="2889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180">
                <a:latin typeface="Trebuchet MS"/>
                <a:cs typeface="Trebuchet MS"/>
              </a:rPr>
              <a:t>Similarly,</a:t>
            </a:r>
            <a:r>
              <a:rPr dirty="0" sz="2600" spc="-445"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denominators</a:t>
            </a:r>
            <a:r>
              <a:rPr dirty="0" sz="2600" spc="-2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forms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an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35">
                <a:solidFill>
                  <a:srgbClr val="00AF50"/>
                </a:solidFill>
                <a:latin typeface="Trebuchet MS"/>
                <a:cs typeface="Trebuchet MS"/>
              </a:rPr>
              <a:t>arithmetic</a:t>
            </a:r>
            <a:r>
              <a:rPr dirty="0" sz="2600" spc="-29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600" spc="-120">
                <a:solidFill>
                  <a:srgbClr val="00AF50"/>
                </a:solidFill>
                <a:latin typeface="Trebuchet MS"/>
                <a:cs typeface="Trebuchet MS"/>
              </a:rPr>
              <a:t>sequence </a:t>
            </a:r>
            <a:r>
              <a:rPr dirty="0" sz="2600" spc="-120">
                <a:latin typeface="Trebuchet MS"/>
                <a:cs typeface="Trebuchet MS"/>
              </a:rPr>
              <a:t>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first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  <a:p>
            <a:pPr marL="2043430">
              <a:lnSpc>
                <a:spcPct val="100000"/>
              </a:lnSpc>
              <a:spcBef>
                <a:spcPts val="560"/>
              </a:spcBef>
            </a:pPr>
            <a:r>
              <a:rPr dirty="0" sz="2600" spc="-110">
                <a:latin typeface="Trebuchet MS"/>
                <a:cs typeface="Trebuchet MS"/>
              </a:rPr>
              <a:t>d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common </a:t>
            </a: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difference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47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475" y="1158430"/>
            <a:ext cx="5494655" cy="436562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30"/>
              </a:spcBef>
              <a:tabLst>
                <a:tab pos="3270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65">
                <a:latin typeface="Trebuchet MS"/>
                <a:cs typeface="Trebuchet MS"/>
              </a:rPr>
              <a:t>For </a:t>
            </a:r>
            <a:r>
              <a:rPr dirty="0" sz="2600" spc="-35">
                <a:solidFill>
                  <a:srgbClr val="C00000"/>
                </a:solidFill>
                <a:latin typeface="Trebuchet MS"/>
                <a:cs typeface="Trebuchet MS"/>
              </a:rPr>
              <a:t>Numerator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k</a:t>
            </a:r>
            <a:r>
              <a:rPr dirty="0" baseline="24509" sz="2550" spc="-97">
                <a:solidFill>
                  <a:srgbClr val="C00000"/>
                </a:solidFill>
                <a:latin typeface="Trebuchet MS"/>
                <a:cs typeface="Trebuchet MS"/>
              </a:rPr>
              <a:t>th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45">
                <a:latin typeface="Trebuchet MS"/>
                <a:cs typeface="Trebuchet MS"/>
              </a:rPr>
              <a:t>will</a:t>
            </a:r>
            <a:r>
              <a:rPr dirty="0" sz="2600" spc="-535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be:</a:t>
            </a:r>
            <a:endParaRPr sz="2600">
              <a:latin typeface="Trebuchet MS"/>
              <a:cs typeface="Trebuchet MS"/>
            </a:endParaRPr>
          </a:p>
          <a:p>
            <a:pPr marL="2796540">
              <a:lnSpc>
                <a:spcPct val="100000"/>
              </a:lnSpc>
              <a:spcBef>
                <a:spcPts val="335"/>
              </a:spcBef>
            </a:pP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9">
                <a:solidFill>
                  <a:srgbClr val="C00000"/>
                </a:solidFill>
                <a:latin typeface="Trebuchet MS"/>
                <a:cs typeface="Trebuchet MS"/>
              </a:rPr>
              <a:t>k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(k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dirty="0" sz="2600" spc="-434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1)d</a:t>
            </a:r>
            <a:endParaRPr sz="2600">
              <a:latin typeface="Trebuchet MS"/>
              <a:cs typeface="Trebuchet MS"/>
            </a:endParaRPr>
          </a:p>
          <a:p>
            <a:pPr marL="3168650">
              <a:lnSpc>
                <a:spcPct val="100000"/>
              </a:lnSpc>
              <a:spcBef>
                <a:spcPts val="260"/>
              </a:spcBef>
            </a:pP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50">
                <a:latin typeface="Trebuchet MS"/>
                <a:cs typeface="Trebuchet MS"/>
              </a:rPr>
              <a:t>1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405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(k </a:t>
            </a:r>
            <a:r>
              <a:rPr dirty="0" sz="2600" spc="-110">
                <a:latin typeface="Trebuchet MS"/>
                <a:cs typeface="Trebuchet MS"/>
              </a:rPr>
              <a:t>- </a:t>
            </a:r>
            <a:r>
              <a:rPr dirty="0" sz="2600" spc="-60">
                <a:latin typeface="Trebuchet MS"/>
                <a:cs typeface="Trebuchet MS"/>
              </a:rPr>
              <a:t>1) </a:t>
            </a:r>
            <a:r>
              <a:rPr dirty="0" sz="2600" spc="-85">
                <a:latin typeface="Trebuchet MS"/>
                <a:cs typeface="Trebuchet MS"/>
              </a:rPr>
              <a:t>(1)</a:t>
            </a:r>
            <a:endParaRPr sz="2600">
              <a:latin typeface="Trebuchet MS"/>
              <a:cs typeface="Trebuchet MS"/>
            </a:endParaRPr>
          </a:p>
          <a:p>
            <a:pPr marL="3168650">
              <a:lnSpc>
                <a:spcPct val="100000"/>
              </a:lnSpc>
              <a:spcBef>
                <a:spcPts val="254"/>
              </a:spcBef>
            </a:pP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50">
                <a:latin typeface="Trebuchet MS"/>
                <a:cs typeface="Trebuchet MS"/>
              </a:rPr>
              <a:t>1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434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k </a:t>
            </a:r>
            <a:r>
              <a:rPr dirty="0" sz="2600" spc="-105">
                <a:latin typeface="Trebuchet MS"/>
                <a:cs typeface="Trebuchet MS"/>
              </a:rPr>
              <a:t>- </a:t>
            </a:r>
            <a:r>
              <a:rPr dirty="0" sz="2600" spc="-5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marL="2891790">
              <a:lnSpc>
                <a:spcPct val="100000"/>
              </a:lnSpc>
              <a:spcBef>
                <a:spcPts val="335"/>
              </a:spcBef>
            </a:pPr>
            <a:r>
              <a:rPr dirty="0" sz="2600" spc="-140">
                <a:latin typeface="Trebuchet MS"/>
                <a:cs typeface="Trebuchet MS"/>
              </a:rPr>
              <a:t>a</a:t>
            </a:r>
            <a:r>
              <a:rPr dirty="0" baseline="-19607" sz="2550" spc="-209">
                <a:latin typeface="Trebuchet MS"/>
                <a:cs typeface="Trebuchet MS"/>
              </a:rPr>
              <a:t>k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k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 marL="327025">
              <a:lnSpc>
                <a:spcPct val="100000"/>
              </a:lnSpc>
            </a:pPr>
            <a:r>
              <a:rPr dirty="0" sz="2600" spc="-65">
                <a:latin typeface="Trebuchet MS"/>
                <a:cs typeface="Trebuchet MS"/>
              </a:rPr>
              <a:t>For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Denominator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k</a:t>
            </a:r>
            <a:r>
              <a:rPr dirty="0" baseline="24509" sz="2550" spc="-97">
                <a:solidFill>
                  <a:srgbClr val="C00000"/>
                </a:solidFill>
                <a:latin typeface="Trebuchet MS"/>
                <a:cs typeface="Trebuchet MS"/>
              </a:rPr>
              <a:t>th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45">
                <a:latin typeface="Trebuchet MS"/>
                <a:cs typeface="Trebuchet MS"/>
              </a:rPr>
              <a:t>will</a:t>
            </a:r>
            <a:r>
              <a:rPr dirty="0" sz="2600" spc="-600">
                <a:latin typeface="Trebuchet MS"/>
                <a:cs typeface="Trebuchet MS"/>
              </a:rPr>
              <a:t> </a:t>
            </a:r>
            <a:r>
              <a:rPr dirty="0" sz="2600" spc="-210">
                <a:latin typeface="Trebuchet MS"/>
                <a:cs typeface="Trebuchet MS"/>
              </a:rPr>
              <a:t>be:</a:t>
            </a:r>
            <a:endParaRPr sz="2600">
              <a:latin typeface="Trebuchet MS"/>
              <a:cs typeface="Trebuchet MS"/>
            </a:endParaRPr>
          </a:p>
          <a:p>
            <a:pPr marL="2891790">
              <a:lnSpc>
                <a:spcPct val="100000"/>
              </a:lnSpc>
              <a:spcBef>
                <a:spcPts val="260"/>
              </a:spcBef>
            </a:pP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02">
                <a:solidFill>
                  <a:srgbClr val="C00000"/>
                </a:solidFill>
                <a:latin typeface="Trebuchet MS"/>
                <a:cs typeface="Trebuchet MS"/>
              </a:rPr>
              <a:t>k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(k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dirty="0" sz="2600" spc="-434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1)d</a:t>
            </a:r>
            <a:endParaRPr sz="2600">
              <a:latin typeface="Trebuchet MS"/>
              <a:cs typeface="Trebuchet MS"/>
            </a:endParaRPr>
          </a:p>
          <a:p>
            <a:pPr marL="3254375">
              <a:lnSpc>
                <a:spcPct val="100000"/>
              </a:lnSpc>
              <a:spcBef>
                <a:spcPts val="335"/>
              </a:spcBef>
            </a:pP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10">
                <a:latin typeface="Trebuchet MS"/>
                <a:cs typeface="Trebuchet MS"/>
              </a:rPr>
              <a:t>n </a:t>
            </a:r>
            <a:r>
              <a:rPr dirty="0" sz="2600" spc="170">
                <a:latin typeface="Trebuchet MS"/>
                <a:cs typeface="Trebuchet MS"/>
              </a:rPr>
              <a:t>+ </a:t>
            </a:r>
            <a:r>
              <a:rPr dirty="0" sz="2600" spc="-95">
                <a:latin typeface="Trebuchet MS"/>
                <a:cs typeface="Trebuchet MS"/>
              </a:rPr>
              <a:t>(k </a:t>
            </a:r>
            <a:r>
              <a:rPr dirty="0" sz="2600" spc="-110">
                <a:latin typeface="Trebuchet MS"/>
                <a:cs typeface="Trebuchet MS"/>
              </a:rPr>
              <a:t>- </a:t>
            </a:r>
            <a:r>
              <a:rPr dirty="0" sz="2600" spc="-65">
                <a:latin typeface="Trebuchet MS"/>
                <a:cs typeface="Trebuchet MS"/>
              </a:rPr>
              <a:t>1)</a:t>
            </a:r>
            <a:r>
              <a:rPr dirty="0" sz="2600" spc="-57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(1)</a:t>
            </a:r>
            <a:endParaRPr sz="2600">
              <a:latin typeface="Trebuchet MS"/>
              <a:cs typeface="Trebuchet MS"/>
            </a:endParaRPr>
          </a:p>
          <a:p>
            <a:pPr marL="2891790">
              <a:lnSpc>
                <a:spcPct val="100000"/>
              </a:lnSpc>
              <a:spcBef>
                <a:spcPts val="260"/>
              </a:spcBef>
            </a:pPr>
            <a:r>
              <a:rPr dirty="0" sz="2600" spc="-135">
                <a:latin typeface="Trebuchet MS"/>
                <a:cs typeface="Trebuchet MS"/>
              </a:rPr>
              <a:t>a</a:t>
            </a:r>
            <a:r>
              <a:rPr dirty="0" baseline="-19607" sz="2550" spc="-202">
                <a:latin typeface="Trebuchet MS"/>
                <a:cs typeface="Trebuchet MS"/>
              </a:rPr>
              <a:t>k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k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355">
                <a:solidFill>
                  <a:srgbClr val="C00000"/>
                </a:solidFill>
                <a:latin typeface="Trebuchet MS"/>
                <a:cs typeface="Trebuchet MS"/>
              </a:rPr>
              <a:t>–</a:t>
            </a:r>
            <a:r>
              <a:rPr dirty="0" sz="2600" spc="-2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84620" y="2082765"/>
            <a:ext cx="1191260" cy="0"/>
          </a:xfrm>
          <a:custGeom>
            <a:avLst/>
            <a:gdLst/>
            <a:ahLst/>
            <a:cxnLst/>
            <a:rect l="l" t="t" r="r" b="b"/>
            <a:pathLst>
              <a:path w="1191260" h="0">
                <a:moveTo>
                  <a:pt x="0" y="0"/>
                </a:moveTo>
                <a:lnTo>
                  <a:pt x="1190952" y="0"/>
                </a:lnTo>
              </a:path>
            </a:pathLst>
          </a:custGeom>
          <a:ln w="15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5020310" cy="8058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89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65">
                <a:latin typeface="Trebuchet MS"/>
                <a:cs typeface="Trebuchet MS"/>
              </a:rPr>
              <a:t>Hence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kth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series</a:t>
            </a:r>
            <a:r>
              <a:rPr dirty="0" sz="2600" spc="-3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is</a:t>
            </a:r>
            <a:endParaRPr sz="2600">
              <a:latin typeface="Trebuchet MS"/>
              <a:cs typeface="Trebuchet MS"/>
            </a:endParaRPr>
          </a:p>
          <a:p>
            <a:pPr algn="r" marR="1109345">
              <a:lnSpc>
                <a:spcPct val="100000"/>
              </a:lnSpc>
              <a:spcBef>
                <a:spcPts val="114"/>
              </a:spcBef>
            </a:pPr>
            <a:r>
              <a:rPr dirty="0" sz="2400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887006"/>
            <a:ext cx="6266815" cy="1195070"/>
          </a:xfrm>
          <a:prstGeom prst="rect">
            <a:avLst/>
          </a:prstGeom>
        </p:spPr>
        <p:txBody>
          <a:bodyPr wrap="square" lIns="0" tIns="205104" rIns="0" bIns="0" rtlCol="0" vert="horz">
            <a:spAutoFit/>
          </a:bodyPr>
          <a:lstStyle/>
          <a:p>
            <a:pPr marL="3261995">
              <a:lnSpc>
                <a:spcPct val="100000"/>
              </a:lnSpc>
              <a:spcBef>
                <a:spcPts val="1614"/>
              </a:spcBef>
            </a:pPr>
            <a:r>
              <a:rPr dirty="0" sz="2400" spc="30">
                <a:latin typeface="Times New Roman"/>
                <a:cs typeface="Times New Roman"/>
              </a:rPr>
              <a:t>(</a:t>
            </a:r>
            <a:r>
              <a:rPr dirty="0" sz="2400" spc="30" i="1">
                <a:latin typeface="Times New Roman"/>
                <a:cs typeface="Times New Roman"/>
              </a:rPr>
              <a:t>n</a:t>
            </a:r>
            <a:r>
              <a:rPr dirty="0" sz="2400" spc="-195" i="1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Symbol"/>
                <a:cs typeface="Symbol"/>
              </a:rPr>
              <a:t></a:t>
            </a:r>
            <a:r>
              <a:rPr dirty="0" sz="2400" spc="-20">
                <a:latin typeface="Times New Roman"/>
                <a:cs typeface="Times New Roman"/>
              </a:rPr>
              <a:t>1)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</a:t>
            </a:r>
            <a:r>
              <a:rPr dirty="0" sz="2400" spc="-16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  <a:tabLst>
                <a:tab pos="2889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>
                <a:latin typeface="Trebuchet MS"/>
                <a:cs typeface="Trebuchet MS"/>
              </a:rPr>
              <a:t>And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expression </a:t>
            </a:r>
            <a:r>
              <a:rPr dirty="0" sz="2600" spc="-80">
                <a:latin typeface="Trebuchet MS"/>
                <a:cs typeface="Trebuchet MS"/>
              </a:rPr>
              <a:t>for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90">
                <a:latin typeface="Trebuchet MS"/>
                <a:cs typeface="Trebuchet MS"/>
              </a:rPr>
              <a:t>series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165">
                <a:latin typeface="Trebuchet MS"/>
                <a:cs typeface="Trebuchet MS"/>
              </a:rPr>
              <a:t>given</a:t>
            </a:r>
            <a:r>
              <a:rPr dirty="0" sz="2600" spc="-45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by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1199" y="3029668"/>
            <a:ext cx="5833110" cy="637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778510" algn="l"/>
                <a:tab pos="1165860" algn="l"/>
                <a:tab pos="1750060" algn="l"/>
                <a:tab pos="2169795" algn="l"/>
                <a:tab pos="2827020" algn="l"/>
                <a:tab pos="5045075" algn="l"/>
                <a:tab pos="5793740" algn="l"/>
              </a:tabLst>
            </a:pPr>
            <a:r>
              <a:rPr dirty="0" u="heavy" sz="265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650" spc="20">
                <a:latin typeface="Times New Roman"/>
                <a:cs typeface="Times New Roman"/>
              </a:rPr>
              <a:t> </a:t>
            </a:r>
            <a:r>
              <a:rPr dirty="0" baseline="-35639" sz="3975" spc="22">
                <a:latin typeface="Symbol"/>
                <a:cs typeface="Symbol"/>
              </a:rPr>
              <a:t></a:t>
            </a:r>
            <a:r>
              <a:rPr dirty="0" baseline="-35639" sz="3975" spc="-187">
                <a:latin typeface="Times New Roman"/>
                <a:cs typeface="Times New Roman"/>
              </a:rPr>
              <a:t> </a:t>
            </a:r>
            <a:r>
              <a:rPr dirty="0" u="heavy" sz="26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5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heavy" sz="26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650" spc="-125">
                <a:latin typeface="Times New Roman"/>
                <a:cs typeface="Times New Roman"/>
              </a:rPr>
              <a:t> </a:t>
            </a:r>
            <a:r>
              <a:rPr dirty="0" baseline="-35639" sz="3975" spc="22">
                <a:latin typeface="Symbol"/>
                <a:cs typeface="Symbol"/>
              </a:rPr>
              <a:t></a:t>
            </a:r>
            <a:r>
              <a:rPr dirty="0" baseline="-35639" sz="3975" spc="-187">
                <a:latin typeface="Times New Roman"/>
                <a:cs typeface="Times New Roman"/>
              </a:rPr>
              <a:t> </a:t>
            </a:r>
            <a:r>
              <a:rPr dirty="0" u="heavy" sz="26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5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u="heavy" sz="26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650" spc="-130">
                <a:latin typeface="Times New Roman"/>
                <a:cs typeface="Times New Roman"/>
              </a:rPr>
              <a:t> </a:t>
            </a:r>
            <a:r>
              <a:rPr dirty="0" baseline="-35639" sz="3975" spc="337">
                <a:latin typeface="Symbol"/>
                <a:cs typeface="Symbol"/>
              </a:rPr>
              <a:t></a:t>
            </a:r>
            <a:r>
              <a:rPr dirty="0" baseline="-35639" sz="3975" spc="22">
                <a:latin typeface="Times New Roman"/>
                <a:cs typeface="Times New Roman"/>
              </a:rPr>
              <a:t>L</a:t>
            </a:r>
            <a:r>
              <a:rPr dirty="0" baseline="-35639" sz="3975">
                <a:latin typeface="Times New Roman"/>
                <a:cs typeface="Times New Roman"/>
              </a:rPr>
              <a:t>	</a:t>
            </a:r>
            <a:r>
              <a:rPr dirty="0" baseline="-35639" sz="3975" spc="22">
                <a:latin typeface="Symbol"/>
                <a:cs typeface="Symbol"/>
              </a:rPr>
              <a:t></a:t>
            </a:r>
            <a:r>
              <a:rPr dirty="0" baseline="-35639" sz="3975" spc="75">
                <a:latin typeface="Times New Roman"/>
                <a:cs typeface="Times New Roman"/>
              </a:rPr>
              <a:t> </a:t>
            </a:r>
            <a:r>
              <a:rPr dirty="0" u="heavy" sz="265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heavy" sz="2650" spc="-2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50" spc="204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heavy" sz="265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650" spc="-90">
                <a:latin typeface="Times New Roman"/>
                <a:cs typeface="Times New Roman"/>
              </a:rPr>
              <a:t> </a:t>
            </a:r>
            <a:r>
              <a:rPr dirty="0" baseline="-35639" sz="3975" spc="22">
                <a:latin typeface="Symbol"/>
                <a:cs typeface="Symbol"/>
              </a:rPr>
              <a:t></a:t>
            </a:r>
            <a:r>
              <a:rPr dirty="0" baseline="-35639" sz="3975" spc="-82">
                <a:latin typeface="Times New Roman"/>
                <a:cs typeface="Times New Roman"/>
              </a:rPr>
              <a:t> </a:t>
            </a:r>
            <a:r>
              <a:rPr dirty="0" baseline="-31944" sz="6000" spc="-3862">
                <a:latin typeface="Symbol"/>
                <a:cs typeface="Symbol"/>
              </a:rPr>
              <a:t></a:t>
            </a:r>
            <a:r>
              <a:rPr dirty="0" baseline="37634" sz="2325" spc="142" i="1">
                <a:latin typeface="Times New Roman"/>
                <a:cs typeface="Times New Roman"/>
              </a:rPr>
              <a:t>n</a:t>
            </a:r>
            <a:r>
              <a:rPr dirty="0" baseline="37634" sz="2325" spc="-89">
                <a:latin typeface="Symbol"/>
                <a:cs typeface="Symbol"/>
              </a:rPr>
              <a:t></a:t>
            </a:r>
            <a:r>
              <a:rPr dirty="0" baseline="37634" sz="2325">
                <a:latin typeface="Times New Roman"/>
                <a:cs typeface="Times New Roman"/>
              </a:rPr>
              <a:t>1</a:t>
            </a:r>
            <a:r>
              <a:rPr dirty="0" baseline="37634" sz="2325" spc="225">
                <a:latin typeface="Times New Roman"/>
                <a:cs typeface="Times New Roman"/>
              </a:rPr>
              <a:t> </a:t>
            </a:r>
            <a:r>
              <a:rPr dirty="0" u="heavy" sz="26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5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heavy" sz="26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1162" y="3570654"/>
            <a:ext cx="1741170" cy="103251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75"/>
              </a:spcBef>
            </a:pPr>
            <a:r>
              <a:rPr dirty="0" baseline="-16129" sz="2325" i="1">
                <a:latin typeface="Times New Roman"/>
                <a:cs typeface="Times New Roman"/>
              </a:rPr>
              <a:t>k</a:t>
            </a:r>
            <a:r>
              <a:rPr dirty="0" baseline="-16129" sz="2325" spc="-292" i="1">
                <a:latin typeface="Times New Roman"/>
                <a:cs typeface="Times New Roman"/>
              </a:rPr>
              <a:t> </a:t>
            </a:r>
            <a:r>
              <a:rPr dirty="0" baseline="-16129" sz="2325" spc="-60">
                <a:latin typeface="Symbol"/>
                <a:cs typeface="Symbol"/>
              </a:rPr>
              <a:t></a:t>
            </a:r>
            <a:r>
              <a:rPr dirty="0" baseline="-16129" sz="2325" spc="-60">
                <a:latin typeface="Times New Roman"/>
                <a:cs typeface="Times New Roman"/>
              </a:rPr>
              <a:t>1</a:t>
            </a:r>
            <a:r>
              <a:rPr dirty="0" baseline="-16129" sz="2325" spc="375">
                <a:latin typeface="Times New Roman"/>
                <a:cs typeface="Times New Roman"/>
              </a:rPr>
              <a:t> </a:t>
            </a:r>
            <a:r>
              <a:rPr dirty="0" sz="2650" spc="40">
                <a:latin typeface="Times New Roman"/>
                <a:cs typeface="Times New Roman"/>
              </a:rPr>
              <a:t>(</a:t>
            </a:r>
            <a:r>
              <a:rPr dirty="0" sz="2650" spc="40" i="1">
                <a:latin typeface="Times New Roman"/>
                <a:cs typeface="Times New Roman"/>
              </a:rPr>
              <a:t>n</a:t>
            </a:r>
            <a:r>
              <a:rPr dirty="0" sz="2650" spc="-215" i="1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Symbol"/>
                <a:cs typeface="Symbol"/>
              </a:rPr>
              <a:t></a:t>
            </a:r>
            <a:r>
              <a:rPr dirty="0" sz="2650" spc="-10">
                <a:latin typeface="Times New Roman"/>
                <a:cs typeface="Times New Roman"/>
              </a:rPr>
              <a:t>1)</a:t>
            </a:r>
            <a:r>
              <a:rPr dirty="0" sz="2650" spc="-229">
                <a:latin typeface="Times New Roman"/>
                <a:cs typeface="Times New Roman"/>
              </a:rPr>
              <a:t> </a:t>
            </a:r>
            <a:r>
              <a:rPr dirty="0" sz="2650" spc="15">
                <a:latin typeface="Symbol"/>
                <a:cs typeface="Symbol"/>
              </a:rPr>
              <a:t></a:t>
            </a:r>
            <a:r>
              <a:rPr dirty="0" sz="2650" spc="-190">
                <a:latin typeface="Times New Roman"/>
                <a:cs typeface="Times New Roman"/>
              </a:rPr>
              <a:t> </a:t>
            </a:r>
            <a:r>
              <a:rPr dirty="0" sz="2650" spc="10" i="1">
                <a:latin typeface="Times New Roman"/>
                <a:cs typeface="Times New Roman"/>
              </a:rPr>
              <a:t>k</a:t>
            </a:r>
            <a:endParaRPr sz="2650">
              <a:latin typeface="Times New Roman"/>
              <a:cs typeface="Times New Roman"/>
            </a:endParaRPr>
          </a:p>
          <a:p>
            <a:pPr marL="600075">
              <a:lnSpc>
                <a:spcPct val="100000"/>
              </a:lnSpc>
              <a:spcBef>
                <a:spcPts val="810"/>
              </a:spcBef>
            </a:pPr>
            <a:r>
              <a:rPr dirty="0" u="heavy" sz="2550" spc="-17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50" spc="15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heavy" sz="2550" spc="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50" spc="29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heavy" sz="2550" spc="2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254" y="3678880"/>
            <a:ext cx="355092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42925" algn="l"/>
                <a:tab pos="1482090" algn="l"/>
                <a:tab pos="3192145" algn="l"/>
              </a:tabLst>
            </a:pPr>
            <a:r>
              <a:rPr dirty="0" sz="2650" spc="15" i="1">
                <a:latin typeface="Times New Roman"/>
                <a:cs typeface="Times New Roman"/>
              </a:rPr>
              <a:t>n</a:t>
            </a:r>
            <a:r>
              <a:rPr dirty="0" sz="2650" spc="15" i="1">
                <a:latin typeface="Times New Roman"/>
                <a:cs typeface="Times New Roman"/>
              </a:rPr>
              <a:t>	</a:t>
            </a:r>
            <a:r>
              <a:rPr dirty="0" sz="2650" spc="15" i="1">
                <a:latin typeface="Times New Roman"/>
                <a:cs typeface="Times New Roman"/>
              </a:rPr>
              <a:t>n</a:t>
            </a:r>
            <a:r>
              <a:rPr dirty="0" sz="2650" spc="-204" i="1">
                <a:latin typeface="Times New Roman"/>
                <a:cs typeface="Times New Roman"/>
              </a:rPr>
              <a:t> </a:t>
            </a:r>
            <a:r>
              <a:rPr dirty="0" sz="2650" spc="215">
                <a:latin typeface="Symbol"/>
                <a:cs typeface="Symbol"/>
              </a:rPr>
              <a:t></a:t>
            </a:r>
            <a:r>
              <a:rPr dirty="0" sz="2650" spc="15">
                <a:latin typeface="Times New Roman"/>
                <a:cs typeface="Times New Roman"/>
              </a:rPr>
              <a:t>1</a:t>
            </a: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sz="2650" spc="15" i="1">
                <a:latin typeface="Times New Roman"/>
                <a:cs typeface="Times New Roman"/>
              </a:rPr>
              <a:t>n</a:t>
            </a:r>
            <a:r>
              <a:rPr dirty="0" sz="2650" spc="-204" i="1">
                <a:latin typeface="Times New Roman"/>
                <a:cs typeface="Times New Roman"/>
              </a:rPr>
              <a:t> </a:t>
            </a:r>
            <a:r>
              <a:rPr dirty="0" sz="2650" spc="15">
                <a:latin typeface="Symbol"/>
                <a:cs typeface="Symbol"/>
              </a:rPr>
              <a:t></a:t>
            </a:r>
            <a:r>
              <a:rPr dirty="0" sz="2650" spc="-170">
                <a:latin typeface="Times New Roman"/>
                <a:cs typeface="Times New Roman"/>
              </a:rPr>
              <a:t> </a:t>
            </a:r>
            <a:r>
              <a:rPr dirty="0" sz="2650" spc="15">
                <a:latin typeface="Times New Roman"/>
                <a:cs typeface="Times New Roman"/>
              </a:rPr>
              <a:t>2</a:t>
            </a: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sz="2650" spc="50">
                <a:latin typeface="Times New Roman"/>
                <a:cs typeface="Times New Roman"/>
              </a:rPr>
              <a:t>2</a:t>
            </a:r>
            <a:r>
              <a:rPr dirty="0" sz="2650" spc="15" i="1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5729" y="3413638"/>
            <a:ext cx="319405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25">
                <a:latin typeface="Symbol"/>
                <a:cs typeface="Symbol"/>
              </a:rPr>
              <a:t>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4302" y="4645171"/>
            <a:ext cx="1211580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5325" sz="2175" spc="150" i="1">
                <a:latin typeface="Times New Roman"/>
                <a:cs typeface="Times New Roman"/>
              </a:rPr>
              <a:t>k</a:t>
            </a:r>
            <a:r>
              <a:rPr dirty="0" baseline="-15325" sz="2175" spc="-232" i="1">
                <a:latin typeface="Times New Roman"/>
                <a:cs typeface="Times New Roman"/>
              </a:rPr>
              <a:t> </a:t>
            </a:r>
            <a:r>
              <a:rPr dirty="0" baseline="-15325" sz="2175" spc="232">
                <a:latin typeface="Symbol"/>
                <a:cs typeface="Symbol"/>
              </a:rPr>
              <a:t></a:t>
            </a:r>
            <a:r>
              <a:rPr dirty="0" baseline="-15325" sz="2175" spc="232">
                <a:latin typeface="Times New Roman"/>
                <a:cs typeface="Times New Roman"/>
              </a:rPr>
              <a:t>0</a:t>
            </a:r>
            <a:r>
              <a:rPr dirty="0" baseline="-15325" sz="2175" spc="547">
                <a:latin typeface="Times New Roman"/>
                <a:cs typeface="Times New Roman"/>
              </a:rPr>
              <a:t> </a:t>
            </a:r>
            <a:r>
              <a:rPr dirty="0" sz="2550" spc="175" i="1">
                <a:latin typeface="Times New Roman"/>
                <a:cs typeface="Times New Roman"/>
              </a:rPr>
              <a:t>n</a:t>
            </a:r>
            <a:r>
              <a:rPr dirty="0" sz="2550" spc="-155" i="1">
                <a:latin typeface="Times New Roman"/>
                <a:cs typeface="Times New Roman"/>
              </a:rPr>
              <a:t> </a:t>
            </a:r>
            <a:r>
              <a:rPr dirty="0" sz="2550" spc="195">
                <a:latin typeface="Symbol"/>
                <a:cs typeface="Symbol"/>
              </a:rPr>
              <a:t></a:t>
            </a:r>
            <a:r>
              <a:rPr dirty="0" sz="2550" spc="-125">
                <a:latin typeface="Times New Roman"/>
                <a:cs typeface="Times New Roman"/>
              </a:rPr>
              <a:t> </a:t>
            </a:r>
            <a:r>
              <a:rPr dirty="0" sz="2550" spc="155" i="1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8852" y="4201618"/>
            <a:ext cx="743585" cy="6369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466090">
              <a:lnSpc>
                <a:spcPts val="985"/>
              </a:lnSpc>
              <a:spcBef>
                <a:spcPts val="120"/>
              </a:spcBef>
            </a:pPr>
            <a:r>
              <a:rPr dirty="0" sz="1450" spc="114" i="1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ts val="3804"/>
              </a:lnSpc>
            </a:pPr>
            <a:r>
              <a:rPr dirty="0" sz="2550" spc="195">
                <a:latin typeface="Symbol"/>
                <a:cs typeface="Symbol"/>
              </a:rPr>
              <a:t></a:t>
            </a:r>
            <a:r>
              <a:rPr dirty="0" sz="2550" spc="-15">
                <a:latin typeface="Times New Roman"/>
                <a:cs typeface="Times New Roman"/>
              </a:rPr>
              <a:t> </a:t>
            </a:r>
            <a:r>
              <a:rPr dirty="0" baseline="-8771" sz="5700" spc="-2385">
                <a:latin typeface="Symbol"/>
                <a:cs typeface="Symbol"/>
              </a:rPr>
              <a:t></a:t>
            </a:r>
            <a:endParaRPr baseline="-8771" sz="57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8384" y="578485"/>
            <a:ext cx="1973580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3200" spc="4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R</a:t>
            </a:r>
            <a:r>
              <a:rPr dirty="0" u="heavy" sz="3200" spc="1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E</a:t>
            </a:r>
            <a:r>
              <a:rPr dirty="0" u="heavy" sz="3200" spc="-1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M</a:t>
            </a:r>
            <a:r>
              <a:rPr dirty="0" u="heavy" sz="3200" spc="1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A</a:t>
            </a:r>
            <a:r>
              <a:rPr dirty="0" u="heavy" sz="3200" spc="5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R</a:t>
            </a:r>
            <a:r>
              <a:rPr dirty="0" u="heavy" sz="3200" spc="2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K</a:t>
            </a:r>
            <a:endParaRPr sz="3200">
              <a:latin typeface="Bookman Uralic"/>
              <a:cs typeface="Bookman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117" y="2655824"/>
            <a:ext cx="58610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190">
                <a:latin typeface="Trebuchet MS"/>
                <a:cs typeface="Trebuchet MS"/>
              </a:rPr>
              <a:t>A</a:t>
            </a:r>
            <a:r>
              <a:rPr dirty="0" sz="2600" spc="-80">
                <a:latin typeface="Trebuchet MS"/>
                <a:cs typeface="Trebuchet MS"/>
              </a:rPr>
              <a:t>n</a:t>
            </a:r>
            <a:r>
              <a:rPr dirty="0" sz="2600" spc="-110">
                <a:latin typeface="Trebuchet MS"/>
                <a:cs typeface="Trebuchet MS"/>
              </a:rPr>
              <a:t>d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117" y="3600069"/>
            <a:ext cx="90868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245">
                <a:latin typeface="Trebuchet MS"/>
                <a:cs typeface="Trebuchet MS"/>
              </a:rPr>
              <a:t>H</a:t>
            </a:r>
            <a:r>
              <a:rPr dirty="0" sz="2600" spc="-150">
                <a:latin typeface="Trebuchet MS"/>
                <a:cs typeface="Trebuchet MS"/>
              </a:rPr>
              <a:t>e</a:t>
            </a:r>
            <a:r>
              <a:rPr dirty="0" sz="2600" spc="-80">
                <a:latin typeface="Trebuchet MS"/>
                <a:cs typeface="Trebuchet MS"/>
              </a:rPr>
              <a:t>n</a:t>
            </a:r>
            <a:r>
              <a:rPr dirty="0" sz="2600" spc="-170">
                <a:latin typeface="Trebuchet MS"/>
                <a:cs typeface="Trebuchet MS"/>
              </a:rPr>
              <a:t>c</a:t>
            </a:r>
            <a:r>
              <a:rPr dirty="0" sz="2600" spc="-160">
                <a:latin typeface="Trebuchet MS"/>
                <a:cs typeface="Trebuchet MS"/>
              </a:rPr>
              <a:t>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1563" y="1486993"/>
            <a:ext cx="156845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305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717" y="1561049"/>
            <a:ext cx="2413000" cy="10718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ts val="4485"/>
              </a:lnSpc>
              <a:spcBef>
                <a:spcPts val="114"/>
              </a:spcBef>
              <a:tabLst>
                <a:tab pos="1448435" algn="l"/>
              </a:tabLst>
            </a:pPr>
            <a:r>
              <a:rPr dirty="0" sz="2600" spc="-25">
                <a:latin typeface="Trebuchet MS"/>
                <a:cs typeface="Trebuchet MS"/>
              </a:rPr>
              <a:t>Consider	</a:t>
            </a:r>
            <a:r>
              <a:rPr dirty="0" baseline="-3654" sz="5700" spc="1657">
                <a:latin typeface="Symbol"/>
                <a:cs typeface="Symbol"/>
              </a:rPr>
              <a:t></a:t>
            </a:r>
            <a:r>
              <a:rPr dirty="0" baseline="-3654" sz="5700" spc="-787">
                <a:latin typeface="Times New Roman"/>
                <a:cs typeface="Times New Roman"/>
              </a:rPr>
              <a:t> </a:t>
            </a:r>
            <a:r>
              <a:rPr dirty="0" baseline="7625" sz="3825" spc="675" i="1">
                <a:latin typeface="Times New Roman"/>
                <a:cs typeface="Times New Roman"/>
              </a:rPr>
              <a:t>k</a:t>
            </a:r>
            <a:r>
              <a:rPr dirty="0" baseline="7625" sz="3825" spc="-427" i="1">
                <a:latin typeface="Times New Roman"/>
                <a:cs typeface="Times New Roman"/>
              </a:rPr>
              <a:t> </a:t>
            </a:r>
            <a:r>
              <a:rPr dirty="0" baseline="57471" sz="2175" spc="457">
                <a:latin typeface="Times New Roman"/>
                <a:cs typeface="Times New Roman"/>
              </a:rPr>
              <a:t>2</a:t>
            </a:r>
            <a:endParaRPr baseline="57471" sz="2175">
              <a:latin typeface="Times New Roman"/>
              <a:cs typeface="Times New Roman"/>
            </a:endParaRPr>
          </a:p>
          <a:p>
            <a:pPr algn="ctr" marL="991235">
              <a:lnSpc>
                <a:spcPts val="1664"/>
              </a:lnSpc>
            </a:pPr>
            <a:r>
              <a:rPr dirty="0" sz="1450" spc="270" i="1">
                <a:latin typeface="Times New Roman"/>
                <a:cs typeface="Times New Roman"/>
              </a:rPr>
              <a:t>k</a:t>
            </a:r>
            <a:r>
              <a:rPr dirty="0" sz="1450" spc="-105" i="1">
                <a:latin typeface="Times New Roman"/>
                <a:cs typeface="Times New Roman"/>
              </a:rPr>
              <a:t> </a:t>
            </a:r>
            <a:r>
              <a:rPr dirty="0" sz="1450" spc="265">
                <a:latin typeface="Symbol"/>
                <a:cs typeface="Symbol"/>
              </a:rPr>
              <a:t></a:t>
            </a:r>
            <a:r>
              <a:rPr dirty="0" sz="1450" spc="26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algn="ctr" marL="991869">
              <a:lnSpc>
                <a:spcPct val="100000"/>
              </a:lnSpc>
              <a:spcBef>
                <a:spcPts val="265"/>
              </a:spcBef>
            </a:pPr>
            <a:r>
              <a:rPr dirty="0" sz="1500" spc="315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0811" y="1678439"/>
            <a:ext cx="2350770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2550" spc="555">
                <a:latin typeface="Symbol"/>
                <a:cs typeface="Symbol"/>
              </a:rPr>
              <a:t></a:t>
            </a:r>
            <a:r>
              <a:rPr dirty="0" sz="2550" spc="-215">
                <a:latin typeface="Times New Roman"/>
                <a:cs typeface="Times New Roman"/>
              </a:rPr>
              <a:t> </a:t>
            </a:r>
            <a:r>
              <a:rPr dirty="0" sz="2550" spc="300">
                <a:latin typeface="Times New Roman"/>
                <a:cs typeface="Times New Roman"/>
              </a:rPr>
              <a:t>1</a:t>
            </a:r>
            <a:r>
              <a:rPr dirty="0" baseline="44061" sz="2175" spc="450">
                <a:latin typeface="Times New Roman"/>
                <a:cs typeface="Times New Roman"/>
              </a:rPr>
              <a:t>2</a:t>
            </a:r>
            <a:r>
              <a:rPr dirty="0" baseline="44061" sz="2175" spc="855">
                <a:latin typeface="Times New Roman"/>
                <a:cs typeface="Times New Roman"/>
              </a:rPr>
              <a:t> </a:t>
            </a:r>
            <a:r>
              <a:rPr dirty="0" sz="2550" spc="555">
                <a:latin typeface="Symbol"/>
                <a:cs typeface="Symbol"/>
              </a:rPr>
              <a:t>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440">
                <a:latin typeface="Times New Roman"/>
                <a:cs typeface="Times New Roman"/>
              </a:rPr>
              <a:t>2</a:t>
            </a:r>
            <a:r>
              <a:rPr dirty="0" baseline="44061" sz="2175" spc="660">
                <a:latin typeface="Times New Roman"/>
                <a:cs typeface="Times New Roman"/>
              </a:rPr>
              <a:t>2</a:t>
            </a:r>
            <a:r>
              <a:rPr dirty="0" baseline="44061" sz="2175" spc="855">
                <a:latin typeface="Times New Roman"/>
                <a:cs typeface="Times New Roman"/>
              </a:rPr>
              <a:t> </a:t>
            </a:r>
            <a:r>
              <a:rPr dirty="0" sz="2550" spc="555">
                <a:latin typeface="Symbol"/>
                <a:cs typeface="Symbol"/>
              </a:rPr>
              <a:t></a:t>
            </a:r>
            <a:r>
              <a:rPr dirty="0" sz="2550" spc="-95">
                <a:latin typeface="Times New Roman"/>
                <a:cs typeface="Times New Roman"/>
              </a:rPr>
              <a:t> </a:t>
            </a:r>
            <a:r>
              <a:rPr dirty="0" sz="2550" spc="385">
                <a:latin typeface="Times New Roman"/>
                <a:cs typeface="Times New Roman"/>
              </a:rPr>
              <a:t>3</a:t>
            </a:r>
            <a:r>
              <a:rPr dirty="0" baseline="44061" sz="2175" spc="577">
                <a:latin typeface="Times New Roman"/>
                <a:cs typeface="Times New Roman"/>
              </a:rPr>
              <a:t>2</a:t>
            </a:r>
            <a:endParaRPr baseline="44061" sz="217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2363" y="2573189"/>
            <a:ext cx="2426335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650" spc="565">
                <a:latin typeface="Symbol"/>
                <a:cs typeface="Symbol"/>
              </a:rPr>
              <a:t></a:t>
            </a:r>
            <a:r>
              <a:rPr dirty="0" sz="2650" spc="-225">
                <a:latin typeface="Times New Roman"/>
                <a:cs typeface="Times New Roman"/>
              </a:rPr>
              <a:t> </a:t>
            </a:r>
            <a:r>
              <a:rPr dirty="0" sz="2650" spc="310">
                <a:latin typeface="Times New Roman"/>
                <a:cs typeface="Times New Roman"/>
              </a:rPr>
              <a:t>1</a:t>
            </a:r>
            <a:r>
              <a:rPr dirty="0" baseline="44444" sz="2250" spc="465">
                <a:latin typeface="Times New Roman"/>
                <a:cs typeface="Times New Roman"/>
              </a:rPr>
              <a:t>2</a:t>
            </a:r>
            <a:r>
              <a:rPr dirty="0" baseline="44444" sz="2250" spc="885">
                <a:latin typeface="Times New Roman"/>
                <a:cs typeface="Times New Roman"/>
              </a:rPr>
              <a:t> </a:t>
            </a:r>
            <a:r>
              <a:rPr dirty="0" sz="2650" spc="565">
                <a:latin typeface="Symbol"/>
                <a:cs typeface="Symbol"/>
              </a:rPr>
              <a:t></a:t>
            </a:r>
            <a:r>
              <a:rPr dirty="0" sz="2650">
                <a:latin typeface="Times New Roman"/>
                <a:cs typeface="Times New Roman"/>
              </a:rPr>
              <a:t> </a:t>
            </a:r>
            <a:r>
              <a:rPr dirty="0" sz="2650" spc="455">
                <a:latin typeface="Times New Roman"/>
                <a:cs typeface="Times New Roman"/>
              </a:rPr>
              <a:t>2</a:t>
            </a:r>
            <a:r>
              <a:rPr dirty="0" baseline="44444" sz="2250" spc="682">
                <a:latin typeface="Times New Roman"/>
                <a:cs typeface="Times New Roman"/>
              </a:rPr>
              <a:t>2</a:t>
            </a:r>
            <a:r>
              <a:rPr dirty="0" baseline="44444" sz="2250" spc="885">
                <a:latin typeface="Times New Roman"/>
                <a:cs typeface="Times New Roman"/>
              </a:rPr>
              <a:t> </a:t>
            </a:r>
            <a:r>
              <a:rPr dirty="0" sz="2650" spc="565">
                <a:latin typeface="Symbol"/>
                <a:cs typeface="Symbol"/>
              </a:rPr>
              <a:t></a:t>
            </a:r>
            <a:r>
              <a:rPr dirty="0" sz="2650" spc="-110">
                <a:latin typeface="Times New Roman"/>
                <a:cs typeface="Times New Roman"/>
              </a:rPr>
              <a:t> </a:t>
            </a:r>
            <a:r>
              <a:rPr dirty="0" sz="2650" spc="395">
                <a:latin typeface="Times New Roman"/>
                <a:cs typeface="Times New Roman"/>
              </a:rPr>
              <a:t>3</a:t>
            </a:r>
            <a:r>
              <a:rPr dirty="0" baseline="44444" sz="2250" spc="592">
                <a:latin typeface="Times New Roman"/>
                <a:cs typeface="Times New Roman"/>
              </a:rPr>
              <a:t>2</a:t>
            </a:r>
            <a:endParaRPr baseline="44444"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0557" y="2254305"/>
            <a:ext cx="916940" cy="631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5316" sz="5925" spc="2235">
                <a:latin typeface="Symbol"/>
                <a:cs typeface="Symbol"/>
              </a:rPr>
              <a:t></a:t>
            </a:r>
            <a:r>
              <a:rPr dirty="0" baseline="-25157" sz="3975" spc="742" i="1">
                <a:latin typeface="Times New Roman"/>
                <a:cs typeface="Times New Roman"/>
              </a:rPr>
              <a:t>i</a:t>
            </a:r>
            <a:r>
              <a:rPr dirty="0" sz="1500" spc="31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8303" y="3364618"/>
            <a:ext cx="182880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459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49462" y="3033847"/>
            <a:ext cx="1188085" cy="8477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2865">
              <a:lnSpc>
                <a:spcPts val="1720"/>
              </a:lnSpc>
              <a:spcBef>
                <a:spcPts val="130"/>
              </a:spcBef>
            </a:pPr>
            <a:r>
              <a:rPr dirty="0" sz="1500" spc="175" i="1">
                <a:latin typeface="Times New Roman"/>
                <a:cs typeface="Times New Roman"/>
              </a:rPr>
              <a:t>i</a:t>
            </a:r>
            <a:r>
              <a:rPr dirty="0" sz="1500" spc="-220" i="1">
                <a:latin typeface="Times New Roman"/>
                <a:cs typeface="Times New Roman"/>
              </a:rPr>
              <a:t> </a:t>
            </a:r>
            <a:r>
              <a:rPr dirty="0" sz="1500" spc="275">
                <a:latin typeface="Symbol"/>
                <a:cs typeface="Symbol"/>
              </a:rPr>
              <a:t></a:t>
            </a:r>
            <a:r>
              <a:rPr dirty="0" sz="1500" spc="27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ts val="4720"/>
              </a:lnSpc>
            </a:pPr>
            <a:r>
              <a:rPr dirty="0" baseline="-25000" sz="6000" spc="2587">
                <a:latin typeface="Symbol"/>
                <a:cs typeface="Symbol"/>
              </a:rPr>
              <a:t></a:t>
            </a:r>
            <a:r>
              <a:rPr dirty="0" baseline="-25000" sz="6000" spc="-719">
                <a:latin typeface="Times New Roman"/>
                <a:cs typeface="Times New Roman"/>
              </a:rPr>
              <a:t> </a:t>
            </a:r>
            <a:r>
              <a:rPr dirty="0" baseline="-25157" sz="3975" spc="1080" i="1">
                <a:latin typeface="Times New Roman"/>
                <a:cs typeface="Times New Roman"/>
              </a:rPr>
              <a:t>k</a:t>
            </a:r>
            <a:r>
              <a:rPr dirty="0" baseline="-25157" sz="3975" spc="-337" i="1">
                <a:latin typeface="Times New Roman"/>
                <a:cs typeface="Times New Roman"/>
              </a:rPr>
              <a:t> </a:t>
            </a:r>
            <a:r>
              <a:rPr dirty="0" sz="1550" spc="459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8672" y="3364618"/>
            <a:ext cx="182880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459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3117" y="4031295"/>
            <a:ext cx="7597775" cy="1741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30350">
              <a:lnSpc>
                <a:spcPct val="100000"/>
              </a:lnSpc>
              <a:spcBef>
                <a:spcPts val="95"/>
              </a:spcBef>
              <a:tabLst>
                <a:tab pos="3270885" algn="l"/>
              </a:tabLst>
            </a:pPr>
            <a:r>
              <a:rPr dirty="0" sz="1550" spc="409" i="1">
                <a:latin typeface="Times New Roman"/>
                <a:cs typeface="Times New Roman"/>
              </a:rPr>
              <a:t>k</a:t>
            </a:r>
            <a:r>
              <a:rPr dirty="0" sz="1550" spc="-65" i="1">
                <a:latin typeface="Times New Roman"/>
                <a:cs typeface="Times New Roman"/>
              </a:rPr>
              <a:t> </a:t>
            </a:r>
            <a:r>
              <a:rPr dirty="0" sz="1550" spc="420">
                <a:latin typeface="Symbol"/>
                <a:cs typeface="Symbol"/>
              </a:rPr>
              <a:t></a:t>
            </a:r>
            <a:r>
              <a:rPr dirty="0" sz="1550" spc="420">
                <a:latin typeface="Times New Roman"/>
                <a:cs typeface="Times New Roman"/>
              </a:rPr>
              <a:t>1	</a:t>
            </a:r>
            <a:r>
              <a:rPr dirty="0" sz="1550" spc="254" i="1">
                <a:latin typeface="Times New Roman"/>
                <a:cs typeface="Times New Roman"/>
              </a:rPr>
              <a:t>i</a:t>
            </a:r>
            <a:r>
              <a:rPr dirty="0" sz="1550" spc="-200" i="1">
                <a:latin typeface="Times New Roman"/>
                <a:cs typeface="Times New Roman"/>
              </a:rPr>
              <a:t> </a:t>
            </a:r>
            <a:r>
              <a:rPr dirty="0" sz="1550" spc="420">
                <a:latin typeface="Symbol"/>
                <a:cs typeface="Symbol"/>
              </a:rPr>
              <a:t></a:t>
            </a:r>
            <a:r>
              <a:rPr dirty="0" sz="1550" spc="42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99900"/>
              </a:lnSpc>
              <a:tabLst>
                <a:tab pos="6376670" algn="l"/>
                <a:tab pos="6823075" algn="l"/>
              </a:tabLst>
            </a:pPr>
            <a:r>
              <a:rPr dirty="0" sz="2600" spc="60">
                <a:latin typeface="Trebuchet MS"/>
                <a:cs typeface="Trebuchet MS"/>
              </a:rPr>
              <a:t>T</a:t>
            </a:r>
            <a:r>
              <a:rPr dirty="0" sz="2600" spc="-80">
                <a:latin typeface="Trebuchet MS"/>
                <a:cs typeface="Trebuchet MS"/>
              </a:rPr>
              <a:t>h</a:t>
            </a:r>
            <a:r>
              <a:rPr dirty="0" sz="2600" spc="-160">
                <a:latin typeface="Trebuchet MS"/>
                <a:cs typeface="Trebuchet MS"/>
              </a:rPr>
              <a:t>e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45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dirty="0" sz="2600" spc="10">
                <a:solidFill>
                  <a:srgbClr val="C00000"/>
                </a:solidFill>
                <a:latin typeface="Trebuchet MS"/>
                <a:cs typeface="Trebuchet MS"/>
              </a:rPr>
              <a:t>x</a:t>
            </a:r>
            <a:r>
              <a:rPr dirty="0" sz="2600" spc="-21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30">
                <a:latin typeface="Trebuchet MS"/>
                <a:cs typeface="Trebuchet MS"/>
              </a:rPr>
              <a:t>o</a:t>
            </a:r>
            <a:r>
              <a:rPr dirty="0" sz="2600" spc="-305">
                <a:latin typeface="Trebuchet MS"/>
                <a:cs typeface="Trebuchet MS"/>
              </a:rPr>
              <a:t>f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245">
                <a:latin typeface="Trebuchet MS"/>
                <a:cs typeface="Trebuchet MS"/>
              </a:rPr>
              <a:t>a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s</a:t>
            </a:r>
            <a:r>
              <a:rPr dirty="0" sz="2600" spc="-80">
                <a:latin typeface="Trebuchet MS"/>
                <a:cs typeface="Trebuchet MS"/>
              </a:rPr>
              <a:t>u</a:t>
            </a:r>
            <a:r>
              <a:rPr dirty="0" sz="2600" spc="-190">
                <a:latin typeface="Trebuchet MS"/>
                <a:cs typeface="Trebuchet MS"/>
              </a:rPr>
              <a:t>mma</a:t>
            </a:r>
            <a:r>
              <a:rPr dirty="0" sz="2600" spc="-80">
                <a:latin typeface="Trebuchet MS"/>
                <a:cs typeface="Trebuchet MS"/>
              </a:rPr>
              <a:t>t</a:t>
            </a:r>
            <a:r>
              <a:rPr dirty="0" sz="2600" spc="-145">
                <a:latin typeface="Trebuchet MS"/>
                <a:cs typeface="Trebuchet MS"/>
              </a:rPr>
              <a:t>i</a:t>
            </a:r>
            <a:r>
              <a:rPr dirty="0" sz="2600" spc="30">
                <a:latin typeface="Trebuchet MS"/>
                <a:cs typeface="Trebuchet MS"/>
              </a:rPr>
              <a:t>o</a:t>
            </a:r>
            <a:r>
              <a:rPr dirty="0" sz="2600" spc="-110">
                <a:latin typeface="Trebuchet MS"/>
                <a:cs typeface="Trebuchet MS"/>
              </a:rPr>
              <a:t>n</a:t>
            </a:r>
            <a:r>
              <a:rPr dirty="0" sz="2600" spc="-22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c</a:t>
            </a:r>
            <a:r>
              <a:rPr dirty="0" sz="2600" spc="-175">
                <a:latin typeface="Trebuchet MS"/>
                <a:cs typeface="Trebuchet MS"/>
              </a:rPr>
              <a:t>an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b</a:t>
            </a:r>
            <a:r>
              <a:rPr dirty="0" sz="2600" spc="-160">
                <a:latin typeface="Trebuchet MS"/>
                <a:cs typeface="Trebuchet MS"/>
              </a:rPr>
              <a:t>e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r</a:t>
            </a:r>
            <a:r>
              <a:rPr dirty="0" sz="2600" spc="-145">
                <a:latin typeface="Trebuchet MS"/>
                <a:cs typeface="Trebuchet MS"/>
              </a:rPr>
              <a:t>e</a:t>
            </a:r>
            <a:r>
              <a:rPr dirty="0" sz="2600" spc="-105">
                <a:latin typeface="Trebuchet MS"/>
                <a:cs typeface="Trebuchet MS"/>
              </a:rPr>
              <a:t>p</a:t>
            </a:r>
            <a:r>
              <a:rPr dirty="0" sz="2600" spc="-175">
                <a:latin typeface="Trebuchet MS"/>
                <a:cs typeface="Trebuchet MS"/>
              </a:rPr>
              <a:t>l</a:t>
            </a:r>
            <a:r>
              <a:rPr dirty="0" sz="2600" spc="-200">
                <a:latin typeface="Trebuchet MS"/>
                <a:cs typeface="Trebuchet MS"/>
              </a:rPr>
              <a:t>a</a:t>
            </a:r>
            <a:r>
              <a:rPr dirty="0" sz="2600" spc="-210">
                <a:latin typeface="Trebuchet MS"/>
                <a:cs typeface="Trebuchet MS"/>
              </a:rPr>
              <a:t>c</a:t>
            </a:r>
            <a:r>
              <a:rPr dirty="0" sz="2600" spc="-145">
                <a:latin typeface="Trebuchet MS"/>
                <a:cs typeface="Trebuchet MS"/>
              </a:rPr>
              <a:t>e</a:t>
            </a:r>
            <a:r>
              <a:rPr dirty="0" sz="2600" spc="-110">
                <a:latin typeface="Trebuchet MS"/>
                <a:cs typeface="Trebuchet MS"/>
              </a:rPr>
              <a:t>d</a:t>
            </a:r>
            <a:r>
              <a:rPr dirty="0" sz="2600" spc="-25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b</a:t>
            </a:r>
            <a:r>
              <a:rPr dirty="0" sz="2600" spc="-135">
                <a:latin typeface="Trebuchet MS"/>
                <a:cs typeface="Trebuchet MS"/>
              </a:rPr>
              <a:t>y</a:t>
            </a:r>
            <a:r>
              <a:rPr dirty="0" sz="2600" spc="-130"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a</a:t>
            </a:r>
            <a:r>
              <a:rPr dirty="0" sz="2600" spc="-215">
                <a:latin typeface="Trebuchet MS"/>
                <a:cs typeface="Trebuchet MS"/>
              </a:rPr>
              <a:t>n</a:t>
            </a:r>
            <a:r>
              <a:rPr dirty="0" sz="2600" spc="-135">
                <a:latin typeface="Trebuchet MS"/>
                <a:cs typeface="Trebuchet MS"/>
              </a:rPr>
              <a:t>y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30">
                <a:latin typeface="Trebuchet MS"/>
                <a:cs typeface="Trebuchet MS"/>
              </a:rPr>
              <a:t>o</a:t>
            </a:r>
            <a:r>
              <a:rPr dirty="0" sz="2600" spc="-140">
                <a:latin typeface="Trebuchet MS"/>
                <a:cs typeface="Trebuchet MS"/>
              </a:rPr>
              <a:t>t</a:t>
            </a:r>
            <a:r>
              <a:rPr dirty="0" sz="2600" spc="-80">
                <a:latin typeface="Trebuchet MS"/>
                <a:cs typeface="Trebuchet MS"/>
              </a:rPr>
              <a:t>h</a:t>
            </a:r>
            <a:r>
              <a:rPr dirty="0" sz="2600" spc="-145">
                <a:latin typeface="Trebuchet MS"/>
                <a:cs typeface="Trebuchet MS"/>
              </a:rPr>
              <a:t>e</a:t>
            </a:r>
            <a:r>
              <a:rPr dirty="0" sz="2600" spc="25">
                <a:latin typeface="Trebuchet MS"/>
                <a:cs typeface="Trebuchet MS"/>
              </a:rPr>
              <a:t>r  </a:t>
            </a:r>
            <a:r>
              <a:rPr dirty="0" sz="2600" spc="-110">
                <a:latin typeface="Trebuchet MS"/>
                <a:cs typeface="Trebuchet MS"/>
              </a:rPr>
              <a:t>symbol.The </a:t>
            </a:r>
            <a:r>
              <a:rPr dirty="0" sz="2600" spc="-95">
                <a:latin typeface="Trebuchet MS"/>
                <a:cs typeface="Trebuchet MS"/>
              </a:rPr>
              <a:t>index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245">
                <a:latin typeface="Trebuchet MS"/>
                <a:cs typeface="Trebuchet MS"/>
              </a:rPr>
              <a:t>a  </a:t>
            </a:r>
            <a:r>
              <a:rPr dirty="0" sz="2600" spc="-114">
                <a:latin typeface="Trebuchet MS"/>
                <a:cs typeface="Trebuchet MS"/>
              </a:rPr>
              <a:t>summation</a:t>
            </a:r>
            <a:r>
              <a:rPr dirty="0" sz="2600" spc="-59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is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14">
                <a:latin typeface="Trebuchet MS"/>
                <a:cs typeface="Trebuchet MS"/>
              </a:rPr>
              <a:t>therefore	</a:t>
            </a:r>
            <a:r>
              <a:rPr dirty="0" sz="2600" spc="-170">
                <a:latin typeface="Trebuchet MS"/>
                <a:cs typeface="Trebuchet MS"/>
              </a:rPr>
              <a:t>called </a:t>
            </a:r>
            <a:r>
              <a:rPr dirty="0" sz="2600" spc="-245">
                <a:latin typeface="Trebuchet MS"/>
                <a:cs typeface="Trebuchet MS"/>
              </a:rPr>
              <a:t>a 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dummy</a:t>
            </a:r>
            <a:r>
              <a:rPr dirty="0" sz="2600" spc="-22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65">
                <a:solidFill>
                  <a:srgbClr val="C00000"/>
                </a:solidFill>
                <a:latin typeface="Trebuchet MS"/>
                <a:cs typeface="Trebuchet MS"/>
              </a:rPr>
              <a:t>variable</a:t>
            </a:r>
            <a:r>
              <a:rPr dirty="0" sz="2600" spc="-16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0006" y="3396058"/>
            <a:ext cx="1471930" cy="637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650" spc="894">
                <a:latin typeface="Symbol"/>
                <a:cs typeface="Symbol"/>
              </a:rPr>
              <a:t></a:t>
            </a:r>
            <a:r>
              <a:rPr dirty="0" sz="2650" spc="235">
                <a:latin typeface="Times New Roman"/>
                <a:cs typeface="Times New Roman"/>
              </a:rPr>
              <a:t> </a:t>
            </a:r>
            <a:r>
              <a:rPr dirty="0" baseline="-8333" sz="6000" spc="2587">
                <a:latin typeface="Symbol"/>
                <a:cs typeface="Symbol"/>
              </a:rPr>
              <a:t></a:t>
            </a:r>
            <a:r>
              <a:rPr dirty="0" baseline="-8333" sz="6000" spc="-900">
                <a:latin typeface="Times New Roman"/>
                <a:cs typeface="Times New Roman"/>
              </a:rPr>
              <a:t> </a:t>
            </a:r>
            <a:r>
              <a:rPr dirty="0" sz="2650" spc="580" i="1">
                <a:latin typeface="Times New Roman"/>
                <a:cs typeface="Times New Roman"/>
              </a:rPr>
              <a:t>i</a:t>
            </a:r>
            <a:r>
              <a:rPr dirty="0" baseline="43010" sz="2325" spc="869">
                <a:latin typeface="Times New Roman"/>
                <a:cs typeface="Times New Roman"/>
              </a:rPr>
              <a:t>2</a:t>
            </a:r>
            <a:endParaRPr baseline="43010" sz="23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E</a:t>
            </a:r>
            <a:r>
              <a:rPr dirty="0" spc="50"/>
              <a:t>R</a:t>
            </a:r>
            <a:r>
              <a:rPr dirty="0" spc="30"/>
              <a:t>C</a:t>
            </a:r>
            <a:r>
              <a:rPr dirty="0" spc="-5"/>
              <a:t>I</a:t>
            </a:r>
            <a:r>
              <a:rPr dirty="0" spc="-10"/>
              <a:t>S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704088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89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150">
                <a:latin typeface="Trebuchet MS"/>
                <a:cs typeface="Trebuchet MS"/>
              </a:rPr>
              <a:t>Simplify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5">
                <a:latin typeface="Trebuchet MS"/>
                <a:cs typeface="Trebuchet MS"/>
              </a:rPr>
              <a:t>variables </a:t>
            </a:r>
            <a:r>
              <a:rPr dirty="0" sz="2600" spc="-130">
                <a:latin typeface="Trebuchet MS"/>
                <a:cs typeface="Trebuchet MS"/>
              </a:rPr>
              <a:t>in </a:t>
            </a:r>
            <a:r>
              <a:rPr dirty="0" sz="2600" spc="-114">
                <a:latin typeface="Trebuchet MS"/>
                <a:cs typeface="Trebuchet MS"/>
              </a:rPr>
              <a:t>summation </a:t>
            </a:r>
            <a:r>
              <a:rPr dirty="0" sz="2600" spc="-145">
                <a:latin typeface="Trebuchet MS"/>
                <a:cs typeface="Trebuchet MS"/>
              </a:rPr>
              <a:t>as </a:t>
            </a:r>
            <a:r>
              <a:rPr dirty="0" sz="2600" spc="-150">
                <a:latin typeface="Trebuchet MS"/>
                <a:cs typeface="Trebuchet MS"/>
              </a:rPr>
              <a:t>simplified</a:t>
            </a:r>
            <a:r>
              <a:rPr dirty="0" sz="2600" spc="-52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as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1559496"/>
            <a:ext cx="1556385" cy="979169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algn="r" marR="92710">
              <a:lnSpc>
                <a:spcPct val="100000"/>
              </a:lnSpc>
              <a:spcBef>
                <a:spcPts val="725"/>
              </a:spcBef>
            </a:pPr>
            <a:r>
              <a:rPr dirty="0" sz="2600" spc="-105">
                <a:latin typeface="Trebuchet MS"/>
                <a:cs typeface="Trebuchet MS"/>
              </a:rPr>
              <a:t>p</a:t>
            </a:r>
            <a:r>
              <a:rPr dirty="0" sz="2600" spc="20">
                <a:latin typeface="Trebuchet MS"/>
                <a:cs typeface="Trebuchet MS"/>
              </a:rPr>
              <a:t>o</a:t>
            </a:r>
            <a:r>
              <a:rPr dirty="0" sz="2600" spc="-85">
                <a:latin typeface="Trebuchet MS"/>
                <a:cs typeface="Trebuchet MS"/>
              </a:rPr>
              <a:t>ss</a:t>
            </a:r>
            <a:r>
              <a:rPr dirty="0" sz="2600" spc="-150">
                <a:latin typeface="Trebuchet MS"/>
                <a:cs typeface="Trebuchet MS"/>
              </a:rPr>
              <a:t>i</a:t>
            </a:r>
            <a:r>
              <a:rPr dirty="0" sz="2600" spc="-105">
                <a:latin typeface="Trebuchet MS"/>
                <a:cs typeface="Trebuchet MS"/>
              </a:rPr>
              <a:t>b</a:t>
            </a:r>
            <a:r>
              <a:rPr dirty="0" sz="2600" spc="-175">
                <a:latin typeface="Trebuchet MS"/>
                <a:cs typeface="Trebuchet MS"/>
              </a:rPr>
              <a:t>l</a:t>
            </a:r>
            <a:r>
              <a:rPr dirty="0" sz="2600" spc="-75">
                <a:latin typeface="Trebuchet MS"/>
                <a:cs typeface="Trebuchet MS"/>
              </a:rPr>
              <a:t>e</a:t>
            </a:r>
            <a:r>
              <a:rPr dirty="0" sz="2600" spc="-38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635"/>
              </a:spcBef>
              <a:tabLst>
                <a:tab pos="2762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</a:t>
            </a: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	</a:t>
            </a:r>
            <a:r>
              <a:rPr dirty="0" sz="2600" spc="315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dirty="0" sz="2600" spc="20">
                <a:solidFill>
                  <a:srgbClr val="C00000"/>
                </a:solidFill>
                <a:latin typeface="Trebuchet MS"/>
                <a:cs typeface="Trebuchet MS"/>
              </a:rPr>
              <a:t>o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dirty="0" sz="2600" spc="25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117" y="2990151"/>
            <a:ext cx="7593330" cy="2858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14375">
              <a:lnSpc>
                <a:spcPct val="117900"/>
              </a:lnSpc>
              <a:spcBef>
                <a:spcPts val="95"/>
              </a:spcBef>
            </a:pPr>
            <a:r>
              <a:rPr dirty="0" sz="2600" spc="-180">
                <a:latin typeface="Trebuchet MS"/>
                <a:cs typeface="Trebuchet MS"/>
              </a:rPr>
              <a:t>If </a:t>
            </a:r>
            <a:r>
              <a:rPr dirty="0" sz="2600" spc="-150">
                <a:latin typeface="Trebuchet MS"/>
                <a:cs typeface="Trebuchet MS"/>
              </a:rPr>
              <a:t>we </a:t>
            </a:r>
            <a:r>
              <a:rPr dirty="0" sz="2600" spc="-114">
                <a:latin typeface="Trebuchet MS"/>
                <a:cs typeface="Trebuchet MS"/>
              </a:rPr>
              <a:t>put 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k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380">
                <a:solidFill>
                  <a:srgbClr val="C00000"/>
                </a:solidFill>
                <a:latin typeface="Trebuchet MS"/>
                <a:cs typeface="Trebuchet MS"/>
              </a:rPr>
              <a:t>j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-120">
                <a:latin typeface="Trebuchet MS"/>
                <a:cs typeface="Trebuchet MS"/>
              </a:rPr>
              <a:t>then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denominator</a:t>
            </a:r>
            <a:r>
              <a:rPr dirty="0" sz="2600" spc="-409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70">
                <a:latin typeface="Trebuchet MS"/>
                <a:cs typeface="Trebuchet MS"/>
              </a:rPr>
              <a:t>simplifies.  </a:t>
            </a:r>
            <a:r>
              <a:rPr dirty="0" sz="2600" spc="-125">
                <a:latin typeface="Trebuchet MS"/>
                <a:cs typeface="Trebuchet MS"/>
              </a:rPr>
              <a:t>Substituting 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k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380">
                <a:solidFill>
                  <a:srgbClr val="C00000"/>
                </a:solidFill>
                <a:latin typeface="Trebuchet MS"/>
                <a:cs typeface="Trebuchet MS"/>
              </a:rPr>
              <a:t>j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-15">
                <a:latin typeface="Trebuchet MS"/>
                <a:cs typeface="Trebuchet MS"/>
              </a:rPr>
              <a:t>so </a:t>
            </a:r>
            <a:r>
              <a:rPr dirty="0" sz="2600" spc="-155">
                <a:latin typeface="Trebuchet MS"/>
                <a:cs typeface="Trebuchet MS"/>
              </a:rPr>
              <a:t>that </a:t>
            </a:r>
            <a:r>
              <a:rPr dirty="0" sz="2600" spc="-380">
                <a:solidFill>
                  <a:srgbClr val="C00000"/>
                </a:solidFill>
                <a:latin typeface="Trebuchet MS"/>
                <a:cs typeface="Trebuchet MS"/>
              </a:rPr>
              <a:t>j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k </a:t>
            </a:r>
            <a:r>
              <a:rPr dirty="0" sz="2600" spc="355">
                <a:solidFill>
                  <a:srgbClr val="C00000"/>
                </a:solidFill>
                <a:latin typeface="Trebuchet MS"/>
                <a:cs typeface="Trebuchet MS"/>
              </a:rPr>
              <a:t>–</a:t>
            </a:r>
            <a:r>
              <a:rPr dirty="0" sz="2600" spc="-3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600" spc="35">
                <a:latin typeface="Trebuchet MS"/>
                <a:cs typeface="Trebuchet MS"/>
              </a:rPr>
              <a:t>When</a:t>
            </a:r>
            <a:r>
              <a:rPr dirty="0" sz="2600" spc="-145"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k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95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195">
                <a:latin typeface="Trebuchet MS"/>
                <a:cs typeface="Trebuchet MS"/>
              </a:rPr>
              <a:t>,</a:t>
            </a:r>
            <a:r>
              <a:rPr dirty="0" sz="2600" spc="-310">
                <a:latin typeface="Trebuchet MS"/>
                <a:cs typeface="Trebuchet MS"/>
              </a:rPr>
              <a:t> </a:t>
            </a:r>
            <a:r>
              <a:rPr dirty="0" sz="2600" spc="-380">
                <a:solidFill>
                  <a:srgbClr val="C00000"/>
                </a:solidFill>
                <a:latin typeface="Trebuchet MS"/>
                <a:cs typeface="Trebuchet MS"/>
              </a:rPr>
              <a:t>j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k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dirty="0" sz="2600" spc="-6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600" spc="35">
                <a:latin typeface="Trebuchet MS"/>
                <a:cs typeface="Trebuchet MS"/>
              </a:rPr>
              <a:t>When</a:t>
            </a:r>
            <a:r>
              <a:rPr dirty="0" sz="2600" spc="-145"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k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9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190">
                <a:latin typeface="Trebuchet MS"/>
                <a:cs typeface="Trebuchet MS"/>
              </a:rPr>
              <a:t>,</a:t>
            </a:r>
            <a:r>
              <a:rPr dirty="0" sz="2600" spc="-385">
                <a:latin typeface="Trebuchet MS"/>
                <a:cs typeface="Trebuchet MS"/>
              </a:rPr>
              <a:t> </a:t>
            </a:r>
            <a:r>
              <a:rPr dirty="0" sz="2600" spc="-380">
                <a:solidFill>
                  <a:srgbClr val="C00000"/>
                </a:solidFill>
                <a:latin typeface="Trebuchet MS"/>
                <a:cs typeface="Trebuchet MS"/>
              </a:rPr>
              <a:t>j</a:t>
            </a:r>
            <a:r>
              <a:rPr dirty="0" sz="2600" spc="-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k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dirty="0" sz="2600" spc="-6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(n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60">
                <a:solidFill>
                  <a:srgbClr val="C00000"/>
                </a:solidFill>
                <a:latin typeface="Trebuchet MS"/>
                <a:cs typeface="Trebuchet MS"/>
              </a:rPr>
              <a:t>1)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1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600" spc="35">
                <a:latin typeface="Trebuchet MS"/>
                <a:cs typeface="Trebuchet MS"/>
              </a:rPr>
              <a:t>When </a:t>
            </a:r>
            <a:r>
              <a:rPr dirty="0" sz="2600" spc="-55">
                <a:solidFill>
                  <a:srgbClr val="C00000"/>
                </a:solidFill>
                <a:latin typeface="Trebuchet MS"/>
                <a:cs typeface="Trebuchet MS"/>
              </a:rPr>
              <a:t>k </a:t>
            </a:r>
            <a:r>
              <a:rPr dirty="0" sz="2600" spc="-120">
                <a:latin typeface="Trebuchet MS"/>
                <a:cs typeface="Trebuchet MS"/>
              </a:rPr>
              <a:t>varies </a:t>
            </a:r>
            <a:r>
              <a:rPr dirty="0" sz="2600" spc="-110">
                <a:latin typeface="Trebuchet MS"/>
                <a:cs typeface="Trebuchet MS"/>
              </a:rPr>
              <a:t>from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-40">
                <a:latin typeface="Trebuchet MS"/>
                <a:cs typeface="Trebuchet MS"/>
              </a:rPr>
              <a:t>to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-114">
                <a:latin typeface="Trebuchet MS"/>
                <a:cs typeface="Trebuchet MS"/>
              </a:rPr>
              <a:t>then </a:t>
            </a:r>
            <a:r>
              <a:rPr dirty="0" sz="2600" spc="-380">
                <a:solidFill>
                  <a:srgbClr val="C00000"/>
                </a:solidFill>
                <a:latin typeface="Trebuchet MS"/>
                <a:cs typeface="Trebuchet MS"/>
              </a:rPr>
              <a:t>j </a:t>
            </a:r>
            <a:r>
              <a:rPr dirty="0" sz="2600" spc="-114">
                <a:latin typeface="Trebuchet MS"/>
                <a:cs typeface="Trebuchet MS"/>
              </a:rPr>
              <a:t>varies </a:t>
            </a:r>
            <a:r>
              <a:rPr dirty="0" sz="2600" spc="-110">
                <a:latin typeface="Trebuchet MS"/>
                <a:cs typeface="Trebuchet MS"/>
              </a:rPr>
              <a:t>from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0 </a:t>
            </a:r>
            <a:r>
              <a:rPr dirty="0" sz="2600" spc="-40">
                <a:latin typeface="Trebuchet MS"/>
                <a:cs typeface="Trebuchet MS"/>
              </a:rPr>
              <a:t>to</a:t>
            </a:r>
            <a:r>
              <a:rPr dirty="0" sz="2600" spc="-420">
                <a:latin typeface="Trebuchet MS"/>
                <a:cs typeface="Trebuchet MS"/>
              </a:rPr>
              <a:t> </a:t>
            </a:r>
            <a:r>
              <a:rPr dirty="0" sz="2600" spc="-225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sz="2600" spc="-22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2265" y="1847246"/>
            <a:ext cx="404495" cy="2336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385" i="1">
                <a:latin typeface="Times New Roman"/>
                <a:cs typeface="Times New Roman"/>
              </a:rPr>
              <a:t>n</a:t>
            </a:r>
            <a:r>
              <a:rPr dirty="0" sz="1350" spc="225">
                <a:latin typeface="Symbol"/>
                <a:cs typeface="Symbol"/>
              </a:rPr>
              <a:t></a:t>
            </a:r>
            <a:r>
              <a:rPr dirty="0" sz="1350" spc="27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6865" y="2258455"/>
            <a:ext cx="2113915" cy="385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16460" sz="2025" spc="359" i="1">
                <a:latin typeface="Times New Roman"/>
                <a:cs typeface="Times New Roman"/>
              </a:rPr>
              <a:t>k</a:t>
            </a:r>
            <a:r>
              <a:rPr dirty="0" baseline="-16460" sz="2025" spc="-150" i="1">
                <a:latin typeface="Times New Roman"/>
                <a:cs typeface="Times New Roman"/>
              </a:rPr>
              <a:t> </a:t>
            </a:r>
            <a:r>
              <a:rPr dirty="0" baseline="-16460" sz="2025" spc="352">
                <a:latin typeface="Symbol"/>
                <a:cs typeface="Symbol"/>
              </a:rPr>
              <a:t></a:t>
            </a:r>
            <a:r>
              <a:rPr dirty="0" baseline="-16460" sz="2025" spc="352">
                <a:latin typeface="Times New Roman"/>
                <a:cs typeface="Times New Roman"/>
              </a:rPr>
              <a:t>1</a:t>
            </a:r>
            <a:r>
              <a:rPr dirty="0" baseline="-16460" sz="2025" spc="690">
                <a:latin typeface="Times New Roman"/>
                <a:cs typeface="Times New Roman"/>
              </a:rPr>
              <a:t> </a:t>
            </a:r>
            <a:r>
              <a:rPr dirty="0" sz="2350" spc="425">
                <a:latin typeface="Times New Roman"/>
                <a:cs typeface="Times New Roman"/>
              </a:rPr>
              <a:t>(</a:t>
            </a:r>
            <a:r>
              <a:rPr dirty="0" sz="2350" spc="425" i="1">
                <a:latin typeface="Times New Roman"/>
                <a:cs typeface="Times New Roman"/>
              </a:rPr>
              <a:t>n</a:t>
            </a:r>
            <a:r>
              <a:rPr dirty="0" sz="2350" spc="-40" i="1">
                <a:latin typeface="Times New Roman"/>
                <a:cs typeface="Times New Roman"/>
              </a:rPr>
              <a:t> </a:t>
            </a:r>
            <a:r>
              <a:rPr dirty="0" sz="2350" spc="400">
                <a:latin typeface="Symbol"/>
                <a:cs typeface="Symbol"/>
              </a:rPr>
              <a:t></a:t>
            </a:r>
            <a:r>
              <a:rPr dirty="0" sz="2350" spc="400">
                <a:latin typeface="Times New Roman"/>
                <a:cs typeface="Times New Roman"/>
              </a:rPr>
              <a:t>1)</a:t>
            </a:r>
            <a:r>
              <a:rPr dirty="0" sz="2350" spc="-55">
                <a:latin typeface="Times New Roman"/>
                <a:cs typeface="Times New Roman"/>
              </a:rPr>
              <a:t> </a:t>
            </a:r>
            <a:r>
              <a:rPr dirty="0" sz="2350" spc="505">
                <a:latin typeface="Symbol"/>
                <a:cs typeface="Symbol"/>
              </a:rPr>
              <a:t></a:t>
            </a:r>
            <a:r>
              <a:rPr dirty="0" sz="2350" spc="5">
                <a:latin typeface="Times New Roman"/>
                <a:cs typeface="Times New Roman"/>
              </a:rPr>
              <a:t> </a:t>
            </a:r>
            <a:r>
              <a:rPr dirty="0" sz="2350" spc="409" i="1">
                <a:latin typeface="Times New Roman"/>
                <a:cs typeface="Times New Roman"/>
              </a:rPr>
              <a:t>k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5419" y="1836170"/>
            <a:ext cx="1649095" cy="385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0090" algn="l"/>
                <a:tab pos="1635760" algn="l"/>
              </a:tabLst>
            </a:pPr>
            <a:r>
              <a:rPr dirty="0" u="heavy" sz="2350" spc="229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350" spc="229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350" spc="409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	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9005" y="1943519"/>
            <a:ext cx="458470" cy="565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500" spc="-2160">
                <a:latin typeface="Symbol"/>
                <a:cs typeface="Symbol"/>
              </a:rPr>
              <a:t></a:t>
            </a:r>
            <a:endParaRPr sz="35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1235011"/>
            <a:ext cx="6620509" cy="4260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8925" algn="l"/>
              </a:tabLst>
            </a:pPr>
            <a:r>
              <a:rPr dirty="0" u="none" sz="1950" spc="-575" b="0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u="none" sz="2600" spc="45" b="0">
                <a:solidFill>
                  <a:srgbClr val="000000"/>
                </a:solidFill>
                <a:latin typeface="Trebuchet MS"/>
                <a:cs typeface="Trebuchet MS"/>
              </a:rPr>
              <a:t>We </a:t>
            </a:r>
            <a:r>
              <a:rPr dirty="0" u="none" sz="2600" spc="-114" b="0">
                <a:solidFill>
                  <a:srgbClr val="000000"/>
                </a:solidFill>
                <a:latin typeface="Trebuchet MS"/>
                <a:cs typeface="Trebuchet MS"/>
              </a:rPr>
              <a:t>put </a:t>
            </a:r>
            <a:r>
              <a:rPr dirty="0" u="none" sz="2600" spc="-380" b="0">
                <a:solidFill>
                  <a:srgbClr val="C00000"/>
                </a:solidFill>
                <a:latin typeface="Trebuchet MS"/>
                <a:cs typeface="Trebuchet MS"/>
              </a:rPr>
              <a:t>j </a:t>
            </a:r>
            <a:r>
              <a:rPr dirty="0" u="none" sz="2600" spc="-135" b="0">
                <a:solidFill>
                  <a:srgbClr val="000000"/>
                </a:solidFill>
                <a:latin typeface="Trebuchet MS"/>
                <a:cs typeface="Trebuchet MS"/>
              </a:rPr>
              <a:t>instead </a:t>
            </a:r>
            <a:r>
              <a:rPr dirty="0" u="none" sz="2600" spc="-140" b="0">
                <a:solidFill>
                  <a:srgbClr val="000000"/>
                </a:solidFill>
                <a:latin typeface="Trebuchet MS"/>
                <a:cs typeface="Trebuchet MS"/>
              </a:rPr>
              <a:t>of </a:t>
            </a:r>
            <a:r>
              <a:rPr dirty="0" u="none" sz="2600" spc="-55" b="0">
                <a:solidFill>
                  <a:srgbClr val="C00000"/>
                </a:solidFill>
                <a:latin typeface="Trebuchet MS"/>
                <a:cs typeface="Trebuchet MS"/>
              </a:rPr>
              <a:t>k </a:t>
            </a:r>
            <a:r>
              <a:rPr dirty="0" u="none" sz="2600" spc="-145" b="0">
                <a:solidFill>
                  <a:srgbClr val="000000"/>
                </a:solidFill>
                <a:latin typeface="Trebuchet MS"/>
                <a:cs typeface="Trebuchet MS"/>
              </a:rPr>
              <a:t>and </a:t>
            </a:r>
            <a:r>
              <a:rPr dirty="0" u="none" sz="2600" spc="-114" b="0">
                <a:solidFill>
                  <a:srgbClr val="C00000"/>
                </a:solidFill>
                <a:latin typeface="Trebuchet MS"/>
                <a:cs typeface="Trebuchet MS"/>
              </a:rPr>
              <a:t>summation</a:t>
            </a:r>
            <a:r>
              <a:rPr dirty="0" u="none" sz="2600" spc="-409" b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u="none" sz="2600" spc="-140" b="0">
                <a:solidFill>
                  <a:srgbClr val="000000"/>
                </a:solidFill>
                <a:latin typeface="Trebuchet MS"/>
                <a:cs typeface="Trebuchet MS"/>
              </a:rPr>
              <a:t>becomes: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2215" y="1594016"/>
            <a:ext cx="2606040" cy="590550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marL="71755">
              <a:lnSpc>
                <a:spcPts val="165"/>
              </a:lnSpc>
              <a:spcBef>
                <a:spcPts val="1455"/>
              </a:spcBef>
              <a:tabLst>
                <a:tab pos="2357120" algn="l"/>
              </a:tabLst>
            </a:pPr>
            <a:r>
              <a:rPr dirty="0" sz="1400" spc="55" i="1">
                <a:latin typeface="Times New Roman"/>
                <a:cs typeface="Times New Roman"/>
              </a:rPr>
              <a:t>n</a:t>
            </a:r>
            <a:r>
              <a:rPr dirty="0" sz="1400" spc="55">
                <a:latin typeface="Symbol"/>
                <a:cs typeface="Symbol"/>
              </a:rPr>
              <a:t></a:t>
            </a:r>
            <a:r>
              <a:rPr dirty="0" sz="1400" spc="55">
                <a:latin typeface="Times New Roman"/>
                <a:cs typeface="Times New Roman"/>
              </a:rPr>
              <a:t>1	</a:t>
            </a:r>
            <a:r>
              <a:rPr dirty="0" sz="1400" spc="4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ts val="2925"/>
              </a:lnSpc>
              <a:tabLst>
                <a:tab pos="989965" algn="l"/>
                <a:tab pos="1708785" algn="l"/>
                <a:tab pos="1886585" algn="l"/>
                <a:tab pos="2230755" algn="l"/>
              </a:tabLst>
            </a:pPr>
            <a:r>
              <a:rPr dirty="0" baseline="-31531" sz="5550" spc="165">
                <a:latin typeface="Symbol"/>
                <a:cs typeface="Symbol"/>
              </a:rPr>
              <a:t></a:t>
            </a:r>
            <a:r>
              <a:rPr dirty="0" u="heavy" sz="3700" spc="1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heavy" sz="2450" spc="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	</a:t>
            </a:r>
            <a:r>
              <a:rPr dirty="0" sz="2450" spc="50" i="1">
                <a:latin typeface="Times New Roman"/>
                <a:cs typeface="Times New Roman"/>
              </a:rPr>
              <a:t>	</a:t>
            </a:r>
            <a:r>
              <a:rPr dirty="0" baseline="-35147" sz="3675" spc="97">
                <a:latin typeface="Symbol"/>
                <a:cs typeface="Symbol"/>
              </a:rPr>
              <a:t></a:t>
            </a:r>
            <a:r>
              <a:rPr dirty="0" baseline="-35147" sz="3675" spc="97">
                <a:latin typeface="Times New Roman"/>
                <a:cs typeface="Times New Roman"/>
              </a:rPr>
              <a:t>	</a:t>
            </a:r>
            <a:r>
              <a:rPr dirty="0" baseline="-31531" sz="5550" spc="-2467">
                <a:latin typeface="Symbol"/>
                <a:cs typeface="Symbol"/>
              </a:rPr>
              <a:t></a:t>
            </a:r>
            <a:endParaRPr baseline="-31531" sz="55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6173" y="2193428"/>
            <a:ext cx="1674495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15873" sz="2100" spc="52" i="1">
                <a:latin typeface="Times New Roman"/>
                <a:cs typeface="Times New Roman"/>
              </a:rPr>
              <a:t>k</a:t>
            </a:r>
            <a:r>
              <a:rPr dirty="0" baseline="-15873" sz="2100" spc="-247" i="1">
                <a:latin typeface="Times New Roman"/>
                <a:cs typeface="Times New Roman"/>
              </a:rPr>
              <a:t> </a:t>
            </a:r>
            <a:r>
              <a:rPr dirty="0" baseline="-15873" sz="2100" spc="7">
                <a:latin typeface="Symbol"/>
                <a:cs typeface="Symbol"/>
              </a:rPr>
              <a:t></a:t>
            </a:r>
            <a:r>
              <a:rPr dirty="0" baseline="-15873" sz="2100" spc="7">
                <a:latin typeface="Times New Roman"/>
                <a:cs typeface="Times New Roman"/>
              </a:rPr>
              <a:t>1</a:t>
            </a:r>
            <a:r>
              <a:rPr dirty="0" baseline="-15873" sz="2100" spc="412">
                <a:latin typeface="Times New Roman"/>
                <a:cs typeface="Times New Roman"/>
              </a:rPr>
              <a:t> </a:t>
            </a:r>
            <a:r>
              <a:rPr dirty="0" sz="2450" spc="80">
                <a:latin typeface="Times New Roman"/>
                <a:cs typeface="Times New Roman"/>
              </a:rPr>
              <a:t>(</a:t>
            </a:r>
            <a:r>
              <a:rPr dirty="0" sz="2450" spc="80" i="1">
                <a:latin typeface="Times New Roman"/>
                <a:cs typeface="Times New Roman"/>
              </a:rPr>
              <a:t>n</a:t>
            </a:r>
            <a:r>
              <a:rPr dirty="0" sz="2450" spc="-190" i="1">
                <a:latin typeface="Times New Roman"/>
                <a:cs typeface="Times New Roman"/>
              </a:rPr>
              <a:t> </a:t>
            </a:r>
            <a:r>
              <a:rPr dirty="0" sz="2450" spc="35">
                <a:latin typeface="Symbol"/>
                <a:cs typeface="Symbol"/>
              </a:rPr>
              <a:t></a:t>
            </a:r>
            <a:r>
              <a:rPr dirty="0" sz="2450" spc="35">
                <a:latin typeface="Times New Roman"/>
                <a:cs typeface="Times New Roman"/>
              </a:rPr>
              <a:t>1)</a:t>
            </a:r>
            <a:r>
              <a:rPr dirty="0" sz="2450" spc="-195">
                <a:latin typeface="Times New Roman"/>
                <a:cs typeface="Times New Roman"/>
              </a:rPr>
              <a:t> </a:t>
            </a:r>
            <a:r>
              <a:rPr dirty="0" sz="2450" spc="65">
                <a:latin typeface="Symbol"/>
                <a:cs typeface="Symbol"/>
              </a:rPr>
              <a:t></a:t>
            </a:r>
            <a:r>
              <a:rPr dirty="0" sz="2450" spc="-155">
                <a:latin typeface="Times New Roman"/>
                <a:cs typeface="Times New Roman"/>
              </a:rPr>
              <a:t> </a:t>
            </a:r>
            <a:r>
              <a:rPr dirty="0" sz="2450" spc="50" i="1">
                <a:latin typeface="Times New Roman"/>
                <a:cs typeface="Times New Roman"/>
              </a:rPr>
              <a:t>k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9460" y="2193428"/>
            <a:ext cx="2289175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15873" sz="2100" spc="30" i="1">
                <a:latin typeface="Times New Roman"/>
                <a:cs typeface="Times New Roman"/>
              </a:rPr>
              <a:t>j</a:t>
            </a:r>
            <a:r>
              <a:rPr dirty="0" baseline="-15873" sz="2100" spc="-322" i="1">
                <a:latin typeface="Times New Roman"/>
                <a:cs typeface="Times New Roman"/>
              </a:rPr>
              <a:t> </a:t>
            </a:r>
            <a:r>
              <a:rPr dirty="0" baseline="-15873" sz="2100" spc="112">
                <a:latin typeface="Symbol"/>
                <a:cs typeface="Symbol"/>
              </a:rPr>
              <a:t></a:t>
            </a:r>
            <a:r>
              <a:rPr dirty="0" baseline="-15873" sz="2100" spc="112">
                <a:latin typeface="Times New Roman"/>
                <a:cs typeface="Times New Roman"/>
              </a:rPr>
              <a:t>0</a:t>
            </a:r>
            <a:r>
              <a:rPr dirty="0" baseline="-15873" sz="2100" spc="405">
                <a:latin typeface="Times New Roman"/>
                <a:cs typeface="Times New Roman"/>
              </a:rPr>
              <a:t> </a:t>
            </a:r>
            <a:r>
              <a:rPr dirty="0" sz="2450" spc="80">
                <a:latin typeface="Times New Roman"/>
                <a:cs typeface="Times New Roman"/>
              </a:rPr>
              <a:t>(</a:t>
            </a:r>
            <a:r>
              <a:rPr dirty="0" sz="2450" spc="80" i="1">
                <a:latin typeface="Times New Roman"/>
                <a:cs typeface="Times New Roman"/>
              </a:rPr>
              <a:t>n</a:t>
            </a:r>
            <a:r>
              <a:rPr dirty="0" sz="2450" spc="-180" i="1">
                <a:latin typeface="Times New Roman"/>
                <a:cs typeface="Times New Roman"/>
              </a:rPr>
              <a:t> </a:t>
            </a:r>
            <a:r>
              <a:rPr dirty="0" sz="2450" spc="35">
                <a:latin typeface="Symbol"/>
                <a:cs typeface="Symbol"/>
              </a:rPr>
              <a:t></a:t>
            </a:r>
            <a:r>
              <a:rPr dirty="0" sz="2450" spc="35">
                <a:latin typeface="Times New Roman"/>
                <a:cs typeface="Times New Roman"/>
              </a:rPr>
              <a:t>1)</a:t>
            </a:r>
            <a:r>
              <a:rPr dirty="0" sz="2450" spc="-195">
                <a:latin typeface="Times New Roman"/>
                <a:cs typeface="Times New Roman"/>
              </a:rPr>
              <a:t> </a:t>
            </a:r>
            <a:r>
              <a:rPr dirty="0" sz="2450" spc="65">
                <a:latin typeface="Symbol"/>
                <a:cs typeface="Symbol"/>
              </a:rPr>
              <a:t></a:t>
            </a:r>
            <a:r>
              <a:rPr dirty="0" sz="2450" spc="-195">
                <a:latin typeface="Times New Roman"/>
                <a:cs typeface="Times New Roman"/>
              </a:rPr>
              <a:t> </a:t>
            </a:r>
            <a:r>
              <a:rPr dirty="0" sz="2450" spc="40">
                <a:latin typeface="Times New Roman"/>
                <a:cs typeface="Times New Roman"/>
              </a:rPr>
              <a:t>(</a:t>
            </a:r>
            <a:r>
              <a:rPr dirty="0" sz="2450" spc="-75">
                <a:latin typeface="Times New Roman"/>
                <a:cs typeface="Times New Roman"/>
              </a:rPr>
              <a:t> </a:t>
            </a:r>
            <a:r>
              <a:rPr dirty="0" sz="2450" spc="30" i="1">
                <a:latin typeface="Times New Roman"/>
                <a:cs typeface="Times New Roman"/>
              </a:rPr>
              <a:t>j</a:t>
            </a:r>
            <a:r>
              <a:rPr dirty="0" sz="2450" spc="-100" i="1">
                <a:latin typeface="Times New Roman"/>
                <a:cs typeface="Times New Roman"/>
              </a:rPr>
              <a:t> </a:t>
            </a:r>
            <a:r>
              <a:rPr dirty="0" sz="2450" spc="50">
                <a:latin typeface="Symbol"/>
                <a:cs typeface="Symbol"/>
              </a:rPr>
              <a:t></a:t>
            </a:r>
            <a:r>
              <a:rPr dirty="0" sz="2450" spc="50">
                <a:latin typeface="Times New Roman"/>
                <a:cs typeface="Times New Roman"/>
              </a:rPr>
              <a:t>1)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7854" y="1750950"/>
            <a:ext cx="1910714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41045" algn="l"/>
                <a:tab pos="1897380" algn="l"/>
              </a:tabLst>
            </a:pPr>
            <a:r>
              <a:rPr dirty="0" u="heavy" sz="2450" spc="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50" spc="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450" spc="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</a:t>
            </a:r>
            <a:r>
              <a:rPr dirty="0" u="heavy" sz="2450" spc="-1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50" spc="15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heavy" sz="2450" spc="1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3317" y="3260228"/>
            <a:ext cx="1014094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15873" sz="2100" spc="7" i="1">
                <a:latin typeface="Times New Roman"/>
                <a:cs typeface="Times New Roman"/>
              </a:rPr>
              <a:t>j </a:t>
            </a:r>
            <a:r>
              <a:rPr dirty="0" baseline="-15873" sz="2100" spc="67">
                <a:latin typeface="Symbol"/>
                <a:cs typeface="Symbol"/>
              </a:rPr>
              <a:t></a:t>
            </a:r>
            <a:r>
              <a:rPr dirty="0" baseline="-15873" sz="2100" spc="67">
                <a:latin typeface="Times New Roman"/>
                <a:cs typeface="Times New Roman"/>
              </a:rPr>
              <a:t>0 </a:t>
            </a:r>
            <a:r>
              <a:rPr dirty="0" sz="2450" spc="10" i="1">
                <a:latin typeface="Times New Roman"/>
                <a:cs typeface="Times New Roman"/>
              </a:rPr>
              <a:t>n </a:t>
            </a:r>
            <a:r>
              <a:rPr dirty="0" sz="2450" spc="10">
                <a:latin typeface="Symbol"/>
                <a:cs typeface="Symbol"/>
              </a:rPr>
              <a:t></a:t>
            </a:r>
            <a:r>
              <a:rPr dirty="0" sz="2450" spc="-330">
                <a:latin typeface="Times New Roman"/>
                <a:cs typeface="Times New Roman"/>
              </a:rPr>
              <a:t> </a:t>
            </a:r>
            <a:r>
              <a:rPr dirty="0" sz="2450" spc="5" i="1">
                <a:latin typeface="Times New Roman"/>
                <a:cs typeface="Times New Roman"/>
              </a:rPr>
              <a:t>j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0384" y="2817751"/>
            <a:ext cx="646430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u="heavy" sz="2450" spc="-2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5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heavy" sz="2450" spc="-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50" spc="10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heavy" sz="2450" spc="1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3585" y="3015321"/>
            <a:ext cx="130175" cy="402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5">
                <a:latin typeface="Times New Roman"/>
                <a:cs typeface="Times New Roman"/>
              </a:rPr>
              <a:t>(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8246" y="2829323"/>
            <a:ext cx="642620" cy="6197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02590">
              <a:lnSpc>
                <a:spcPts val="944"/>
              </a:lnSpc>
              <a:spcBef>
                <a:spcPts val="125"/>
              </a:spcBef>
            </a:pPr>
            <a:r>
              <a:rPr dirty="0" sz="1400" spc="15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ts val="3704"/>
              </a:lnSpc>
            </a:pPr>
            <a:r>
              <a:rPr dirty="0" sz="2450" spc="10">
                <a:latin typeface="Symbol"/>
                <a:cs typeface="Symbol"/>
              </a:rPr>
              <a:t></a:t>
            </a:r>
            <a:r>
              <a:rPr dirty="0" sz="2450" spc="-85">
                <a:latin typeface="Times New Roman"/>
                <a:cs typeface="Times New Roman"/>
              </a:rPr>
              <a:t> </a:t>
            </a:r>
            <a:r>
              <a:rPr dirty="0" baseline="-8258" sz="5550" spc="-2520">
                <a:latin typeface="Symbol"/>
                <a:cs typeface="Symbol"/>
              </a:rPr>
              <a:t></a:t>
            </a:r>
            <a:endParaRPr baseline="-8258" sz="5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3581" y="2660816"/>
            <a:ext cx="1247775" cy="590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u="heavy" sz="24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50" spc="-3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5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</a:t>
            </a:r>
            <a:r>
              <a:rPr dirty="0" u="heavy" sz="2450" spc="-10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50" spc="19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heavy" sz="24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450" spc="175">
                <a:latin typeface="Times New Roman"/>
                <a:cs typeface="Times New Roman"/>
              </a:rPr>
              <a:t> </a:t>
            </a:r>
            <a:r>
              <a:rPr dirty="0" baseline="-35147" sz="3675" spc="15">
                <a:latin typeface="Symbol"/>
                <a:cs typeface="Symbol"/>
              </a:rPr>
              <a:t></a:t>
            </a:r>
            <a:r>
              <a:rPr dirty="0" baseline="-35147" sz="3675" spc="-89">
                <a:latin typeface="Times New Roman"/>
                <a:cs typeface="Times New Roman"/>
              </a:rPr>
              <a:t> </a:t>
            </a:r>
            <a:r>
              <a:rPr dirty="0" baseline="-31531" sz="5550" spc="-2520">
                <a:latin typeface="Symbol"/>
                <a:cs typeface="Symbol"/>
              </a:rPr>
              <a:t></a:t>
            </a:r>
            <a:r>
              <a:rPr dirty="0" baseline="37698" sz="2100" spc="22" i="1">
                <a:latin typeface="Times New Roman"/>
                <a:cs typeface="Times New Roman"/>
              </a:rPr>
              <a:t>n</a:t>
            </a:r>
            <a:endParaRPr baseline="37698"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E</a:t>
            </a:r>
            <a:r>
              <a:rPr dirty="0" spc="50"/>
              <a:t>R</a:t>
            </a:r>
            <a:r>
              <a:rPr dirty="0" spc="30"/>
              <a:t>C</a:t>
            </a:r>
            <a:r>
              <a:rPr dirty="0" spc="-5"/>
              <a:t>I</a:t>
            </a:r>
            <a:r>
              <a:rPr dirty="0" spc="-10"/>
              <a:t>S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875" y="1235011"/>
            <a:ext cx="8104505" cy="149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01625" marR="17780" indent="-276860">
              <a:lnSpc>
                <a:spcPct val="101200"/>
              </a:lnSpc>
              <a:spcBef>
                <a:spcPts val="90"/>
              </a:spcBef>
              <a:tabLst>
                <a:tab pos="3016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Transform </a:t>
            </a:r>
            <a:r>
              <a:rPr dirty="0" sz="2600" spc="-120">
                <a:latin typeface="Trebuchet MS"/>
                <a:cs typeface="Trebuchet MS"/>
              </a:rPr>
              <a:t>by </a:t>
            </a:r>
            <a:r>
              <a:rPr dirty="0" sz="2600" spc="-140">
                <a:latin typeface="Trebuchet MS"/>
                <a:cs typeface="Trebuchet MS"/>
              </a:rPr>
              <a:t>making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50">
                <a:latin typeface="Trebuchet MS"/>
                <a:cs typeface="Trebuchet MS"/>
              </a:rPr>
              <a:t>change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variable </a:t>
            </a:r>
            <a:r>
              <a:rPr dirty="0" sz="2600" spc="-380">
                <a:solidFill>
                  <a:srgbClr val="C00000"/>
                </a:solidFill>
                <a:latin typeface="Trebuchet MS"/>
                <a:cs typeface="Trebuchet MS"/>
              </a:rPr>
              <a:t>j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70">
                <a:solidFill>
                  <a:srgbClr val="C00000"/>
                </a:solidFill>
                <a:latin typeface="Trebuchet MS"/>
                <a:cs typeface="Trebuchet MS"/>
              </a:rPr>
              <a:t>i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-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200">
                <a:latin typeface="Trebuchet MS"/>
                <a:cs typeface="Trebuchet MS"/>
              </a:rPr>
              <a:t>, </a:t>
            </a:r>
            <a:r>
              <a:rPr dirty="0" sz="2600" spc="-130">
                <a:latin typeface="Trebuchet MS"/>
                <a:cs typeface="Trebuchet MS"/>
              </a:rPr>
              <a:t>in </a:t>
            </a:r>
            <a:r>
              <a:rPr dirty="0" sz="2600" spc="-150">
                <a:latin typeface="Trebuchet MS"/>
                <a:cs typeface="Trebuchet MS"/>
              </a:rPr>
              <a:t>the 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summation:</a:t>
            </a:r>
            <a:endParaRPr sz="2600">
              <a:latin typeface="Trebuchet MS"/>
              <a:cs typeface="Trebuchet MS"/>
            </a:endParaRPr>
          </a:p>
          <a:p>
            <a:pPr marL="3299460">
              <a:lnSpc>
                <a:spcPts val="155"/>
              </a:lnSpc>
              <a:spcBef>
                <a:spcPts val="2650"/>
              </a:spcBef>
            </a:pPr>
            <a:r>
              <a:rPr dirty="0" sz="1200" spc="229" i="1">
                <a:latin typeface="Times New Roman"/>
                <a:cs typeface="Times New Roman"/>
              </a:rPr>
              <a:t>n</a:t>
            </a:r>
            <a:r>
              <a:rPr dirty="0" sz="1200" spc="229">
                <a:latin typeface="Symbol"/>
                <a:cs typeface="Symbol"/>
              </a:rPr>
              <a:t></a:t>
            </a:r>
            <a:r>
              <a:rPr dirty="0" sz="1200" spc="229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3261360">
              <a:lnSpc>
                <a:spcPts val="2495"/>
              </a:lnSpc>
              <a:tabLst>
                <a:tab pos="4161790" algn="l"/>
                <a:tab pos="4737100" algn="l"/>
              </a:tabLst>
            </a:pPr>
            <a:r>
              <a:rPr dirty="0" baseline="-31746" sz="4725" spc="1185">
                <a:latin typeface="Symbol"/>
                <a:cs typeface="Symbol"/>
              </a:rPr>
              <a:t></a:t>
            </a:r>
            <a:r>
              <a:rPr dirty="0" u="heavy" sz="3150" spc="79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heavy" sz="2100" spc="20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	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3229" y="2738561"/>
            <a:ext cx="1044575" cy="3486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100" spc="340">
                <a:latin typeface="Times New Roman"/>
                <a:cs typeface="Times New Roman"/>
              </a:rPr>
              <a:t>(</a:t>
            </a:r>
            <a:r>
              <a:rPr dirty="0" sz="2100" spc="340" i="1">
                <a:latin typeface="Times New Roman"/>
                <a:cs typeface="Times New Roman"/>
              </a:rPr>
              <a:t>n</a:t>
            </a:r>
            <a:r>
              <a:rPr dirty="0" sz="2100" spc="-80" i="1">
                <a:latin typeface="Times New Roman"/>
                <a:cs typeface="Times New Roman"/>
              </a:rPr>
              <a:t> </a:t>
            </a:r>
            <a:r>
              <a:rPr dirty="0" sz="2100" spc="405">
                <a:latin typeface="Symbol"/>
                <a:cs typeface="Symbol"/>
              </a:rPr>
              <a:t></a:t>
            </a:r>
            <a:r>
              <a:rPr dirty="0" sz="2100" spc="-160">
                <a:latin typeface="Times New Roman"/>
                <a:cs typeface="Times New Roman"/>
              </a:rPr>
              <a:t> </a:t>
            </a:r>
            <a:r>
              <a:rPr dirty="0" sz="2100" spc="285" i="1">
                <a:latin typeface="Times New Roman"/>
                <a:cs typeface="Times New Roman"/>
              </a:rPr>
              <a:t>i</a:t>
            </a:r>
            <a:r>
              <a:rPr dirty="0" sz="2100" spc="285">
                <a:latin typeface="Times New Roman"/>
                <a:cs typeface="Times New Roman"/>
              </a:rPr>
              <a:t>)</a:t>
            </a:r>
            <a:r>
              <a:rPr dirty="0" baseline="43981" sz="1800" spc="427">
                <a:latin typeface="Times New Roman"/>
                <a:cs typeface="Times New Roman"/>
              </a:rPr>
              <a:t>2</a:t>
            </a:r>
            <a:endParaRPr baseline="43981"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9922" y="2896985"/>
            <a:ext cx="30797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120" i="1">
                <a:latin typeface="Times New Roman"/>
                <a:cs typeface="Times New Roman"/>
              </a:rPr>
              <a:t>i</a:t>
            </a:r>
            <a:r>
              <a:rPr dirty="0" sz="1200" spc="-225" i="1">
                <a:latin typeface="Times New Roman"/>
                <a:cs typeface="Times New Roman"/>
              </a:rPr>
              <a:t> </a:t>
            </a:r>
            <a:r>
              <a:rPr dirty="0" sz="1200" spc="185">
                <a:latin typeface="Symbol"/>
                <a:cs typeface="Symbol"/>
              </a:rPr>
              <a:t></a:t>
            </a:r>
            <a:r>
              <a:rPr dirty="0" sz="1200" spc="18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78485"/>
            <a:ext cx="226377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1940" y="1488271"/>
            <a:ext cx="5273675" cy="251714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57150">
              <a:lnSpc>
                <a:spcPct val="100000"/>
              </a:lnSpc>
              <a:spcBef>
                <a:spcPts val="805"/>
              </a:spcBef>
              <a:tabLst>
                <a:tab pos="931544" algn="l"/>
                <a:tab pos="2656840" algn="l"/>
                <a:tab pos="3880485" algn="l"/>
                <a:tab pos="4439920" algn="l"/>
              </a:tabLst>
            </a:pPr>
            <a:r>
              <a:rPr dirty="0" sz="2200" spc="290" i="1">
                <a:latin typeface="Times New Roman"/>
                <a:cs typeface="Times New Roman"/>
              </a:rPr>
              <a:t>Set	</a:t>
            </a:r>
            <a:r>
              <a:rPr dirty="0" sz="2200" spc="204" i="1">
                <a:latin typeface="Times New Roman"/>
                <a:cs typeface="Times New Roman"/>
              </a:rPr>
              <a:t>j </a:t>
            </a:r>
            <a:r>
              <a:rPr dirty="0" sz="2200" spc="405">
                <a:latin typeface="Symbol"/>
                <a:cs typeface="Symbol"/>
              </a:rPr>
              <a:t>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 spc="204" i="1">
                <a:latin typeface="Times New Roman"/>
                <a:cs typeface="Times New Roman"/>
              </a:rPr>
              <a:t>i</a:t>
            </a:r>
            <a:r>
              <a:rPr dirty="0" sz="2200" spc="10" i="1">
                <a:latin typeface="Times New Roman"/>
                <a:cs typeface="Times New Roman"/>
              </a:rPr>
              <a:t> </a:t>
            </a:r>
            <a:r>
              <a:rPr dirty="0" sz="2200" spc="475">
                <a:latin typeface="Symbol"/>
                <a:cs typeface="Symbol"/>
              </a:rPr>
              <a:t></a:t>
            </a:r>
            <a:r>
              <a:rPr dirty="0" sz="2200" spc="475">
                <a:latin typeface="Times New Roman"/>
                <a:cs typeface="Times New Roman"/>
              </a:rPr>
              <a:t>1	</a:t>
            </a:r>
            <a:r>
              <a:rPr dirty="0" sz="2200" spc="325" i="1">
                <a:latin typeface="Times New Roman"/>
                <a:cs typeface="Times New Roman"/>
              </a:rPr>
              <a:t>so</a:t>
            </a:r>
            <a:r>
              <a:rPr dirty="0" sz="2200" spc="330" i="1">
                <a:latin typeface="Times New Roman"/>
                <a:cs typeface="Times New Roman"/>
              </a:rPr>
              <a:t> </a:t>
            </a:r>
            <a:r>
              <a:rPr dirty="0" sz="2200" spc="285" i="1">
                <a:latin typeface="Times New Roman"/>
                <a:cs typeface="Times New Roman"/>
              </a:rPr>
              <a:t>that	</a:t>
            </a:r>
            <a:r>
              <a:rPr dirty="0" sz="2200" spc="204" i="1">
                <a:latin typeface="Times New Roman"/>
                <a:cs typeface="Times New Roman"/>
              </a:rPr>
              <a:t>i </a:t>
            </a:r>
            <a:r>
              <a:rPr dirty="0" sz="2200" spc="405">
                <a:latin typeface="Symbol"/>
                <a:cs typeface="Symbol"/>
              </a:rPr>
              <a:t></a:t>
            </a:r>
            <a:r>
              <a:rPr dirty="0" sz="2200" spc="405">
                <a:latin typeface="Times New Roman"/>
                <a:cs typeface="Times New Roman"/>
              </a:rPr>
              <a:t>	</a:t>
            </a:r>
            <a:r>
              <a:rPr dirty="0" sz="2200" spc="204" i="1">
                <a:latin typeface="Times New Roman"/>
                <a:cs typeface="Times New Roman"/>
              </a:rPr>
              <a:t>j</a:t>
            </a:r>
            <a:r>
              <a:rPr dirty="0" sz="2200" spc="45" i="1">
                <a:latin typeface="Times New Roman"/>
                <a:cs typeface="Times New Roman"/>
              </a:rPr>
              <a:t> </a:t>
            </a:r>
            <a:r>
              <a:rPr dirty="0" sz="2200" spc="500">
                <a:latin typeface="Symbol"/>
                <a:cs typeface="Symbol"/>
              </a:rPr>
              <a:t></a:t>
            </a:r>
            <a:r>
              <a:rPr dirty="0" sz="2200" spc="50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715"/>
              </a:spcBef>
              <a:tabLst>
                <a:tab pos="1024255" algn="l"/>
              </a:tabLst>
            </a:pPr>
            <a:r>
              <a:rPr dirty="0" sz="2200" spc="385" i="1">
                <a:latin typeface="Times New Roman"/>
                <a:cs typeface="Times New Roman"/>
              </a:rPr>
              <a:t>when	</a:t>
            </a:r>
            <a:r>
              <a:rPr dirty="0" sz="2200" spc="204" i="1">
                <a:latin typeface="Times New Roman"/>
                <a:cs typeface="Times New Roman"/>
              </a:rPr>
              <a:t>i </a:t>
            </a:r>
            <a:r>
              <a:rPr dirty="0" sz="2200" spc="405">
                <a:latin typeface="Symbol"/>
                <a:cs typeface="Symbol"/>
              </a:rPr>
              <a:t></a:t>
            </a:r>
            <a:r>
              <a:rPr dirty="0" sz="2200" spc="-204">
                <a:latin typeface="Times New Roman"/>
                <a:cs typeface="Times New Roman"/>
              </a:rPr>
              <a:t> </a:t>
            </a:r>
            <a:r>
              <a:rPr dirty="0" sz="2200" spc="37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401320">
              <a:lnSpc>
                <a:spcPct val="100000"/>
              </a:lnSpc>
              <a:spcBef>
                <a:spcPts val="715"/>
              </a:spcBef>
            </a:pPr>
            <a:r>
              <a:rPr dirty="0" sz="2200" spc="204" i="1">
                <a:latin typeface="Times New Roman"/>
                <a:cs typeface="Times New Roman"/>
              </a:rPr>
              <a:t>j</a:t>
            </a:r>
            <a:r>
              <a:rPr dirty="0" sz="2200" spc="229" i="1">
                <a:latin typeface="Times New Roman"/>
                <a:cs typeface="Times New Roman"/>
              </a:rPr>
              <a:t> </a:t>
            </a:r>
            <a:r>
              <a:rPr dirty="0" sz="2200" spc="405">
                <a:latin typeface="Symbol"/>
                <a:cs typeface="Symbol"/>
              </a:rPr>
              <a:t>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 spc="204" i="1">
                <a:latin typeface="Times New Roman"/>
                <a:cs typeface="Times New Roman"/>
              </a:rPr>
              <a:t>i</a:t>
            </a:r>
            <a:r>
              <a:rPr dirty="0" sz="2200" i="1">
                <a:latin typeface="Times New Roman"/>
                <a:cs typeface="Times New Roman"/>
              </a:rPr>
              <a:t> </a:t>
            </a:r>
            <a:r>
              <a:rPr dirty="0" sz="2200" spc="475">
                <a:latin typeface="Symbol"/>
                <a:cs typeface="Symbol"/>
              </a:rPr>
              <a:t></a:t>
            </a:r>
            <a:r>
              <a:rPr dirty="0" sz="2200" spc="475">
                <a:latin typeface="Times New Roman"/>
                <a:cs typeface="Times New Roman"/>
              </a:rPr>
              <a:t>1</a:t>
            </a:r>
            <a:r>
              <a:rPr dirty="0" sz="2200" spc="-145">
                <a:latin typeface="Times New Roman"/>
                <a:cs typeface="Times New Roman"/>
              </a:rPr>
              <a:t> </a:t>
            </a:r>
            <a:r>
              <a:rPr dirty="0" sz="2200" spc="405">
                <a:latin typeface="Symbol"/>
                <a:cs typeface="Symbol"/>
              </a:rPr>
              <a:t></a:t>
            </a:r>
            <a:r>
              <a:rPr dirty="0" sz="2200" spc="-190">
                <a:latin typeface="Times New Roman"/>
                <a:cs typeface="Times New Roman"/>
              </a:rPr>
              <a:t> </a:t>
            </a:r>
            <a:r>
              <a:rPr dirty="0" sz="2200" spc="515">
                <a:latin typeface="Times New Roman"/>
                <a:cs typeface="Times New Roman"/>
              </a:rPr>
              <a:t>1</a:t>
            </a:r>
            <a:r>
              <a:rPr dirty="0" sz="2200" spc="515">
                <a:latin typeface="Symbol"/>
                <a:cs typeface="Symbol"/>
              </a:rPr>
              <a:t></a:t>
            </a:r>
            <a:r>
              <a:rPr dirty="0" sz="2200" spc="515">
                <a:latin typeface="Times New Roman"/>
                <a:cs typeface="Times New Roman"/>
              </a:rPr>
              <a:t>1</a:t>
            </a:r>
            <a:r>
              <a:rPr dirty="0" sz="2200" spc="-150">
                <a:latin typeface="Times New Roman"/>
                <a:cs typeface="Times New Roman"/>
              </a:rPr>
              <a:t> </a:t>
            </a:r>
            <a:r>
              <a:rPr dirty="0" sz="2200" spc="405">
                <a:latin typeface="Symbol"/>
                <a:cs typeface="Symbol"/>
              </a:rPr>
              <a:t>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sz="2200" spc="37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710"/>
              </a:spcBef>
              <a:tabLst>
                <a:tab pos="1094740" algn="l"/>
              </a:tabLst>
            </a:pPr>
            <a:r>
              <a:rPr dirty="0" sz="2200" spc="385" i="1">
                <a:latin typeface="Times New Roman"/>
                <a:cs typeface="Times New Roman"/>
              </a:rPr>
              <a:t>when	</a:t>
            </a:r>
            <a:r>
              <a:rPr dirty="0" sz="2200" spc="204" i="1">
                <a:latin typeface="Times New Roman"/>
                <a:cs typeface="Times New Roman"/>
              </a:rPr>
              <a:t>i </a:t>
            </a:r>
            <a:r>
              <a:rPr dirty="0" sz="2200" spc="405">
                <a:latin typeface="Symbol"/>
                <a:cs typeface="Symbol"/>
              </a:rPr>
              <a:t></a:t>
            </a:r>
            <a:r>
              <a:rPr dirty="0" sz="2200" spc="405">
                <a:latin typeface="Times New Roman"/>
                <a:cs typeface="Times New Roman"/>
              </a:rPr>
              <a:t> </a:t>
            </a:r>
            <a:r>
              <a:rPr dirty="0" sz="2200" spc="370" i="1">
                <a:latin typeface="Times New Roman"/>
                <a:cs typeface="Times New Roman"/>
              </a:rPr>
              <a:t>n</a:t>
            </a:r>
            <a:r>
              <a:rPr dirty="0" sz="2200" spc="-340" i="1">
                <a:latin typeface="Times New Roman"/>
                <a:cs typeface="Times New Roman"/>
              </a:rPr>
              <a:t> </a:t>
            </a:r>
            <a:r>
              <a:rPr dirty="0" sz="2200" spc="475">
                <a:latin typeface="Symbol"/>
                <a:cs typeface="Symbol"/>
              </a:rPr>
              <a:t></a:t>
            </a:r>
            <a:r>
              <a:rPr dirty="0" sz="2200" spc="475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362585">
              <a:lnSpc>
                <a:spcPts val="2060"/>
              </a:lnSpc>
              <a:spcBef>
                <a:spcPts val="715"/>
              </a:spcBef>
            </a:pPr>
            <a:r>
              <a:rPr dirty="0" sz="2200" spc="204" i="1">
                <a:latin typeface="Times New Roman"/>
                <a:cs typeface="Times New Roman"/>
              </a:rPr>
              <a:t>j</a:t>
            </a:r>
            <a:r>
              <a:rPr dirty="0" sz="2200" spc="229" i="1">
                <a:latin typeface="Times New Roman"/>
                <a:cs typeface="Times New Roman"/>
              </a:rPr>
              <a:t> </a:t>
            </a:r>
            <a:r>
              <a:rPr dirty="0" sz="2200" spc="405">
                <a:latin typeface="Symbol"/>
                <a:cs typeface="Symbol"/>
              </a:rPr>
              <a:t>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 spc="204" i="1">
                <a:latin typeface="Times New Roman"/>
                <a:cs typeface="Times New Roman"/>
              </a:rPr>
              <a:t>i</a:t>
            </a:r>
            <a:r>
              <a:rPr dirty="0" sz="2200" spc="5" i="1">
                <a:latin typeface="Times New Roman"/>
                <a:cs typeface="Times New Roman"/>
              </a:rPr>
              <a:t> </a:t>
            </a:r>
            <a:r>
              <a:rPr dirty="0" sz="2200" spc="475">
                <a:latin typeface="Symbol"/>
                <a:cs typeface="Symbol"/>
              </a:rPr>
              <a:t></a:t>
            </a:r>
            <a:r>
              <a:rPr dirty="0" sz="2200" spc="475">
                <a:latin typeface="Times New Roman"/>
                <a:cs typeface="Times New Roman"/>
              </a:rPr>
              <a:t>1</a:t>
            </a:r>
            <a:r>
              <a:rPr dirty="0" sz="2200" spc="-145">
                <a:latin typeface="Times New Roman"/>
                <a:cs typeface="Times New Roman"/>
              </a:rPr>
              <a:t> </a:t>
            </a:r>
            <a:r>
              <a:rPr dirty="0" sz="2200" spc="405">
                <a:latin typeface="Symbol"/>
                <a:cs typeface="Symbol"/>
              </a:rPr>
              <a:t></a:t>
            </a:r>
            <a:r>
              <a:rPr dirty="0" sz="2200" spc="80">
                <a:latin typeface="Times New Roman"/>
                <a:cs typeface="Times New Roman"/>
              </a:rPr>
              <a:t> </a:t>
            </a:r>
            <a:r>
              <a:rPr dirty="0" sz="2200" spc="340">
                <a:latin typeface="Times New Roman"/>
                <a:cs typeface="Times New Roman"/>
              </a:rPr>
              <a:t>(</a:t>
            </a:r>
            <a:r>
              <a:rPr dirty="0" sz="2200" spc="340" i="1">
                <a:latin typeface="Times New Roman"/>
                <a:cs typeface="Times New Roman"/>
              </a:rPr>
              <a:t>n</a:t>
            </a:r>
            <a:r>
              <a:rPr dirty="0" sz="2200" spc="-50" i="1">
                <a:latin typeface="Times New Roman"/>
                <a:cs typeface="Times New Roman"/>
              </a:rPr>
              <a:t> </a:t>
            </a:r>
            <a:r>
              <a:rPr dirty="0" sz="2200" spc="320">
                <a:latin typeface="Symbol"/>
                <a:cs typeface="Symbol"/>
              </a:rPr>
              <a:t></a:t>
            </a:r>
            <a:r>
              <a:rPr dirty="0" sz="2200" spc="320">
                <a:latin typeface="Times New Roman"/>
                <a:cs typeface="Times New Roman"/>
              </a:rPr>
              <a:t>1)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475">
                <a:latin typeface="Symbol"/>
                <a:cs typeface="Symbol"/>
              </a:rPr>
              <a:t></a:t>
            </a:r>
            <a:r>
              <a:rPr dirty="0" sz="2200" spc="475">
                <a:latin typeface="Times New Roman"/>
                <a:cs typeface="Times New Roman"/>
              </a:rPr>
              <a:t>1</a:t>
            </a:r>
            <a:r>
              <a:rPr dirty="0" sz="2200" spc="-150">
                <a:latin typeface="Times New Roman"/>
                <a:cs typeface="Times New Roman"/>
              </a:rPr>
              <a:t> </a:t>
            </a:r>
            <a:r>
              <a:rPr dirty="0" sz="2200" spc="405">
                <a:latin typeface="Symbol"/>
                <a:cs typeface="Symbol"/>
              </a:rPr>
              <a:t></a:t>
            </a:r>
            <a:r>
              <a:rPr dirty="0" sz="2200" spc="130">
                <a:latin typeface="Times New Roman"/>
                <a:cs typeface="Times New Roman"/>
              </a:rPr>
              <a:t> </a:t>
            </a:r>
            <a:r>
              <a:rPr dirty="0" sz="2200" spc="370" i="1">
                <a:latin typeface="Times New Roman"/>
                <a:cs typeface="Times New Roman"/>
              </a:rPr>
              <a:t>n</a:t>
            </a:r>
            <a:r>
              <a:rPr dirty="0" sz="2200" spc="-60" i="1">
                <a:latin typeface="Times New Roman"/>
                <a:cs typeface="Times New Roman"/>
              </a:rPr>
              <a:t> </a:t>
            </a:r>
            <a:r>
              <a:rPr dirty="0" sz="2200" spc="405">
                <a:latin typeface="Symbol"/>
                <a:cs typeface="Symbol"/>
              </a:rPr>
              <a:t>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37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  <a:p>
            <a:pPr marL="63500">
              <a:lnSpc>
                <a:spcPts val="3440"/>
              </a:lnSpc>
              <a:tabLst>
                <a:tab pos="1349375" algn="l"/>
                <a:tab pos="1945005" algn="l"/>
                <a:tab pos="2569210" algn="l"/>
                <a:tab pos="4032885" algn="l"/>
                <a:tab pos="5209540" algn="l"/>
              </a:tabLst>
            </a:pPr>
            <a:r>
              <a:rPr dirty="0" baseline="-56818" sz="3300" spc="960">
                <a:latin typeface="Symbol"/>
                <a:cs typeface="Symbol"/>
              </a:rPr>
              <a:t></a:t>
            </a:r>
            <a:r>
              <a:rPr dirty="0" baseline="-56818" sz="3300" spc="-472">
                <a:latin typeface="Times New Roman"/>
                <a:cs typeface="Times New Roman"/>
              </a:rPr>
              <a:t> </a:t>
            </a:r>
            <a:r>
              <a:rPr dirty="0" baseline="-46434" sz="5025" spc="-3120">
                <a:latin typeface="Symbol"/>
                <a:cs typeface="Symbol"/>
              </a:rPr>
              <a:t></a:t>
            </a:r>
            <a:r>
              <a:rPr dirty="0" sz="1300" spc="305" i="1">
                <a:latin typeface="Times New Roman"/>
                <a:cs typeface="Times New Roman"/>
              </a:rPr>
              <a:t>n</a:t>
            </a:r>
            <a:r>
              <a:rPr dirty="0" sz="1300" spc="135">
                <a:latin typeface="Symbol"/>
                <a:cs typeface="Symbol"/>
              </a:rPr>
              <a:t></a:t>
            </a:r>
            <a:r>
              <a:rPr dirty="0" sz="1300" spc="200">
                <a:latin typeface="Times New Roman"/>
                <a:cs typeface="Times New Roman"/>
              </a:rPr>
              <a:t>1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u="heavy" baseline="-21464" sz="3300" spc="27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-21464" sz="33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baseline="-21464" sz="3300" spc="30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baseline="-21464" sz="33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-21464" sz="3300" i="1">
                <a:latin typeface="Times New Roman"/>
                <a:cs typeface="Times New Roman"/>
              </a:rPr>
              <a:t>	</a:t>
            </a:r>
            <a:r>
              <a:rPr dirty="0" baseline="-56818" sz="3300" spc="607">
                <a:latin typeface="Symbol"/>
                <a:cs typeface="Symbol"/>
              </a:rPr>
              <a:t></a:t>
            </a:r>
            <a:r>
              <a:rPr dirty="0" baseline="-56818" sz="3300">
                <a:latin typeface="Times New Roman"/>
                <a:cs typeface="Times New Roman"/>
              </a:rPr>
              <a:t> </a:t>
            </a:r>
            <a:r>
              <a:rPr dirty="0" baseline="-56818" sz="3300" spc="-254">
                <a:latin typeface="Times New Roman"/>
                <a:cs typeface="Times New Roman"/>
              </a:rPr>
              <a:t> </a:t>
            </a:r>
            <a:r>
              <a:rPr dirty="0" baseline="-46434" sz="5025" spc="-3352">
                <a:latin typeface="Symbol"/>
                <a:cs typeface="Symbol"/>
              </a:rPr>
              <a:t></a:t>
            </a:r>
            <a:r>
              <a:rPr dirty="0" sz="1300" spc="305" i="1">
                <a:latin typeface="Times New Roman"/>
                <a:cs typeface="Times New Roman"/>
              </a:rPr>
              <a:t>n</a:t>
            </a:r>
            <a:r>
              <a:rPr dirty="0" sz="1300" spc="315">
                <a:latin typeface="Symbol"/>
                <a:cs typeface="Symbol"/>
              </a:rPr>
              <a:t></a:t>
            </a:r>
            <a:r>
              <a:rPr dirty="0" sz="1300" spc="200">
                <a:latin typeface="Times New Roman"/>
                <a:cs typeface="Times New Roman"/>
              </a:rPr>
              <a:t>2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spc="-70">
                <a:latin typeface="Times New Roman"/>
                <a:cs typeface="Times New Roman"/>
              </a:rPr>
              <a:t> </a:t>
            </a:r>
            <a:r>
              <a:rPr dirty="0" u="heavy" baseline="-21464" sz="3300" spc="27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-21464" sz="33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baseline="-21464" sz="3300" spc="30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</a:t>
            </a:r>
            <a:r>
              <a:rPr dirty="0" u="heavy" baseline="-21464" sz="3300" spc="8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-21464" sz="3300" spc="937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heavy" baseline="-21464" sz="3300" spc="5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heavy" baseline="-21464" sz="3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baseline="-21464"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2636" y="4120624"/>
            <a:ext cx="1079500" cy="3670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200" spc="345">
                <a:latin typeface="Times New Roman"/>
                <a:cs typeface="Times New Roman"/>
              </a:rPr>
              <a:t>(</a:t>
            </a:r>
            <a:r>
              <a:rPr dirty="0" sz="2200" spc="345" i="1">
                <a:latin typeface="Times New Roman"/>
                <a:cs typeface="Times New Roman"/>
              </a:rPr>
              <a:t>n</a:t>
            </a:r>
            <a:r>
              <a:rPr dirty="0" sz="2200" spc="-85" i="1">
                <a:latin typeface="Times New Roman"/>
                <a:cs typeface="Times New Roman"/>
              </a:rPr>
              <a:t> </a:t>
            </a:r>
            <a:r>
              <a:rPr dirty="0" sz="2200" spc="405">
                <a:latin typeface="Symbol"/>
                <a:cs typeface="Symbol"/>
              </a:rPr>
              <a:t></a:t>
            </a:r>
            <a:r>
              <a:rPr dirty="0" sz="2200" spc="-175">
                <a:latin typeface="Times New Roman"/>
                <a:cs typeface="Times New Roman"/>
              </a:rPr>
              <a:t> </a:t>
            </a:r>
            <a:r>
              <a:rPr dirty="0" sz="2200" spc="280" i="1">
                <a:latin typeface="Times New Roman"/>
                <a:cs typeface="Times New Roman"/>
              </a:rPr>
              <a:t>i</a:t>
            </a:r>
            <a:r>
              <a:rPr dirty="0" sz="2200" spc="280">
                <a:latin typeface="Times New Roman"/>
                <a:cs typeface="Times New Roman"/>
              </a:rPr>
              <a:t>)</a:t>
            </a:r>
            <a:r>
              <a:rPr dirty="0" baseline="42735" sz="1950" spc="419">
                <a:latin typeface="Times New Roman"/>
                <a:cs typeface="Times New Roman"/>
              </a:rPr>
              <a:t>2</a:t>
            </a:r>
            <a:endParaRPr baseline="42735"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9268" y="4120624"/>
            <a:ext cx="2277110" cy="3670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14957" sz="1950" spc="165" i="1">
                <a:latin typeface="Times New Roman"/>
                <a:cs typeface="Times New Roman"/>
              </a:rPr>
              <a:t>j</a:t>
            </a:r>
            <a:r>
              <a:rPr dirty="0" baseline="-14957" sz="1950" spc="-254" i="1">
                <a:latin typeface="Times New Roman"/>
                <a:cs typeface="Times New Roman"/>
              </a:rPr>
              <a:t> </a:t>
            </a:r>
            <a:r>
              <a:rPr dirty="0" baseline="-14957" sz="1950" spc="367">
                <a:latin typeface="Symbol"/>
                <a:cs typeface="Symbol"/>
              </a:rPr>
              <a:t></a:t>
            </a:r>
            <a:r>
              <a:rPr dirty="0" baseline="-14957" sz="1950" spc="367">
                <a:latin typeface="Times New Roman"/>
                <a:cs typeface="Times New Roman"/>
              </a:rPr>
              <a:t>0</a:t>
            </a:r>
            <a:r>
              <a:rPr dirty="0" baseline="-14957" sz="1950" spc="577">
                <a:latin typeface="Times New Roman"/>
                <a:cs typeface="Times New Roman"/>
              </a:rPr>
              <a:t> </a:t>
            </a:r>
            <a:r>
              <a:rPr dirty="0" sz="2200" spc="345">
                <a:latin typeface="Times New Roman"/>
                <a:cs typeface="Times New Roman"/>
              </a:rPr>
              <a:t>(</a:t>
            </a:r>
            <a:r>
              <a:rPr dirty="0" sz="2200" spc="345" i="1">
                <a:latin typeface="Times New Roman"/>
                <a:cs typeface="Times New Roman"/>
              </a:rPr>
              <a:t>n</a:t>
            </a:r>
            <a:r>
              <a:rPr dirty="0" sz="2200" spc="-55" i="1">
                <a:latin typeface="Times New Roman"/>
                <a:cs typeface="Times New Roman"/>
              </a:rPr>
              <a:t> </a:t>
            </a:r>
            <a:r>
              <a:rPr dirty="0" sz="2200" spc="405">
                <a:latin typeface="Symbol"/>
                <a:cs typeface="Symbol"/>
              </a:rPr>
              <a:t>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 spc="245">
                <a:latin typeface="Times New Roman"/>
                <a:cs typeface="Times New Roman"/>
              </a:rPr>
              <a:t>(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204" i="1">
                <a:latin typeface="Times New Roman"/>
                <a:cs typeface="Times New Roman"/>
              </a:rPr>
              <a:t>j</a:t>
            </a:r>
            <a:r>
              <a:rPr dirty="0" sz="2200" spc="45" i="1">
                <a:latin typeface="Times New Roman"/>
                <a:cs typeface="Times New Roman"/>
              </a:rPr>
              <a:t> </a:t>
            </a:r>
            <a:r>
              <a:rPr dirty="0" sz="2200" spc="305">
                <a:latin typeface="Symbol"/>
                <a:cs typeface="Symbol"/>
              </a:rPr>
              <a:t></a:t>
            </a:r>
            <a:r>
              <a:rPr dirty="0" sz="2200" spc="305">
                <a:latin typeface="Times New Roman"/>
                <a:cs typeface="Times New Roman"/>
              </a:rPr>
              <a:t>1))</a:t>
            </a:r>
            <a:r>
              <a:rPr dirty="0" baseline="42735" sz="1950" spc="457">
                <a:latin typeface="Times New Roman"/>
                <a:cs typeface="Times New Roman"/>
              </a:rPr>
              <a:t>2</a:t>
            </a:r>
            <a:endParaRPr baseline="42735"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4906" y="4287903"/>
            <a:ext cx="318135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240" i="1">
                <a:latin typeface="Times New Roman"/>
                <a:cs typeface="Times New Roman"/>
              </a:rPr>
              <a:t>i</a:t>
            </a:r>
            <a:r>
              <a:rPr dirty="0" sz="1300" spc="135">
                <a:latin typeface="Symbol"/>
                <a:cs typeface="Symbol"/>
              </a:rPr>
              <a:t></a:t>
            </a:r>
            <a:r>
              <a:rPr dirty="0" sz="1300" spc="20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2610" y="4437692"/>
            <a:ext cx="2450465" cy="909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ts val="1980"/>
              </a:lnSpc>
              <a:spcBef>
                <a:spcPts val="105"/>
              </a:spcBef>
              <a:tabLst>
                <a:tab pos="1351280" algn="l"/>
                <a:tab pos="2399030" algn="l"/>
              </a:tabLst>
            </a:pPr>
            <a:r>
              <a:rPr dirty="0" baseline="-35353" sz="3300" spc="607">
                <a:latin typeface="Symbol"/>
                <a:cs typeface="Symbol"/>
              </a:rPr>
              <a:t></a:t>
            </a:r>
            <a:r>
              <a:rPr dirty="0" baseline="-35353" sz="3300" spc="157">
                <a:latin typeface="Times New Roman"/>
                <a:cs typeface="Times New Roman"/>
              </a:rPr>
              <a:t> </a:t>
            </a:r>
            <a:r>
              <a:rPr dirty="0" baseline="-31509" sz="5025" spc="1132">
                <a:latin typeface="Symbol"/>
                <a:cs typeface="Symbol"/>
              </a:rPr>
              <a:t></a:t>
            </a:r>
            <a:r>
              <a:rPr dirty="0" u="heavy" sz="3350" spc="75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dirty="0" u="heavy" sz="2200" spc="20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</a:t>
            </a:r>
            <a:r>
              <a:rPr dirty="0" u="heavy" sz="2200" spc="-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00" spc="49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heavy" sz="2200" spc="4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2200">
              <a:latin typeface="Times New Roman"/>
              <a:cs typeface="Times New Roman"/>
            </a:endParaRPr>
          </a:p>
          <a:p>
            <a:pPr marL="359410">
              <a:lnSpc>
                <a:spcPts val="770"/>
              </a:lnSpc>
            </a:pPr>
            <a:r>
              <a:rPr dirty="0" sz="1300" spc="270" i="1">
                <a:latin typeface="Times New Roman"/>
                <a:cs typeface="Times New Roman"/>
              </a:rPr>
              <a:t>n</a:t>
            </a:r>
            <a:r>
              <a:rPr dirty="0" sz="1300" spc="270">
                <a:latin typeface="Symbol"/>
                <a:cs typeface="Symbol"/>
              </a:rPr>
              <a:t></a:t>
            </a:r>
            <a:r>
              <a:rPr dirty="0" sz="1300" spc="27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401320">
              <a:lnSpc>
                <a:spcPct val="100000"/>
              </a:lnSpc>
              <a:tabLst>
                <a:tab pos="1534795" algn="l"/>
              </a:tabLst>
            </a:pPr>
            <a:r>
              <a:rPr dirty="0" baseline="-14957" sz="1950" spc="165" i="1">
                <a:latin typeface="Times New Roman"/>
                <a:cs typeface="Times New Roman"/>
              </a:rPr>
              <a:t>j </a:t>
            </a:r>
            <a:r>
              <a:rPr dirty="0" baseline="-14957" sz="1950" spc="367">
                <a:latin typeface="Symbol"/>
                <a:cs typeface="Symbol"/>
              </a:rPr>
              <a:t></a:t>
            </a:r>
            <a:r>
              <a:rPr dirty="0" baseline="-14957" sz="1950" spc="367">
                <a:latin typeface="Times New Roman"/>
                <a:cs typeface="Times New Roman"/>
              </a:rPr>
              <a:t>0</a:t>
            </a:r>
            <a:r>
              <a:rPr dirty="0" baseline="-14957" sz="1950" spc="195">
                <a:latin typeface="Times New Roman"/>
                <a:cs typeface="Times New Roman"/>
              </a:rPr>
              <a:t> </a:t>
            </a:r>
            <a:r>
              <a:rPr dirty="0" sz="2200" spc="345">
                <a:latin typeface="Times New Roman"/>
                <a:cs typeface="Times New Roman"/>
              </a:rPr>
              <a:t>(</a:t>
            </a:r>
            <a:r>
              <a:rPr dirty="0" sz="2200" spc="345" i="1">
                <a:latin typeface="Times New Roman"/>
                <a:cs typeface="Times New Roman"/>
              </a:rPr>
              <a:t>n</a:t>
            </a:r>
            <a:r>
              <a:rPr dirty="0" sz="2200" spc="-45" i="1">
                <a:latin typeface="Times New Roman"/>
                <a:cs typeface="Times New Roman"/>
              </a:rPr>
              <a:t> </a:t>
            </a:r>
            <a:r>
              <a:rPr dirty="0" sz="2200" spc="405">
                <a:latin typeface="Symbol"/>
                <a:cs typeface="Symbol"/>
              </a:rPr>
              <a:t></a:t>
            </a:r>
            <a:r>
              <a:rPr dirty="0" sz="2200" spc="405">
                <a:latin typeface="Times New Roman"/>
                <a:cs typeface="Times New Roman"/>
              </a:rPr>
              <a:t>	</a:t>
            </a:r>
            <a:r>
              <a:rPr dirty="0" sz="2200" spc="204" i="1">
                <a:latin typeface="Times New Roman"/>
                <a:cs typeface="Times New Roman"/>
              </a:rPr>
              <a:t>j</a:t>
            </a:r>
            <a:r>
              <a:rPr dirty="0" sz="2200" spc="15" i="1">
                <a:latin typeface="Times New Roman"/>
                <a:cs typeface="Times New Roman"/>
              </a:rPr>
              <a:t> </a:t>
            </a:r>
            <a:r>
              <a:rPr dirty="0" sz="2200" spc="315">
                <a:latin typeface="Symbol"/>
                <a:cs typeface="Symbol"/>
              </a:rPr>
              <a:t></a:t>
            </a:r>
            <a:r>
              <a:rPr dirty="0" sz="2200" spc="315">
                <a:latin typeface="Times New Roman"/>
                <a:cs typeface="Times New Roman"/>
              </a:rPr>
              <a:t>1)</a:t>
            </a:r>
            <a:r>
              <a:rPr dirty="0" baseline="42735" sz="1950" spc="472">
                <a:latin typeface="Times New Roman"/>
                <a:cs typeface="Times New Roman"/>
              </a:rPr>
              <a:t>2</a:t>
            </a:r>
            <a:endParaRPr baseline="42735"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002" y="90169"/>
            <a:ext cx="7336790" cy="100456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 marR="5080" indent="381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FINDING TERMS </a:t>
            </a:r>
            <a:r>
              <a:rPr dirty="0"/>
              <a:t>OF </a:t>
            </a:r>
            <a:r>
              <a:rPr dirty="0" spc="20"/>
              <a:t>A </a:t>
            </a:r>
            <a:r>
              <a:rPr dirty="0" spc="15"/>
              <a:t>SEQUENCE </a:t>
            </a:r>
            <a:r>
              <a:rPr dirty="0" u="none" spc="15"/>
              <a:t> </a:t>
            </a:r>
            <a:r>
              <a:rPr dirty="0" spc="20"/>
              <a:t>GIVEN </a:t>
            </a:r>
            <a:r>
              <a:rPr dirty="0" spc="15"/>
              <a:t>BY AN EXPLICIT</a:t>
            </a:r>
            <a:r>
              <a:rPr dirty="0" spc="-445"/>
              <a:t> </a:t>
            </a:r>
            <a:r>
              <a:rPr dirty="0" spc="15"/>
              <a:t>FORMULA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175" y="1235011"/>
            <a:ext cx="8079740" cy="8267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  <a:tabLst>
                <a:tab pos="2762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40">
                <a:latin typeface="Trebuchet MS"/>
                <a:cs typeface="Trebuchet MS"/>
              </a:rPr>
              <a:t>An </a:t>
            </a:r>
            <a:r>
              <a:rPr dirty="0" sz="2600" spc="-45" b="1">
                <a:solidFill>
                  <a:srgbClr val="C00000"/>
                </a:solidFill>
                <a:latin typeface="Trebuchet MS"/>
                <a:cs typeface="Trebuchet MS"/>
              </a:rPr>
              <a:t>explicit </a:t>
            </a:r>
            <a:r>
              <a:rPr dirty="0" sz="2600" spc="35" b="1">
                <a:solidFill>
                  <a:srgbClr val="C00000"/>
                </a:solidFill>
                <a:latin typeface="Trebuchet MS"/>
                <a:cs typeface="Trebuchet MS"/>
              </a:rPr>
              <a:t>formula </a:t>
            </a:r>
            <a:r>
              <a:rPr dirty="0" sz="2600" spc="25">
                <a:latin typeface="Trebuchet MS"/>
                <a:cs typeface="Trebuchet MS"/>
              </a:rPr>
              <a:t>or</a:t>
            </a:r>
            <a:r>
              <a:rPr dirty="0" sz="2600" spc="-50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general </a:t>
            </a:r>
            <a:r>
              <a:rPr dirty="0" sz="2600" spc="-120">
                <a:latin typeface="Trebuchet MS"/>
                <a:cs typeface="Trebuchet MS"/>
              </a:rPr>
              <a:t>formula </a:t>
            </a:r>
            <a:r>
              <a:rPr dirty="0" sz="2600" spc="-80">
                <a:latin typeface="Trebuchet MS"/>
                <a:cs typeface="Trebuchet MS"/>
              </a:rPr>
              <a:t>for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35" b="1">
                <a:solidFill>
                  <a:srgbClr val="C00000"/>
                </a:solidFill>
                <a:latin typeface="Trebuchet MS"/>
                <a:cs typeface="Trebuchet MS"/>
              </a:rPr>
              <a:t>sequence</a:t>
            </a:r>
            <a:endParaRPr sz="2600">
              <a:latin typeface="Trebuchet MS"/>
              <a:cs typeface="Trebuchet MS"/>
            </a:endParaRPr>
          </a:p>
          <a:p>
            <a:pPr algn="ctr" marL="78740">
              <a:lnSpc>
                <a:spcPct val="100000"/>
              </a:lnSpc>
              <a:spcBef>
                <a:spcPts val="35"/>
              </a:spcBef>
            </a:pP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25" b="1">
                <a:solidFill>
                  <a:srgbClr val="C00000"/>
                </a:solidFill>
                <a:latin typeface="Trebuchet MS"/>
                <a:cs typeface="Trebuchet MS"/>
              </a:rPr>
              <a:t>rule </a:t>
            </a:r>
            <a:r>
              <a:rPr dirty="0" sz="2600" spc="-155">
                <a:latin typeface="Trebuchet MS"/>
                <a:cs typeface="Trebuchet MS"/>
              </a:rPr>
              <a:t>that </a:t>
            </a:r>
            <a:r>
              <a:rPr dirty="0" sz="2600" spc="-50">
                <a:latin typeface="Trebuchet MS"/>
                <a:cs typeface="Trebuchet MS"/>
              </a:rPr>
              <a:t>shows </a:t>
            </a:r>
            <a:r>
              <a:rPr dirty="0" sz="2600" spc="-35">
                <a:latin typeface="Trebuchet MS"/>
                <a:cs typeface="Trebuchet MS"/>
              </a:rPr>
              <a:t>how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40">
                <a:latin typeface="Trebuchet MS"/>
                <a:cs typeface="Trebuchet MS"/>
              </a:rPr>
              <a:t>values of </a:t>
            </a:r>
            <a:r>
              <a:rPr dirty="0" sz="2600" spc="30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44" b="1">
                <a:solidFill>
                  <a:srgbClr val="C00000"/>
                </a:solidFill>
                <a:latin typeface="Trebuchet MS"/>
                <a:cs typeface="Trebuchet MS"/>
              </a:rPr>
              <a:t>k </a:t>
            </a:r>
            <a:r>
              <a:rPr dirty="0" sz="2600" spc="-105">
                <a:latin typeface="Trebuchet MS"/>
                <a:cs typeface="Trebuchet MS"/>
              </a:rPr>
              <a:t>depends </a:t>
            </a:r>
            <a:r>
              <a:rPr dirty="0" sz="2600" spc="-40">
                <a:latin typeface="Trebuchet MS"/>
                <a:cs typeface="Trebuchet MS"/>
              </a:rPr>
              <a:t>on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90" b="1">
                <a:solidFill>
                  <a:srgbClr val="C00000"/>
                </a:solidFill>
                <a:latin typeface="Trebuchet MS"/>
                <a:cs typeface="Trebuchet MS"/>
              </a:rPr>
              <a:t>k</a:t>
            </a:r>
            <a:r>
              <a:rPr dirty="0" sz="2600" spc="-19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169" y="578485"/>
            <a:ext cx="6682740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3200" spc="1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PROPERTIES </a:t>
            </a:r>
            <a:r>
              <a:rPr dirty="0" u="heavy" sz="320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OF</a:t>
            </a:r>
            <a:r>
              <a:rPr dirty="0" u="heavy" sz="3200" spc="-18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 </a:t>
            </a:r>
            <a:r>
              <a:rPr dirty="0" u="heavy" sz="3200" spc="5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SUMMATIONS</a:t>
            </a:r>
            <a:endParaRPr sz="3200">
              <a:latin typeface="Bookman Uralic"/>
              <a:cs typeface="Bookman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09793" y="1352354"/>
            <a:ext cx="1334135" cy="4095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500" spc="60" i="1">
                <a:latin typeface="Times New Roman"/>
                <a:cs typeface="Times New Roman"/>
              </a:rPr>
              <a:t>a</a:t>
            </a:r>
            <a:r>
              <a:rPr dirty="0" baseline="-24904" sz="2175" spc="89" i="1">
                <a:latin typeface="Times New Roman"/>
                <a:cs typeface="Times New Roman"/>
              </a:rPr>
              <a:t>k </a:t>
            </a:r>
            <a:r>
              <a:rPr dirty="0" sz="2500" spc="40">
                <a:latin typeface="Times New Roman"/>
                <a:cs typeface="Times New Roman"/>
              </a:rPr>
              <a:t>, </a:t>
            </a:r>
            <a:r>
              <a:rPr dirty="0" sz="2500" spc="-5" i="1">
                <a:latin typeface="Times New Roman"/>
                <a:cs typeface="Times New Roman"/>
              </a:rPr>
              <a:t>b</a:t>
            </a:r>
            <a:r>
              <a:rPr dirty="0" baseline="-24904" sz="2175" spc="-7" i="1">
                <a:latin typeface="Times New Roman"/>
                <a:cs typeface="Times New Roman"/>
              </a:rPr>
              <a:t>k </a:t>
            </a:r>
            <a:r>
              <a:rPr dirty="0" sz="2500" spc="125">
                <a:latin typeface="Symbol"/>
                <a:cs typeface="Symbol"/>
              </a:rPr>
              <a:t></a:t>
            </a:r>
            <a:r>
              <a:rPr dirty="0" sz="2500" spc="-375">
                <a:latin typeface="Times New Roman"/>
                <a:cs typeface="Times New Roman"/>
              </a:rPr>
              <a:t> </a:t>
            </a:r>
            <a:r>
              <a:rPr dirty="0" sz="2500" spc="105" i="1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5186" y="1162903"/>
            <a:ext cx="12382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45" i="1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8906" y="1162903"/>
            <a:ext cx="12382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45" i="1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1222" y="1162903"/>
            <a:ext cx="12382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45" i="1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3945" y="1135521"/>
            <a:ext cx="1072515" cy="9017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dirty="0" sz="2500" spc="229">
                <a:latin typeface="Symbol"/>
                <a:cs typeface="Symbol"/>
              </a:rPr>
              <a:t></a:t>
            </a:r>
            <a:r>
              <a:rPr dirty="0" baseline="-8888" sz="5625" spc="345">
                <a:latin typeface="Symbol"/>
                <a:cs typeface="Symbol"/>
              </a:rPr>
              <a:t></a:t>
            </a:r>
            <a:r>
              <a:rPr dirty="0" baseline="-8888" sz="5625" spc="-997">
                <a:latin typeface="Times New Roman"/>
                <a:cs typeface="Times New Roman"/>
              </a:rPr>
              <a:t> </a:t>
            </a:r>
            <a:r>
              <a:rPr dirty="0" sz="2500" spc="-5" i="1">
                <a:latin typeface="Times New Roman"/>
                <a:cs typeface="Times New Roman"/>
              </a:rPr>
              <a:t>b</a:t>
            </a:r>
            <a:r>
              <a:rPr dirty="0" baseline="-24904" sz="2175" spc="-7" i="1">
                <a:latin typeface="Times New Roman"/>
                <a:cs typeface="Times New Roman"/>
              </a:rPr>
              <a:t>k </a:t>
            </a:r>
            <a:r>
              <a:rPr dirty="0" sz="2500" spc="45">
                <a:latin typeface="Times New Roman"/>
                <a:cs typeface="Times New Roman"/>
              </a:rPr>
              <a:t>;</a:t>
            </a:r>
            <a:endParaRPr sz="25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80"/>
              </a:spcBef>
            </a:pPr>
            <a:r>
              <a:rPr dirty="0" sz="1450" spc="40" i="1">
                <a:latin typeface="Times New Roman"/>
                <a:cs typeface="Times New Roman"/>
              </a:rPr>
              <a:t>k</a:t>
            </a:r>
            <a:r>
              <a:rPr dirty="0" sz="1450" spc="-165" i="1">
                <a:latin typeface="Times New Roman"/>
                <a:cs typeface="Times New Roman"/>
              </a:rPr>
              <a:t> </a:t>
            </a:r>
            <a:r>
              <a:rPr dirty="0" sz="1450" spc="100">
                <a:latin typeface="Symbol"/>
                <a:cs typeface="Symbol"/>
              </a:rPr>
              <a:t></a:t>
            </a:r>
            <a:r>
              <a:rPr dirty="0" sz="1450" spc="100" i="1">
                <a:latin typeface="Times New Roman"/>
                <a:cs typeface="Times New Roman"/>
              </a:rPr>
              <a:t>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3852" y="2259464"/>
            <a:ext cx="807720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0865" algn="l"/>
              </a:tabLst>
            </a:pPr>
            <a:r>
              <a:rPr dirty="0" sz="2550" spc="35">
                <a:latin typeface="Times New Roman"/>
                <a:cs typeface="Times New Roman"/>
              </a:rPr>
              <a:t>c</a:t>
            </a:r>
            <a:r>
              <a:rPr dirty="0" sz="2550" spc="-325">
                <a:latin typeface="Times New Roman"/>
                <a:cs typeface="Times New Roman"/>
              </a:rPr>
              <a:t> </a:t>
            </a:r>
            <a:r>
              <a:rPr dirty="0" sz="2550" spc="60">
                <a:latin typeface="Symbol"/>
                <a:cs typeface="Symbol"/>
              </a:rPr>
              <a:t>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55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5223" y="2068018"/>
            <a:ext cx="122555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35" i="1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0460" y="2068018"/>
            <a:ext cx="122555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35" i="1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9413" y="2701681"/>
            <a:ext cx="1878964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97330" algn="l"/>
              </a:tabLst>
            </a:pPr>
            <a:r>
              <a:rPr dirty="0" sz="1450" spc="30" i="1">
                <a:latin typeface="Times New Roman"/>
                <a:cs typeface="Times New Roman"/>
              </a:rPr>
              <a:t>k</a:t>
            </a:r>
            <a:r>
              <a:rPr dirty="0" sz="1450" spc="-165" i="1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Symbol"/>
                <a:cs typeface="Symbol"/>
              </a:rPr>
              <a:t></a:t>
            </a:r>
            <a:r>
              <a:rPr dirty="0" sz="1450" spc="85" i="1">
                <a:latin typeface="Times New Roman"/>
                <a:cs typeface="Times New Roman"/>
              </a:rPr>
              <a:t>m	</a:t>
            </a:r>
            <a:r>
              <a:rPr dirty="0" sz="1450" spc="30" i="1">
                <a:latin typeface="Times New Roman"/>
                <a:cs typeface="Times New Roman"/>
              </a:rPr>
              <a:t>k</a:t>
            </a:r>
            <a:r>
              <a:rPr dirty="0" sz="1450" spc="-220" i="1">
                <a:latin typeface="Times New Roman"/>
                <a:cs typeface="Times New Roman"/>
              </a:rPr>
              <a:t> </a:t>
            </a:r>
            <a:r>
              <a:rPr dirty="0" sz="1450" spc="85">
                <a:latin typeface="Symbol"/>
                <a:cs typeface="Symbol"/>
              </a:rPr>
              <a:t></a:t>
            </a:r>
            <a:r>
              <a:rPr dirty="0" sz="1450" spc="85" i="1">
                <a:latin typeface="Times New Roman"/>
                <a:cs typeface="Times New Roman"/>
              </a:rPr>
              <a:t>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1406" y="1135521"/>
            <a:ext cx="1301115" cy="15697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454659" indent="-417195">
              <a:lnSpc>
                <a:spcPct val="100000"/>
              </a:lnSpc>
              <a:spcBef>
                <a:spcPts val="575"/>
              </a:spcBef>
              <a:buSzPct val="66666"/>
              <a:buFont typeface="Times New Roman"/>
              <a:buAutoNum type="arabicPeriod"/>
              <a:tabLst>
                <a:tab pos="454659" algn="l"/>
                <a:tab pos="455295" algn="l"/>
              </a:tabLst>
            </a:pPr>
            <a:r>
              <a:rPr dirty="0" baseline="-8888" sz="5625" spc="862">
                <a:latin typeface="Symbol"/>
                <a:cs typeface="Symbol"/>
              </a:rPr>
              <a:t></a:t>
            </a:r>
            <a:r>
              <a:rPr dirty="0" sz="2500" spc="125">
                <a:latin typeface="Times New Roman"/>
                <a:cs typeface="Times New Roman"/>
              </a:rPr>
              <a:t>(</a:t>
            </a:r>
            <a:r>
              <a:rPr dirty="0" sz="2500" spc="75" i="1">
                <a:latin typeface="Times New Roman"/>
                <a:cs typeface="Times New Roman"/>
              </a:rPr>
              <a:t>a</a:t>
            </a:r>
            <a:r>
              <a:rPr dirty="0" baseline="-24904" sz="2175" spc="60" i="1">
                <a:latin typeface="Times New Roman"/>
                <a:cs typeface="Times New Roman"/>
              </a:rPr>
              <a:t>k</a:t>
            </a:r>
            <a:endParaRPr baseline="-24904" sz="2175">
              <a:latin typeface="Times New Roman"/>
              <a:cs typeface="Times New Roman"/>
            </a:endParaRPr>
          </a:p>
          <a:p>
            <a:pPr algn="ctr" marR="21590">
              <a:lnSpc>
                <a:spcPct val="100000"/>
              </a:lnSpc>
              <a:spcBef>
                <a:spcPts val="180"/>
              </a:spcBef>
            </a:pPr>
            <a:r>
              <a:rPr dirty="0" sz="1450" spc="40" i="1">
                <a:latin typeface="Times New Roman"/>
                <a:cs typeface="Times New Roman"/>
              </a:rPr>
              <a:t>k</a:t>
            </a:r>
            <a:r>
              <a:rPr dirty="0" sz="1450" spc="-165" i="1">
                <a:latin typeface="Times New Roman"/>
                <a:cs typeface="Times New Roman"/>
              </a:rPr>
              <a:t> </a:t>
            </a:r>
            <a:r>
              <a:rPr dirty="0" sz="1450" spc="100">
                <a:latin typeface="Symbol"/>
                <a:cs typeface="Symbol"/>
              </a:rPr>
              <a:t></a:t>
            </a:r>
            <a:r>
              <a:rPr dirty="0" sz="1450" spc="100" i="1">
                <a:latin typeface="Times New Roman"/>
                <a:cs typeface="Times New Roman"/>
              </a:rPr>
              <a:t>m</a:t>
            </a:r>
            <a:endParaRPr sz="1450">
              <a:latin typeface="Times New Roman"/>
              <a:cs typeface="Times New Roman"/>
            </a:endParaRPr>
          </a:p>
          <a:p>
            <a:pPr marL="456565" indent="-411480">
              <a:lnSpc>
                <a:spcPct val="100000"/>
              </a:lnSpc>
              <a:spcBef>
                <a:spcPts val="700"/>
              </a:spcBef>
              <a:buSzPct val="67105"/>
              <a:buFont typeface="Times New Roman"/>
              <a:buAutoNum type="arabicPeriod" startAt="2"/>
              <a:tabLst>
                <a:tab pos="456565" algn="l"/>
                <a:tab pos="457200" algn="l"/>
              </a:tabLst>
            </a:pPr>
            <a:r>
              <a:rPr dirty="0" baseline="-8771" sz="5700" spc="165">
                <a:latin typeface="Symbol"/>
                <a:cs typeface="Symbol"/>
              </a:rPr>
              <a:t></a:t>
            </a:r>
            <a:r>
              <a:rPr dirty="0" baseline="-8771" sz="5700" spc="-930">
                <a:latin typeface="Times New Roman"/>
                <a:cs typeface="Times New Roman"/>
              </a:rPr>
              <a:t> </a:t>
            </a:r>
            <a:r>
              <a:rPr dirty="0" sz="2550" spc="25" i="1">
                <a:latin typeface="Times New Roman"/>
                <a:cs typeface="Times New Roman"/>
              </a:rPr>
              <a:t>ca</a:t>
            </a:r>
            <a:r>
              <a:rPr dirty="0" baseline="-24904" sz="2175" spc="37" i="1">
                <a:latin typeface="Times New Roman"/>
                <a:cs typeface="Times New Roman"/>
              </a:rPr>
              <a:t>k</a:t>
            </a:r>
            <a:endParaRPr baseline="-24904" sz="21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7183" y="1135521"/>
            <a:ext cx="1875789" cy="15697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76225" indent="-238760">
              <a:lnSpc>
                <a:spcPct val="100000"/>
              </a:lnSpc>
              <a:spcBef>
                <a:spcPts val="575"/>
              </a:spcBef>
              <a:buFont typeface="Symbol"/>
              <a:buChar char=""/>
              <a:tabLst>
                <a:tab pos="276860" algn="l"/>
                <a:tab pos="920750" algn="l"/>
              </a:tabLst>
            </a:pPr>
            <a:r>
              <a:rPr dirty="0" sz="2500" spc="-5" i="1">
                <a:latin typeface="Times New Roman"/>
                <a:cs typeface="Times New Roman"/>
              </a:rPr>
              <a:t>b</a:t>
            </a:r>
            <a:r>
              <a:rPr dirty="0" baseline="-24904" sz="2175" spc="-7" i="1">
                <a:latin typeface="Times New Roman"/>
                <a:cs typeface="Times New Roman"/>
              </a:rPr>
              <a:t>k</a:t>
            </a:r>
            <a:r>
              <a:rPr dirty="0" baseline="-24904" sz="2175" spc="97" i="1">
                <a:latin typeface="Times New Roman"/>
                <a:cs typeface="Times New Roman"/>
              </a:rPr>
              <a:t> </a:t>
            </a:r>
            <a:r>
              <a:rPr dirty="0" sz="2500" spc="55">
                <a:latin typeface="Times New Roman"/>
                <a:cs typeface="Times New Roman"/>
              </a:rPr>
              <a:t>)	</a:t>
            </a:r>
            <a:r>
              <a:rPr dirty="0" sz="2500" spc="95">
                <a:latin typeface="Symbol"/>
                <a:cs typeface="Symbol"/>
              </a:rPr>
              <a:t></a:t>
            </a:r>
            <a:r>
              <a:rPr dirty="0" sz="2500" spc="-229">
                <a:latin typeface="Times New Roman"/>
                <a:cs typeface="Times New Roman"/>
              </a:rPr>
              <a:t> </a:t>
            </a:r>
            <a:r>
              <a:rPr dirty="0" baseline="-8888" sz="5625" spc="277">
                <a:latin typeface="Symbol"/>
                <a:cs typeface="Symbol"/>
              </a:rPr>
              <a:t></a:t>
            </a:r>
            <a:r>
              <a:rPr dirty="0" baseline="-8888" sz="5625" spc="-810">
                <a:latin typeface="Times New Roman"/>
                <a:cs typeface="Times New Roman"/>
              </a:rPr>
              <a:t> </a:t>
            </a:r>
            <a:r>
              <a:rPr dirty="0" sz="2500" spc="60" i="1">
                <a:latin typeface="Times New Roman"/>
                <a:cs typeface="Times New Roman"/>
              </a:rPr>
              <a:t>a</a:t>
            </a:r>
            <a:r>
              <a:rPr dirty="0" baseline="-24904" sz="2175" spc="89" i="1">
                <a:latin typeface="Times New Roman"/>
                <a:cs typeface="Times New Roman"/>
              </a:rPr>
              <a:t>k</a:t>
            </a:r>
            <a:endParaRPr baseline="-24904" sz="2175">
              <a:latin typeface="Times New Roman"/>
              <a:cs typeface="Times New Roman"/>
            </a:endParaRPr>
          </a:p>
          <a:p>
            <a:pPr marL="1156335">
              <a:lnSpc>
                <a:spcPct val="100000"/>
              </a:lnSpc>
              <a:spcBef>
                <a:spcPts val="180"/>
              </a:spcBef>
            </a:pPr>
            <a:r>
              <a:rPr dirty="0" sz="1450" spc="40" i="1">
                <a:latin typeface="Times New Roman"/>
                <a:cs typeface="Times New Roman"/>
              </a:rPr>
              <a:t>k</a:t>
            </a:r>
            <a:r>
              <a:rPr dirty="0" sz="1450" spc="-170" i="1">
                <a:latin typeface="Times New Roman"/>
                <a:cs typeface="Times New Roman"/>
              </a:rPr>
              <a:t> </a:t>
            </a:r>
            <a:r>
              <a:rPr dirty="0" sz="1450" spc="100">
                <a:latin typeface="Symbol"/>
                <a:cs typeface="Symbol"/>
              </a:rPr>
              <a:t></a:t>
            </a:r>
            <a:r>
              <a:rPr dirty="0" sz="1450" spc="100" i="1">
                <a:latin typeface="Times New Roman"/>
                <a:cs typeface="Times New Roman"/>
              </a:rPr>
              <a:t>m</a:t>
            </a:r>
            <a:endParaRPr sz="145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  <a:spcBef>
                <a:spcPts val="700"/>
              </a:spcBef>
            </a:pPr>
            <a:r>
              <a:rPr dirty="0" sz="2550" spc="45">
                <a:latin typeface="Symbol"/>
                <a:cs typeface="Symbol"/>
              </a:rPr>
              <a:t></a:t>
            </a:r>
            <a:r>
              <a:rPr dirty="0" sz="2550" spc="45">
                <a:latin typeface="Times New Roman"/>
                <a:cs typeface="Times New Roman"/>
              </a:rPr>
              <a:t> </a:t>
            </a:r>
            <a:r>
              <a:rPr dirty="0" sz="2550" spc="160" i="1">
                <a:latin typeface="Times New Roman"/>
                <a:cs typeface="Times New Roman"/>
              </a:rPr>
              <a:t>c</a:t>
            </a:r>
            <a:r>
              <a:rPr dirty="0" baseline="-8771" sz="5700" spc="240">
                <a:latin typeface="Symbol"/>
                <a:cs typeface="Symbol"/>
              </a:rPr>
              <a:t></a:t>
            </a:r>
            <a:r>
              <a:rPr dirty="0" baseline="-8771" sz="5700" spc="-630">
                <a:latin typeface="Times New Roman"/>
                <a:cs typeface="Times New Roman"/>
              </a:rPr>
              <a:t> </a:t>
            </a:r>
            <a:r>
              <a:rPr dirty="0" sz="2550" spc="30" i="1">
                <a:latin typeface="Times New Roman"/>
                <a:cs typeface="Times New Roman"/>
              </a:rPr>
              <a:t>a</a:t>
            </a:r>
            <a:r>
              <a:rPr dirty="0" baseline="-24904" sz="2175" spc="44" i="1">
                <a:latin typeface="Times New Roman"/>
                <a:cs typeface="Times New Roman"/>
              </a:rPr>
              <a:t>k</a:t>
            </a:r>
            <a:endParaRPr baseline="-24904" sz="21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8470" y="3059818"/>
            <a:ext cx="131445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55" i="1">
                <a:latin typeface="Times New Roman"/>
                <a:cs typeface="Times New Roman"/>
              </a:rPr>
              <a:t>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52320" y="3059818"/>
            <a:ext cx="325755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155" i="1">
                <a:latin typeface="Times New Roman"/>
                <a:cs typeface="Times New Roman"/>
              </a:rPr>
              <a:t>b</a:t>
            </a:r>
            <a:r>
              <a:rPr dirty="0" sz="1550" spc="105">
                <a:latin typeface="Symbol"/>
                <a:cs typeface="Symbol"/>
              </a:rPr>
              <a:t></a:t>
            </a:r>
            <a:r>
              <a:rPr dirty="0" sz="1550" spc="30" i="1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28349" y="3726495"/>
            <a:ext cx="2489200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18995" algn="l"/>
              </a:tabLst>
            </a:pPr>
            <a:r>
              <a:rPr dirty="0" sz="1550" spc="50" i="1">
                <a:latin typeface="Times New Roman"/>
                <a:cs typeface="Times New Roman"/>
              </a:rPr>
              <a:t>k</a:t>
            </a:r>
            <a:r>
              <a:rPr dirty="0" sz="1550" spc="-170" i="1">
                <a:latin typeface="Times New Roman"/>
                <a:cs typeface="Times New Roman"/>
              </a:rPr>
              <a:t> </a:t>
            </a:r>
            <a:r>
              <a:rPr dirty="0" sz="1550" spc="120">
                <a:latin typeface="Symbol"/>
                <a:cs typeface="Symbol"/>
              </a:rPr>
              <a:t></a:t>
            </a:r>
            <a:r>
              <a:rPr dirty="0" sz="1550" spc="120" i="1">
                <a:latin typeface="Times New Roman"/>
                <a:cs typeface="Times New Roman"/>
              </a:rPr>
              <a:t>a</a:t>
            </a:r>
            <a:r>
              <a:rPr dirty="0" sz="1550" spc="120">
                <a:latin typeface="Symbol"/>
                <a:cs typeface="Symbol"/>
              </a:rPr>
              <a:t></a:t>
            </a:r>
            <a:r>
              <a:rPr dirty="0" sz="1550" spc="120" i="1">
                <a:latin typeface="Times New Roman"/>
                <a:cs typeface="Times New Roman"/>
              </a:rPr>
              <a:t>i	</a:t>
            </a:r>
            <a:r>
              <a:rPr dirty="0" sz="1550" spc="50" i="1">
                <a:latin typeface="Times New Roman"/>
                <a:cs typeface="Times New Roman"/>
              </a:rPr>
              <a:t>k</a:t>
            </a:r>
            <a:r>
              <a:rPr dirty="0" sz="1550" spc="-225" i="1">
                <a:latin typeface="Times New Roman"/>
                <a:cs typeface="Times New Roman"/>
              </a:rPr>
              <a:t> </a:t>
            </a:r>
            <a:r>
              <a:rPr dirty="0" sz="1550" spc="105">
                <a:latin typeface="Symbol"/>
                <a:cs typeface="Symbol"/>
              </a:rPr>
              <a:t></a:t>
            </a:r>
            <a:r>
              <a:rPr dirty="0" sz="1550" spc="105" i="1"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0813" y="3091258"/>
            <a:ext cx="3446145" cy="637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783590" algn="l"/>
                <a:tab pos="2792095" algn="l"/>
              </a:tabLst>
            </a:pPr>
            <a:r>
              <a:rPr dirty="0" sz="2650" spc="85">
                <a:latin typeface="Times New Roman"/>
                <a:cs typeface="Times New Roman"/>
              </a:rPr>
              <a:t>3.	</a:t>
            </a:r>
            <a:r>
              <a:rPr dirty="0" baseline="-8333" sz="6000" spc="352">
                <a:latin typeface="Symbol"/>
                <a:cs typeface="Symbol"/>
              </a:rPr>
              <a:t></a:t>
            </a:r>
            <a:r>
              <a:rPr dirty="0" baseline="-8333" sz="6000" spc="352">
                <a:latin typeface="Times New Roman"/>
                <a:cs typeface="Times New Roman"/>
              </a:rPr>
              <a:t> </a:t>
            </a:r>
            <a:r>
              <a:rPr dirty="0" sz="2650" spc="130">
                <a:latin typeface="Times New Roman"/>
                <a:cs typeface="Times New Roman"/>
              </a:rPr>
              <a:t>(</a:t>
            </a:r>
            <a:r>
              <a:rPr dirty="0" sz="2650" spc="130" i="1">
                <a:latin typeface="Times New Roman"/>
                <a:cs typeface="Times New Roman"/>
              </a:rPr>
              <a:t>k </a:t>
            </a:r>
            <a:r>
              <a:rPr dirty="0" sz="2650" spc="130">
                <a:latin typeface="Symbol"/>
                <a:cs typeface="Symbol"/>
              </a:rPr>
              <a:t></a:t>
            </a:r>
            <a:r>
              <a:rPr dirty="0" sz="2650" spc="-530">
                <a:latin typeface="Times New Roman"/>
                <a:cs typeface="Times New Roman"/>
              </a:rPr>
              <a:t> </a:t>
            </a:r>
            <a:r>
              <a:rPr dirty="0" sz="2650" spc="120" i="1">
                <a:latin typeface="Times New Roman"/>
                <a:cs typeface="Times New Roman"/>
              </a:rPr>
              <a:t>i</a:t>
            </a:r>
            <a:r>
              <a:rPr dirty="0" sz="2650" spc="120">
                <a:latin typeface="Times New Roman"/>
                <a:cs typeface="Times New Roman"/>
              </a:rPr>
              <a:t>)</a:t>
            </a:r>
            <a:r>
              <a:rPr dirty="0" sz="2650">
                <a:latin typeface="Times New Roman"/>
                <a:cs typeface="Times New Roman"/>
              </a:rPr>
              <a:t> </a:t>
            </a:r>
            <a:r>
              <a:rPr dirty="0" sz="2650" spc="130">
                <a:latin typeface="Symbol"/>
                <a:cs typeface="Symbol"/>
              </a:rPr>
              <a:t></a:t>
            </a:r>
            <a:r>
              <a:rPr dirty="0" sz="2650" spc="130">
                <a:latin typeface="Times New Roman"/>
                <a:cs typeface="Times New Roman"/>
              </a:rPr>
              <a:t>	</a:t>
            </a:r>
            <a:r>
              <a:rPr dirty="0" baseline="-8333" sz="6000" spc="352">
                <a:latin typeface="Symbol"/>
                <a:cs typeface="Symbol"/>
              </a:rPr>
              <a:t></a:t>
            </a:r>
            <a:r>
              <a:rPr dirty="0" baseline="-8333" sz="6000" spc="-1012">
                <a:latin typeface="Times New Roman"/>
                <a:cs typeface="Times New Roman"/>
              </a:rPr>
              <a:t> </a:t>
            </a:r>
            <a:r>
              <a:rPr dirty="0" sz="2650" spc="105" i="1">
                <a:latin typeface="Times New Roman"/>
                <a:cs typeface="Times New Roman"/>
              </a:rPr>
              <a:t>k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0257" y="3261238"/>
            <a:ext cx="75057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65" i="1">
                <a:latin typeface="Times New Roman"/>
                <a:cs typeface="Times New Roman"/>
              </a:rPr>
              <a:t>i</a:t>
            </a:r>
            <a:r>
              <a:rPr dirty="0" sz="2650" spc="-290" i="1">
                <a:latin typeface="Times New Roman"/>
                <a:cs typeface="Times New Roman"/>
              </a:rPr>
              <a:t> </a:t>
            </a:r>
            <a:r>
              <a:rPr dirty="0" sz="2650" spc="165">
                <a:latin typeface="Symbol"/>
                <a:cs typeface="Symbol"/>
              </a:rPr>
              <a:t></a:t>
            </a:r>
            <a:r>
              <a:rPr dirty="0" sz="2650" spc="-204">
                <a:latin typeface="Times New Roman"/>
                <a:cs typeface="Times New Roman"/>
              </a:rPr>
              <a:t> </a:t>
            </a:r>
            <a:r>
              <a:rPr dirty="0" sz="2650" spc="155" i="1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1719" y="4020643"/>
            <a:ext cx="3216910" cy="8832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213995">
              <a:lnSpc>
                <a:spcPts val="985"/>
              </a:lnSpc>
              <a:spcBef>
                <a:spcPts val="120"/>
              </a:spcBef>
              <a:tabLst>
                <a:tab pos="2240280" algn="l"/>
              </a:tabLst>
            </a:pPr>
            <a:r>
              <a:rPr dirty="0" sz="1450" spc="175" i="1">
                <a:latin typeface="Times New Roman"/>
                <a:cs typeface="Times New Roman"/>
              </a:rPr>
              <a:t>b</a:t>
            </a:r>
            <a:r>
              <a:rPr dirty="0" sz="1450" spc="175">
                <a:latin typeface="Symbol"/>
                <a:cs typeface="Symbol"/>
              </a:rPr>
              <a:t></a:t>
            </a:r>
            <a:r>
              <a:rPr dirty="0" sz="1450" spc="175" i="1">
                <a:latin typeface="Times New Roman"/>
                <a:cs typeface="Times New Roman"/>
              </a:rPr>
              <a:t>i	</a:t>
            </a:r>
            <a:r>
              <a:rPr dirty="0" sz="1450" spc="135" i="1">
                <a:latin typeface="Times New Roman"/>
                <a:cs typeface="Times New Roman"/>
              </a:rPr>
              <a:t>b</a:t>
            </a:r>
            <a:endParaRPr sz="1450">
              <a:latin typeface="Times New Roman"/>
              <a:cs typeface="Times New Roman"/>
            </a:endParaRPr>
          </a:p>
          <a:p>
            <a:pPr marL="63500">
              <a:lnSpc>
                <a:spcPts val="3804"/>
              </a:lnSpc>
              <a:tabLst>
                <a:tab pos="607695" algn="l"/>
                <a:tab pos="2531745" algn="l"/>
              </a:tabLst>
            </a:pPr>
            <a:r>
              <a:rPr dirty="0" sz="2550" spc="155">
                <a:latin typeface="Times New Roman"/>
                <a:cs typeface="Times New Roman"/>
              </a:rPr>
              <a:t>4.	</a:t>
            </a:r>
            <a:r>
              <a:rPr dirty="0" baseline="-8771" sz="5700" spc="705">
                <a:latin typeface="Symbol"/>
                <a:cs typeface="Symbol"/>
              </a:rPr>
              <a:t></a:t>
            </a:r>
            <a:r>
              <a:rPr dirty="0" baseline="-8771" sz="5700" spc="-675">
                <a:latin typeface="Times New Roman"/>
                <a:cs typeface="Times New Roman"/>
              </a:rPr>
              <a:t> </a:t>
            </a:r>
            <a:r>
              <a:rPr dirty="0" sz="2550" spc="200">
                <a:latin typeface="Times New Roman"/>
                <a:cs typeface="Times New Roman"/>
              </a:rPr>
              <a:t>(</a:t>
            </a:r>
            <a:r>
              <a:rPr dirty="0" sz="2550" spc="200" i="1">
                <a:latin typeface="Times New Roman"/>
                <a:cs typeface="Times New Roman"/>
              </a:rPr>
              <a:t>k </a:t>
            </a:r>
            <a:r>
              <a:rPr dirty="0" sz="2550" spc="229">
                <a:latin typeface="Symbol"/>
                <a:cs typeface="Symbol"/>
              </a:rPr>
              <a:t></a:t>
            </a:r>
            <a:r>
              <a:rPr dirty="0" sz="2550" spc="229">
                <a:latin typeface="Times New Roman"/>
                <a:cs typeface="Times New Roman"/>
              </a:rPr>
              <a:t> </a:t>
            </a:r>
            <a:r>
              <a:rPr dirty="0" sz="2550" spc="175" i="1">
                <a:latin typeface="Times New Roman"/>
                <a:cs typeface="Times New Roman"/>
              </a:rPr>
              <a:t>i</a:t>
            </a:r>
            <a:r>
              <a:rPr dirty="0" sz="2550" spc="175">
                <a:latin typeface="Times New Roman"/>
                <a:cs typeface="Times New Roman"/>
              </a:rPr>
              <a:t>)</a:t>
            </a:r>
            <a:r>
              <a:rPr dirty="0" sz="2550" spc="50">
                <a:latin typeface="Times New Roman"/>
                <a:cs typeface="Times New Roman"/>
              </a:rPr>
              <a:t> </a:t>
            </a:r>
            <a:r>
              <a:rPr dirty="0" sz="2550" spc="229">
                <a:latin typeface="Symbol"/>
                <a:cs typeface="Symbol"/>
              </a:rPr>
              <a:t></a:t>
            </a:r>
            <a:r>
              <a:rPr dirty="0" sz="2550" spc="229">
                <a:latin typeface="Times New Roman"/>
                <a:cs typeface="Times New Roman"/>
              </a:rPr>
              <a:t>	</a:t>
            </a:r>
            <a:r>
              <a:rPr dirty="0" baseline="-8771" sz="5700" spc="705">
                <a:latin typeface="Symbol"/>
                <a:cs typeface="Symbol"/>
              </a:rPr>
              <a:t></a:t>
            </a:r>
            <a:r>
              <a:rPr dirty="0" baseline="-8771" sz="5700" spc="-914">
                <a:latin typeface="Times New Roman"/>
                <a:cs typeface="Times New Roman"/>
              </a:rPr>
              <a:t> </a:t>
            </a:r>
            <a:r>
              <a:rPr dirty="0" sz="2550" spc="185" i="1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  <a:p>
            <a:pPr algn="ctr" marL="218440">
              <a:lnSpc>
                <a:spcPct val="100000"/>
              </a:lnSpc>
              <a:spcBef>
                <a:spcPts val="200"/>
              </a:spcBef>
              <a:tabLst>
                <a:tab pos="2245360" algn="l"/>
              </a:tabLst>
            </a:pPr>
            <a:r>
              <a:rPr dirty="0" sz="1450" spc="120" i="1">
                <a:latin typeface="Times New Roman"/>
                <a:cs typeface="Times New Roman"/>
              </a:rPr>
              <a:t>k</a:t>
            </a:r>
            <a:r>
              <a:rPr dirty="0" sz="1450" spc="-140" i="1">
                <a:latin typeface="Times New Roman"/>
                <a:cs typeface="Times New Roman"/>
              </a:rPr>
              <a:t> </a:t>
            </a:r>
            <a:r>
              <a:rPr dirty="0" sz="1450" spc="195">
                <a:latin typeface="Symbol"/>
                <a:cs typeface="Symbol"/>
              </a:rPr>
              <a:t></a:t>
            </a:r>
            <a:r>
              <a:rPr dirty="0" sz="1450" spc="195" i="1">
                <a:latin typeface="Times New Roman"/>
                <a:cs typeface="Times New Roman"/>
              </a:rPr>
              <a:t>a</a:t>
            </a:r>
            <a:r>
              <a:rPr dirty="0" sz="1450" spc="195">
                <a:latin typeface="Symbol"/>
                <a:cs typeface="Symbol"/>
              </a:rPr>
              <a:t></a:t>
            </a:r>
            <a:r>
              <a:rPr dirty="0" sz="1450" spc="195" i="1">
                <a:latin typeface="Times New Roman"/>
                <a:cs typeface="Times New Roman"/>
              </a:rPr>
              <a:t>i	</a:t>
            </a:r>
            <a:r>
              <a:rPr dirty="0" sz="1450" spc="120" i="1">
                <a:latin typeface="Times New Roman"/>
                <a:cs typeface="Times New Roman"/>
              </a:rPr>
              <a:t>k</a:t>
            </a:r>
            <a:r>
              <a:rPr dirty="0" sz="1450" spc="-145" i="1">
                <a:latin typeface="Times New Roman"/>
                <a:cs typeface="Times New Roman"/>
              </a:rPr>
              <a:t> </a:t>
            </a:r>
            <a:r>
              <a:rPr dirty="0" sz="1450" spc="185">
                <a:latin typeface="Symbol"/>
                <a:cs typeface="Symbol"/>
              </a:rPr>
              <a:t></a:t>
            </a:r>
            <a:r>
              <a:rPr dirty="0" sz="1450" spc="185" i="1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8680" y="4212089"/>
            <a:ext cx="772795" cy="4133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114" i="1">
                <a:latin typeface="Times New Roman"/>
                <a:cs typeface="Times New Roman"/>
              </a:rPr>
              <a:t>i</a:t>
            </a:r>
            <a:r>
              <a:rPr dirty="0" sz="2550" spc="-250" i="1">
                <a:latin typeface="Times New Roman"/>
                <a:cs typeface="Times New Roman"/>
              </a:rPr>
              <a:t> </a:t>
            </a:r>
            <a:r>
              <a:rPr dirty="0" sz="2550" spc="300">
                <a:latin typeface="Symbol"/>
                <a:cs typeface="Symbol"/>
              </a:rPr>
              <a:t></a:t>
            </a:r>
            <a:r>
              <a:rPr dirty="0" sz="2550" spc="-165">
                <a:latin typeface="Times New Roman"/>
                <a:cs typeface="Times New Roman"/>
              </a:rPr>
              <a:t> </a:t>
            </a:r>
            <a:r>
              <a:rPr dirty="0" sz="2550" spc="280" i="1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56103" y="5010514"/>
            <a:ext cx="13208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135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69398" y="4983708"/>
            <a:ext cx="4167504" cy="88328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35"/>
              </a:spcBef>
              <a:tabLst>
                <a:tab pos="556895" algn="l"/>
                <a:tab pos="1626235" algn="l"/>
                <a:tab pos="2981960" algn="l"/>
              </a:tabLst>
            </a:pPr>
            <a:r>
              <a:rPr dirty="0" sz="2450" spc="160">
                <a:latin typeface="Times New Roman"/>
                <a:cs typeface="Times New Roman"/>
              </a:rPr>
              <a:t>5.	</a:t>
            </a:r>
            <a:r>
              <a:rPr dirty="0" baseline="-8258" sz="5550" spc="735">
                <a:latin typeface="Symbol"/>
                <a:cs typeface="Symbol"/>
              </a:rPr>
              <a:t></a:t>
            </a:r>
            <a:r>
              <a:rPr dirty="0" sz="2450" spc="490" i="1">
                <a:latin typeface="Times New Roman"/>
                <a:cs typeface="Times New Roman"/>
              </a:rPr>
              <a:t>c</a:t>
            </a:r>
            <a:r>
              <a:rPr dirty="0" sz="2450" spc="85" i="1">
                <a:latin typeface="Times New Roman"/>
                <a:cs typeface="Times New Roman"/>
              </a:rPr>
              <a:t> </a:t>
            </a:r>
            <a:r>
              <a:rPr dirty="0" sz="2450" spc="240">
                <a:latin typeface="Symbol"/>
                <a:cs typeface="Symbol"/>
              </a:rPr>
              <a:t></a:t>
            </a:r>
            <a:r>
              <a:rPr dirty="0" sz="2450" spc="240">
                <a:latin typeface="Times New Roman"/>
                <a:cs typeface="Times New Roman"/>
              </a:rPr>
              <a:t>	</a:t>
            </a:r>
            <a:r>
              <a:rPr dirty="0" sz="2450" spc="190" i="1">
                <a:latin typeface="Times New Roman"/>
                <a:cs typeface="Times New Roman"/>
              </a:rPr>
              <a:t>c </a:t>
            </a:r>
            <a:r>
              <a:rPr dirty="0" sz="2450" spc="240">
                <a:latin typeface="Symbol"/>
                <a:cs typeface="Symbol"/>
              </a:rPr>
              <a:t></a:t>
            </a:r>
            <a:r>
              <a:rPr dirty="0" sz="2450" spc="-415">
                <a:latin typeface="Times New Roman"/>
                <a:cs typeface="Times New Roman"/>
              </a:rPr>
              <a:t> </a:t>
            </a:r>
            <a:r>
              <a:rPr dirty="0" sz="2450" spc="190" i="1">
                <a:latin typeface="Times New Roman"/>
                <a:cs typeface="Times New Roman"/>
              </a:rPr>
              <a:t>c</a:t>
            </a:r>
            <a:r>
              <a:rPr dirty="0" sz="2450" spc="-90" i="1">
                <a:latin typeface="Times New Roman"/>
                <a:cs typeface="Times New Roman"/>
              </a:rPr>
              <a:t> </a:t>
            </a:r>
            <a:r>
              <a:rPr dirty="0" sz="2450" spc="360">
                <a:latin typeface="Symbol"/>
                <a:cs typeface="Symbol"/>
              </a:rPr>
              <a:t></a:t>
            </a:r>
            <a:r>
              <a:rPr dirty="0" sz="2450" spc="360">
                <a:latin typeface="Times New Roman"/>
                <a:cs typeface="Times New Roman"/>
              </a:rPr>
              <a:t>L	</a:t>
            </a:r>
            <a:r>
              <a:rPr dirty="0" sz="2450" spc="240">
                <a:latin typeface="Symbol"/>
                <a:cs typeface="Symbol"/>
              </a:rPr>
              <a:t></a:t>
            </a:r>
            <a:r>
              <a:rPr dirty="0" sz="2450" spc="-150">
                <a:latin typeface="Times New Roman"/>
                <a:cs typeface="Times New Roman"/>
              </a:rPr>
              <a:t> </a:t>
            </a:r>
            <a:r>
              <a:rPr dirty="0" sz="2450" spc="190" i="1">
                <a:latin typeface="Times New Roman"/>
                <a:cs typeface="Times New Roman"/>
              </a:rPr>
              <a:t>c</a:t>
            </a:r>
            <a:r>
              <a:rPr dirty="0" sz="2450" spc="55" i="1">
                <a:latin typeface="Times New Roman"/>
                <a:cs typeface="Times New Roman"/>
              </a:rPr>
              <a:t> </a:t>
            </a:r>
            <a:r>
              <a:rPr dirty="0" sz="2450" spc="240">
                <a:latin typeface="Symbol"/>
                <a:cs typeface="Symbol"/>
              </a:rPr>
              <a:t></a:t>
            </a:r>
            <a:r>
              <a:rPr dirty="0" sz="2450" spc="20">
                <a:latin typeface="Times New Roman"/>
                <a:cs typeface="Times New Roman"/>
              </a:rPr>
              <a:t> </a:t>
            </a:r>
            <a:r>
              <a:rPr dirty="0" sz="2450" spc="204" i="1">
                <a:latin typeface="Times New Roman"/>
                <a:cs typeface="Times New Roman"/>
              </a:rPr>
              <a:t>nc</a:t>
            </a:r>
            <a:endParaRPr sz="2450">
              <a:latin typeface="Times New Roman"/>
              <a:cs typeface="Times New Roman"/>
            </a:endParaRPr>
          </a:p>
          <a:p>
            <a:pPr marL="594995">
              <a:lnSpc>
                <a:spcPct val="100000"/>
              </a:lnSpc>
              <a:spcBef>
                <a:spcPts val="195"/>
              </a:spcBef>
            </a:pPr>
            <a:r>
              <a:rPr dirty="0" sz="1400" spc="114" i="1">
                <a:latin typeface="Times New Roman"/>
                <a:cs typeface="Times New Roman"/>
              </a:rPr>
              <a:t>k</a:t>
            </a:r>
            <a:r>
              <a:rPr dirty="0" sz="1400" spc="-135" i="1">
                <a:latin typeface="Times New Roman"/>
                <a:cs typeface="Times New Roman"/>
              </a:rPr>
              <a:t> </a:t>
            </a:r>
            <a:r>
              <a:rPr dirty="0" sz="1400" spc="95">
                <a:latin typeface="Symbol"/>
                <a:cs typeface="Symbol"/>
              </a:rPr>
              <a:t></a:t>
            </a:r>
            <a:r>
              <a:rPr dirty="0" sz="1400" spc="9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75" y="376541"/>
            <a:ext cx="6731634" cy="3639820"/>
          </a:xfrm>
          <a:prstGeom prst="rect">
            <a:avLst/>
          </a:prstGeom>
        </p:spPr>
        <p:txBody>
          <a:bodyPr wrap="square" lIns="0" tIns="218440" rIns="0" bIns="0" rtlCol="0" vert="horz">
            <a:spAutoFit/>
          </a:bodyPr>
          <a:lstStyle/>
          <a:p>
            <a:pPr marL="2990850">
              <a:lnSpc>
                <a:spcPct val="100000"/>
              </a:lnSpc>
              <a:spcBef>
                <a:spcPts val="1720"/>
              </a:spcBef>
            </a:pPr>
            <a:r>
              <a:rPr dirty="0" u="heavy" sz="3200" spc="2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Bookman Uralic"/>
                <a:cs typeface="Bookman Uralic"/>
              </a:rPr>
              <a:t>EXERCISE</a:t>
            </a:r>
            <a:endParaRPr sz="3200">
              <a:latin typeface="Bookman Uralic"/>
              <a:cs typeface="Bookman Uralic"/>
            </a:endParaRPr>
          </a:p>
          <a:p>
            <a:pPr marL="377825" indent="-276860">
              <a:lnSpc>
                <a:spcPct val="100000"/>
              </a:lnSpc>
              <a:spcBef>
                <a:spcPts val="1325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377825" algn="l"/>
                <a:tab pos="378460" algn="l"/>
              </a:tabLst>
            </a:pP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Express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14">
                <a:latin typeface="Trebuchet MS"/>
                <a:cs typeface="Trebuchet MS"/>
              </a:rPr>
              <a:t>following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summation </a:t>
            </a:r>
            <a:r>
              <a:rPr dirty="0" sz="2600" spc="-75">
                <a:latin typeface="Trebuchet MS"/>
                <a:cs typeface="Trebuchet MS"/>
              </a:rPr>
              <a:t>more</a:t>
            </a:r>
            <a:r>
              <a:rPr dirty="0" sz="2600" spc="-465">
                <a:latin typeface="Trebuchet MS"/>
                <a:cs typeface="Trebuchet MS"/>
              </a:rPr>
              <a:t> </a:t>
            </a:r>
            <a:r>
              <a:rPr dirty="0" sz="2600" spc="-165">
                <a:solidFill>
                  <a:srgbClr val="C00000"/>
                </a:solidFill>
                <a:latin typeface="Trebuchet MS"/>
                <a:cs typeface="Trebuchet MS"/>
              </a:rPr>
              <a:t>simply</a:t>
            </a:r>
            <a:r>
              <a:rPr dirty="0" sz="2600" spc="-165">
                <a:latin typeface="Trebuchet MS"/>
                <a:cs typeface="Trebuchet MS"/>
              </a:rPr>
              <a:t>:</a:t>
            </a:r>
            <a:endParaRPr sz="2600">
              <a:latin typeface="Trebuchet MS"/>
              <a:cs typeface="Trebuchet MS"/>
            </a:endParaRPr>
          </a:p>
          <a:p>
            <a:pPr algn="ctr" marL="852805">
              <a:lnSpc>
                <a:spcPts val="840"/>
              </a:lnSpc>
              <a:spcBef>
                <a:spcPts val="35"/>
              </a:spcBef>
              <a:tabLst>
                <a:tab pos="2399665" algn="l"/>
              </a:tabLst>
            </a:pPr>
            <a:r>
              <a:rPr dirty="0" sz="1250" spc="65" i="1">
                <a:latin typeface="Times New Roman"/>
                <a:cs typeface="Times New Roman"/>
              </a:rPr>
              <a:t>n	n</a:t>
            </a:r>
            <a:endParaRPr sz="1250">
              <a:latin typeface="Times New Roman"/>
              <a:cs typeface="Times New Roman"/>
            </a:endParaRPr>
          </a:p>
          <a:p>
            <a:pPr marL="2712720">
              <a:lnSpc>
                <a:spcPts val="3300"/>
              </a:lnSpc>
            </a:pPr>
            <a:r>
              <a:rPr dirty="0" sz="2200" spc="165">
                <a:latin typeface="Times New Roman"/>
                <a:cs typeface="Times New Roman"/>
              </a:rPr>
              <a:t>3</a:t>
            </a:r>
            <a:r>
              <a:rPr dirty="0" baseline="-8417" sz="4950" spc="247">
                <a:latin typeface="Symbol"/>
                <a:cs typeface="Symbol"/>
              </a:rPr>
              <a:t></a:t>
            </a:r>
            <a:r>
              <a:rPr dirty="0" sz="2200" spc="165">
                <a:latin typeface="Times New Roman"/>
                <a:cs typeface="Times New Roman"/>
              </a:rPr>
              <a:t>(2</a:t>
            </a:r>
            <a:r>
              <a:rPr dirty="0" sz="2200" spc="165" i="1">
                <a:latin typeface="Times New Roman"/>
                <a:cs typeface="Times New Roman"/>
              </a:rPr>
              <a:t>k</a:t>
            </a:r>
            <a:r>
              <a:rPr dirty="0" sz="2200" spc="20" i="1">
                <a:latin typeface="Times New Roman"/>
                <a:cs typeface="Times New Roman"/>
              </a:rPr>
              <a:t> </a:t>
            </a:r>
            <a:r>
              <a:rPr dirty="0" sz="2200" spc="105">
                <a:latin typeface="Symbol"/>
                <a:cs typeface="Symbol"/>
              </a:rPr>
              <a:t></a:t>
            </a:r>
            <a:r>
              <a:rPr dirty="0" sz="2200" spc="-235">
                <a:latin typeface="Times New Roman"/>
                <a:cs typeface="Times New Roman"/>
              </a:rPr>
              <a:t> </a:t>
            </a:r>
            <a:r>
              <a:rPr dirty="0" sz="2200" spc="40">
                <a:latin typeface="Times New Roman"/>
                <a:cs typeface="Times New Roman"/>
              </a:rPr>
              <a:t>3)</a:t>
            </a:r>
            <a:r>
              <a:rPr dirty="0" sz="2200" spc="-225">
                <a:latin typeface="Times New Roman"/>
                <a:cs typeface="Times New Roman"/>
              </a:rPr>
              <a:t> </a:t>
            </a:r>
            <a:r>
              <a:rPr dirty="0" sz="2200" spc="105">
                <a:latin typeface="Symbol"/>
                <a:cs typeface="Symbol"/>
              </a:rPr>
              <a:t>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baseline="-8417" sz="4950" spc="337">
                <a:latin typeface="Symbol"/>
                <a:cs typeface="Symbol"/>
              </a:rPr>
              <a:t></a:t>
            </a:r>
            <a:r>
              <a:rPr dirty="0" sz="2200" spc="225">
                <a:latin typeface="Times New Roman"/>
                <a:cs typeface="Times New Roman"/>
              </a:rPr>
              <a:t>(4</a:t>
            </a:r>
            <a:r>
              <a:rPr dirty="0" sz="2200" spc="-180">
                <a:latin typeface="Times New Roman"/>
                <a:cs typeface="Times New Roman"/>
              </a:rPr>
              <a:t> </a:t>
            </a:r>
            <a:r>
              <a:rPr dirty="0" sz="2200" spc="105">
                <a:latin typeface="Symbol"/>
                <a:cs typeface="Symbol"/>
              </a:rPr>
              <a:t></a:t>
            </a:r>
            <a:r>
              <a:rPr dirty="0" sz="2200" spc="-235">
                <a:latin typeface="Times New Roman"/>
                <a:cs typeface="Times New Roman"/>
              </a:rPr>
              <a:t> </a:t>
            </a:r>
            <a:r>
              <a:rPr dirty="0" sz="2200" spc="145">
                <a:latin typeface="Times New Roman"/>
                <a:cs typeface="Times New Roman"/>
              </a:rPr>
              <a:t>5</a:t>
            </a:r>
            <a:r>
              <a:rPr dirty="0" sz="2200" spc="145" i="1">
                <a:latin typeface="Times New Roman"/>
                <a:cs typeface="Times New Roman"/>
              </a:rPr>
              <a:t>k</a:t>
            </a:r>
            <a:r>
              <a:rPr dirty="0" sz="2200" spc="14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algn="ctr" marL="869315">
              <a:lnSpc>
                <a:spcPct val="100000"/>
              </a:lnSpc>
              <a:spcBef>
                <a:spcPts val="170"/>
              </a:spcBef>
              <a:tabLst>
                <a:tab pos="2416175" algn="l"/>
              </a:tabLst>
            </a:pPr>
            <a:r>
              <a:rPr dirty="0" sz="1250" spc="55" i="1">
                <a:latin typeface="Times New Roman"/>
                <a:cs typeface="Times New Roman"/>
              </a:rPr>
              <a:t>k</a:t>
            </a:r>
            <a:r>
              <a:rPr dirty="0" sz="1250" spc="-135" i="1">
                <a:latin typeface="Times New Roman"/>
                <a:cs typeface="Times New Roman"/>
              </a:rPr>
              <a:t> </a:t>
            </a:r>
            <a:r>
              <a:rPr dirty="0" sz="1250" spc="30">
                <a:latin typeface="Symbol"/>
                <a:cs typeface="Symbol"/>
              </a:rPr>
              <a:t></a:t>
            </a:r>
            <a:r>
              <a:rPr dirty="0" sz="1250" spc="30">
                <a:latin typeface="Times New Roman"/>
                <a:cs typeface="Times New Roman"/>
              </a:rPr>
              <a:t>1	</a:t>
            </a:r>
            <a:r>
              <a:rPr dirty="0" sz="1250" spc="55" i="1">
                <a:latin typeface="Times New Roman"/>
                <a:cs typeface="Times New Roman"/>
              </a:rPr>
              <a:t>k</a:t>
            </a:r>
            <a:r>
              <a:rPr dirty="0" sz="1250" spc="-135" i="1">
                <a:latin typeface="Times New Roman"/>
                <a:cs typeface="Times New Roman"/>
              </a:rPr>
              <a:t> </a:t>
            </a:r>
            <a:r>
              <a:rPr dirty="0" sz="1250" spc="30">
                <a:latin typeface="Symbol"/>
                <a:cs typeface="Symbol"/>
              </a:rPr>
              <a:t></a:t>
            </a:r>
            <a:r>
              <a:rPr dirty="0" sz="1250" spc="3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377825" indent="-276860">
              <a:lnSpc>
                <a:spcPct val="100000"/>
              </a:lnSpc>
              <a:buClr>
                <a:srgbClr val="717BA2"/>
              </a:buClr>
              <a:buSzPct val="75000"/>
              <a:buFont typeface="Arial"/>
              <a:buChar char=""/>
              <a:tabLst>
                <a:tab pos="377825" algn="l"/>
                <a:tab pos="378460" algn="l"/>
              </a:tabLst>
            </a:pPr>
            <a:r>
              <a:rPr dirty="0" sz="2600" spc="275" b="1">
                <a:solidFill>
                  <a:srgbClr val="C00000"/>
                </a:solid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  <a:p>
            <a:pPr algn="ctr" marL="887094">
              <a:lnSpc>
                <a:spcPts val="855"/>
              </a:lnSpc>
              <a:spcBef>
                <a:spcPts val="1580"/>
              </a:spcBef>
              <a:tabLst>
                <a:tab pos="2432050" algn="l"/>
              </a:tabLst>
            </a:pPr>
            <a:r>
              <a:rPr dirty="0" sz="1250" spc="65" i="1">
                <a:latin typeface="Times New Roman"/>
                <a:cs typeface="Times New Roman"/>
              </a:rPr>
              <a:t>n	n</a:t>
            </a:r>
            <a:endParaRPr sz="1250">
              <a:latin typeface="Times New Roman"/>
              <a:cs typeface="Times New Roman"/>
            </a:endParaRPr>
          </a:p>
          <a:p>
            <a:pPr marL="2731770">
              <a:lnSpc>
                <a:spcPts val="3254"/>
              </a:lnSpc>
            </a:pPr>
            <a:r>
              <a:rPr dirty="0" sz="2150" spc="190">
                <a:latin typeface="Times New Roman"/>
                <a:cs typeface="Times New Roman"/>
              </a:rPr>
              <a:t>3</a:t>
            </a:r>
            <a:r>
              <a:rPr dirty="0" baseline="-8547" sz="4875" spc="284">
                <a:latin typeface="Symbol"/>
                <a:cs typeface="Symbol"/>
              </a:rPr>
              <a:t></a:t>
            </a:r>
            <a:r>
              <a:rPr dirty="0" sz="2150" spc="190">
                <a:latin typeface="Times New Roman"/>
                <a:cs typeface="Times New Roman"/>
              </a:rPr>
              <a:t>(2</a:t>
            </a:r>
            <a:r>
              <a:rPr dirty="0" sz="2150" spc="190" i="1">
                <a:latin typeface="Times New Roman"/>
                <a:cs typeface="Times New Roman"/>
              </a:rPr>
              <a:t>k</a:t>
            </a:r>
            <a:r>
              <a:rPr dirty="0" sz="2150" spc="35" i="1">
                <a:latin typeface="Times New Roman"/>
                <a:cs typeface="Times New Roman"/>
              </a:rPr>
              <a:t> </a:t>
            </a:r>
            <a:r>
              <a:rPr dirty="0" sz="2150" spc="130">
                <a:latin typeface="Symbol"/>
                <a:cs typeface="Symbol"/>
              </a:rPr>
              <a:t></a:t>
            </a:r>
            <a:r>
              <a:rPr dirty="0" sz="2150" spc="-220">
                <a:latin typeface="Times New Roman"/>
                <a:cs typeface="Times New Roman"/>
              </a:rPr>
              <a:t> </a:t>
            </a:r>
            <a:r>
              <a:rPr dirty="0" sz="2150" spc="60">
                <a:latin typeface="Times New Roman"/>
                <a:cs typeface="Times New Roman"/>
              </a:rPr>
              <a:t>3)</a:t>
            </a:r>
            <a:r>
              <a:rPr dirty="0" sz="2150" spc="-220">
                <a:latin typeface="Times New Roman"/>
                <a:cs typeface="Times New Roman"/>
              </a:rPr>
              <a:t> </a:t>
            </a:r>
            <a:r>
              <a:rPr dirty="0" sz="2150" spc="130">
                <a:latin typeface="Symbol"/>
                <a:cs typeface="Symbol"/>
              </a:rPr>
              <a:t></a:t>
            </a:r>
            <a:r>
              <a:rPr dirty="0" sz="2150" spc="-114">
                <a:latin typeface="Times New Roman"/>
                <a:cs typeface="Times New Roman"/>
              </a:rPr>
              <a:t> </a:t>
            </a:r>
            <a:r>
              <a:rPr dirty="0" baseline="-8547" sz="4875" spc="375">
                <a:latin typeface="Symbol"/>
                <a:cs typeface="Symbol"/>
              </a:rPr>
              <a:t></a:t>
            </a:r>
            <a:r>
              <a:rPr dirty="0" sz="2150" spc="250">
                <a:latin typeface="Times New Roman"/>
                <a:cs typeface="Times New Roman"/>
              </a:rPr>
              <a:t>(4</a:t>
            </a:r>
            <a:r>
              <a:rPr dirty="0" sz="2150" spc="-175">
                <a:latin typeface="Times New Roman"/>
                <a:cs typeface="Times New Roman"/>
              </a:rPr>
              <a:t> </a:t>
            </a:r>
            <a:r>
              <a:rPr dirty="0" sz="2150" spc="130">
                <a:latin typeface="Symbol"/>
                <a:cs typeface="Symbol"/>
              </a:rPr>
              <a:t></a:t>
            </a:r>
            <a:r>
              <a:rPr dirty="0" sz="2150" spc="-220">
                <a:latin typeface="Times New Roman"/>
                <a:cs typeface="Times New Roman"/>
              </a:rPr>
              <a:t> </a:t>
            </a:r>
            <a:r>
              <a:rPr dirty="0" sz="2150" spc="165">
                <a:latin typeface="Times New Roman"/>
                <a:cs typeface="Times New Roman"/>
              </a:rPr>
              <a:t>5</a:t>
            </a:r>
            <a:r>
              <a:rPr dirty="0" sz="2150" spc="165" i="1">
                <a:latin typeface="Times New Roman"/>
                <a:cs typeface="Times New Roman"/>
              </a:rPr>
              <a:t>k</a:t>
            </a:r>
            <a:r>
              <a:rPr dirty="0" sz="2150" spc="165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algn="ctr" marL="904240">
              <a:lnSpc>
                <a:spcPct val="100000"/>
              </a:lnSpc>
              <a:spcBef>
                <a:spcPts val="165"/>
              </a:spcBef>
              <a:tabLst>
                <a:tab pos="2449195" algn="l"/>
              </a:tabLst>
            </a:pPr>
            <a:r>
              <a:rPr dirty="0" sz="1250" spc="60" i="1">
                <a:latin typeface="Times New Roman"/>
                <a:cs typeface="Times New Roman"/>
              </a:rPr>
              <a:t>k</a:t>
            </a:r>
            <a:r>
              <a:rPr dirty="0" sz="1250" spc="-135" i="1">
                <a:latin typeface="Times New Roman"/>
                <a:cs typeface="Times New Roman"/>
              </a:rPr>
              <a:t> </a:t>
            </a:r>
            <a:r>
              <a:rPr dirty="0" sz="1250" spc="30">
                <a:latin typeface="Symbol"/>
                <a:cs typeface="Symbol"/>
              </a:rPr>
              <a:t></a:t>
            </a:r>
            <a:r>
              <a:rPr dirty="0" sz="1250" spc="30">
                <a:latin typeface="Times New Roman"/>
                <a:cs typeface="Times New Roman"/>
              </a:rPr>
              <a:t>1	</a:t>
            </a:r>
            <a:r>
              <a:rPr dirty="0" sz="1250" spc="60" i="1">
                <a:latin typeface="Times New Roman"/>
                <a:cs typeface="Times New Roman"/>
              </a:rPr>
              <a:t>k</a:t>
            </a:r>
            <a:r>
              <a:rPr dirty="0" sz="1250" spc="-135" i="1">
                <a:latin typeface="Times New Roman"/>
                <a:cs typeface="Times New Roman"/>
              </a:rPr>
              <a:t> </a:t>
            </a:r>
            <a:r>
              <a:rPr dirty="0" sz="1250" spc="35">
                <a:latin typeface="Symbol"/>
                <a:cs typeface="Symbol"/>
              </a:rPr>
              <a:t></a:t>
            </a:r>
            <a:r>
              <a:rPr dirty="0" sz="1250" spc="3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1786" y="1357499"/>
            <a:ext cx="1897380" cy="21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84350" algn="l"/>
              </a:tabLst>
            </a:pPr>
            <a:r>
              <a:rPr dirty="0" sz="1250" spc="160" i="1">
                <a:latin typeface="Times New Roman"/>
                <a:cs typeface="Times New Roman"/>
              </a:rPr>
              <a:t>n</a:t>
            </a:r>
            <a:r>
              <a:rPr dirty="0" sz="1250" spc="160" i="1">
                <a:latin typeface="Times New Roman"/>
                <a:cs typeface="Times New Roman"/>
              </a:rPr>
              <a:t>	</a:t>
            </a:r>
            <a:r>
              <a:rPr dirty="0" sz="1250" spc="160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9348" y="1382773"/>
            <a:ext cx="3744595" cy="5175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u="none" sz="2150" spc="310" b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u="none" sz="2150" spc="25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sz="2150" spc="395" b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dirty="0" u="none" baseline="-8680" sz="4800" spc="592" b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dirty="0" u="none" sz="2150" spc="395" b="0">
                <a:solidFill>
                  <a:srgbClr val="000000"/>
                </a:solidFill>
                <a:latin typeface="Times New Roman"/>
                <a:cs typeface="Times New Roman"/>
              </a:rPr>
              <a:t>(2</a:t>
            </a:r>
            <a:r>
              <a:rPr dirty="0" u="none" sz="2150" spc="395" b="0" i="1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dirty="0" u="none" sz="2150" spc="114" b="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sz="2150" spc="310" b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u="none" sz="2150" spc="-1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sz="2150" spc="190" b="0">
                <a:solidFill>
                  <a:srgbClr val="000000"/>
                </a:solidFill>
                <a:latin typeface="Times New Roman"/>
                <a:cs typeface="Times New Roman"/>
              </a:rPr>
              <a:t>3)</a:t>
            </a:r>
            <a:r>
              <a:rPr dirty="0" u="none" sz="2150" spc="-8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sz="2150" spc="310" b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dirty="0" u="none" sz="2150" spc="-5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-8680" sz="4800" spc="727" b="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dirty="0" u="none" sz="2150" spc="484" b="0">
                <a:solidFill>
                  <a:srgbClr val="000000"/>
                </a:solidFill>
                <a:latin typeface="Times New Roman"/>
                <a:cs typeface="Times New Roman"/>
              </a:rPr>
              <a:t>(4</a:t>
            </a:r>
            <a:r>
              <a:rPr dirty="0" u="none" sz="2150" spc="-114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sz="2150" spc="310" b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u="none" sz="2150" spc="-17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sz="2150" spc="315" b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dirty="0" u="none" sz="2150" spc="315" b="0" i="1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r>
              <a:rPr dirty="0" u="none" sz="2150" spc="315" b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8548" y="1824325"/>
            <a:ext cx="3814445" cy="107886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567690">
              <a:lnSpc>
                <a:spcPct val="100000"/>
              </a:lnSpc>
              <a:spcBef>
                <a:spcPts val="635"/>
              </a:spcBef>
              <a:tabLst>
                <a:tab pos="2339340" algn="l"/>
              </a:tabLst>
            </a:pPr>
            <a:r>
              <a:rPr dirty="0" sz="1250" spc="140" i="1">
                <a:latin typeface="Times New Roman"/>
                <a:cs typeface="Times New Roman"/>
              </a:rPr>
              <a:t>k</a:t>
            </a:r>
            <a:r>
              <a:rPr dirty="0" sz="1250" spc="-105" i="1">
                <a:latin typeface="Times New Roman"/>
                <a:cs typeface="Times New Roman"/>
              </a:rPr>
              <a:t> </a:t>
            </a:r>
            <a:r>
              <a:rPr dirty="0" sz="1250" spc="125">
                <a:latin typeface="Symbol"/>
                <a:cs typeface="Symbol"/>
              </a:rPr>
              <a:t></a:t>
            </a:r>
            <a:r>
              <a:rPr dirty="0" sz="1250" spc="125">
                <a:latin typeface="Times New Roman"/>
                <a:cs typeface="Times New Roman"/>
              </a:rPr>
              <a:t>1	</a:t>
            </a:r>
            <a:r>
              <a:rPr dirty="0" sz="1250" spc="140" i="1">
                <a:latin typeface="Times New Roman"/>
                <a:cs typeface="Times New Roman"/>
              </a:rPr>
              <a:t>k</a:t>
            </a:r>
            <a:r>
              <a:rPr dirty="0" sz="1250" spc="-105" i="1">
                <a:latin typeface="Times New Roman"/>
                <a:cs typeface="Times New Roman"/>
              </a:rPr>
              <a:t> </a:t>
            </a:r>
            <a:r>
              <a:rPr dirty="0" sz="1250" spc="125">
                <a:latin typeface="Symbol"/>
                <a:cs typeface="Symbol"/>
              </a:rPr>
              <a:t></a:t>
            </a:r>
            <a:r>
              <a:rPr dirty="0" sz="1250" spc="12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633095">
              <a:lnSpc>
                <a:spcPts val="865"/>
              </a:lnSpc>
              <a:spcBef>
                <a:spcPts val="540"/>
              </a:spcBef>
              <a:tabLst>
                <a:tab pos="2405380" algn="l"/>
              </a:tabLst>
            </a:pPr>
            <a:r>
              <a:rPr dirty="0" sz="1250" spc="160" i="1">
                <a:latin typeface="Times New Roman"/>
                <a:cs typeface="Times New Roman"/>
              </a:rPr>
              <a:t>n	n</a:t>
            </a:r>
            <a:endParaRPr sz="1250">
              <a:latin typeface="Times New Roman"/>
              <a:cs typeface="Times New Roman"/>
            </a:endParaRPr>
          </a:p>
          <a:p>
            <a:pPr marL="76200">
              <a:lnSpc>
                <a:spcPts val="3204"/>
              </a:lnSpc>
            </a:pPr>
            <a:r>
              <a:rPr dirty="0" sz="2150" spc="310">
                <a:latin typeface="Symbol"/>
                <a:cs typeface="Symbol"/>
              </a:rPr>
              <a:t></a:t>
            </a:r>
            <a:r>
              <a:rPr dirty="0" sz="2150">
                <a:latin typeface="Times New Roman"/>
                <a:cs typeface="Times New Roman"/>
              </a:rPr>
              <a:t> </a:t>
            </a:r>
            <a:r>
              <a:rPr dirty="0" sz="2150" spc="395">
                <a:latin typeface="Times New Roman"/>
                <a:cs typeface="Times New Roman"/>
              </a:rPr>
              <a:t>3</a:t>
            </a:r>
            <a:r>
              <a:rPr dirty="0" baseline="-8680" sz="4800" spc="592">
                <a:latin typeface="Symbol"/>
                <a:cs typeface="Symbol"/>
              </a:rPr>
              <a:t></a:t>
            </a:r>
            <a:r>
              <a:rPr dirty="0" sz="2150" spc="395">
                <a:latin typeface="Times New Roman"/>
                <a:cs typeface="Times New Roman"/>
              </a:rPr>
              <a:t>(2</a:t>
            </a:r>
            <a:r>
              <a:rPr dirty="0" sz="2150" spc="395" i="1">
                <a:latin typeface="Times New Roman"/>
                <a:cs typeface="Times New Roman"/>
              </a:rPr>
              <a:t>k</a:t>
            </a:r>
            <a:r>
              <a:rPr dirty="0" sz="2150" spc="110" i="1">
                <a:latin typeface="Times New Roman"/>
                <a:cs typeface="Times New Roman"/>
              </a:rPr>
              <a:t> </a:t>
            </a:r>
            <a:r>
              <a:rPr dirty="0" sz="2150" spc="310">
                <a:latin typeface="Symbol"/>
                <a:cs typeface="Symbol"/>
              </a:rPr>
              <a:t></a:t>
            </a:r>
            <a:r>
              <a:rPr dirty="0" sz="2150" spc="-170">
                <a:latin typeface="Times New Roman"/>
                <a:cs typeface="Times New Roman"/>
              </a:rPr>
              <a:t> </a:t>
            </a:r>
            <a:r>
              <a:rPr dirty="0" sz="2150" spc="190">
                <a:latin typeface="Times New Roman"/>
                <a:cs typeface="Times New Roman"/>
              </a:rPr>
              <a:t>3)</a:t>
            </a:r>
            <a:r>
              <a:rPr dirty="0" sz="2150" spc="-90">
                <a:latin typeface="Times New Roman"/>
                <a:cs typeface="Times New Roman"/>
              </a:rPr>
              <a:t> </a:t>
            </a:r>
            <a:r>
              <a:rPr dirty="0" sz="2150" spc="310">
                <a:latin typeface="Symbol"/>
                <a:cs typeface="Symbol"/>
              </a:rPr>
              <a:t></a:t>
            </a:r>
            <a:r>
              <a:rPr dirty="0" sz="2150" spc="-55">
                <a:latin typeface="Times New Roman"/>
                <a:cs typeface="Times New Roman"/>
              </a:rPr>
              <a:t> </a:t>
            </a:r>
            <a:r>
              <a:rPr dirty="0" baseline="-8680" sz="4800" spc="727">
                <a:latin typeface="Symbol"/>
                <a:cs typeface="Symbol"/>
              </a:rPr>
              <a:t></a:t>
            </a:r>
            <a:r>
              <a:rPr dirty="0" sz="2150" spc="484">
                <a:latin typeface="Times New Roman"/>
                <a:cs typeface="Times New Roman"/>
              </a:rPr>
              <a:t>(4</a:t>
            </a:r>
            <a:r>
              <a:rPr dirty="0" sz="2150" spc="-114">
                <a:latin typeface="Times New Roman"/>
                <a:cs typeface="Times New Roman"/>
              </a:rPr>
              <a:t> </a:t>
            </a:r>
            <a:r>
              <a:rPr dirty="0" sz="2150" spc="310">
                <a:latin typeface="Symbol"/>
                <a:cs typeface="Symbol"/>
              </a:rPr>
              <a:t></a:t>
            </a:r>
            <a:r>
              <a:rPr dirty="0" sz="2150" spc="-180">
                <a:latin typeface="Times New Roman"/>
                <a:cs typeface="Times New Roman"/>
              </a:rPr>
              <a:t> </a:t>
            </a:r>
            <a:r>
              <a:rPr dirty="0" sz="2150" spc="315">
                <a:latin typeface="Times New Roman"/>
                <a:cs typeface="Times New Roman"/>
              </a:rPr>
              <a:t>5</a:t>
            </a:r>
            <a:r>
              <a:rPr dirty="0" sz="2150" spc="315" i="1">
                <a:latin typeface="Times New Roman"/>
                <a:cs typeface="Times New Roman"/>
              </a:rPr>
              <a:t>k</a:t>
            </a:r>
            <a:r>
              <a:rPr dirty="0" sz="2150" spc="315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  <a:spcBef>
                <a:spcPts val="145"/>
              </a:spcBef>
              <a:tabLst>
                <a:tab pos="2306955" algn="l"/>
              </a:tabLst>
            </a:pPr>
            <a:r>
              <a:rPr dirty="0" sz="1250" spc="140" i="1">
                <a:latin typeface="Times New Roman"/>
                <a:cs typeface="Times New Roman"/>
              </a:rPr>
              <a:t>k</a:t>
            </a:r>
            <a:r>
              <a:rPr dirty="0" sz="1250" spc="-105" i="1">
                <a:latin typeface="Times New Roman"/>
                <a:cs typeface="Times New Roman"/>
              </a:rPr>
              <a:t> </a:t>
            </a:r>
            <a:r>
              <a:rPr dirty="0" sz="1250" spc="125">
                <a:latin typeface="Symbol"/>
                <a:cs typeface="Symbol"/>
              </a:rPr>
              <a:t></a:t>
            </a:r>
            <a:r>
              <a:rPr dirty="0" sz="1250" spc="125">
                <a:latin typeface="Times New Roman"/>
                <a:cs typeface="Times New Roman"/>
              </a:rPr>
              <a:t>1	</a:t>
            </a:r>
            <a:r>
              <a:rPr dirty="0" sz="1250" spc="140" i="1">
                <a:latin typeface="Times New Roman"/>
                <a:cs typeface="Times New Roman"/>
              </a:rPr>
              <a:t>k</a:t>
            </a:r>
            <a:r>
              <a:rPr dirty="0" sz="1250" spc="-105" i="1">
                <a:latin typeface="Times New Roman"/>
                <a:cs typeface="Times New Roman"/>
              </a:rPr>
              <a:t> </a:t>
            </a:r>
            <a:r>
              <a:rPr dirty="0" sz="1250" spc="125">
                <a:latin typeface="Symbol"/>
                <a:cs typeface="Symbol"/>
              </a:rPr>
              <a:t></a:t>
            </a:r>
            <a:r>
              <a:rPr dirty="0" sz="1250" spc="12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8260" y="2946833"/>
            <a:ext cx="125730" cy="21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160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8260" y="3741505"/>
            <a:ext cx="125730" cy="21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160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3528" y="4536168"/>
            <a:ext cx="1023619" cy="21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10590" algn="l"/>
              </a:tabLst>
            </a:pPr>
            <a:r>
              <a:rPr dirty="0" sz="1250" spc="160" i="1">
                <a:latin typeface="Times New Roman"/>
                <a:cs typeface="Times New Roman"/>
              </a:rPr>
              <a:t>n</a:t>
            </a:r>
            <a:r>
              <a:rPr dirty="0" sz="1250" spc="160" i="1">
                <a:latin typeface="Times New Roman"/>
                <a:cs typeface="Times New Roman"/>
              </a:rPr>
              <a:t>	</a:t>
            </a:r>
            <a:r>
              <a:rPr dirty="0" sz="1250" spc="160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5547" y="5072106"/>
            <a:ext cx="1238885" cy="21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10590" algn="l"/>
              </a:tabLst>
            </a:pPr>
            <a:r>
              <a:rPr dirty="0" sz="1250" spc="140" i="1">
                <a:latin typeface="Times New Roman"/>
                <a:cs typeface="Times New Roman"/>
              </a:rPr>
              <a:t>k</a:t>
            </a:r>
            <a:r>
              <a:rPr dirty="0" sz="1250" spc="-105" i="1">
                <a:latin typeface="Times New Roman"/>
                <a:cs typeface="Times New Roman"/>
              </a:rPr>
              <a:t> </a:t>
            </a:r>
            <a:r>
              <a:rPr dirty="0" sz="1250" spc="125">
                <a:latin typeface="Symbol"/>
                <a:cs typeface="Symbol"/>
              </a:rPr>
              <a:t></a:t>
            </a:r>
            <a:r>
              <a:rPr dirty="0" sz="1250" spc="125">
                <a:latin typeface="Times New Roman"/>
                <a:cs typeface="Times New Roman"/>
              </a:rPr>
              <a:t>1	</a:t>
            </a:r>
            <a:r>
              <a:rPr dirty="0" sz="1250" spc="140" i="1">
                <a:latin typeface="Times New Roman"/>
                <a:cs typeface="Times New Roman"/>
              </a:rPr>
              <a:t>k</a:t>
            </a:r>
            <a:r>
              <a:rPr dirty="0" sz="1250" spc="-160" i="1">
                <a:latin typeface="Times New Roman"/>
                <a:cs typeface="Times New Roman"/>
              </a:rPr>
              <a:t> </a:t>
            </a:r>
            <a:r>
              <a:rPr dirty="0" sz="1250" spc="125">
                <a:latin typeface="Symbol"/>
                <a:cs typeface="Symbol"/>
              </a:rPr>
              <a:t></a:t>
            </a:r>
            <a:r>
              <a:rPr dirty="0" sz="1250" spc="12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7182" y="2923480"/>
            <a:ext cx="3601085" cy="215582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509"/>
              </a:spcBef>
            </a:pPr>
            <a:r>
              <a:rPr dirty="0" sz="2150" spc="310">
                <a:latin typeface="Symbol"/>
                <a:cs typeface="Symbol"/>
              </a:rPr>
              <a:t></a:t>
            </a:r>
            <a:r>
              <a:rPr dirty="0" sz="2150" spc="60">
                <a:latin typeface="Times New Roman"/>
                <a:cs typeface="Times New Roman"/>
              </a:rPr>
              <a:t> </a:t>
            </a:r>
            <a:r>
              <a:rPr dirty="0" baseline="-8680" sz="4800" spc="487">
                <a:latin typeface="Symbol"/>
                <a:cs typeface="Symbol"/>
              </a:rPr>
              <a:t></a:t>
            </a:r>
            <a:r>
              <a:rPr dirty="0" sz="2150" spc="325">
                <a:latin typeface="Times New Roman"/>
                <a:cs typeface="Times New Roman"/>
              </a:rPr>
              <a:t>[3(2</a:t>
            </a:r>
            <a:r>
              <a:rPr dirty="0" sz="2150" spc="325" i="1">
                <a:latin typeface="Times New Roman"/>
                <a:cs typeface="Times New Roman"/>
              </a:rPr>
              <a:t>k</a:t>
            </a:r>
            <a:r>
              <a:rPr dirty="0" sz="2150" spc="114" i="1">
                <a:latin typeface="Times New Roman"/>
                <a:cs typeface="Times New Roman"/>
              </a:rPr>
              <a:t> </a:t>
            </a:r>
            <a:r>
              <a:rPr dirty="0" sz="2150" spc="310">
                <a:latin typeface="Symbol"/>
                <a:cs typeface="Symbol"/>
              </a:rPr>
              <a:t></a:t>
            </a:r>
            <a:r>
              <a:rPr dirty="0" sz="2150" spc="-175">
                <a:latin typeface="Times New Roman"/>
                <a:cs typeface="Times New Roman"/>
              </a:rPr>
              <a:t> </a:t>
            </a:r>
            <a:r>
              <a:rPr dirty="0" sz="2150" spc="190">
                <a:latin typeface="Times New Roman"/>
                <a:cs typeface="Times New Roman"/>
              </a:rPr>
              <a:t>3)</a:t>
            </a:r>
            <a:r>
              <a:rPr dirty="0" sz="2150" spc="-85">
                <a:latin typeface="Times New Roman"/>
                <a:cs typeface="Times New Roman"/>
              </a:rPr>
              <a:t> </a:t>
            </a:r>
            <a:r>
              <a:rPr dirty="0" sz="2150" spc="310">
                <a:latin typeface="Symbol"/>
                <a:cs typeface="Symbol"/>
              </a:rPr>
              <a:t></a:t>
            </a:r>
            <a:r>
              <a:rPr dirty="0" sz="2150" spc="-90">
                <a:latin typeface="Times New Roman"/>
                <a:cs typeface="Times New Roman"/>
              </a:rPr>
              <a:t> </a:t>
            </a:r>
            <a:r>
              <a:rPr dirty="0" sz="2150" spc="270">
                <a:latin typeface="Times New Roman"/>
                <a:cs typeface="Times New Roman"/>
              </a:rPr>
              <a:t>(4</a:t>
            </a:r>
            <a:r>
              <a:rPr dirty="0" sz="2150" spc="-120">
                <a:latin typeface="Times New Roman"/>
                <a:cs typeface="Times New Roman"/>
              </a:rPr>
              <a:t> </a:t>
            </a:r>
            <a:r>
              <a:rPr dirty="0" sz="2150" spc="310">
                <a:latin typeface="Symbol"/>
                <a:cs typeface="Symbol"/>
              </a:rPr>
              <a:t></a:t>
            </a:r>
            <a:r>
              <a:rPr dirty="0" sz="2150" spc="-175">
                <a:latin typeface="Times New Roman"/>
                <a:cs typeface="Times New Roman"/>
              </a:rPr>
              <a:t> </a:t>
            </a:r>
            <a:r>
              <a:rPr dirty="0" sz="2150" spc="280">
                <a:latin typeface="Times New Roman"/>
                <a:cs typeface="Times New Roman"/>
              </a:rPr>
              <a:t>5</a:t>
            </a:r>
            <a:r>
              <a:rPr dirty="0" sz="2150" spc="280" i="1">
                <a:latin typeface="Times New Roman"/>
                <a:cs typeface="Times New Roman"/>
              </a:rPr>
              <a:t>k</a:t>
            </a:r>
            <a:r>
              <a:rPr dirty="0" sz="2150" spc="280">
                <a:latin typeface="Times New Roman"/>
                <a:cs typeface="Times New Roman"/>
              </a:rPr>
              <a:t>)]</a:t>
            </a:r>
            <a:endParaRPr sz="215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145"/>
              </a:spcBef>
            </a:pPr>
            <a:r>
              <a:rPr dirty="0" sz="1250" spc="140" i="1">
                <a:latin typeface="Times New Roman"/>
                <a:cs typeface="Times New Roman"/>
              </a:rPr>
              <a:t>k</a:t>
            </a:r>
            <a:r>
              <a:rPr dirty="0" sz="1250" spc="-110" i="1">
                <a:latin typeface="Times New Roman"/>
                <a:cs typeface="Times New Roman"/>
              </a:rPr>
              <a:t> </a:t>
            </a:r>
            <a:r>
              <a:rPr dirty="0" sz="1250" spc="125">
                <a:latin typeface="Symbol"/>
                <a:cs typeface="Symbol"/>
              </a:rPr>
              <a:t></a:t>
            </a:r>
            <a:r>
              <a:rPr dirty="0" sz="1250" spc="12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770"/>
              </a:spcBef>
            </a:pPr>
            <a:r>
              <a:rPr dirty="0" sz="2150" spc="310">
                <a:latin typeface="Symbol"/>
                <a:cs typeface="Symbol"/>
              </a:rPr>
              <a:t></a:t>
            </a:r>
            <a:r>
              <a:rPr dirty="0" sz="2150" spc="65">
                <a:latin typeface="Times New Roman"/>
                <a:cs typeface="Times New Roman"/>
              </a:rPr>
              <a:t> </a:t>
            </a:r>
            <a:r>
              <a:rPr dirty="0" baseline="-8680" sz="4800" spc="727">
                <a:latin typeface="Symbol"/>
                <a:cs typeface="Symbol"/>
              </a:rPr>
              <a:t></a:t>
            </a:r>
            <a:r>
              <a:rPr dirty="0" sz="2150" spc="484">
                <a:latin typeface="Times New Roman"/>
                <a:cs typeface="Times New Roman"/>
              </a:rPr>
              <a:t>(</a:t>
            </a:r>
            <a:r>
              <a:rPr dirty="0" sz="2150" spc="484" i="1">
                <a:latin typeface="Times New Roman"/>
                <a:cs typeface="Times New Roman"/>
              </a:rPr>
              <a:t>k</a:t>
            </a:r>
            <a:r>
              <a:rPr dirty="0" sz="2150" spc="114" i="1">
                <a:latin typeface="Times New Roman"/>
                <a:cs typeface="Times New Roman"/>
              </a:rPr>
              <a:t> </a:t>
            </a:r>
            <a:r>
              <a:rPr dirty="0" sz="2150" spc="310">
                <a:latin typeface="Symbol"/>
                <a:cs typeface="Symbol"/>
              </a:rPr>
              <a:t></a:t>
            </a:r>
            <a:r>
              <a:rPr dirty="0" sz="2150" spc="-170">
                <a:latin typeface="Times New Roman"/>
                <a:cs typeface="Times New Roman"/>
              </a:rPr>
              <a:t> </a:t>
            </a:r>
            <a:r>
              <a:rPr dirty="0" sz="2150" spc="215">
                <a:latin typeface="Times New Roman"/>
                <a:cs typeface="Times New Roman"/>
              </a:rPr>
              <a:t>5)</a:t>
            </a:r>
            <a:endParaRPr sz="215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150"/>
              </a:spcBef>
            </a:pPr>
            <a:r>
              <a:rPr dirty="0" sz="1250" spc="140" i="1">
                <a:latin typeface="Times New Roman"/>
                <a:cs typeface="Times New Roman"/>
              </a:rPr>
              <a:t>k</a:t>
            </a:r>
            <a:r>
              <a:rPr dirty="0" sz="1250" spc="-110" i="1">
                <a:latin typeface="Times New Roman"/>
                <a:cs typeface="Times New Roman"/>
              </a:rPr>
              <a:t> </a:t>
            </a:r>
            <a:r>
              <a:rPr dirty="0" sz="1250" spc="125">
                <a:latin typeface="Symbol"/>
                <a:cs typeface="Symbol"/>
              </a:rPr>
              <a:t></a:t>
            </a:r>
            <a:r>
              <a:rPr dirty="0" sz="1250" spc="12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dirty="0" sz="2150" spc="310">
                <a:latin typeface="Symbol"/>
                <a:cs typeface="Symbol"/>
              </a:rPr>
              <a:t></a:t>
            </a:r>
            <a:r>
              <a:rPr dirty="0" sz="2150" spc="65">
                <a:latin typeface="Times New Roman"/>
                <a:cs typeface="Times New Roman"/>
              </a:rPr>
              <a:t> </a:t>
            </a:r>
            <a:r>
              <a:rPr dirty="0" baseline="-8680" sz="4800" spc="937">
                <a:latin typeface="Symbol"/>
                <a:cs typeface="Symbol"/>
              </a:rPr>
              <a:t></a:t>
            </a:r>
            <a:r>
              <a:rPr dirty="0" baseline="-8680" sz="4800" spc="-660">
                <a:latin typeface="Times New Roman"/>
                <a:cs typeface="Times New Roman"/>
              </a:rPr>
              <a:t> </a:t>
            </a:r>
            <a:r>
              <a:rPr dirty="0" sz="2150" spc="250" i="1">
                <a:latin typeface="Times New Roman"/>
                <a:cs typeface="Times New Roman"/>
              </a:rPr>
              <a:t>k</a:t>
            </a:r>
            <a:r>
              <a:rPr dirty="0" sz="2150" spc="114" i="1">
                <a:latin typeface="Times New Roman"/>
                <a:cs typeface="Times New Roman"/>
              </a:rPr>
              <a:t> </a:t>
            </a:r>
            <a:r>
              <a:rPr dirty="0" sz="2150" spc="310">
                <a:latin typeface="Symbol"/>
                <a:cs typeface="Symbol"/>
              </a:rPr>
              <a:t></a:t>
            </a:r>
            <a:r>
              <a:rPr dirty="0" sz="2150" spc="-105">
                <a:latin typeface="Times New Roman"/>
                <a:cs typeface="Times New Roman"/>
              </a:rPr>
              <a:t> </a:t>
            </a:r>
            <a:r>
              <a:rPr dirty="0" baseline="-8680" sz="4800" spc="885">
                <a:latin typeface="Symbol"/>
                <a:cs typeface="Symbol"/>
              </a:rPr>
              <a:t></a:t>
            </a:r>
            <a:r>
              <a:rPr dirty="0" sz="2150" spc="590">
                <a:latin typeface="Times New Roman"/>
                <a:cs typeface="Times New Roman"/>
              </a:rPr>
              <a:t>5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8258" y="5247422"/>
            <a:ext cx="13525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185" i="1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3272" y="5222057"/>
            <a:ext cx="1723389" cy="83756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9"/>
              </a:spcBef>
            </a:pPr>
            <a:r>
              <a:rPr dirty="0" sz="2300" spc="370">
                <a:latin typeface="Symbol"/>
                <a:cs typeface="Symbol"/>
              </a:rPr>
              <a:t></a:t>
            </a:r>
            <a:r>
              <a:rPr dirty="0" sz="2300" spc="70">
                <a:latin typeface="Times New Roman"/>
                <a:cs typeface="Times New Roman"/>
              </a:rPr>
              <a:t> </a:t>
            </a:r>
            <a:r>
              <a:rPr dirty="0" baseline="-8730" sz="5250" spc="1035">
                <a:latin typeface="Symbol"/>
                <a:cs typeface="Symbol"/>
              </a:rPr>
              <a:t></a:t>
            </a:r>
            <a:r>
              <a:rPr dirty="0" baseline="-8730" sz="5250" spc="-742">
                <a:latin typeface="Times New Roman"/>
                <a:cs typeface="Times New Roman"/>
              </a:rPr>
              <a:t> </a:t>
            </a:r>
            <a:r>
              <a:rPr dirty="0" sz="2300" spc="300" i="1">
                <a:latin typeface="Times New Roman"/>
                <a:cs typeface="Times New Roman"/>
              </a:rPr>
              <a:t>k</a:t>
            </a:r>
            <a:r>
              <a:rPr dirty="0" sz="2300" spc="130" i="1">
                <a:latin typeface="Times New Roman"/>
                <a:cs typeface="Times New Roman"/>
              </a:rPr>
              <a:t> </a:t>
            </a:r>
            <a:r>
              <a:rPr dirty="0" sz="2300" spc="370">
                <a:latin typeface="Symbol"/>
                <a:cs typeface="Symbol"/>
              </a:rPr>
              <a:t></a:t>
            </a:r>
            <a:r>
              <a:rPr dirty="0" sz="2300" spc="-180">
                <a:latin typeface="Times New Roman"/>
                <a:cs typeface="Times New Roman"/>
              </a:rPr>
              <a:t> </a:t>
            </a:r>
            <a:r>
              <a:rPr dirty="0" sz="2300" spc="335">
                <a:latin typeface="Times New Roman"/>
                <a:cs typeface="Times New Roman"/>
              </a:rPr>
              <a:t>5</a:t>
            </a:r>
            <a:r>
              <a:rPr dirty="0" sz="2300" spc="335" i="1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  <a:p>
            <a:pPr marL="370205">
              <a:lnSpc>
                <a:spcPct val="100000"/>
              </a:lnSpc>
              <a:spcBef>
                <a:spcPts val="160"/>
              </a:spcBef>
            </a:pPr>
            <a:r>
              <a:rPr dirty="0" sz="1350" spc="165" i="1">
                <a:latin typeface="Times New Roman"/>
                <a:cs typeface="Times New Roman"/>
              </a:rPr>
              <a:t>k</a:t>
            </a:r>
            <a:r>
              <a:rPr dirty="0" sz="1350" spc="-114" i="1">
                <a:latin typeface="Times New Roman"/>
                <a:cs typeface="Times New Roman"/>
              </a:rPr>
              <a:t> </a:t>
            </a:r>
            <a:r>
              <a:rPr dirty="0" sz="1350" spc="150">
                <a:latin typeface="Symbol"/>
                <a:cs typeface="Symbol"/>
              </a:rPr>
              <a:t></a:t>
            </a:r>
            <a:r>
              <a:rPr dirty="0" sz="1350" spc="15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2189" y="578485"/>
            <a:ext cx="458470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"/>
              <a:t>ARITHMETIC</a:t>
            </a:r>
            <a:r>
              <a:rPr dirty="0" spc="-245"/>
              <a:t> </a:t>
            </a:r>
            <a:r>
              <a:rPr dirty="0" spc="10"/>
              <a:t>SERIES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8028940" cy="4136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8925" marR="5080" indent="-276860">
              <a:lnSpc>
                <a:spcPct val="101200"/>
              </a:lnSpc>
              <a:spcBef>
                <a:spcPts val="9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-60">
                <a:latin typeface="Trebuchet MS"/>
                <a:cs typeface="Trebuchet MS"/>
              </a:rPr>
              <a:t>The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sum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terms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80">
                <a:latin typeface="Trebuchet MS"/>
                <a:cs typeface="Trebuchet MS"/>
              </a:rPr>
              <a:t>an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arithmetic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sequence </a:t>
            </a:r>
            <a:r>
              <a:rPr dirty="0" sz="2600" spc="-80">
                <a:latin typeface="Trebuchet MS"/>
                <a:cs typeface="Trebuchet MS"/>
              </a:rPr>
              <a:t>forms</a:t>
            </a:r>
            <a:r>
              <a:rPr dirty="0" sz="2600" spc="-37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 </a:t>
            </a:r>
            <a:r>
              <a:rPr dirty="0" sz="2600" spc="-1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arithmetic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series</a:t>
            </a:r>
            <a:r>
              <a:rPr dirty="0" sz="2600" spc="-2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(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A.S</a:t>
            </a:r>
            <a:r>
              <a:rPr dirty="0" sz="2600" spc="-150">
                <a:latin typeface="Trebuchet MS"/>
                <a:cs typeface="Trebuchet MS"/>
              </a:rPr>
              <a:t>).</a:t>
            </a:r>
            <a:endParaRPr sz="2600">
              <a:latin typeface="Trebuchet MS"/>
              <a:cs typeface="Trebuchet MS"/>
            </a:endParaRPr>
          </a:p>
          <a:p>
            <a:pPr marL="288925" indent="-276860">
              <a:lnSpc>
                <a:spcPct val="100000"/>
              </a:lnSpc>
              <a:spcBef>
                <a:spcPts val="635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-65">
                <a:latin typeface="Trebuchet MS"/>
                <a:cs typeface="Trebuchet MS"/>
              </a:rPr>
              <a:t>For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example: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rebuchet MS"/>
              <a:cs typeface="Trebuchet MS"/>
            </a:endParaRPr>
          </a:p>
          <a:p>
            <a:pPr marL="288925">
              <a:lnSpc>
                <a:spcPct val="100000"/>
              </a:lnSpc>
              <a:tabLst>
                <a:tab pos="3719195" algn="l"/>
                <a:tab pos="5377180" algn="l"/>
              </a:tabLst>
            </a:pP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Arithmetic</a:t>
            </a:r>
            <a:r>
              <a:rPr dirty="0" sz="2600" spc="-2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sequence</a:t>
            </a:r>
            <a:r>
              <a:rPr dirty="0" sz="2600" spc="-1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is	</a:t>
            </a:r>
            <a:r>
              <a:rPr dirty="0" sz="2600" spc="-50">
                <a:latin typeface="Trebuchet MS"/>
                <a:cs typeface="Trebuchet MS"/>
              </a:rPr>
              <a:t>1 </a:t>
            </a:r>
            <a:r>
              <a:rPr dirty="0" sz="2600" spc="-380">
                <a:latin typeface="Trebuchet MS"/>
                <a:cs typeface="Trebuchet MS"/>
              </a:rPr>
              <a:t>, </a:t>
            </a:r>
            <a:r>
              <a:rPr dirty="0" sz="2600" spc="-50">
                <a:latin typeface="Trebuchet MS"/>
                <a:cs typeface="Trebuchet MS"/>
              </a:rPr>
              <a:t>3 </a:t>
            </a:r>
            <a:r>
              <a:rPr dirty="0" sz="2600" spc="-380">
                <a:latin typeface="Trebuchet MS"/>
                <a:cs typeface="Trebuchet MS"/>
              </a:rPr>
              <a:t>, </a:t>
            </a:r>
            <a:r>
              <a:rPr dirty="0" sz="2600" spc="-50">
                <a:latin typeface="Trebuchet MS"/>
                <a:cs typeface="Trebuchet MS"/>
              </a:rPr>
              <a:t>5 </a:t>
            </a:r>
            <a:r>
              <a:rPr dirty="0" sz="2600" spc="-380">
                <a:latin typeface="Trebuchet MS"/>
                <a:cs typeface="Trebuchet MS"/>
              </a:rPr>
              <a:t>,</a:t>
            </a:r>
            <a:r>
              <a:rPr dirty="0" sz="2600" spc="-240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7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80">
                <a:latin typeface="Trebuchet MS"/>
                <a:cs typeface="Trebuchet MS"/>
              </a:rPr>
              <a:t>,	</a:t>
            </a:r>
            <a:r>
              <a:rPr dirty="0" sz="2600" spc="715"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 marL="927735">
              <a:lnSpc>
                <a:spcPct val="100000"/>
              </a:lnSpc>
              <a:spcBef>
                <a:spcPts val="560"/>
              </a:spcBef>
            </a:pPr>
            <a:r>
              <a:rPr dirty="0" sz="2600" spc="-70">
                <a:latin typeface="Trebuchet MS"/>
                <a:cs typeface="Trebuchet MS"/>
              </a:rPr>
              <a:t>Then</a:t>
            </a:r>
            <a:endParaRPr sz="2600">
              <a:latin typeface="Trebuchet MS"/>
              <a:cs typeface="Trebuchet MS"/>
            </a:endParaRPr>
          </a:p>
          <a:p>
            <a:pPr marL="2758440">
              <a:lnSpc>
                <a:spcPct val="100000"/>
              </a:lnSpc>
              <a:spcBef>
                <a:spcPts val="635"/>
              </a:spcBef>
            </a:pPr>
            <a:r>
              <a:rPr dirty="0" sz="2600" spc="-50">
                <a:latin typeface="Trebuchet MS"/>
                <a:cs typeface="Trebuchet MS"/>
              </a:rPr>
              <a:t>1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3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5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4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7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715"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rebuchet MS"/>
              <a:cs typeface="Trebuchet MS"/>
            </a:endParaRPr>
          </a:p>
          <a:p>
            <a:pPr marL="288925">
              <a:lnSpc>
                <a:spcPct val="100000"/>
              </a:lnSpc>
            </a:pP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180">
                <a:latin typeface="Trebuchet MS"/>
                <a:cs typeface="Trebuchet MS"/>
              </a:rPr>
              <a:t>an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arithmetic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series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positive 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odd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integers.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235011"/>
            <a:ext cx="7881620" cy="2171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8925" marR="5080" indent="-276860">
              <a:lnSpc>
                <a:spcPct val="101099"/>
              </a:lnSpc>
              <a:spcBef>
                <a:spcPts val="90"/>
              </a:spcBef>
              <a:tabLst>
                <a:tab pos="2889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80">
                <a:latin typeface="Trebuchet MS"/>
                <a:cs typeface="Trebuchet MS"/>
              </a:rPr>
              <a:t>In </a:t>
            </a:r>
            <a:r>
              <a:rPr dirty="0" sz="2600" spc="-165">
                <a:latin typeface="Trebuchet MS"/>
                <a:cs typeface="Trebuchet MS"/>
              </a:rPr>
              <a:t>general, </a:t>
            </a:r>
            <a:r>
              <a:rPr dirty="0" sz="2600" spc="-225">
                <a:latin typeface="Trebuchet MS"/>
                <a:cs typeface="Trebuchet MS"/>
              </a:rPr>
              <a:t>if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first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d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common  </a:t>
            </a:r>
            <a:r>
              <a:rPr dirty="0" sz="2600" spc="-160">
                <a:solidFill>
                  <a:srgbClr val="C00000"/>
                </a:solidFill>
                <a:latin typeface="Trebuchet MS"/>
                <a:cs typeface="Trebuchet MS"/>
              </a:rPr>
              <a:t>difference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80">
                <a:latin typeface="Trebuchet MS"/>
                <a:cs typeface="Trebuchet MS"/>
              </a:rPr>
              <a:t>an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arithmetic series</a:t>
            </a:r>
            <a:r>
              <a:rPr dirty="0" sz="2600" spc="-135">
                <a:latin typeface="Trebuchet MS"/>
                <a:cs typeface="Trebuchet MS"/>
              </a:rPr>
              <a:t>, </a:t>
            </a:r>
            <a:r>
              <a:rPr dirty="0" sz="2600" spc="-114">
                <a:latin typeface="Trebuchet MS"/>
                <a:cs typeface="Trebuchet MS"/>
              </a:rPr>
              <a:t>then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90">
                <a:latin typeface="Trebuchet MS"/>
                <a:cs typeface="Trebuchet MS"/>
              </a:rPr>
              <a:t>series </a:t>
            </a:r>
            <a:r>
              <a:rPr dirty="0" sz="2600" spc="-95">
                <a:latin typeface="Trebuchet MS"/>
                <a:cs typeface="Trebuchet MS"/>
              </a:rPr>
              <a:t>is</a:t>
            </a:r>
            <a:r>
              <a:rPr dirty="0" sz="2600" spc="-48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given  </a:t>
            </a:r>
            <a:r>
              <a:rPr dirty="0" sz="2600" spc="-235">
                <a:latin typeface="Trebuchet MS"/>
                <a:cs typeface="Trebuchet MS"/>
              </a:rPr>
              <a:t>as: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rebuchet MS"/>
              <a:cs typeface="Trebuchet MS"/>
            </a:endParaRPr>
          </a:p>
          <a:p>
            <a:pPr algn="ctr" marL="745490">
              <a:lnSpc>
                <a:spcPct val="100000"/>
              </a:lnSpc>
            </a:pP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(a+d)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(a+2d)</a:t>
            </a:r>
            <a:r>
              <a:rPr dirty="0" sz="2600" spc="-459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425">
                <a:solidFill>
                  <a:srgbClr val="C00000"/>
                </a:solidFill>
                <a:latin typeface="Trebuchet MS"/>
                <a:cs typeface="Trebuchet MS"/>
              </a:rPr>
              <a:t>+…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784" y="90169"/>
            <a:ext cx="8251190" cy="100456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321050" marR="5080" indent="-3308985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SUM </a:t>
            </a:r>
            <a:r>
              <a:rPr dirty="0"/>
              <a:t>OF </a:t>
            </a:r>
            <a:r>
              <a:rPr dirty="0" spc="-25">
                <a:solidFill>
                  <a:srgbClr val="FFC000"/>
                </a:solidFill>
              </a:rPr>
              <a:t>n</a:t>
            </a:r>
            <a:r>
              <a:rPr dirty="0" spc="-25"/>
              <a:t> </a:t>
            </a:r>
            <a:r>
              <a:rPr dirty="0" spc="15"/>
              <a:t>TERMS </a:t>
            </a:r>
            <a:r>
              <a:rPr dirty="0"/>
              <a:t>OF </a:t>
            </a:r>
            <a:r>
              <a:rPr dirty="0" spc="15"/>
              <a:t>AN</a:t>
            </a:r>
            <a:r>
              <a:rPr dirty="0" spc="-290"/>
              <a:t> </a:t>
            </a:r>
            <a:r>
              <a:rPr dirty="0" spc="10"/>
              <a:t>ARITHMETIC </a:t>
            </a:r>
            <a:r>
              <a:rPr dirty="0" u="none" spc="10"/>
              <a:t> </a:t>
            </a:r>
            <a:r>
              <a:rPr dirty="0" spc="10"/>
              <a:t>SERIES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775" y="1235011"/>
            <a:ext cx="8181975" cy="4613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39725" marR="55880" indent="-276860">
              <a:lnSpc>
                <a:spcPct val="101200"/>
              </a:lnSpc>
              <a:spcBef>
                <a:spcPts val="90"/>
              </a:spcBef>
              <a:tabLst>
                <a:tab pos="3397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120">
                <a:latin typeface="Trebuchet MS"/>
                <a:cs typeface="Trebuchet MS"/>
              </a:rPr>
              <a:t>Let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-130">
                <a:latin typeface="Trebuchet MS"/>
                <a:cs typeface="Trebuchet MS"/>
              </a:rPr>
              <a:t>be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first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d </a:t>
            </a:r>
            <a:r>
              <a:rPr dirty="0" sz="2600" spc="-130">
                <a:latin typeface="Trebuchet MS"/>
                <a:cs typeface="Trebuchet MS"/>
              </a:rPr>
              <a:t>be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common </a:t>
            </a: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difference </a:t>
            </a:r>
            <a:r>
              <a:rPr dirty="0" sz="2600" spc="-140">
                <a:latin typeface="Trebuchet MS"/>
                <a:cs typeface="Trebuchet MS"/>
              </a:rPr>
              <a:t>of  </a:t>
            </a:r>
            <a:r>
              <a:rPr dirty="0" sz="2600" spc="-180">
                <a:latin typeface="Trebuchet MS"/>
                <a:cs typeface="Trebuchet MS"/>
              </a:rPr>
              <a:t>an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arithmetic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series</a:t>
            </a:r>
            <a:r>
              <a:rPr dirty="0" sz="2600" spc="-100">
                <a:latin typeface="Trebuchet MS"/>
                <a:cs typeface="Trebuchet MS"/>
              </a:rPr>
              <a:t>.Then </a:t>
            </a:r>
            <a:r>
              <a:rPr dirty="0" sz="2600" spc="-110">
                <a:latin typeface="Trebuchet MS"/>
                <a:cs typeface="Trebuchet MS"/>
              </a:rPr>
              <a:t>its 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nth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</a:t>
            </a:r>
            <a:r>
              <a:rPr dirty="0" sz="2600" spc="-3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4">
                <a:latin typeface="Trebuchet MS"/>
                <a:cs typeface="Trebuchet MS"/>
              </a:rPr>
              <a:t>is:</a:t>
            </a:r>
            <a:endParaRPr sz="2600">
              <a:latin typeface="Trebuchet MS"/>
              <a:cs typeface="Trebuchet MS"/>
            </a:endParaRPr>
          </a:p>
          <a:p>
            <a:pPr marL="2809240">
              <a:lnSpc>
                <a:spcPct val="100000"/>
              </a:lnSpc>
              <a:spcBef>
                <a:spcPts val="635"/>
              </a:spcBef>
              <a:tabLst>
                <a:tab pos="5554980" algn="l"/>
              </a:tabLst>
            </a:pPr>
            <a:r>
              <a:rPr dirty="0" sz="2600" spc="-155">
                <a:latin typeface="Trebuchet MS"/>
                <a:cs typeface="Trebuchet MS"/>
              </a:rPr>
              <a:t>a</a:t>
            </a:r>
            <a:r>
              <a:rPr dirty="0" baseline="-19607" sz="2550" spc="-232">
                <a:latin typeface="Trebuchet MS"/>
                <a:cs typeface="Trebuchet MS"/>
              </a:rPr>
              <a:t>n 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170">
                <a:latin typeface="Trebuchet MS"/>
                <a:cs typeface="Trebuchet MS"/>
              </a:rPr>
              <a:t>+ </a:t>
            </a:r>
            <a:r>
              <a:rPr dirty="0" sz="2600" spc="-120">
                <a:latin typeface="Trebuchet MS"/>
                <a:cs typeface="Trebuchet MS"/>
              </a:rPr>
              <a:t>(n</a:t>
            </a:r>
            <a:r>
              <a:rPr dirty="0" sz="2600" spc="-40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-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1)d;	</a:t>
            </a:r>
            <a:r>
              <a:rPr dirty="0" sz="2600" spc="-110">
                <a:latin typeface="Trebuchet MS"/>
                <a:cs typeface="Trebuchet MS"/>
              </a:rPr>
              <a:t>n </a:t>
            </a:r>
            <a:r>
              <a:rPr dirty="0" sz="2600" spc="15">
                <a:latin typeface="Symbol"/>
                <a:cs typeface="Symbol"/>
              </a:rPr>
              <a:t>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marL="978535" marR="768350" indent="-638810">
              <a:lnSpc>
                <a:spcPct val="238300"/>
              </a:lnSpc>
              <a:tabLst>
                <a:tab pos="1702435" algn="l"/>
              </a:tabLst>
            </a:pPr>
            <a:r>
              <a:rPr dirty="0" sz="2600" spc="-180">
                <a:latin typeface="Trebuchet MS"/>
                <a:cs typeface="Trebuchet MS"/>
              </a:rPr>
              <a:t>If </a:t>
            </a:r>
            <a:r>
              <a:rPr dirty="0" sz="2600" spc="-60">
                <a:latin typeface="Trebuchet MS"/>
                <a:cs typeface="Trebuchet MS"/>
              </a:rPr>
              <a:t>S</a:t>
            </a:r>
            <a:r>
              <a:rPr dirty="0" baseline="-19607" sz="2550" spc="-89">
                <a:latin typeface="Trebuchet MS"/>
                <a:cs typeface="Trebuchet MS"/>
              </a:rPr>
              <a:t>n </a:t>
            </a:r>
            <a:r>
              <a:rPr dirty="0" sz="2600" spc="-95">
                <a:latin typeface="Trebuchet MS"/>
                <a:cs typeface="Trebuchet MS"/>
              </a:rPr>
              <a:t>denotes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00">
                <a:latin typeface="Trebuchet MS"/>
                <a:cs typeface="Trebuchet MS"/>
              </a:rPr>
              <a:t>sum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30">
                <a:latin typeface="Trebuchet MS"/>
                <a:cs typeface="Trebuchet MS"/>
              </a:rPr>
              <a:t>first </a:t>
            </a:r>
            <a:r>
              <a:rPr dirty="0" sz="2600" spc="-110">
                <a:latin typeface="Trebuchet MS"/>
                <a:cs typeface="Trebuchet MS"/>
              </a:rPr>
              <a:t>n </a:t>
            </a:r>
            <a:r>
              <a:rPr dirty="0" sz="2600" spc="-85">
                <a:latin typeface="Trebuchet MS"/>
                <a:cs typeface="Trebuchet MS"/>
              </a:rPr>
              <a:t>terms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50">
                <a:latin typeface="Trebuchet MS"/>
                <a:cs typeface="Trebuchet MS"/>
              </a:rPr>
              <a:t>A.S,</a:t>
            </a:r>
            <a:r>
              <a:rPr dirty="0" sz="2600" spc="-41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then  </a:t>
            </a:r>
            <a:r>
              <a:rPr dirty="0" sz="2600" spc="-60">
                <a:latin typeface="Trebuchet MS"/>
                <a:cs typeface="Trebuchet MS"/>
              </a:rPr>
              <a:t>S</a:t>
            </a:r>
            <a:r>
              <a:rPr dirty="0" baseline="-19607" sz="2550" spc="-89">
                <a:latin typeface="Trebuchet MS"/>
                <a:cs typeface="Trebuchet MS"/>
              </a:rPr>
              <a:t>n</a:t>
            </a:r>
            <a:r>
              <a:rPr dirty="0" baseline="-19607" sz="2550" spc="30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	</a:t>
            </a:r>
            <a:r>
              <a:rPr dirty="0" sz="2600" spc="-245">
                <a:latin typeface="Trebuchet MS"/>
                <a:cs typeface="Trebuchet MS"/>
              </a:rPr>
              <a:t>a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(a</a:t>
            </a:r>
            <a:r>
              <a:rPr dirty="0" sz="2600" spc="-11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d)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(a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2d)</a:t>
            </a:r>
            <a:r>
              <a:rPr dirty="0" sz="2600" spc="-13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715">
                <a:latin typeface="Trebuchet MS"/>
                <a:cs typeface="Trebuchet MS"/>
              </a:rPr>
              <a:t>…</a:t>
            </a:r>
            <a:r>
              <a:rPr dirty="0" sz="2600" spc="-11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[a</a:t>
            </a:r>
            <a:r>
              <a:rPr dirty="0" sz="2600" spc="-10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(n-1)</a:t>
            </a:r>
            <a:r>
              <a:rPr dirty="0" sz="2600" spc="-13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d]</a:t>
            </a:r>
            <a:endParaRPr sz="2600">
              <a:latin typeface="Trebuchet MS"/>
              <a:cs typeface="Trebuchet MS"/>
            </a:endParaRPr>
          </a:p>
          <a:p>
            <a:pPr marL="1350645">
              <a:lnSpc>
                <a:spcPct val="100000"/>
              </a:lnSpc>
              <a:spcBef>
                <a:spcPts val="635"/>
              </a:spcBef>
              <a:tabLst>
                <a:tab pos="1721485" algn="l"/>
              </a:tabLst>
            </a:pPr>
            <a:r>
              <a:rPr dirty="0" sz="2600" spc="170">
                <a:latin typeface="Trebuchet MS"/>
                <a:cs typeface="Trebuchet MS"/>
              </a:rPr>
              <a:t>=	</a:t>
            </a:r>
            <a:r>
              <a:rPr dirty="0" sz="2600" spc="-245">
                <a:latin typeface="Trebuchet MS"/>
                <a:cs typeface="Trebuchet MS"/>
              </a:rPr>
              <a:t>a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4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(a+d)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(a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45">
                <a:latin typeface="Trebuchet MS"/>
                <a:cs typeface="Trebuchet MS"/>
              </a:rPr>
              <a:t> </a:t>
            </a:r>
            <a:r>
              <a:rPr dirty="0" sz="2600" spc="-75">
                <a:latin typeface="Trebuchet MS"/>
                <a:cs typeface="Trebuchet MS"/>
              </a:rPr>
              <a:t>2d)</a:t>
            </a:r>
            <a:r>
              <a:rPr dirty="0" sz="2600" spc="-13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715">
                <a:latin typeface="Trebuchet MS"/>
                <a:cs typeface="Trebuchet MS"/>
              </a:rPr>
              <a:t>…</a:t>
            </a:r>
            <a:r>
              <a:rPr dirty="0" sz="2600" spc="-114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a</a:t>
            </a:r>
            <a:r>
              <a:rPr dirty="0" baseline="-19607" sz="2550" spc="-209">
                <a:latin typeface="Trebuchet MS"/>
                <a:cs typeface="Trebuchet MS"/>
              </a:rPr>
              <a:t>n</a:t>
            </a:r>
            <a:endParaRPr baseline="-19607" sz="2550">
              <a:latin typeface="Trebuchet MS"/>
              <a:cs typeface="Trebuchet MS"/>
            </a:endParaRPr>
          </a:p>
          <a:p>
            <a:pPr marL="1303020">
              <a:lnSpc>
                <a:spcPct val="100000"/>
              </a:lnSpc>
              <a:spcBef>
                <a:spcPts val="560"/>
              </a:spcBef>
            </a:pPr>
            <a:r>
              <a:rPr dirty="0" sz="2600" spc="10">
                <a:latin typeface="Trebuchet MS"/>
                <a:cs typeface="Trebuchet MS"/>
              </a:rPr>
              <a:t>Where </a:t>
            </a: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32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(n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dirty="0" sz="2600" spc="-459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1)d</a:t>
            </a:r>
            <a:endParaRPr sz="2600">
              <a:latin typeface="Trebuchet MS"/>
              <a:cs typeface="Trebuchet MS"/>
            </a:endParaRPr>
          </a:p>
          <a:p>
            <a:pPr marL="1350645">
              <a:lnSpc>
                <a:spcPct val="100000"/>
              </a:lnSpc>
              <a:spcBef>
                <a:spcPts val="635"/>
              </a:spcBef>
              <a:tabLst>
                <a:tab pos="1721485" algn="l"/>
              </a:tabLst>
            </a:pPr>
            <a:r>
              <a:rPr dirty="0" sz="2600" spc="170">
                <a:latin typeface="Trebuchet MS"/>
                <a:cs typeface="Trebuchet MS"/>
              </a:rPr>
              <a:t>=	</a:t>
            </a:r>
            <a:r>
              <a:rPr dirty="0" sz="2600" spc="-245">
                <a:latin typeface="Trebuchet MS"/>
                <a:cs typeface="Trebuchet MS"/>
              </a:rPr>
              <a:t>a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45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(a+d)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90">
                <a:latin typeface="Trebuchet MS"/>
                <a:cs typeface="Trebuchet MS"/>
              </a:rPr>
              <a:t>(a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4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2d)</a:t>
            </a:r>
            <a:r>
              <a:rPr dirty="0" sz="2600" spc="-14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720">
                <a:latin typeface="Trebuchet MS"/>
                <a:cs typeface="Trebuchet MS"/>
              </a:rPr>
              <a:t>…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(a</a:t>
            </a:r>
            <a:r>
              <a:rPr dirty="0" baseline="-19607" sz="2550" spc="-217">
                <a:latin typeface="Trebuchet MS"/>
                <a:cs typeface="Trebuchet MS"/>
              </a:rPr>
              <a:t>n</a:t>
            </a:r>
            <a:r>
              <a:rPr dirty="0" baseline="-19607" sz="2550" spc="300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-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05">
                <a:latin typeface="Trebuchet MS"/>
                <a:cs typeface="Trebuchet MS"/>
              </a:rPr>
              <a:t>d)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a</a:t>
            </a:r>
            <a:r>
              <a:rPr dirty="0" baseline="-19607" sz="2550" spc="-225">
                <a:latin typeface="Trebuchet MS"/>
                <a:cs typeface="Trebuchet MS"/>
              </a:rPr>
              <a:t>n</a:t>
            </a:r>
            <a:r>
              <a:rPr dirty="0" baseline="-19607" sz="2550" spc="300">
                <a:latin typeface="Trebuchet MS"/>
                <a:cs typeface="Trebuchet MS"/>
              </a:rPr>
              <a:t> </a:t>
            </a:r>
            <a:r>
              <a:rPr dirty="0" sz="2600" spc="114">
                <a:latin typeface="Trebuchet MS"/>
                <a:cs typeface="Trebuchet MS"/>
              </a:rPr>
              <a:t>…(1)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075" y="1172499"/>
            <a:ext cx="7740650" cy="488950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370"/>
              </a:spcBef>
              <a:tabLst>
                <a:tab pos="352425" algn="l"/>
              </a:tabLst>
            </a:pPr>
            <a:r>
              <a:rPr dirty="0" sz="1800" spc="-530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400" spc="-105">
                <a:latin typeface="Trebuchet MS"/>
                <a:cs typeface="Trebuchet MS"/>
              </a:rPr>
              <a:t>Rewriting </a:t>
            </a:r>
            <a:r>
              <a:rPr dirty="0" sz="2400" spc="-135">
                <a:latin typeface="Trebuchet MS"/>
                <a:cs typeface="Trebuchet MS"/>
              </a:rPr>
              <a:t>the </a:t>
            </a:r>
            <a:r>
              <a:rPr dirty="0" sz="2400" spc="-90">
                <a:latin typeface="Trebuchet MS"/>
                <a:cs typeface="Trebuchet MS"/>
              </a:rPr>
              <a:t>terms </a:t>
            </a:r>
            <a:r>
              <a:rPr dirty="0" sz="2400" spc="-140">
                <a:latin typeface="Trebuchet MS"/>
                <a:cs typeface="Trebuchet MS"/>
              </a:rPr>
              <a:t>in </a:t>
            </a:r>
            <a:r>
              <a:rPr dirty="0" sz="2400" spc="-135">
                <a:latin typeface="Trebuchet MS"/>
                <a:cs typeface="Trebuchet MS"/>
              </a:rPr>
              <a:t>the </a:t>
            </a:r>
            <a:r>
              <a:rPr dirty="0" sz="2400" spc="-105">
                <a:solidFill>
                  <a:srgbClr val="C00000"/>
                </a:solidFill>
                <a:latin typeface="Trebuchet MS"/>
                <a:cs typeface="Trebuchet MS"/>
              </a:rPr>
              <a:t>series </a:t>
            </a:r>
            <a:r>
              <a:rPr dirty="0" sz="2400" spc="-140">
                <a:latin typeface="Trebuchet MS"/>
                <a:cs typeface="Trebuchet MS"/>
              </a:rPr>
              <a:t>in </a:t>
            </a:r>
            <a:r>
              <a:rPr dirty="0" sz="2400" spc="-114">
                <a:solidFill>
                  <a:srgbClr val="C00000"/>
                </a:solidFill>
                <a:latin typeface="Trebuchet MS"/>
                <a:cs typeface="Trebuchet MS"/>
              </a:rPr>
              <a:t>reverse</a:t>
            </a:r>
            <a:r>
              <a:rPr dirty="0" sz="2400" spc="2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25">
                <a:solidFill>
                  <a:srgbClr val="C00000"/>
                </a:solidFill>
                <a:latin typeface="Trebuchet MS"/>
                <a:cs typeface="Trebuchet MS"/>
              </a:rPr>
              <a:t>order.</a:t>
            </a:r>
            <a:endParaRPr sz="2400">
              <a:latin typeface="Trebuchet MS"/>
              <a:cs typeface="Trebuchet MS"/>
            </a:endParaRPr>
          </a:p>
          <a:p>
            <a:pPr marL="438150">
              <a:lnSpc>
                <a:spcPct val="100000"/>
              </a:lnSpc>
              <a:spcBef>
                <a:spcPts val="270"/>
              </a:spcBef>
            </a:pPr>
            <a:r>
              <a:rPr dirty="0" sz="2400" spc="-50">
                <a:latin typeface="Trebuchet MS"/>
                <a:cs typeface="Trebuchet MS"/>
              </a:rPr>
              <a:t>S</a:t>
            </a:r>
            <a:r>
              <a:rPr dirty="0" baseline="-19713" sz="2325" spc="-75">
                <a:latin typeface="Trebuchet MS"/>
                <a:cs typeface="Trebuchet MS"/>
              </a:rPr>
              <a:t>n </a:t>
            </a:r>
            <a:r>
              <a:rPr dirty="0" sz="2400" spc="145">
                <a:latin typeface="Trebuchet MS"/>
                <a:cs typeface="Trebuchet MS"/>
              </a:rPr>
              <a:t>= </a:t>
            </a:r>
            <a:r>
              <a:rPr dirty="0" sz="2400" spc="-135">
                <a:latin typeface="Trebuchet MS"/>
                <a:cs typeface="Trebuchet MS"/>
              </a:rPr>
              <a:t>a</a:t>
            </a:r>
            <a:r>
              <a:rPr dirty="0" baseline="-19713" sz="2325" spc="-202">
                <a:latin typeface="Trebuchet MS"/>
                <a:cs typeface="Trebuchet MS"/>
              </a:rPr>
              <a:t>n </a:t>
            </a:r>
            <a:r>
              <a:rPr dirty="0" sz="2400" spc="145">
                <a:latin typeface="Trebuchet MS"/>
                <a:cs typeface="Trebuchet MS"/>
              </a:rPr>
              <a:t>+ </a:t>
            </a:r>
            <a:r>
              <a:rPr dirty="0" sz="2400" spc="-135">
                <a:latin typeface="Trebuchet MS"/>
                <a:cs typeface="Trebuchet MS"/>
              </a:rPr>
              <a:t>(a</a:t>
            </a:r>
            <a:r>
              <a:rPr dirty="0" baseline="-19713" sz="2325" spc="-202">
                <a:latin typeface="Trebuchet MS"/>
                <a:cs typeface="Trebuchet MS"/>
              </a:rPr>
              <a:t>n </a:t>
            </a:r>
            <a:r>
              <a:rPr dirty="0" sz="2400" spc="-105">
                <a:latin typeface="Trebuchet MS"/>
                <a:cs typeface="Trebuchet MS"/>
              </a:rPr>
              <a:t>- </a:t>
            </a:r>
            <a:r>
              <a:rPr dirty="0" sz="2400" spc="-125">
                <a:latin typeface="Trebuchet MS"/>
                <a:cs typeface="Trebuchet MS"/>
              </a:rPr>
              <a:t>d) </a:t>
            </a:r>
            <a:r>
              <a:rPr dirty="0" sz="2400" spc="145">
                <a:latin typeface="Trebuchet MS"/>
                <a:cs typeface="Trebuchet MS"/>
              </a:rPr>
              <a:t>+ </a:t>
            </a:r>
            <a:r>
              <a:rPr dirty="0" sz="2400" spc="-130">
                <a:latin typeface="Trebuchet MS"/>
                <a:cs typeface="Trebuchet MS"/>
              </a:rPr>
              <a:t>(a</a:t>
            </a:r>
            <a:r>
              <a:rPr dirty="0" baseline="-19713" sz="2325" spc="-195">
                <a:latin typeface="Trebuchet MS"/>
                <a:cs typeface="Trebuchet MS"/>
              </a:rPr>
              <a:t>n </a:t>
            </a:r>
            <a:r>
              <a:rPr dirty="0" sz="2400" spc="-105">
                <a:latin typeface="Trebuchet MS"/>
                <a:cs typeface="Trebuchet MS"/>
              </a:rPr>
              <a:t>- 2d) </a:t>
            </a:r>
            <a:r>
              <a:rPr dirty="0" sz="2400" spc="145">
                <a:latin typeface="Trebuchet MS"/>
                <a:cs typeface="Trebuchet MS"/>
              </a:rPr>
              <a:t>+ </a:t>
            </a:r>
            <a:r>
              <a:rPr dirty="0" sz="2400" spc="640">
                <a:latin typeface="Trebuchet MS"/>
                <a:cs typeface="Trebuchet MS"/>
              </a:rPr>
              <a:t>…</a:t>
            </a:r>
            <a:r>
              <a:rPr dirty="0" sz="2400" spc="-310">
                <a:latin typeface="Trebuchet MS"/>
                <a:cs typeface="Trebuchet MS"/>
              </a:rPr>
              <a:t> </a:t>
            </a:r>
            <a:r>
              <a:rPr dirty="0" sz="2400" spc="145">
                <a:latin typeface="Trebuchet MS"/>
                <a:cs typeface="Trebuchet MS"/>
              </a:rPr>
              <a:t>+ </a:t>
            </a:r>
            <a:r>
              <a:rPr dirty="0" sz="2400" spc="-180">
                <a:latin typeface="Trebuchet MS"/>
                <a:cs typeface="Trebuchet MS"/>
              </a:rPr>
              <a:t>(a </a:t>
            </a:r>
            <a:r>
              <a:rPr dirty="0" sz="2400" spc="145">
                <a:latin typeface="Trebuchet MS"/>
                <a:cs typeface="Trebuchet MS"/>
              </a:rPr>
              <a:t>+ </a:t>
            </a:r>
            <a:r>
              <a:rPr dirty="0" sz="2400" spc="-125">
                <a:latin typeface="Trebuchet MS"/>
                <a:cs typeface="Trebuchet MS"/>
              </a:rPr>
              <a:t>d) </a:t>
            </a:r>
            <a:r>
              <a:rPr dirty="0" sz="2400" spc="145">
                <a:latin typeface="Trebuchet MS"/>
                <a:cs typeface="Trebuchet MS"/>
              </a:rPr>
              <a:t>+ </a:t>
            </a:r>
            <a:r>
              <a:rPr dirty="0" sz="2400" spc="-235">
                <a:latin typeface="Trebuchet MS"/>
                <a:cs typeface="Trebuchet MS"/>
              </a:rPr>
              <a:t>a </a:t>
            </a:r>
            <a:r>
              <a:rPr dirty="0" sz="2400" spc="180">
                <a:latin typeface="Trebuchet MS"/>
                <a:cs typeface="Trebuchet MS"/>
              </a:rPr>
              <a:t>……….(2)</a:t>
            </a:r>
            <a:endParaRPr sz="2400">
              <a:latin typeface="Trebuchet MS"/>
              <a:cs typeface="Trebuchet MS"/>
            </a:endParaRPr>
          </a:p>
          <a:p>
            <a:pPr marL="409575">
              <a:lnSpc>
                <a:spcPct val="100000"/>
              </a:lnSpc>
              <a:spcBef>
                <a:spcPts val="350"/>
              </a:spcBef>
            </a:pPr>
            <a:r>
              <a:rPr dirty="0" sz="2400" spc="-100">
                <a:latin typeface="Trebuchet MS"/>
                <a:cs typeface="Trebuchet MS"/>
              </a:rPr>
              <a:t>Adding (1) </a:t>
            </a:r>
            <a:r>
              <a:rPr dirty="0" sz="2400" spc="-145">
                <a:latin typeface="Trebuchet MS"/>
                <a:cs typeface="Trebuchet MS"/>
              </a:rPr>
              <a:t>and </a:t>
            </a:r>
            <a:r>
              <a:rPr dirty="0" sz="2400" spc="-100">
                <a:latin typeface="Trebuchet MS"/>
                <a:cs typeface="Trebuchet MS"/>
              </a:rPr>
              <a:t>(2) </a:t>
            </a:r>
            <a:r>
              <a:rPr dirty="0" sz="2400" spc="-110">
                <a:latin typeface="Trebuchet MS"/>
                <a:cs typeface="Trebuchet MS"/>
              </a:rPr>
              <a:t>term </a:t>
            </a:r>
            <a:r>
              <a:rPr dirty="0" sz="2400" spc="-135">
                <a:latin typeface="Trebuchet MS"/>
                <a:cs typeface="Trebuchet MS"/>
              </a:rPr>
              <a:t>by </a:t>
            </a:r>
            <a:r>
              <a:rPr dirty="0" sz="2400" spc="-155">
                <a:latin typeface="Trebuchet MS"/>
                <a:cs typeface="Trebuchet MS"/>
              </a:rPr>
              <a:t>term,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gives</a:t>
            </a:r>
            <a:endParaRPr sz="2400">
              <a:latin typeface="Trebuchet MS"/>
              <a:cs typeface="Trebuchet MS"/>
            </a:endParaRPr>
          </a:p>
          <a:p>
            <a:pPr marL="438150">
              <a:lnSpc>
                <a:spcPct val="100000"/>
              </a:lnSpc>
              <a:spcBef>
                <a:spcPts val="350"/>
              </a:spcBef>
              <a:tabLst>
                <a:tab pos="991235" algn="l"/>
              </a:tabLst>
            </a:pPr>
            <a:r>
              <a:rPr dirty="0" sz="2400" spc="-50">
                <a:latin typeface="Trebuchet MS"/>
                <a:cs typeface="Trebuchet MS"/>
              </a:rPr>
              <a:t>2S</a:t>
            </a:r>
            <a:r>
              <a:rPr dirty="0" baseline="-19713" sz="2325" spc="-75">
                <a:latin typeface="Trebuchet MS"/>
                <a:cs typeface="Trebuchet MS"/>
              </a:rPr>
              <a:t>n	</a:t>
            </a:r>
            <a:r>
              <a:rPr dirty="0" sz="2400" spc="140">
                <a:latin typeface="Trebuchet MS"/>
                <a:cs typeface="Trebuchet MS"/>
              </a:rPr>
              <a:t>=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(a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140">
                <a:latin typeface="Trebuchet MS"/>
                <a:cs typeface="Trebuchet MS"/>
              </a:rPr>
              <a:t>+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a</a:t>
            </a:r>
            <a:r>
              <a:rPr dirty="0" baseline="-19713" sz="2325" spc="-165">
                <a:latin typeface="Trebuchet MS"/>
                <a:cs typeface="Trebuchet MS"/>
              </a:rPr>
              <a:t>n</a:t>
            </a:r>
            <a:r>
              <a:rPr dirty="0" sz="2400" spc="-110">
                <a:latin typeface="Trebuchet MS"/>
                <a:cs typeface="Trebuchet MS"/>
              </a:rPr>
              <a:t>)</a:t>
            </a:r>
            <a:r>
              <a:rPr dirty="0" sz="2400" spc="-145">
                <a:latin typeface="Trebuchet MS"/>
                <a:cs typeface="Trebuchet MS"/>
              </a:rPr>
              <a:t> </a:t>
            </a:r>
            <a:r>
              <a:rPr dirty="0" sz="2400" spc="140">
                <a:latin typeface="Trebuchet MS"/>
                <a:cs typeface="Trebuchet MS"/>
              </a:rPr>
              <a:t>+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(a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140">
                <a:latin typeface="Trebuchet MS"/>
                <a:cs typeface="Trebuchet MS"/>
              </a:rPr>
              <a:t>+</a:t>
            </a:r>
            <a:r>
              <a:rPr dirty="0" sz="2400" spc="-10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</a:t>
            </a:r>
            <a:r>
              <a:rPr dirty="0" baseline="-19713" sz="2325" spc="-172">
                <a:latin typeface="Trebuchet MS"/>
                <a:cs typeface="Trebuchet MS"/>
              </a:rPr>
              <a:t>n</a:t>
            </a:r>
            <a:r>
              <a:rPr dirty="0" sz="2400" spc="-114">
                <a:latin typeface="Trebuchet MS"/>
                <a:cs typeface="Trebuchet MS"/>
              </a:rPr>
              <a:t>)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140">
                <a:latin typeface="Trebuchet MS"/>
                <a:cs typeface="Trebuchet MS"/>
              </a:rPr>
              <a:t>+</a:t>
            </a:r>
            <a:r>
              <a:rPr dirty="0" sz="2400" spc="-10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(a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140">
                <a:latin typeface="Trebuchet MS"/>
                <a:cs typeface="Trebuchet MS"/>
              </a:rPr>
              <a:t>+</a:t>
            </a:r>
            <a:r>
              <a:rPr dirty="0" sz="2400" spc="-10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</a:t>
            </a:r>
            <a:r>
              <a:rPr dirty="0" baseline="-19713" sz="2325" spc="-172">
                <a:latin typeface="Trebuchet MS"/>
                <a:cs typeface="Trebuchet MS"/>
              </a:rPr>
              <a:t>n</a:t>
            </a:r>
            <a:r>
              <a:rPr dirty="0" sz="2400" spc="-114">
                <a:latin typeface="Trebuchet MS"/>
                <a:cs typeface="Trebuchet MS"/>
              </a:rPr>
              <a:t>)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140">
                <a:latin typeface="Trebuchet MS"/>
                <a:cs typeface="Trebuchet MS"/>
              </a:rPr>
              <a:t>+</a:t>
            </a:r>
            <a:r>
              <a:rPr dirty="0" sz="2400" spc="-100">
                <a:latin typeface="Trebuchet MS"/>
                <a:cs typeface="Trebuchet MS"/>
              </a:rPr>
              <a:t> </a:t>
            </a:r>
            <a:r>
              <a:rPr dirty="0" sz="2400" spc="640">
                <a:latin typeface="Trebuchet MS"/>
                <a:cs typeface="Trebuchet MS"/>
              </a:rPr>
              <a:t>…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140">
                <a:latin typeface="Trebuchet MS"/>
                <a:cs typeface="Trebuchet MS"/>
              </a:rPr>
              <a:t>+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(a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140">
                <a:latin typeface="Trebuchet MS"/>
                <a:cs typeface="Trebuchet MS"/>
              </a:rPr>
              <a:t>+</a:t>
            </a:r>
            <a:r>
              <a:rPr dirty="0" sz="2400" spc="-10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</a:t>
            </a:r>
            <a:r>
              <a:rPr dirty="0" baseline="-19713" sz="2325" spc="-172">
                <a:latin typeface="Trebuchet MS"/>
                <a:cs typeface="Trebuchet MS"/>
              </a:rPr>
              <a:t>n</a:t>
            </a:r>
            <a:r>
              <a:rPr dirty="0" sz="2400" spc="-114"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  <a:p>
            <a:pPr marL="6483350">
              <a:lnSpc>
                <a:spcPct val="100000"/>
              </a:lnSpc>
              <a:spcBef>
                <a:spcPts val="275"/>
              </a:spcBef>
            </a:pPr>
            <a:r>
              <a:rPr dirty="0" sz="2400" spc="-125">
                <a:solidFill>
                  <a:srgbClr val="C00000"/>
                </a:solidFill>
                <a:latin typeface="Trebuchet MS"/>
                <a:cs typeface="Trebuchet MS"/>
              </a:rPr>
              <a:t>(n</a:t>
            </a:r>
            <a:r>
              <a:rPr dirty="0" sz="2400" spc="-9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C00000"/>
                </a:solidFill>
                <a:latin typeface="Trebuchet MS"/>
                <a:cs typeface="Trebuchet MS"/>
              </a:rPr>
              <a:t>terms)</a:t>
            </a:r>
            <a:endParaRPr sz="2400">
              <a:latin typeface="Trebuchet MS"/>
              <a:cs typeface="Trebuchet MS"/>
            </a:endParaRPr>
          </a:p>
          <a:p>
            <a:pPr marL="600710" marR="5262245" indent="-162560">
              <a:lnSpc>
                <a:spcPct val="109500"/>
              </a:lnSpc>
              <a:spcBef>
                <a:spcPts val="75"/>
              </a:spcBef>
              <a:tabLst>
                <a:tab pos="991235" algn="l"/>
              </a:tabLst>
            </a:pPr>
            <a:r>
              <a:rPr dirty="0" sz="2400" spc="-50">
                <a:latin typeface="Trebuchet MS"/>
                <a:cs typeface="Trebuchet MS"/>
              </a:rPr>
              <a:t>2S</a:t>
            </a:r>
            <a:r>
              <a:rPr dirty="0" baseline="-19713" sz="2325" spc="-75">
                <a:latin typeface="Trebuchet MS"/>
                <a:cs typeface="Trebuchet MS"/>
              </a:rPr>
              <a:t>n	</a:t>
            </a:r>
            <a:r>
              <a:rPr dirty="0" sz="2400" spc="145">
                <a:latin typeface="Trebuchet MS"/>
                <a:cs typeface="Trebuchet MS"/>
              </a:rPr>
              <a:t>= </a:t>
            </a:r>
            <a:r>
              <a:rPr dirty="0" sz="2400" spc="-160">
                <a:latin typeface="Trebuchet MS"/>
                <a:cs typeface="Trebuchet MS"/>
              </a:rPr>
              <a:t>n(a </a:t>
            </a:r>
            <a:r>
              <a:rPr dirty="0" sz="2400" spc="145">
                <a:latin typeface="Trebuchet MS"/>
                <a:cs typeface="Trebuchet MS"/>
              </a:rPr>
              <a:t>+ </a:t>
            </a:r>
            <a:r>
              <a:rPr dirty="0" sz="2400" spc="-110">
                <a:latin typeface="Trebuchet MS"/>
                <a:cs typeface="Trebuchet MS"/>
              </a:rPr>
              <a:t>a</a:t>
            </a:r>
            <a:r>
              <a:rPr dirty="0" baseline="-19713" sz="2325" spc="-165">
                <a:latin typeface="Trebuchet MS"/>
                <a:cs typeface="Trebuchet MS"/>
              </a:rPr>
              <a:t>n</a:t>
            </a:r>
            <a:r>
              <a:rPr dirty="0" sz="2400" spc="-110">
                <a:latin typeface="Trebuchet MS"/>
                <a:cs typeface="Trebuchet MS"/>
              </a:rPr>
              <a:t>)  </a:t>
            </a:r>
            <a:r>
              <a:rPr dirty="0" sz="2400" spc="-50">
                <a:latin typeface="Trebuchet MS"/>
                <a:cs typeface="Trebuchet MS"/>
              </a:rPr>
              <a:t>S</a:t>
            </a:r>
            <a:r>
              <a:rPr dirty="0" baseline="-19713" sz="2325" spc="-75">
                <a:latin typeface="Trebuchet MS"/>
                <a:cs typeface="Trebuchet MS"/>
              </a:rPr>
              <a:t>n </a:t>
            </a:r>
            <a:r>
              <a:rPr dirty="0" sz="2400" spc="145">
                <a:latin typeface="Trebuchet MS"/>
                <a:cs typeface="Trebuchet MS"/>
              </a:rPr>
              <a:t>= </a:t>
            </a:r>
            <a:r>
              <a:rPr dirty="0" sz="2400" spc="-160">
                <a:latin typeface="Trebuchet MS"/>
                <a:cs typeface="Trebuchet MS"/>
              </a:rPr>
              <a:t>n(a </a:t>
            </a:r>
            <a:r>
              <a:rPr dirty="0" sz="2400" spc="145">
                <a:latin typeface="Trebuchet MS"/>
                <a:cs typeface="Trebuchet MS"/>
              </a:rPr>
              <a:t>+</a:t>
            </a:r>
            <a:r>
              <a:rPr dirty="0" sz="2400" spc="-165">
                <a:latin typeface="Trebuchet MS"/>
                <a:cs typeface="Trebuchet MS"/>
              </a:rPr>
              <a:t> </a:t>
            </a:r>
            <a:r>
              <a:rPr dirty="0" sz="2400" spc="-200">
                <a:latin typeface="Trebuchet MS"/>
                <a:cs typeface="Trebuchet MS"/>
              </a:rPr>
              <a:t>a</a:t>
            </a:r>
            <a:r>
              <a:rPr dirty="0" baseline="-19713" sz="2325" spc="-300">
                <a:latin typeface="Trebuchet MS"/>
                <a:cs typeface="Trebuchet MS"/>
              </a:rPr>
              <a:t>n</a:t>
            </a:r>
            <a:r>
              <a:rPr dirty="0" sz="2400" spc="-200">
                <a:latin typeface="Trebuchet MS"/>
                <a:cs typeface="Trebuchet MS"/>
              </a:rPr>
              <a:t>)/2</a:t>
            </a:r>
            <a:endParaRPr sz="2400">
              <a:latin typeface="Trebuchet MS"/>
              <a:cs typeface="Trebuchet MS"/>
            </a:endParaRPr>
          </a:p>
          <a:p>
            <a:pPr marL="438150">
              <a:lnSpc>
                <a:spcPct val="100000"/>
              </a:lnSpc>
              <a:spcBef>
                <a:spcPts val="350"/>
              </a:spcBef>
            </a:pPr>
            <a:r>
              <a:rPr dirty="0" sz="2400" spc="-180">
                <a:latin typeface="Trebuchet MS"/>
                <a:cs typeface="Trebuchet MS"/>
              </a:rPr>
              <a:t>If </a:t>
            </a:r>
            <a:r>
              <a:rPr dirty="0" sz="2400" spc="-150">
                <a:latin typeface="Trebuchet MS"/>
                <a:cs typeface="Trebuchet MS"/>
              </a:rPr>
              <a:t>we </a:t>
            </a:r>
            <a:r>
              <a:rPr dirty="0" sz="2400" spc="-95">
                <a:latin typeface="Trebuchet MS"/>
                <a:cs typeface="Trebuchet MS"/>
              </a:rPr>
              <a:t>write </a:t>
            </a:r>
            <a:r>
              <a:rPr dirty="0" sz="2400" spc="-14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7921" sz="2325" spc="-209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400" spc="14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400" spc="-240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400" spc="14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400" spc="-125">
                <a:solidFill>
                  <a:srgbClr val="C00000"/>
                </a:solidFill>
                <a:latin typeface="Trebuchet MS"/>
                <a:cs typeface="Trebuchet MS"/>
              </a:rPr>
              <a:t>(n </a:t>
            </a:r>
            <a:r>
              <a:rPr dirty="0" sz="2400" spc="-105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dirty="0" sz="2400" spc="-4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solidFill>
                  <a:srgbClr val="C00000"/>
                </a:solidFill>
                <a:latin typeface="Trebuchet MS"/>
                <a:cs typeface="Trebuchet MS"/>
              </a:rPr>
              <a:t>1)d</a:t>
            </a:r>
            <a:endParaRPr sz="2400">
              <a:latin typeface="Trebuchet MS"/>
              <a:cs typeface="Trebuchet MS"/>
            </a:endParaRPr>
          </a:p>
          <a:p>
            <a:pPr marL="600710">
              <a:lnSpc>
                <a:spcPct val="100000"/>
              </a:lnSpc>
              <a:spcBef>
                <a:spcPts val="275"/>
              </a:spcBef>
            </a:pPr>
            <a:r>
              <a:rPr dirty="0" sz="2400" spc="95" b="1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dirty="0" baseline="-19713" sz="2325" spc="142" b="1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400" spc="-5" b="1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400" spc="5" b="1">
                <a:solidFill>
                  <a:srgbClr val="C00000"/>
                </a:solidFill>
                <a:latin typeface="Trebuchet MS"/>
                <a:cs typeface="Trebuchet MS"/>
              </a:rPr>
              <a:t>n(a </a:t>
            </a:r>
            <a:r>
              <a:rPr dirty="0" sz="2400" spc="-5" b="1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400" spc="-4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195" b="1">
                <a:solidFill>
                  <a:srgbClr val="C00000"/>
                </a:solidFill>
                <a:latin typeface="Trebuchet MS"/>
                <a:cs typeface="Trebuchet MS"/>
              </a:rPr>
              <a:t>l)/2</a:t>
            </a:r>
            <a:r>
              <a:rPr dirty="0" sz="2400" spc="195">
                <a:latin typeface="Trebuchet MS"/>
                <a:cs typeface="Trebuchet MS"/>
              </a:rPr>
              <a:t>…………………..(3)</a:t>
            </a:r>
            <a:endParaRPr sz="2400">
              <a:latin typeface="Trebuchet MS"/>
              <a:cs typeface="Trebuchet MS"/>
            </a:endParaRPr>
          </a:p>
          <a:p>
            <a:pPr marL="352425">
              <a:lnSpc>
                <a:spcPct val="100000"/>
              </a:lnSpc>
              <a:spcBef>
                <a:spcPts val="350"/>
              </a:spcBef>
            </a:pPr>
            <a:r>
              <a:rPr dirty="0" sz="2400" spc="-105">
                <a:latin typeface="Trebuchet MS"/>
                <a:cs typeface="Trebuchet MS"/>
              </a:rPr>
              <a:t>Therefore</a:t>
            </a:r>
            <a:endParaRPr sz="2400">
              <a:latin typeface="Trebuchet MS"/>
              <a:cs typeface="Trebuchet MS"/>
            </a:endParaRPr>
          </a:p>
          <a:p>
            <a:pPr marL="600710">
              <a:lnSpc>
                <a:spcPct val="100000"/>
              </a:lnSpc>
              <a:spcBef>
                <a:spcPts val="350"/>
              </a:spcBef>
              <a:tabLst>
                <a:tab pos="1191895" algn="l"/>
              </a:tabLst>
            </a:pPr>
            <a:r>
              <a:rPr dirty="0" sz="2400" spc="25">
                <a:latin typeface="Trebuchet MS"/>
                <a:cs typeface="Trebuchet MS"/>
              </a:rPr>
              <a:t>S</a:t>
            </a:r>
            <a:r>
              <a:rPr dirty="0" baseline="-19713" sz="2325" spc="37">
                <a:latin typeface="Trebuchet MS"/>
                <a:cs typeface="Trebuchet MS"/>
              </a:rPr>
              <a:t>n</a:t>
            </a:r>
            <a:r>
              <a:rPr dirty="0" sz="2400" spc="25">
                <a:latin typeface="Trebuchet MS"/>
                <a:cs typeface="Trebuchet MS"/>
              </a:rPr>
              <a:t>=	</a:t>
            </a:r>
            <a:r>
              <a:rPr dirty="0" sz="2400" spc="-250">
                <a:latin typeface="Trebuchet MS"/>
                <a:cs typeface="Trebuchet MS"/>
              </a:rPr>
              <a:t>n/2 </a:t>
            </a:r>
            <a:r>
              <a:rPr dirty="0" sz="2400" spc="-150">
                <a:latin typeface="Trebuchet MS"/>
                <a:cs typeface="Trebuchet MS"/>
              </a:rPr>
              <a:t>[a </a:t>
            </a:r>
            <a:r>
              <a:rPr dirty="0" sz="2400" spc="145">
                <a:latin typeface="Trebuchet MS"/>
                <a:cs typeface="Trebuchet MS"/>
              </a:rPr>
              <a:t>+ </a:t>
            </a:r>
            <a:r>
              <a:rPr dirty="0" sz="2400" spc="-235">
                <a:latin typeface="Trebuchet MS"/>
                <a:cs typeface="Trebuchet MS"/>
              </a:rPr>
              <a:t>a </a:t>
            </a:r>
            <a:r>
              <a:rPr dirty="0" sz="2400" spc="145">
                <a:latin typeface="Trebuchet MS"/>
                <a:cs typeface="Trebuchet MS"/>
              </a:rPr>
              <a:t>+ </a:t>
            </a:r>
            <a:r>
              <a:rPr dirty="0" sz="2400" spc="-120">
                <a:latin typeface="Trebuchet MS"/>
                <a:cs typeface="Trebuchet MS"/>
              </a:rPr>
              <a:t>(n </a:t>
            </a:r>
            <a:r>
              <a:rPr dirty="0" sz="2400" spc="-105">
                <a:latin typeface="Trebuchet MS"/>
                <a:cs typeface="Trebuchet MS"/>
              </a:rPr>
              <a:t>- </a:t>
            </a:r>
            <a:r>
              <a:rPr dirty="0" sz="2400" spc="-80">
                <a:latin typeface="Trebuchet MS"/>
                <a:cs typeface="Trebuchet MS"/>
              </a:rPr>
              <a:t>1)</a:t>
            </a:r>
            <a:r>
              <a:rPr dirty="0" sz="2400" spc="-44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d]</a:t>
            </a:r>
            <a:endParaRPr sz="2400">
              <a:latin typeface="Trebuchet MS"/>
              <a:cs typeface="Trebuchet MS"/>
            </a:endParaRPr>
          </a:p>
          <a:p>
            <a:pPr marL="600710">
              <a:lnSpc>
                <a:spcPct val="100000"/>
              </a:lnSpc>
              <a:spcBef>
                <a:spcPts val="275"/>
              </a:spcBef>
            </a:pPr>
            <a:r>
              <a:rPr dirty="0" sz="2400" spc="95" b="1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dirty="0" baseline="-19713" sz="2325" spc="142" b="1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400" spc="-5" b="1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400" spc="-114" b="1">
                <a:solidFill>
                  <a:srgbClr val="C00000"/>
                </a:solidFill>
                <a:latin typeface="Trebuchet MS"/>
                <a:cs typeface="Trebuchet MS"/>
              </a:rPr>
              <a:t>n/2 </a:t>
            </a:r>
            <a:r>
              <a:rPr dirty="0" sz="2400" b="1">
                <a:solidFill>
                  <a:srgbClr val="C00000"/>
                </a:solidFill>
                <a:latin typeface="Trebuchet MS"/>
                <a:cs typeface="Trebuchet MS"/>
              </a:rPr>
              <a:t>[2 </a:t>
            </a:r>
            <a:r>
              <a:rPr dirty="0" sz="2400" spc="-5" b="1">
                <a:solidFill>
                  <a:srgbClr val="C00000"/>
                </a:solidFill>
                <a:latin typeface="Trebuchet MS"/>
                <a:cs typeface="Trebuchet MS"/>
              </a:rPr>
              <a:t>a + </a:t>
            </a:r>
            <a:r>
              <a:rPr dirty="0" sz="2400" b="1">
                <a:solidFill>
                  <a:srgbClr val="C00000"/>
                </a:solidFill>
                <a:latin typeface="Trebuchet MS"/>
                <a:cs typeface="Trebuchet MS"/>
              </a:rPr>
              <a:t>(n </a:t>
            </a:r>
            <a:r>
              <a:rPr dirty="0" sz="2400" spc="-85" b="1">
                <a:solidFill>
                  <a:srgbClr val="C00000"/>
                </a:solidFill>
                <a:latin typeface="Trebuchet MS"/>
                <a:cs typeface="Trebuchet MS"/>
              </a:rPr>
              <a:t>- </a:t>
            </a:r>
            <a:r>
              <a:rPr dirty="0" sz="2400" spc="-10" b="1">
                <a:solidFill>
                  <a:srgbClr val="C00000"/>
                </a:solidFill>
                <a:latin typeface="Trebuchet MS"/>
                <a:cs typeface="Trebuchet MS"/>
              </a:rPr>
              <a:t>1)</a:t>
            </a:r>
            <a:r>
              <a:rPr dirty="0" sz="2400" spc="-14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155" b="1">
                <a:solidFill>
                  <a:srgbClr val="C00000"/>
                </a:solidFill>
                <a:latin typeface="Trebuchet MS"/>
                <a:cs typeface="Trebuchet MS"/>
              </a:rPr>
              <a:t>d]</a:t>
            </a:r>
            <a:r>
              <a:rPr dirty="0" sz="2400" spc="155">
                <a:latin typeface="Trebuchet MS"/>
                <a:cs typeface="Trebuchet MS"/>
              </a:rPr>
              <a:t>……….(4)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075" y="1196911"/>
            <a:ext cx="7956550" cy="46132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25"/>
              </a:spcBef>
              <a:tabLst>
                <a:tab pos="3524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45">
                <a:latin typeface="Trebuchet MS"/>
                <a:cs typeface="Trebuchet MS"/>
              </a:rPr>
              <a:t>We </a:t>
            </a:r>
            <a:r>
              <a:rPr dirty="0" sz="2600" spc="-195">
                <a:latin typeface="Trebuchet MS"/>
                <a:cs typeface="Trebuchet MS"/>
              </a:rPr>
              <a:t>have </a:t>
            </a:r>
            <a:r>
              <a:rPr dirty="0" sz="2600" spc="-70">
                <a:latin typeface="Trebuchet MS"/>
                <a:cs typeface="Trebuchet MS"/>
              </a:rPr>
              <a:t>t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wo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formulas </a:t>
            </a:r>
            <a:r>
              <a:rPr dirty="0" sz="2600" spc="-80">
                <a:latin typeface="Trebuchet MS"/>
                <a:cs typeface="Trebuchet MS"/>
              </a:rPr>
              <a:t>for </a:t>
            </a:r>
            <a:r>
              <a:rPr dirty="0" sz="2600" spc="-150">
                <a:latin typeface="Trebuchet MS"/>
                <a:cs typeface="Trebuchet MS"/>
              </a:rPr>
              <a:t>finding </a:t>
            </a:r>
            <a:r>
              <a:rPr dirty="0" sz="2600" spc="-245">
                <a:latin typeface="Trebuchet MS"/>
                <a:cs typeface="Trebuchet MS"/>
              </a:rPr>
              <a:t>a</a:t>
            </a:r>
            <a:r>
              <a:rPr dirty="0" sz="2600" spc="-409">
                <a:latin typeface="Trebuchet MS"/>
                <a:cs typeface="Trebuchet MS"/>
              </a:rPr>
              <a:t> </a:t>
            </a:r>
            <a:r>
              <a:rPr dirty="0" sz="2600" spc="-165">
                <a:solidFill>
                  <a:srgbClr val="C00000"/>
                </a:solidFill>
                <a:latin typeface="Trebuchet MS"/>
                <a:cs typeface="Trebuchet MS"/>
              </a:rPr>
              <a:t>sum</a:t>
            </a:r>
            <a:r>
              <a:rPr dirty="0" sz="2600" spc="-16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 marL="352425" indent="1553845">
              <a:lnSpc>
                <a:spcPct val="100000"/>
              </a:lnSpc>
              <a:tabLst>
                <a:tab pos="5567680" algn="l"/>
              </a:tabLst>
            </a:pPr>
            <a:r>
              <a:rPr dirty="0" sz="2600" spc="-6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dirty="0" baseline="-19607" sz="2550" spc="-89">
                <a:solidFill>
                  <a:srgbClr val="C00000"/>
                </a:solidFill>
                <a:latin typeface="Trebuchet MS"/>
                <a:cs typeface="Trebuchet MS"/>
              </a:rPr>
              <a:t>n 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n(a</a:t>
            </a:r>
            <a:r>
              <a:rPr dirty="0" sz="2600" spc="-52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35" i="1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dirty="0" sz="2600" spc="-235">
                <a:solidFill>
                  <a:srgbClr val="C00000"/>
                </a:solidFill>
                <a:latin typeface="Trebuchet MS"/>
                <a:cs typeface="Trebuchet MS"/>
              </a:rPr>
              <a:t>)/2	</a:t>
            </a:r>
            <a:r>
              <a:rPr dirty="0" sz="2600" spc="210">
                <a:latin typeface="Trebuchet MS"/>
                <a:cs typeface="Trebuchet MS"/>
              </a:rPr>
              <a:t>…………..(1)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rebuchet MS"/>
              <a:cs typeface="Trebuchet MS"/>
            </a:endParaRPr>
          </a:p>
          <a:p>
            <a:pPr marL="352425" marR="466725">
              <a:lnSpc>
                <a:spcPts val="2780"/>
              </a:lnSpc>
            </a:pPr>
            <a:r>
              <a:rPr dirty="0" sz="2600" spc="50">
                <a:latin typeface="Trebuchet MS"/>
                <a:cs typeface="Trebuchet MS"/>
              </a:rPr>
              <a:t>We </a:t>
            </a:r>
            <a:r>
              <a:rPr dirty="0" sz="2600" spc="-105">
                <a:latin typeface="Trebuchet MS"/>
                <a:cs typeface="Trebuchet MS"/>
              </a:rPr>
              <a:t>use </a:t>
            </a:r>
            <a:r>
              <a:rPr dirty="0" sz="2600" spc="-150">
                <a:latin typeface="Trebuchet MS"/>
                <a:cs typeface="Trebuchet MS"/>
              </a:rPr>
              <a:t>it </a:t>
            </a:r>
            <a:r>
              <a:rPr dirty="0" sz="2600" spc="-100">
                <a:latin typeface="Trebuchet MS"/>
                <a:cs typeface="Trebuchet MS"/>
              </a:rPr>
              <a:t>when </a:t>
            </a:r>
            <a:r>
              <a:rPr dirty="0" sz="2600" spc="-150">
                <a:latin typeface="Trebuchet MS"/>
                <a:cs typeface="Trebuchet MS"/>
              </a:rPr>
              <a:t>we are </a:t>
            </a:r>
            <a:r>
              <a:rPr dirty="0" sz="2600" spc="-165">
                <a:latin typeface="Trebuchet MS"/>
                <a:cs typeface="Trebuchet MS"/>
              </a:rPr>
              <a:t>given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first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215" i="1">
                <a:solidFill>
                  <a:srgbClr val="00AF50"/>
                </a:solidFill>
                <a:latin typeface="Arial"/>
                <a:cs typeface="Arial"/>
              </a:rPr>
              <a:t>a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65">
                <a:solidFill>
                  <a:srgbClr val="C00000"/>
                </a:solidFill>
                <a:latin typeface="Trebuchet MS"/>
                <a:cs typeface="Trebuchet MS"/>
              </a:rPr>
              <a:t>last 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term</a:t>
            </a:r>
            <a:r>
              <a:rPr dirty="0" sz="2600" spc="-1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20" i="1">
                <a:solidFill>
                  <a:srgbClr val="00AF50"/>
                </a:solidFill>
                <a:latin typeface="Arial"/>
                <a:cs typeface="Arial"/>
              </a:rPr>
              <a:t>l</a:t>
            </a:r>
            <a:r>
              <a:rPr dirty="0" sz="2600" spc="-22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rebuchet MS"/>
              <a:cs typeface="Trebuchet MS"/>
            </a:endParaRPr>
          </a:p>
          <a:p>
            <a:pPr marL="1906905">
              <a:lnSpc>
                <a:spcPct val="100000"/>
              </a:lnSpc>
              <a:tabLst>
                <a:tab pos="5520055" algn="l"/>
              </a:tabLst>
            </a:pPr>
            <a:r>
              <a:rPr dirty="0" sz="2600" spc="-6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dirty="0" baseline="-19607" sz="2550" spc="-89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250">
                <a:solidFill>
                  <a:srgbClr val="C00000"/>
                </a:solidFill>
                <a:latin typeface="Trebuchet MS"/>
                <a:cs typeface="Trebuchet MS"/>
              </a:rPr>
              <a:t>n/2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[2a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(n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dirty="0" sz="2600" spc="-16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1)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d]	</a:t>
            </a:r>
            <a:r>
              <a:rPr dirty="0" sz="2600" spc="-335">
                <a:latin typeface="Trebuchet MS"/>
                <a:cs typeface="Trebuchet MS"/>
              </a:rPr>
              <a:t>...................(2)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rebuchet MS"/>
              <a:cs typeface="Trebuchet MS"/>
            </a:endParaRPr>
          </a:p>
          <a:p>
            <a:pPr marL="352425" marR="30480">
              <a:lnSpc>
                <a:spcPts val="2850"/>
              </a:lnSpc>
            </a:pPr>
            <a:r>
              <a:rPr dirty="0" sz="2600" spc="50">
                <a:latin typeface="Trebuchet MS"/>
                <a:cs typeface="Trebuchet MS"/>
              </a:rPr>
              <a:t>We </a:t>
            </a:r>
            <a:r>
              <a:rPr dirty="0" sz="2600" spc="-145">
                <a:latin typeface="Trebuchet MS"/>
                <a:cs typeface="Trebuchet MS"/>
              </a:rPr>
              <a:t>will </a:t>
            </a:r>
            <a:r>
              <a:rPr dirty="0" sz="2600" spc="-105">
                <a:latin typeface="Trebuchet MS"/>
                <a:cs typeface="Trebuchet MS"/>
              </a:rPr>
              <a:t>use </a:t>
            </a:r>
            <a:r>
              <a:rPr dirty="0" sz="2600" spc="-150">
                <a:latin typeface="Trebuchet MS"/>
                <a:cs typeface="Trebuchet MS"/>
              </a:rPr>
              <a:t>it </a:t>
            </a:r>
            <a:r>
              <a:rPr dirty="0" sz="2600" spc="-100">
                <a:latin typeface="Trebuchet MS"/>
                <a:cs typeface="Trebuchet MS"/>
              </a:rPr>
              <a:t>when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first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40">
                <a:latin typeface="Trebuchet MS"/>
                <a:cs typeface="Trebuchet MS"/>
              </a:rPr>
              <a:t>and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common </a:t>
            </a:r>
            <a:r>
              <a:rPr dirty="0" sz="2600" spc="-160">
                <a:solidFill>
                  <a:srgbClr val="C00000"/>
                </a:solidFill>
                <a:latin typeface="Trebuchet MS"/>
                <a:cs typeface="Trebuchet MS"/>
              </a:rPr>
              <a:t>difference</a:t>
            </a:r>
            <a:r>
              <a:rPr dirty="0" sz="2600" spc="-3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is  </a:t>
            </a:r>
            <a:r>
              <a:rPr dirty="0" sz="2600" spc="-195">
                <a:latin typeface="Trebuchet MS"/>
                <a:cs typeface="Trebuchet MS"/>
              </a:rPr>
              <a:t>given.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E</a:t>
            </a:r>
            <a:r>
              <a:rPr dirty="0" spc="50"/>
              <a:t>R</a:t>
            </a:r>
            <a:r>
              <a:rPr dirty="0" spc="30"/>
              <a:t>C</a:t>
            </a:r>
            <a:r>
              <a:rPr dirty="0" spc="-5"/>
              <a:t>I</a:t>
            </a:r>
            <a:r>
              <a:rPr dirty="0" spc="-10"/>
              <a:t>S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775" y="1158430"/>
            <a:ext cx="7522845" cy="421322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39725" indent="-276860">
              <a:lnSpc>
                <a:spcPct val="100000"/>
              </a:lnSpc>
              <a:spcBef>
                <a:spcPts val="73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339725" algn="l"/>
                <a:tab pos="340360" algn="l"/>
              </a:tabLst>
            </a:pPr>
            <a:r>
              <a:rPr dirty="0" sz="2600" spc="-125">
                <a:latin typeface="Trebuchet MS"/>
                <a:cs typeface="Trebuchet MS"/>
              </a:rPr>
              <a:t>Find the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sum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first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natural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numbers</a:t>
            </a:r>
            <a:r>
              <a:rPr dirty="0" sz="2600" spc="-125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marL="339725" indent="-276860">
              <a:lnSpc>
                <a:spcPct val="100000"/>
              </a:lnSpc>
              <a:spcBef>
                <a:spcPts val="635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339725" algn="l"/>
                <a:tab pos="340360" algn="l"/>
              </a:tabLst>
            </a:pPr>
            <a:r>
              <a:rPr dirty="0" u="heavy" sz="2600" spc="34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SOLUTION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rebuchet MS"/>
              <a:cs typeface="Trebuchet MS"/>
            </a:endParaRPr>
          </a:p>
          <a:p>
            <a:pPr marL="339725">
              <a:lnSpc>
                <a:spcPct val="100000"/>
              </a:lnSpc>
              <a:spcBef>
                <a:spcPts val="5"/>
              </a:spcBef>
              <a:tabLst>
                <a:tab pos="1893570" algn="l"/>
              </a:tabLst>
            </a:pPr>
            <a:r>
              <a:rPr dirty="0" sz="2600" spc="-120">
                <a:latin typeface="Trebuchet MS"/>
                <a:cs typeface="Trebuchet MS"/>
              </a:rPr>
              <a:t>Let	</a:t>
            </a:r>
            <a:r>
              <a:rPr dirty="0" sz="2600" spc="-6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dirty="0" baseline="-19607" sz="2550" spc="-89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baseline="-19607" sz="2550" spc="292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20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r>
              <a:rPr dirty="0" sz="2600" spc="-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1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rebuchet MS"/>
              <a:cs typeface="Trebuchet MS"/>
            </a:endParaRPr>
          </a:p>
          <a:p>
            <a:pPr marL="339725" marR="43180">
              <a:lnSpc>
                <a:spcPct val="101099"/>
              </a:lnSpc>
            </a:pPr>
            <a:r>
              <a:rPr dirty="0" sz="2600" spc="-75">
                <a:latin typeface="Trebuchet MS"/>
                <a:cs typeface="Trebuchet MS"/>
              </a:rPr>
              <a:t>Clearly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right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hand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side </a:t>
            </a:r>
            <a:r>
              <a:rPr dirty="0" sz="2600" spc="-80">
                <a:latin typeface="Trebuchet MS"/>
                <a:cs typeface="Trebuchet MS"/>
              </a:rPr>
              <a:t>forms </a:t>
            </a:r>
            <a:r>
              <a:rPr dirty="0" sz="2600" spc="-175">
                <a:latin typeface="Trebuchet MS"/>
                <a:cs typeface="Trebuchet MS"/>
              </a:rPr>
              <a:t>an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arithmetic</a:t>
            </a:r>
            <a:r>
              <a:rPr dirty="0" sz="2600" spc="-5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series  </a:t>
            </a:r>
            <a:r>
              <a:rPr dirty="0" sz="2600" spc="-114">
                <a:latin typeface="Trebuchet MS"/>
                <a:cs typeface="Trebuchet MS"/>
              </a:rPr>
              <a:t>with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rebuchet MS"/>
              <a:cs typeface="Trebuchet MS"/>
            </a:endParaRPr>
          </a:p>
          <a:p>
            <a:pPr algn="ctr" marL="636270">
              <a:lnSpc>
                <a:spcPct val="100000"/>
              </a:lnSpc>
              <a:tabLst>
                <a:tab pos="1637030" algn="l"/>
                <a:tab pos="3562985" algn="l"/>
                <a:tab pos="4297680" algn="l"/>
              </a:tabLst>
            </a:pP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95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195">
                <a:latin typeface="Trebuchet MS"/>
                <a:cs typeface="Trebuchet MS"/>
              </a:rPr>
              <a:t>,	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d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2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-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26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	</a:t>
            </a:r>
            <a:r>
              <a:rPr dirty="0" sz="2600" spc="-145">
                <a:latin typeface="Trebuchet MS"/>
                <a:cs typeface="Trebuchet MS"/>
              </a:rPr>
              <a:t>and	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1073" y="1897232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 h="0">
                <a:moveTo>
                  <a:pt x="0" y="0"/>
                </a:moveTo>
                <a:lnTo>
                  <a:pt x="178837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61073" y="2623967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 h="0">
                <a:moveTo>
                  <a:pt x="0" y="0"/>
                </a:moveTo>
                <a:lnTo>
                  <a:pt x="178837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61073" y="3350682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 h="0">
                <a:moveTo>
                  <a:pt x="0" y="0"/>
                </a:moveTo>
                <a:lnTo>
                  <a:pt x="178837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41326" y="3037085"/>
            <a:ext cx="1391920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4883" sz="3225" spc="120" i="1">
                <a:latin typeface="Times New Roman"/>
                <a:cs typeface="Times New Roman"/>
              </a:rPr>
              <a:t>n</a:t>
            </a:r>
            <a:r>
              <a:rPr dirty="0" baseline="34883" sz="3225" spc="-292" i="1">
                <a:latin typeface="Times New Roman"/>
                <a:cs typeface="Times New Roman"/>
              </a:rPr>
              <a:t> </a:t>
            </a:r>
            <a:r>
              <a:rPr dirty="0" baseline="-2873" sz="4350" spc="-7">
                <a:latin typeface="Symbol"/>
                <a:cs typeface="Symbol"/>
              </a:rPr>
              <a:t></a:t>
            </a:r>
            <a:r>
              <a:rPr dirty="0" sz="2150" spc="-5">
                <a:latin typeface="Times New Roman"/>
                <a:cs typeface="Times New Roman"/>
              </a:rPr>
              <a:t>2</a:t>
            </a:r>
            <a:r>
              <a:rPr dirty="0" sz="2150" spc="-195">
                <a:latin typeface="Times New Roman"/>
                <a:cs typeface="Times New Roman"/>
              </a:rPr>
              <a:t> </a:t>
            </a:r>
            <a:r>
              <a:rPr dirty="0" sz="2150" spc="90">
                <a:latin typeface="Symbol"/>
                <a:cs typeface="Symbol"/>
              </a:rPr>
              <a:t></a:t>
            </a:r>
            <a:r>
              <a:rPr dirty="0" sz="2150" spc="-125">
                <a:latin typeface="Times New Roman"/>
                <a:cs typeface="Times New Roman"/>
              </a:rPr>
              <a:t> </a:t>
            </a:r>
            <a:r>
              <a:rPr dirty="0" sz="2150" spc="80" i="1">
                <a:latin typeface="Times New Roman"/>
                <a:cs typeface="Times New Roman"/>
              </a:rPr>
              <a:t>n</a:t>
            </a:r>
            <a:r>
              <a:rPr dirty="0" sz="2150" spc="-165" i="1">
                <a:latin typeface="Times New Roman"/>
                <a:cs typeface="Times New Roman"/>
              </a:rPr>
              <a:t> </a:t>
            </a:r>
            <a:r>
              <a:rPr dirty="0" sz="2150" spc="-15">
                <a:latin typeface="Symbol"/>
                <a:cs typeface="Symbol"/>
              </a:rPr>
              <a:t></a:t>
            </a:r>
            <a:r>
              <a:rPr dirty="0" sz="2150" spc="-15">
                <a:latin typeface="Times New Roman"/>
                <a:cs typeface="Times New Roman"/>
              </a:rPr>
              <a:t>1</a:t>
            </a:r>
            <a:r>
              <a:rPr dirty="0" baseline="-2873" sz="4350" spc="-22">
                <a:latin typeface="Symbol"/>
                <a:cs typeface="Symbol"/>
              </a:rPr>
              <a:t></a:t>
            </a:r>
            <a:endParaRPr baseline="-2873" sz="43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61073" y="4077426"/>
            <a:ext cx="889635" cy="0"/>
          </a:xfrm>
          <a:custGeom>
            <a:avLst/>
            <a:gdLst/>
            <a:ahLst/>
            <a:cxnLst/>
            <a:rect l="l" t="t" r="r" b="b"/>
            <a:pathLst>
              <a:path w="889635" h="0">
                <a:moveTo>
                  <a:pt x="0" y="0"/>
                </a:moveTo>
                <a:lnTo>
                  <a:pt x="889630" y="0"/>
                </a:lnTo>
              </a:path>
            </a:pathLst>
          </a:custGeom>
          <a:ln w="13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69018" y="1892693"/>
            <a:ext cx="172720" cy="351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8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41326" y="1583635"/>
            <a:ext cx="1937385" cy="4679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u="none" baseline="34883" sz="3225" spc="120" b="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u="none" baseline="34883" sz="3225" spc="-292" b="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-2873" sz="4350" spc="52" b="0">
                <a:solidFill>
                  <a:srgbClr val="000000"/>
                </a:solidFill>
                <a:latin typeface="Symbol"/>
                <a:cs typeface="Symbol"/>
              </a:rPr>
              <a:t></a:t>
            </a:r>
            <a:r>
              <a:rPr dirty="0" u="none" sz="2150" spc="35" b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dirty="0" u="none" sz="2150" spc="35" b="0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u="none" sz="2150" spc="-120" b="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sz="2150" spc="90" b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dirty="0" u="none" sz="2150" spc="-16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sz="2150" spc="95" b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u="none" sz="2150" spc="95" b="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u="none" sz="2150" spc="-155" b="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sz="2150" spc="75" b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u="none" sz="2150" spc="75" b="0">
                <a:solidFill>
                  <a:srgbClr val="000000"/>
                </a:solidFill>
                <a:latin typeface="Times New Roman"/>
                <a:cs typeface="Times New Roman"/>
              </a:rPr>
              <a:t>1)</a:t>
            </a:r>
            <a:r>
              <a:rPr dirty="0" u="none" sz="2150" spc="75" b="0" i="1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u="none" sz="2150" spc="-245" b="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baseline="-2873" sz="4350" spc="-315" b="0">
                <a:solidFill>
                  <a:srgbClr val="000000"/>
                </a:solidFill>
                <a:latin typeface="Symbol"/>
                <a:cs typeface="Symbol"/>
              </a:rPr>
              <a:t></a:t>
            </a:r>
            <a:endParaRPr baseline="-2873" sz="4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9018" y="2619428"/>
            <a:ext cx="172720" cy="351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8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1326" y="2310350"/>
            <a:ext cx="2185035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4883" sz="3225" spc="120" i="1">
                <a:latin typeface="Times New Roman"/>
                <a:cs typeface="Times New Roman"/>
              </a:rPr>
              <a:t>n</a:t>
            </a:r>
            <a:r>
              <a:rPr dirty="0" baseline="34883" sz="3225" spc="-292" i="1">
                <a:latin typeface="Times New Roman"/>
                <a:cs typeface="Times New Roman"/>
              </a:rPr>
              <a:t> </a:t>
            </a:r>
            <a:r>
              <a:rPr dirty="0" baseline="-2873" sz="4350" spc="-60">
                <a:latin typeface="Symbol"/>
                <a:cs typeface="Symbol"/>
              </a:rPr>
              <a:t></a:t>
            </a:r>
            <a:r>
              <a:rPr dirty="0" sz="2150" spc="-40">
                <a:latin typeface="Times New Roman"/>
                <a:cs typeface="Times New Roman"/>
              </a:rPr>
              <a:t>2(1)</a:t>
            </a:r>
            <a:r>
              <a:rPr dirty="0" sz="2150" spc="-170">
                <a:latin typeface="Times New Roman"/>
                <a:cs typeface="Times New Roman"/>
              </a:rPr>
              <a:t> </a:t>
            </a:r>
            <a:r>
              <a:rPr dirty="0" sz="2150" spc="90">
                <a:latin typeface="Symbol"/>
                <a:cs typeface="Symbol"/>
              </a:rPr>
              <a:t></a:t>
            </a:r>
            <a:r>
              <a:rPr dirty="0" sz="2150" spc="-160">
                <a:latin typeface="Times New Roman"/>
                <a:cs typeface="Times New Roman"/>
              </a:rPr>
              <a:t> </a:t>
            </a:r>
            <a:r>
              <a:rPr dirty="0" sz="2150" spc="95">
                <a:latin typeface="Times New Roman"/>
                <a:cs typeface="Times New Roman"/>
              </a:rPr>
              <a:t>(</a:t>
            </a:r>
            <a:r>
              <a:rPr dirty="0" sz="2150" spc="95" i="1">
                <a:latin typeface="Times New Roman"/>
                <a:cs typeface="Times New Roman"/>
              </a:rPr>
              <a:t>n</a:t>
            </a:r>
            <a:r>
              <a:rPr dirty="0" sz="2150" spc="-165" i="1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Symbol"/>
                <a:cs typeface="Symbol"/>
              </a:rPr>
              <a:t></a:t>
            </a:r>
            <a:r>
              <a:rPr dirty="0" sz="2150" spc="-25">
                <a:latin typeface="Times New Roman"/>
                <a:cs typeface="Times New Roman"/>
              </a:rPr>
              <a:t>1)(1)</a:t>
            </a:r>
            <a:r>
              <a:rPr dirty="0" baseline="-2873" sz="4350" spc="-37">
                <a:latin typeface="Symbol"/>
                <a:cs typeface="Symbol"/>
              </a:rPr>
              <a:t></a:t>
            </a:r>
            <a:endParaRPr baseline="-2873" sz="43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6726" y="3328692"/>
            <a:ext cx="884555" cy="71310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225"/>
              </a:spcBef>
            </a:pPr>
            <a:r>
              <a:rPr dirty="0" sz="2150" spc="8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00" i="1">
                <a:latin typeface="Times New Roman"/>
                <a:cs typeface="Times New Roman"/>
              </a:rPr>
              <a:t>n</a:t>
            </a:r>
            <a:r>
              <a:rPr dirty="0" sz="2150" spc="100">
                <a:latin typeface="Times New Roman"/>
                <a:cs typeface="Times New Roman"/>
              </a:rPr>
              <a:t>(</a:t>
            </a:r>
            <a:r>
              <a:rPr dirty="0" sz="2150" spc="100" i="1">
                <a:latin typeface="Times New Roman"/>
                <a:cs typeface="Times New Roman"/>
              </a:rPr>
              <a:t>n</a:t>
            </a:r>
            <a:r>
              <a:rPr dirty="0" sz="2150" spc="-215" i="1">
                <a:latin typeface="Times New Roman"/>
                <a:cs typeface="Times New Roman"/>
              </a:rPr>
              <a:t> </a:t>
            </a:r>
            <a:r>
              <a:rPr dirty="0" sz="2150" spc="70">
                <a:latin typeface="Symbol"/>
                <a:cs typeface="Symbol"/>
              </a:rPr>
              <a:t></a:t>
            </a:r>
            <a:r>
              <a:rPr dirty="0" sz="2150" spc="7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4389" y="4072885"/>
            <a:ext cx="172720" cy="351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80">
                <a:latin typeface="Times New Roman"/>
                <a:cs typeface="Times New Roman"/>
              </a:rPr>
              <a:t>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3384" y="1865261"/>
            <a:ext cx="110489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65" i="1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7454" y="1680623"/>
            <a:ext cx="172720" cy="351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80" i="1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3646" y="1680623"/>
            <a:ext cx="279400" cy="351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140">
                <a:latin typeface="Symbol"/>
                <a:cs typeface="Symbol"/>
              </a:rPr>
              <a:t>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63136" y="1680623"/>
            <a:ext cx="187325" cy="351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9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63338" y="2407338"/>
            <a:ext cx="187325" cy="351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9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63338" y="3134073"/>
            <a:ext cx="187325" cy="351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9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63338" y="3860807"/>
            <a:ext cx="187325" cy="351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50" spc="9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78485"/>
            <a:ext cx="215074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A</a:t>
            </a:r>
            <a:r>
              <a:rPr dirty="0" spc="-10"/>
              <a:t>M</a:t>
            </a:r>
            <a:r>
              <a:rPr dirty="0" spc="-10"/>
              <a:t>P</a:t>
            </a:r>
            <a:r>
              <a:rPr dirty="0" spc="45"/>
              <a:t>L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175" y="1235011"/>
            <a:ext cx="7947025" cy="82676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14325" marR="30480" indent="-276860">
              <a:lnSpc>
                <a:spcPct val="101200"/>
              </a:lnSpc>
              <a:spcBef>
                <a:spcPts val="90"/>
              </a:spcBef>
              <a:tabLst>
                <a:tab pos="3143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80">
                <a:latin typeface="Trebuchet MS"/>
                <a:cs typeface="Trebuchet MS"/>
              </a:rPr>
              <a:t>Define</a:t>
            </a:r>
            <a:r>
              <a:rPr dirty="0" sz="2600" spc="-175">
                <a:latin typeface="Trebuchet MS"/>
                <a:cs typeface="Trebuchet MS"/>
              </a:rPr>
              <a:t> </a:t>
            </a:r>
            <a:r>
              <a:rPr dirty="0" sz="2600" spc="-245">
                <a:latin typeface="Trebuchet MS"/>
                <a:cs typeface="Trebuchet MS"/>
              </a:rPr>
              <a:t>a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35" b="1">
                <a:solidFill>
                  <a:srgbClr val="C00000"/>
                </a:solidFill>
                <a:latin typeface="Trebuchet MS"/>
                <a:cs typeface="Trebuchet MS"/>
              </a:rPr>
              <a:t>sequence</a:t>
            </a:r>
            <a:r>
              <a:rPr dirty="0" sz="2600" spc="-6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75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112" b="1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75" b="1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dirty="0" sz="2600" spc="-37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0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120" b="1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sz="2600" spc="-80" b="1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dirty="0" sz="2600" spc="-45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75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112" b="1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dirty="0" sz="2600" spc="-75" b="1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dirty="0" sz="2600" spc="-37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 b="1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r>
              <a:rPr dirty="0" sz="2600" spc="-1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by</a:t>
            </a:r>
            <a:r>
              <a:rPr dirty="0" sz="2600" spc="-125">
                <a:latin typeface="Trebuchet MS"/>
                <a:cs typeface="Trebuchet MS"/>
              </a:rPr>
              <a:t> the</a:t>
            </a:r>
            <a:r>
              <a:rPr dirty="0" sz="2600" spc="-17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explicit</a:t>
            </a:r>
            <a:r>
              <a:rPr dirty="0" sz="2600" spc="-235">
                <a:latin typeface="Trebuchet MS"/>
                <a:cs typeface="Trebuchet MS"/>
              </a:rPr>
              <a:t> </a:t>
            </a:r>
            <a:r>
              <a:rPr dirty="0" sz="2600" spc="-155">
                <a:latin typeface="Trebuchet MS"/>
                <a:cs typeface="Trebuchet MS"/>
              </a:rPr>
              <a:t>formula,  </a:t>
            </a:r>
            <a:r>
              <a:rPr dirty="0" sz="2600" spc="-160">
                <a:latin typeface="Trebuchet MS"/>
                <a:cs typeface="Trebuchet MS"/>
              </a:rPr>
              <a:t>find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25" b="1">
                <a:solidFill>
                  <a:srgbClr val="C00000"/>
                </a:solidFill>
                <a:latin typeface="Trebuchet MS"/>
                <a:cs typeface="Trebuchet MS"/>
              </a:rPr>
              <a:t>first </a:t>
            </a:r>
            <a:r>
              <a:rPr dirty="0" sz="2600" spc="-40" b="1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r>
              <a:rPr dirty="0" baseline="24509" sz="2550" spc="-60" b="1">
                <a:solidFill>
                  <a:srgbClr val="C00000"/>
                </a:solidFill>
                <a:latin typeface="Trebuchet MS"/>
                <a:cs typeface="Trebuchet MS"/>
              </a:rPr>
              <a:t>th </a:t>
            </a:r>
            <a:r>
              <a:rPr dirty="0" sz="2600" spc="80" b="1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</a:t>
            </a:r>
            <a:r>
              <a:rPr dirty="0" sz="2600" spc="-575">
                <a:latin typeface="Trebuchet MS"/>
                <a:cs typeface="Trebuchet MS"/>
              </a:rPr>
              <a:t> </a:t>
            </a:r>
            <a:r>
              <a:rPr dirty="0" sz="2600" spc="-145">
                <a:latin typeface="Trebuchet MS"/>
                <a:cs typeface="Trebuchet MS"/>
              </a:rPr>
              <a:t>sequence: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175" y="3056953"/>
            <a:ext cx="772350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143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130">
                <a:latin typeface="Trebuchet MS"/>
                <a:cs typeface="Trebuchet MS"/>
              </a:rPr>
              <a:t>To </a:t>
            </a:r>
            <a:r>
              <a:rPr dirty="0" sz="2600" spc="-160">
                <a:latin typeface="Trebuchet MS"/>
                <a:cs typeface="Trebuchet MS"/>
              </a:rPr>
              <a:t>find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20" b="1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baseline="24509" sz="2550" spc="-30" b="1">
                <a:solidFill>
                  <a:srgbClr val="C00000"/>
                </a:solidFill>
                <a:latin typeface="Trebuchet MS"/>
                <a:cs typeface="Trebuchet MS"/>
              </a:rPr>
              <a:t>st </a:t>
            </a:r>
            <a:r>
              <a:rPr dirty="0" sz="2600" spc="80" b="1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70">
                <a:latin typeface="Trebuchet MS"/>
                <a:cs typeface="Trebuchet MS"/>
              </a:rPr>
              <a:t>just </a:t>
            </a:r>
            <a:r>
              <a:rPr dirty="0" sz="2600" spc="-150">
                <a:latin typeface="Trebuchet MS"/>
                <a:cs typeface="Trebuchet MS"/>
              </a:rPr>
              <a:t>replace </a:t>
            </a:r>
            <a:r>
              <a:rPr dirty="0" sz="2600" spc="25" b="1">
                <a:solidFill>
                  <a:srgbClr val="C00000"/>
                </a:solidFill>
                <a:latin typeface="Trebuchet MS"/>
                <a:cs typeface="Trebuchet MS"/>
              </a:rPr>
              <a:t>k </a:t>
            </a:r>
            <a:r>
              <a:rPr dirty="0" sz="2600" spc="-114">
                <a:latin typeface="Trebuchet MS"/>
                <a:cs typeface="Trebuchet MS"/>
              </a:rPr>
              <a:t>with </a:t>
            </a:r>
            <a:r>
              <a:rPr dirty="0" sz="2600" spc="-75" b="1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-15">
                <a:latin typeface="Trebuchet MS"/>
                <a:cs typeface="Trebuchet MS"/>
              </a:rPr>
              <a:t>so</a:t>
            </a:r>
            <a:r>
              <a:rPr dirty="0" sz="2600" spc="-555">
                <a:latin typeface="Trebuchet MS"/>
                <a:cs typeface="Trebuchet MS"/>
              </a:rPr>
              <a:t> </a:t>
            </a:r>
            <a:r>
              <a:rPr dirty="0" sz="2600" spc="225">
                <a:latin typeface="Trebuchet MS"/>
                <a:cs typeface="Trebuchet MS"/>
              </a:rPr>
              <a:t>on…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2940" y="2526911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 h="0">
                <a:moveTo>
                  <a:pt x="0" y="0"/>
                </a:moveTo>
                <a:lnTo>
                  <a:pt x="608574" y="0"/>
                </a:lnTo>
              </a:path>
            </a:pathLst>
          </a:custGeom>
          <a:ln w="14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75191" y="2292599"/>
            <a:ext cx="266763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20">
                <a:latin typeface="Times New Roman"/>
                <a:cs typeface="Times New Roman"/>
              </a:rPr>
              <a:t>for </a:t>
            </a:r>
            <a:r>
              <a:rPr dirty="0" sz="2300" spc="85">
                <a:latin typeface="Times New Roman"/>
                <a:cs typeface="Times New Roman"/>
              </a:rPr>
              <a:t>all </a:t>
            </a:r>
            <a:r>
              <a:rPr dirty="0" sz="2300" spc="120">
                <a:latin typeface="Times New Roman"/>
                <a:cs typeface="Times New Roman"/>
              </a:rPr>
              <a:t>integers </a:t>
            </a:r>
            <a:r>
              <a:rPr dirty="0" sz="2300" spc="145" i="1">
                <a:latin typeface="Times New Roman"/>
                <a:cs typeface="Times New Roman"/>
              </a:rPr>
              <a:t>k </a:t>
            </a:r>
            <a:r>
              <a:rPr dirty="0" sz="2300" spc="175">
                <a:latin typeface="Symbol"/>
                <a:cs typeface="Symbol"/>
              </a:rPr>
              <a:t></a:t>
            </a:r>
            <a:r>
              <a:rPr dirty="0" sz="2300" spc="-430">
                <a:latin typeface="Times New Roman"/>
                <a:cs typeface="Times New Roman"/>
              </a:rPr>
              <a:t> </a:t>
            </a:r>
            <a:r>
              <a:rPr dirty="0" sz="2300" spc="16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1040" y="2523046"/>
            <a:ext cx="62928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45" i="1">
                <a:latin typeface="Times New Roman"/>
                <a:cs typeface="Times New Roman"/>
              </a:rPr>
              <a:t>k</a:t>
            </a:r>
            <a:r>
              <a:rPr dirty="0" sz="2300" spc="-20" i="1">
                <a:latin typeface="Times New Roman"/>
                <a:cs typeface="Times New Roman"/>
              </a:rPr>
              <a:t> </a:t>
            </a:r>
            <a:r>
              <a:rPr dirty="0" sz="2300" spc="265">
                <a:latin typeface="Symbol"/>
                <a:cs typeface="Symbol"/>
              </a:rPr>
              <a:t></a:t>
            </a:r>
            <a:r>
              <a:rPr dirty="0" sz="2300" spc="265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2556" y="2493257"/>
            <a:ext cx="111125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70" i="1">
                <a:latin typeface="Times New Roman"/>
                <a:cs typeface="Times New Roman"/>
              </a:rPr>
              <a:t>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1287" y="2106684"/>
            <a:ext cx="17399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45" i="1">
                <a:latin typeface="Times New Roman"/>
                <a:cs typeface="Times New Roman"/>
              </a:rPr>
              <a:t>k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6954" y="2292599"/>
            <a:ext cx="58674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0525" algn="l"/>
              </a:tabLst>
            </a:pPr>
            <a:r>
              <a:rPr dirty="0" sz="2300" spc="160" i="1">
                <a:latin typeface="Times New Roman"/>
                <a:cs typeface="Times New Roman"/>
              </a:rPr>
              <a:t>a</a:t>
            </a:r>
            <a:r>
              <a:rPr dirty="0" sz="2300" spc="160" i="1">
                <a:latin typeface="Times New Roman"/>
                <a:cs typeface="Times New Roman"/>
              </a:rPr>
              <a:t>	</a:t>
            </a:r>
            <a:r>
              <a:rPr dirty="0" sz="2300" spc="175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29135" y="4058516"/>
            <a:ext cx="560070" cy="0"/>
          </a:xfrm>
          <a:custGeom>
            <a:avLst/>
            <a:gdLst/>
            <a:ahLst/>
            <a:cxnLst/>
            <a:rect l="l" t="t" r="r" b="b"/>
            <a:pathLst>
              <a:path w="560069" h="0">
                <a:moveTo>
                  <a:pt x="0" y="0"/>
                </a:moveTo>
                <a:lnTo>
                  <a:pt x="559910" y="0"/>
                </a:lnTo>
              </a:path>
            </a:pathLst>
          </a:custGeom>
          <a:ln w="141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58704" y="4058516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 h="0">
                <a:moveTo>
                  <a:pt x="0" y="0"/>
                </a:moveTo>
                <a:lnTo>
                  <a:pt x="206560" y="0"/>
                </a:lnTo>
              </a:path>
            </a:pathLst>
          </a:custGeom>
          <a:ln w="141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10554" y="4058516"/>
            <a:ext cx="625475" cy="0"/>
          </a:xfrm>
          <a:custGeom>
            <a:avLst/>
            <a:gdLst/>
            <a:ahLst/>
            <a:cxnLst/>
            <a:rect l="l" t="t" r="r" b="b"/>
            <a:pathLst>
              <a:path w="625475" h="0">
                <a:moveTo>
                  <a:pt x="0" y="0"/>
                </a:moveTo>
                <a:lnTo>
                  <a:pt x="625152" y="0"/>
                </a:lnTo>
              </a:path>
            </a:pathLst>
          </a:custGeom>
          <a:ln w="141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05353" y="4058516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 h="0">
                <a:moveTo>
                  <a:pt x="0" y="0"/>
                </a:moveTo>
                <a:lnTo>
                  <a:pt x="206572" y="0"/>
                </a:lnTo>
              </a:path>
            </a:pathLst>
          </a:custGeom>
          <a:ln w="141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44544" y="4058516"/>
            <a:ext cx="603885" cy="0"/>
          </a:xfrm>
          <a:custGeom>
            <a:avLst/>
            <a:gdLst/>
            <a:ahLst/>
            <a:cxnLst/>
            <a:rect l="l" t="t" r="r" b="b"/>
            <a:pathLst>
              <a:path w="603884" h="0">
                <a:moveTo>
                  <a:pt x="0" y="0"/>
                </a:moveTo>
                <a:lnTo>
                  <a:pt x="603373" y="0"/>
                </a:lnTo>
              </a:path>
            </a:pathLst>
          </a:custGeom>
          <a:ln w="141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17587" y="4058516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 h="0">
                <a:moveTo>
                  <a:pt x="0" y="0"/>
                </a:moveTo>
                <a:lnTo>
                  <a:pt x="206548" y="0"/>
                </a:lnTo>
              </a:path>
            </a:pathLst>
          </a:custGeom>
          <a:ln w="141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45215" y="4827978"/>
            <a:ext cx="625475" cy="0"/>
          </a:xfrm>
          <a:custGeom>
            <a:avLst/>
            <a:gdLst/>
            <a:ahLst/>
            <a:cxnLst/>
            <a:rect l="l" t="t" r="r" b="b"/>
            <a:pathLst>
              <a:path w="625475" h="0">
                <a:moveTo>
                  <a:pt x="0" y="0"/>
                </a:moveTo>
                <a:lnTo>
                  <a:pt x="625128" y="0"/>
                </a:lnTo>
              </a:path>
            </a:pathLst>
          </a:custGeom>
          <a:ln w="141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40014" y="4827978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 h="0">
                <a:moveTo>
                  <a:pt x="0" y="0"/>
                </a:moveTo>
                <a:lnTo>
                  <a:pt x="206548" y="0"/>
                </a:lnTo>
              </a:path>
            </a:pathLst>
          </a:custGeom>
          <a:ln w="141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38991" y="4025525"/>
            <a:ext cx="126364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14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4863" y="4025525"/>
            <a:ext cx="216662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320" algn="l"/>
              </a:tabLst>
            </a:pPr>
            <a:r>
              <a:rPr dirty="0" sz="1300" spc="140">
                <a:latin typeface="Times New Roman"/>
                <a:cs typeface="Times New Roman"/>
              </a:rPr>
              <a:t>2</a:t>
            </a:r>
            <a:r>
              <a:rPr dirty="0" sz="1300" spc="140">
                <a:latin typeface="Times New Roman"/>
                <a:cs typeface="Times New Roman"/>
              </a:rPr>
              <a:t>	</a:t>
            </a:r>
            <a:r>
              <a:rPr dirty="0" sz="1300" spc="14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9646" y="4794987"/>
            <a:ext cx="126364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14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09417" y="3651024"/>
            <a:ext cx="2218690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0730" algn="l"/>
              </a:tabLst>
            </a:pPr>
            <a:r>
              <a:rPr dirty="0" sz="2250" spc="245">
                <a:latin typeface="Times New Roman"/>
                <a:cs typeface="Times New Roman"/>
              </a:rPr>
              <a:t>1</a:t>
            </a:r>
            <a:r>
              <a:rPr dirty="0" sz="2250" spc="245">
                <a:latin typeface="Times New Roman"/>
                <a:cs typeface="Times New Roman"/>
              </a:rPr>
              <a:t>	</a:t>
            </a:r>
            <a:r>
              <a:rPr dirty="0" sz="2250" spc="245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17517" y="3831114"/>
            <a:ext cx="3377565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114425" algn="l"/>
                <a:tab pos="2108835" algn="l"/>
                <a:tab pos="3147695" algn="l"/>
              </a:tabLst>
            </a:pPr>
            <a:r>
              <a:rPr dirty="0" sz="2250" spc="270">
                <a:latin typeface="Symbol"/>
                <a:cs typeface="Symbol"/>
              </a:rPr>
              <a:t></a:t>
            </a:r>
            <a:r>
              <a:rPr dirty="0" sz="2250" spc="270">
                <a:latin typeface="Times New Roman"/>
                <a:cs typeface="Times New Roman"/>
              </a:rPr>
              <a:t> </a:t>
            </a:r>
            <a:r>
              <a:rPr dirty="0" baseline="34567" sz="3375" spc="367">
                <a:latin typeface="Times New Roman"/>
                <a:cs typeface="Times New Roman"/>
              </a:rPr>
              <a:t>1</a:t>
            </a:r>
            <a:r>
              <a:rPr dirty="0" baseline="34567" sz="3375" spc="-120">
                <a:latin typeface="Times New Roman"/>
                <a:cs typeface="Times New Roman"/>
              </a:rPr>
              <a:t> </a:t>
            </a:r>
            <a:r>
              <a:rPr dirty="0" sz="2250" spc="120">
                <a:latin typeface="Times New Roman"/>
                <a:cs typeface="Times New Roman"/>
              </a:rPr>
              <a:t>,</a:t>
            </a:r>
            <a:r>
              <a:rPr dirty="0" sz="2250" spc="-225">
                <a:latin typeface="Times New Roman"/>
                <a:cs typeface="Times New Roman"/>
              </a:rPr>
              <a:t> </a:t>
            </a:r>
            <a:r>
              <a:rPr dirty="0" sz="2250" spc="245" i="1">
                <a:latin typeface="Times New Roman"/>
                <a:cs typeface="Times New Roman"/>
              </a:rPr>
              <a:t>a	</a:t>
            </a:r>
            <a:r>
              <a:rPr dirty="0" sz="2250" spc="270">
                <a:latin typeface="Symbol"/>
                <a:cs typeface="Symbol"/>
              </a:rPr>
              <a:t></a:t>
            </a:r>
            <a:r>
              <a:rPr dirty="0" sz="2250" spc="270">
                <a:latin typeface="Times New Roman"/>
                <a:cs typeface="Times New Roman"/>
              </a:rPr>
              <a:t>	</a:t>
            </a:r>
            <a:r>
              <a:rPr dirty="0" sz="2250" spc="270">
                <a:latin typeface="Symbol"/>
                <a:cs typeface="Symbol"/>
              </a:rPr>
              <a:t></a:t>
            </a:r>
            <a:r>
              <a:rPr dirty="0" sz="2250" spc="270">
                <a:latin typeface="Times New Roman"/>
                <a:cs typeface="Times New Roman"/>
              </a:rPr>
              <a:t> </a:t>
            </a:r>
            <a:r>
              <a:rPr dirty="0" baseline="34567" sz="3375" spc="367">
                <a:latin typeface="Times New Roman"/>
                <a:cs typeface="Times New Roman"/>
              </a:rPr>
              <a:t>2</a:t>
            </a:r>
            <a:r>
              <a:rPr dirty="0" baseline="34567" sz="3375" spc="-97">
                <a:latin typeface="Times New Roman"/>
                <a:cs typeface="Times New Roman"/>
              </a:rPr>
              <a:t> </a:t>
            </a:r>
            <a:r>
              <a:rPr dirty="0" sz="2250" spc="120">
                <a:latin typeface="Times New Roman"/>
                <a:cs typeface="Times New Roman"/>
              </a:rPr>
              <a:t>,</a:t>
            </a:r>
            <a:r>
              <a:rPr dirty="0" sz="2250" spc="-229">
                <a:latin typeface="Times New Roman"/>
                <a:cs typeface="Times New Roman"/>
              </a:rPr>
              <a:t> </a:t>
            </a:r>
            <a:r>
              <a:rPr dirty="0" sz="2250" spc="245" i="1">
                <a:latin typeface="Times New Roman"/>
                <a:cs typeface="Times New Roman"/>
              </a:rPr>
              <a:t>a	</a:t>
            </a:r>
            <a:r>
              <a:rPr dirty="0" sz="2250" spc="27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24955" y="3651024"/>
            <a:ext cx="1024890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13080" algn="l"/>
              </a:tabLst>
            </a:pPr>
            <a:r>
              <a:rPr dirty="0" sz="2250" spc="245">
                <a:latin typeface="Times New Roman"/>
                <a:cs typeface="Times New Roman"/>
              </a:rPr>
              <a:t>3	</a:t>
            </a:r>
            <a:r>
              <a:rPr dirty="0" baseline="-34567" sz="3375" spc="405">
                <a:latin typeface="Symbol"/>
                <a:cs typeface="Symbol"/>
              </a:rPr>
              <a:t></a:t>
            </a:r>
            <a:r>
              <a:rPr dirty="0" baseline="-34567" sz="3375" spc="315">
                <a:latin typeface="Times New Roman"/>
                <a:cs typeface="Times New Roman"/>
              </a:rPr>
              <a:t> </a:t>
            </a:r>
            <a:r>
              <a:rPr dirty="0" sz="2250" spc="245">
                <a:latin typeface="Times New Roman"/>
                <a:cs typeface="Times New Roman"/>
              </a:rPr>
              <a:t>3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00115" y="4054375"/>
            <a:ext cx="3211830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9169" algn="l"/>
                <a:tab pos="2030730" algn="l"/>
                <a:tab pos="3024505" algn="l"/>
              </a:tabLst>
            </a:pPr>
            <a:r>
              <a:rPr dirty="0" sz="2250" spc="455">
                <a:latin typeface="Times New Roman"/>
                <a:cs typeface="Times New Roman"/>
              </a:rPr>
              <a:t>1</a:t>
            </a:r>
            <a:r>
              <a:rPr dirty="0" sz="2250" spc="470">
                <a:latin typeface="Symbol"/>
                <a:cs typeface="Symbol"/>
              </a:rPr>
              <a:t></a:t>
            </a:r>
            <a:r>
              <a:rPr dirty="0" sz="2250" spc="245">
                <a:latin typeface="Times New Roman"/>
                <a:cs typeface="Times New Roman"/>
              </a:rPr>
              <a:t>1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245">
                <a:latin typeface="Times New Roman"/>
                <a:cs typeface="Times New Roman"/>
              </a:rPr>
              <a:t>2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245">
                <a:latin typeface="Times New Roman"/>
                <a:cs typeface="Times New Roman"/>
              </a:rPr>
              <a:t>2</a:t>
            </a:r>
            <a:r>
              <a:rPr dirty="0" sz="2250" spc="-130">
                <a:latin typeface="Times New Roman"/>
                <a:cs typeface="Times New Roman"/>
              </a:rPr>
              <a:t> </a:t>
            </a:r>
            <a:r>
              <a:rPr dirty="0" sz="2250" spc="459">
                <a:latin typeface="Symbol"/>
                <a:cs typeface="Symbol"/>
              </a:rPr>
              <a:t></a:t>
            </a:r>
            <a:r>
              <a:rPr dirty="0" sz="2250" spc="245">
                <a:latin typeface="Times New Roman"/>
                <a:cs typeface="Times New Roman"/>
              </a:rPr>
              <a:t>1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245">
                <a:latin typeface="Times New Roman"/>
                <a:cs typeface="Times New Roman"/>
              </a:rPr>
              <a:t>3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40355" y="4054375"/>
            <a:ext cx="1183005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5680" algn="l"/>
              </a:tabLst>
            </a:pPr>
            <a:r>
              <a:rPr dirty="0" sz="2250" spc="245">
                <a:latin typeface="Times New Roman"/>
                <a:cs typeface="Times New Roman"/>
              </a:rPr>
              <a:t>3</a:t>
            </a:r>
            <a:r>
              <a:rPr dirty="0" sz="2250" spc="-210">
                <a:latin typeface="Times New Roman"/>
                <a:cs typeface="Times New Roman"/>
              </a:rPr>
              <a:t> </a:t>
            </a:r>
            <a:r>
              <a:rPr dirty="0" sz="2250" spc="455">
                <a:latin typeface="Symbol"/>
                <a:cs typeface="Symbol"/>
              </a:rPr>
              <a:t></a:t>
            </a:r>
            <a:r>
              <a:rPr dirty="0" sz="2250" spc="245">
                <a:latin typeface="Times New Roman"/>
                <a:cs typeface="Times New Roman"/>
              </a:rPr>
              <a:t>1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245"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8870" y="4360507"/>
            <a:ext cx="1270635" cy="83248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47015">
              <a:lnSpc>
                <a:spcPct val="100000"/>
              </a:lnSpc>
              <a:spcBef>
                <a:spcPts val="575"/>
              </a:spcBef>
              <a:tabLst>
                <a:tab pos="733425" algn="l"/>
              </a:tabLst>
            </a:pPr>
            <a:r>
              <a:rPr dirty="0" sz="2250" spc="245">
                <a:latin typeface="Times New Roman"/>
                <a:cs typeface="Times New Roman"/>
              </a:rPr>
              <a:t>4	</a:t>
            </a:r>
            <a:r>
              <a:rPr dirty="0" baseline="-34567" sz="3375" spc="405">
                <a:latin typeface="Symbol"/>
                <a:cs typeface="Symbol"/>
              </a:rPr>
              <a:t></a:t>
            </a:r>
            <a:r>
              <a:rPr dirty="0" baseline="-34567" sz="3375" spc="277">
                <a:latin typeface="Times New Roman"/>
                <a:cs typeface="Times New Roman"/>
              </a:rPr>
              <a:t> </a:t>
            </a:r>
            <a:r>
              <a:rPr dirty="0" sz="2250" spc="245">
                <a:latin typeface="Times New Roman"/>
                <a:cs typeface="Times New Roman"/>
              </a:rPr>
              <a:t>4</a:t>
            </a:r>
            <a:endParaRPr sz="2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75"/>
              </a:spcBef>
              <a:tabLst>
                <a:tab pos="1029335" algn="l"/>
              </a:tabLst>
            </a:pPr>
            <a:r>
              <a:rPr dirty="0" sz="2250" spc="245">
                <a:latin typeface="Times New Roman"/>
                <a:cs typeface="Times New Roman"/>
              </a:rPr>
              <a:t>4</a:t>
            </a:r>
            <a:r>
              <a:rPr dirty="0" sz="2250" spc="-140">
                <a:latin typeface="Times New Roman"/>
                <a:cs typeface="Times New Roman"/>
              </a:rPr>
              <a:t> </a:t>
            </a:r>
            <a:r>
              <a:rPr dirty="0" sz="2250" spc="355">
                <a:latin typeface="Symbol"/>
                <a:cs typeface="Symbol"/>
              </a:rPr>
              <a:t></a:t>
            </a:r>
            <a:r>
              <a:rPr dirty="0" sz="2250" spc="355">
                <a:latin typeface="Times New Roman"/>
                <a:cs typeface="Times New Roman"/>
              </a:rPr>
              <a:t>1	</a:t>
            </a:r>
            <a:r>
              <a:rPr dirty="0" sz="2250" spc="245">
                <a:latin typeface="Times New Roman"/>
                <a:cs typeface="Times New Roman"/>
              </a:rPr>
              <a:t>5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87684" y="3831114"/>
            <a:ext cx="568325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855" algn="l"/>
              </a:tabLst>
            </a:pPr>
            <a:r>
              <a:rPr dirty="0" sz="2250" spc="245" i="1">
                <a:latin typeface="Times New Roman"/>
                <a:cs typeface="Times New Roman"/>
              </a:rPr>
              <a:t>a</a:t>
            </a:r>
            <a:r>
              <a:rPr dirty="0" sz="2250" spc="245" i="1">
                <a:latin typeface="Times New Roman"/>
                <a:cs typeface="Times New Roman"/>
              </a:rPr>
              <a:t>	</a:t>
            </a:r>
            <a:r>
              <a:rPr dirty="0" sz="2250" spc="27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52900" y="4600576"/>
            <a:ext cx="3519170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300" algn="l"/>
                <a:tab pos="3314700" algn="l"/>
              </a:tabLst>
            </a:pPr>
            <a:r>
              <a:rPr dirty="0" sz="2250" spc="245" i="1">
                <a:latin typeface="Times New Roman"/>
                <a:cs typeface="Times New Roman"/>
              </a:rPr>
              <a:t>and</a:t>
            </a:r>
            <a:r>
              <a:rPr dirty="0" sz="2250" spc="245" i="1">
                <a:latin typeface="Times New Roman"/>
                <a:cs typeface="Times New Roman"/>
              </a:rPr>
              <a:t>	</a:t>
            </a:r>
            <a:r>
              <a:rPr dirty="0" sz="2250" spc="204" i="1">
                <a:latin typeface="Times New Roman"/>
                <a:cs typeface="Times New Roman"/>
              </a:rPr>
              <a:t>four</a:t>
            </a:r>
            <a:r>
              <a:rPr dirty="0" sz="2250" spc="145" i="1">
                <a:latin typeface="Times New Roman"/>
                <a:cs typeface="Times New Roman"/>
              </a:rPr>
              <a:t>t</a:t>
            </a:r>
            <a:r>
              <a:rPr dirty="0" sz="2250" spc="245" i="1">
                <a:latin typeface="Times New Roman"/>
                <a:cs typeface="Times New Roman"/>
              </a:rPr>
              <a:t>h</a:t>
            </a:r>
            <a:r>
              <a:rPr dirty="0" sz="2250" spc="245" i="1">
                <a:latin typeface="Times New Roman"/>
                <a:cs typeface="Times New Roman"/>
              </a:rPr>
              <a:t> </a:t>
            </a:r>
            <a:r>
              <a:rPr dirty="0" sz="2250" spc="135" i="1">
                <a:latin typeface="Times New Roman"/>
                <a:cs typeface="Times New Roman"/>
              </a:rPr>
              <a:t>t</a:t>
            </a:r>
            <a:r>
              <a:rPr dirty="0" sz="2250" spc="200" i="1">
                <a:latin typeface="Times New Roman"/>
                <a:cs typeface="Times New Roman"/>
              </a:rPr>
              <a:t>e</a:t>
            </a:r>
            <a:r>
              <a:rPr dirty="0" sz="2250" spc="270" i="1">
                <a:latin typeface="Times New Roman"/>
                <a:cs typeface="Times New Roman"/>
              </a:rPr>
              <a:t>rm</a:t>
            </a:r>
            <a:r>
              <a:rPr dirty="0" sz="2250" spc="235" i="1">
                <a:latin typeface="Times New Roman"/>
                <a:cs typeface="Times New Roman"/>
              </a:rPr>
              <a:t> </a:t>
            </a:r>
            <a:r>
              <a:rPr dirty="0" sz="2250" spc="160" i="1">
                <a:latin typeface="Times New Roman"/>
                <a:cs typeface="Times New Roman"/>
              </a:rPr>
              <a:t>is</a:t>
            </a:r>
            <a:r>
              <a:rPr dirty="0" sz="2250" i="1">
                <a:latin typeface="Times New Roman"/>
                <a:cs typeface="Times New Roman"/>
              </a:rPr>
              <a:t> </a:t>
            </a:r>
            <a:r>
              <a:rPr dirty="0" sz="2250" spc="-180" i="1">
                <a:latin typeface="Times New Roman"/>
                <a:cs typeface="Times New Roman"/>
              </a:rPr>
              <a:t> </a:t>
            </a:r>
            <a:r>
              <a:rPr dirty="0" sz="2250" spc="245" i="1">
                <a:latin typeface="Times New Roman"/>
                <a:cs typeface="Times New Roman"/>
              </a:rPr>
              <a:t>a</a:t>
            </a:r>
            <a:r>
              <a:rPr dirty="0" sz="2250" i="1">
                <a:latin typeface="Times New Roman"/>
                <a:cs typeface="Times New Roman"/>
              </a:rPr>
              <a:t>	</a:t>
            </a:r>
            <a:r>
              <a:rPr dirty="0" sz="2250" spc="27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E</a:t>
            </a:r>
            <a:r>
              <a:rPr dirty="0" spc="50"/>
              <a:t>R</a:t>
            </a:r>
            <a:r>
              <a:rPr dirty="0" spc="30"/>
              <a:t>C</a:t>
            </a:r>
            <a:r>
              <a:rPr dirty="0" spc="-5"/>
              <a:t>I</a:t>
            </a:r>
            <a:r>
              <a:rPr dirty="0" spc="-10"/>
              <a:t>S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7974330" cy="50044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8925" marR="262890" indent="-276860">
              <a:lnSpc>
                <a:spcPct val="101200"/>
              </a:lnSpc>
              <a:spcBef>
                <a:spcPts val="9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-125">
                <a:latin typeface="Trebuchet MS"/>
                <a:cs typeface="Trebuchet MS"/>
              </a:rPr>
              <a:t>Find the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sum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204">
                <a:latin typeface="Trebuchet MS"/>
                <a:cs typeface="Trebuchet MS"/>
              </a:rPr>
              <a:t>all </a:t>
            </a:r>
            <a:r>
              <a:rPr dirty="0" sz="2600" spc="-75">
                <a:latin typeface="Trebuchet MS"/>
                <a:cs typeface="Trebuchet MS"/>
              </a:rPr>
              <a:t>two </a:t>
            </a:r>
            <a:r>
              <a:rPr dirty="0" sz="2600" spc="-150">
                <a:latin typeface="Trebuchet MS"/>
                <a:cs typeface="Trebuchet MS"/>
              </a:rPr>
              <a:t>digit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positive 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integers </a:t>
            </a:r>
            <a:r>
              <a:rPr dirty="0" sz="2600" spc="-114">
                <a:latin typeface="Trebuchet MS"/>
                <a:cs typeface="Trebuchet MS"/>
              </a:rPr>
              <a:t>which </a:t>
            </a:r>
            <a:r>
              <a:rPr dirty="0" sz="2600" spc="-150">
                <a:latin typeface="Trebuchet MS"/>
                <a:cs typeface="Trebuchet MS"/>
              </a:rPr>
              <a:t>are 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neither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divisible </a:t>
            </a:r>
            <a:r>
              <a:rPr dirty="0" sz="2600" spc="-120">
                <a:latin typeface="Trebuchet MS"/>
                <a:cs typeface="Trebuchet MS"/>
              </a:rPr>
              <a:t>by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5 </a:t>
            </a:r>
            <a:r>
              <a:rPr dirty="0" sz="2600" spc="-5">
                <a:solidFill>
                  <a:srgbClr val="C00000"/>
                </a:solidFill>
                <a:latin typeface="Trebuchet MS"/>
                <a:cs typeface="Trebuchet MS"/>
              </a:rPr>
              <a:t>nor </a:t>
            </a:r>
            <a:r>
              <a:rPr dirty="0" sz="2600" spc="-120">
                <a:latin typeface="Trebuchet MS"/>
                <a:cs typeface="Trebuchet MS"/>
              </a:rPr>
              <a:t>by</a:t>
            </a:r>
            <a:r>
              <a:rPr dirty="0" sz="2600" spc="-545">
                <a:latin typeface="Trebuchet MS"/>
                <a:cs typeface="Trebuchet MS"/>
              </a:rPr>
              <a:t> </a:t>
            </a:r>
            <a:r>
              <a:rPr dirty="0" sz="2600" spc="-20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sz="2600" spc="-20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marL="288925" indent="-276860">
              <a:lnSpc>
                <a:spcPct val="100000"/>
              </a:lnSpc>
              <a:spcBef>
                <a:spcPts val="635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u="heavy" sz="2600" spc="34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SOLUTION</a:t>
            </a:r>
            <a:endParaRPr sz="2600">
              <a:latin typeface="Trebuchet MS"/>
              <a:cs typeface="Trebuchet MS"/>
            </a:endParaRPr>
          </a:p>
          <a:p>
            <a:pPr marL="288925">
              <a:lnSpc>
                <a:spcPct val="100000"/>
              </a:lnSpc>
              <a:spcBef>
                <a:spcPts val="560"/>
              </a:spcBef>
            </a:pPr>
            <a:r>
              <a:rPr dirty="0" sz="2600" spc="-60">
                <a:latin typeface="Trebuchet MS"/>
                <a:cs typeface="Trebuchet MS"/>
              </a:rPr>
              <a:t>The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series </a:t>
            </a:r>
            <a:r>
              <a:rPr dirty="0" sz="2600" spc="-45">
                <a:latin typeface="Trebuchet MS"/>
                <a:cs typeface="Trebuchet MS"/>
              </a:rPr>
              <a:t>to </a:t>
            </a:r>
            <a:r>
              <a:rPr dirty="0" sz="2600" spc="-135">
                <a:latin typeface="Trebuchet MS"/>
                <a:cs typeface="Trebuchet MS"/>
              </a:rPr>
              <a:t>be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summed</a:t>
            </a:r>
            <a:r>
              <a:rPr dirty="0" sz="2600" spc="-2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4">
                <a:latin typeface="Trebuchet MS"/>
                <a:cs typeface="Trebuchet MS"/>
              </a:rPr>
              <a:t>is:</a:t>
            </a:r>
            <a:endParaRPr sz="2600">
              <a:latin typeface="Trebuchet MS"/>
              <a:cs typeface="Trebuchet MS"/>
            </a:endParaRPr>
          </a:p>
          <a:p>
            <a:pPr marL="288925">
              <a:lnSpc>
                <a:spcPts val="3100"/>
              </a:lnSpc>
              <a:spcBef>
                <a:spcPts val="635"/>
              </a:spcBef>
            </a:pPr>
            <a:r>
              <a:rPr dirty="0" sz="2600" spc="-35">
                <a:latin typeface="Trebuchet MS"/>
                <a:cs typeface="Trebuchet MS"/>
              </a:rPr>
              <a:t>11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13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17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19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21</a:t>
            </a:r>
            <a:r>
              <a:rPr dirty="0" sz="2600" spc="-15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23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27</a:t>
            </a:r>
            <a:r>
              <a:rPr dirty="0" sz="2600" spc="-15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29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715">
                <a:latin typeface="Trebuchet MS"/>
                <a:cs typeface="Trebuchet MS"/>
              </a:rPr>
              <a:t>…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91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93</a:t>
            </a:r>
            <a:r>
              <a:rPr dirty="0" sz="2600" spc="-15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endParaRPr sz="2600">
              <a:latin typeface="Trebuchet MS"/>
              <a:cs typeface="Trebuchet MS"/>
            </a:endParaRPr>
          </a:p>
          <a:p>
            <a:pPr marL="288925">
              <a:lnSpc>
                <a:spcPts val="3100"/>
              </a:lnSpc>
            </a:pPr>
            <a:r>
              <a:rPr dirty="0" sz="2600" spc="-35">
                <a:latin typeface="Trebuchet MS"/>
                <a:cs typeface="Trebuchet MS"/>
              </a:rPr>
              <a:t>97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99</a:t>
            </a:r>
            <a:endParaRPr sz="2600">
              <a:latin typeface="Trebuchet MS"/>
              <a:cs typeface="Trebuchet MS"/>
            </a:endParaRPr>
          </a:p>
          <a:p>
            <a:pPr marL="288925">
              <a:lnSpc>
                <a:spcPct val="100000"/>
              </a:lnSpc>
              <a:spcBef>
                <a:spcPts val="635"/>
              </a:spcBef>
            </a:pPr>
            <a:r>
              <a:rPr dirty="0" sz="2600" spc="-114">
                <a:latin typeface="Trebuchet MS"/>
                <a:cs typeface="Trebuchet MS"/>
              </a:rPr>
              <a:t>which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70">
                <a:latin typeface="Trebuchet MS"/>
                <a:cs typeface="Trebuchet MS"/>
              </a:rPr>
              <a:t>not </a:t>
            </a:r>
            <a:r>
              <a:rPr dirty="0" sz="2600" spc="-180">
                <a:latin typeface="Trebuchet MS"/>
                <a:cs typeface="Trebuchet MS"/>
              </a:rPr>
              <a:t>an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arithmetic</a:t>
            </a:r>
            <a:r>
              <a:rPr dirty="0" sz="2600" spc="-26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series</a:t>
            </a:r>
            <a:r>
              <a:rPr dirty="0" sz="2600" spc="-130"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  <a:p>
            <a:pPr marL="1843405" marR="767080" indent="-1554480">
              <a:lnSpc>
                <a:spcPct val="117900"/>
              </a:lnSpc>
              <a:spcBef>
                <a:spcPts val="75"/>
              </a:spcBef>
            </a:pPr>
            <a:r>
              <a:rPr dirty="0" sz="2600" spc="-35">
                <a:latin typeface="Trebuchet MS"/>
                <a:cs typeface="Trebuchet MS"/>
              </a:rPr>
              <a:t>11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21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31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715">
                <a:latin typeface="Trebuchet MS"/>
                <a:cs typeface="Trebuchet MS"/>
              </a:rPr>
              <a:t>………</a:t>
            </a:r>
            <a:r>
              <a:rPr dirty="0" sz="2600" spc="-11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91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is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</a:t>
            </a:r>
            <a:r>
              <a:rPr dirty="0" sz="2600" spc="-5">
                <a:latin typeface="Trebuchet MS"/>
                <a:cs typeface="Trebuchet MS"/>
              </a:rPr>
              <a:t>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arithmetic</a:t>
            </a:r>
            <a:r>
              <a:rPr dirty="0" sz="2600" spc="-2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series</a:t>
            </a:r>
            <a:r>
              <a:rPr dirty="0" sz="2600" spc="-135">
                <a:latin typeface="Trebuchet MS"/>
                <a:cs typeface="Trebuchet MS"/>
              </a:rPr>
              <a:t>.  </a:t>
            </a:r>
            <a:r>
              <a:rPr dirty="0" sz="2600" spc="-114">
                <a:latin typeface="Trebuchet MS"/>
                <a:cs typeface="Trebuchet MS"/>
              </a:rPr>
              <a:t>with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11</a:t>
            </a:r>
            <a:r>
              <a:rPr dirty="0" sz="2600" spc="-135">
                <a:latin typeface="Trebuchet MS"/>
                <a:cs typeface="Trebuchet MS"/>
              </a:rPr>
              <a:t>,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d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4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C00000"/>
                </a:solidFill>
                <a:latin typeface="Trebuchet MS"/>
                <a:cs typeface="Trebuchet MS"/>
              </a:rPr>
              <a:t>10</a:t>
            </a:r>
            <a:endParaRPr sz="2600">
              <a:latin typeface="Trebuchet MS"/>
              <a:cs typeface="Trebuchet MS"/>
            </a:endParaRPr>
          </a:p>
          <a:p>
            <a:pPr marL="1843405" marR="767080" indent="-1554480">
              <a:lnSpc>
                <a:spcPct val="117900"/>
              </a:lnSpc>
              <a:spcBef>
                <a:spcPts val="75"/>
              </a:spcBef>
            </a:pPr>
            <a:r>
              <a:rPr dirty="0" sz="2600" spc="-35">
                <a:latin typeface="Trebuchet MS"/>
                <a:cs typeface="Trebuchet MS"/>
              </a:rPr>
              <a:t>13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23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33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715">
                <a:latin typeface="Trebuchet MS"/>
                <a:cs typeface="Trebuchet MS"/>
              </a:rPr>
              <a:t>………</a:t>
            </a:r>
            <a:r>
              <a:rPr dirty="0" sz="2600" spc="-11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93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is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</a:t>
            </a:r>
            <a:r>
              <a:rPr dirty="0" sz="2600" spc="-5">
                <a:latin typeface="Trebuchet MS"/>
                <a:cs typeface="Trebuchet MS"/>
              </a:rPr>
              <a:t>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arithmetic</a:t>
            </a:r>
            <a:r>
              <a:rPr dirty="0" sz="2600" spc="-2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series</a:t>
            </a:r>
            <a:r>
              <a:rPr dirty="0" sz="2600" spc="-135">
                <a:latin typeface="Trebuchet MS"/>
                <a:cs typeface="Trebuchet MS"/>
              </a:rPr>
              <a:t>.  </a:t>
            </a:r>
            <a:r>
              <a:rPr dirty="0" sz="2600" spc="-114">
                <a:latin typeface="Trebuchet MS"/>
                <a:cs typeface="Trebuchet MS"/>
              </a:rPr>
              <a:t>with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13</a:t>
            </a:r>
            <a:r>
              <a:rPr dirty="0" sz="2600" spc="-135">
                <a:latin typeface="Trebuchet MS"/>
                <a:cs typeface="Trebuchet MS"/>
              </a:rPr>
              <a:t>,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d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4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C00000"/>
                </a:solidFill>
                <a:latin typeface="Trebuchet MS"/>
                <a:cs typeface="Trebuchet MS"/>
              </a:rPr>
              <a:t>10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17" y="1158430"/>
            <a:ext cx="7603490" cy="4728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604645" marR="634365" indent="-1554480">
              <a:lnSpc>
                <a:spcPct val="110800"/>
              </a:lnSpc>
              <a:spcBef>
                <a:spcPts val="90"/>
              </a:spcBef>
            </a:pPr>
            <a:r>
              <a:rPr dirty="0" sz="2600" spc="-35">
                <a:latin typeface="Trebuchet MS"/>
                <a:cs typeface="Trebuchet MS"/>
              </a:rPr>
              <a:t>17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27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37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715">
                <a:latin typeface="Trebuchet MS"/>
                <a:cs typeface="Trebuchet MS"/>
              </a:rPr>
              <a:t>………</a:t>
            </a:r>
            <a:r>
              <a:rPr dirty="0" sz="2600" spc="-11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97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is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</a:t>
            </a:r>
            <a:r>
              <a:rPr dirty="0" sz="2600" spc="-5">
                <a:latin typeface="Trebuchet MS"/>
                <a:cs typeface="Trebuchet MS"/>
              </a:rPr>
              <a:t>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arithmetic</a:t>
            </a:r>
            <a:r>
              <a:rPr dirty="0" sz="2600" spc="-2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series</a:t>
            </a:r>
            <a:r>
              <a:rPr dirty="0" sz="2600" spc="-135">
                <a:latin typeface="Trebuchet MS"/>
                <a:cs typeface="Trebuchet MS"/>
              </a:rPr>
              <a:t>.  </a:t>
            </a:r>
            <a:r>
              <a:rPr dirty="0" sz="2600" spc="-114">
                <a:latin typeface="Trebuchet MS"/>
                <a:cs typeface="Trebuchet MS"/>
              </a:rPr>
              <a:t>with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17</a:t>
            </a:r>
            <a:r>
              <a:rPr dirty="0" sz="2600" spc="-135">
                <a:latin typeface="Trebuchet MS"/>
                <a:cs typeface="Trebuchet MS"/>
              </a:rPr>
              <a:t>,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d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4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C00000"/>
                </a:solidFill>
                <a:latin typeface="Trebuchet MS"/>
                <a:cs typeface="Trebuchet MS"/>
              </a:rPr>
              <a:t>10</a:t>
            </a:r>
            <a:endParaRPr sz="2600">
              <a:latin typeface="Trebuchet MS"/>
              <a:cs typeface="Trebuchet MS"/>
            </a:endParaRPr>
          </a:p>
          <a:p>
            <a:pPr marL="1604645" marR="634365" indent="-1554480">
              <a:lnSpc>
                <a:spcPct val="108300"/>
              </a:lnSpc>
            </a:pPr>
            <a:r>
              <a:rPr dirty="0" sz="2600" spc="-35">
                <a:latin typeface="Trebuchet MS"/>
                <a:cs typeface="Trebuchet MS"/>
              </a:rPr>
              <a:t>19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29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39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715">
                <a:latin typeface="Trebuchet MS"/>
                <a:cs typeface="Trebuchet MS"/>
              </a:rPr>
              <a:t>………</a:t>
            </a:r>
            <a:r>
              <a:rPr dirty="0" sz="2600" spc="-11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99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is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an</a:t>
            </a:r>
            <a:r>
              <a:rPr dirty="0" sz="2600" spc="-5">
                <a:latin typeface="Trebuchet MS"/>
                <a:cs typeface="Trebuchet MS"/>
              </a:rPr>
              <a:t>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arithmetic</a:t>
            </a:r>
            <a:r>
              <a:rPr dirty="0" sz="2600" spc="-2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series</a:t>
            </a:r>
            <a:r>
              <a:rPr dirty="0" sz="2600" spc="-135">
                <a:latin typeface="Trebuchet MS"/>
                <a:cs typeface="Trebuchet MS"/>
              </a:rPr>
              <a:t>.  </a:t>
            </a:r>
            <a:r>
              <a:rPr dirty="0" sz="2600" spc="-114">
                <a:latin typeface="Trebuchet MS"/>
                <a:cs typeface="Trebuchet MS"/>
              </a:rPr>
              <a:t>with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19</a:t>
            </a:r>
            <a:r>
              <a:rPr dirty="0" sz="2600" spc="-135">
                <a:latin typeface="Trebuchet MS"/>
                <a:cs typeface="Trebuchet MS"/>
              </a:rPr>
              <a:t>,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d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459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C00000"/>
                </a:solidFill>
                <a:latin typeface="Trebuchet MS"/>
                <a:cs typeface="Trebuchet MS"/>
              </a:rPr>
              <a:t>10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dirty="0" sz="2600" spc="-180">
                <a:latin typeface="Trebuchet MS"/>
                <a:cs typeface="Trebuchet MS"/>
              </a:rPr>
              <a:t>If </a:t>
            </a:r>
            <a:r>
              <a:rPr dirty="0" sz="2600" spc="-150">
                <a:latin typeface="Trebuchet MS"/>
                <a:cs typeface="Trebuchet MS"/>
              </a:rPr>
              <a:t>we </a:t>
            </a:r>
            <a:r>
              <a:rPr dirty="0" sz="2600" spc="-165">
                <a:latin typeface="Trebuchet MS"/>
                <a:cs typeface="Trebuchet MS"/>
              </a:rPr>
              <a:t>make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group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four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terms </a:t>
            </a:r>
            <a:r>
              <a:rPr dirty="0" sz="2600" spc="-150">
                <a:latin typeface="Trebuchet MS"/>
                <a:cs typeface="Trebuchet MS"/>
              </a:rPr>
              <a:t>we</a:t>
            </a:r>
            <a:r>
              <a:rPr dirty="0" sz="2600" spc="55">
                <a:latin typeface="Trebuchet MS"/>
                <a:cs typeface="Trebuchet MS"/>
              </a:rPr>
              <a:t> </a:t>
            </a:r>
            <a:r>
              <a:rPr dirty="0" sz="2600" spc="-165">
                <a:latin typeface="Trebuchet MS"/>
                <a:cs typeface="Trebuchet MS"/>
              </a:rPr>
              <a:t>get</a:t>
            </a:r>
            <a:endParaRPr sz="2600">
              <a:latin typeface="Trebuchet MS"/>
              <a:cs typeface="Trebuchet MS"/>
            </a:endParaRPr>
          </a:p>
          <a:p>
            <a:pPr marL="50800">
              <a:lnSpc>
                <a:spcPts val="2950"/>
              </a:lnSpc>
              <a:spcBef>
                <a:spcPts val="335"/>
              </a:spcBef>
            </a:pPr>
            <a:r>
              <a:rPr dirty="0" sz="2600" spc="-70">
                <a:latin typeface="Trebuchet MS"/>
                <a:cs typeface="Trebuchet MS"/>
              </a:rPr>
              <a:t>(11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13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4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17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19)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(21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23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4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27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29)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(31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33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endParaRPr sz="2600">
              <a:latin typeface="Trebuchet MS"/>
              <a:cs typeface="Trebuchet MS"/>
            </a:endParaRPr>
          </a:p>
          <a:p>
            <a:pPr marL="50800">
              <a:lnSpc>
                <a:spcPts val="2950"/>
              </a:lnSpc>
            </a:pPr>
            <a:r>
              <a:rPr dirty="0" sz="2600" spc="-35">
                <a:latin typeface="Trebuchet MS"/>
                <a:cs typeface="Trebuchet MS"/>
              </a:rPr>
              <a:t>37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39)</a:t>
            </a:r>
            <a:r>
              <a:rPr dirty="0" sz="2600" spc="-13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715">
                <a:latin typeface="Trebuchet MS"/>
                <a:cs typeface="Trebuchet MS"/>
              </a:rPr>
              <a:t>…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(91</a:t>
            </a:r>
            <a:r>
              <a:rPr dirty="0" sz="2600" spc="-16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93</a:t>
            </a:r>
            <a:r>
              <a:rPr dirty="0" sz="2600" spc="-15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97</a:t>
            </a:r>
            <a:r>
              <a:rPr dirty="0" sz="2600" spc="-15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99)</a:t>
            </a:r>
            <a:endParaRPr sz="2600">
              <a:latin typeface="Trebuchet MS"/>
              <a:cs typeface="Trebuchet MS"/>
            </a:endParaRPr>
          </a:p>
          <a:p>
            <a:pPr marL="1604645">
              <a:lnSpc>
                <a:spcPct val="100000"/>
              </a:lnSpc>
              <a:spcBef>
                <a:spcPts val="334"/>
              </a:spcBef>
            </a:pP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60</a:t>
            </a:r>
            <a:r>
              <a:rPr dirty="0" sz="2600" spc="-15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100</a:t>
            </a:r>
            <a:r>
              <a:rPr dirty="0" sz="2600" spc="-15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50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140</a:t>
            </a:r>
            <a:r>
              <a:rPr dirty="0" sz="2600" spc="-15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720">
                <a:latin typeface="Trebuchet MS"/>
                <a:cs typeface="Trebuchet MS"/>
              </a:rPr>
              <a:t>…</a:t>
            </a:r>
            <a:r>
              <a:rPr dirty="0" sz="2600" spc="-114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380</a:t>
            </a:r>
            <a:endParaRPr sz="26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60"/>
              </a:spcBef>
            </a:pPr>
            <a:r>
              <a:rPr dirty="0" sz="2600" spc="-114">
                <a:latin typeface="Trebuchet MS"/>
                <a:cs typeface="Trebuchet MS"/>
              </a:rPr>
              <a:t>which </a:t>
            </a:r>
            <a:r>
              <a:rPr dirty="0" sz="2600" spc="-35">
                <a:latin typeface="Trebuchet MS"/>
                <a:cs typeface="Trebuchet MS"/>
              </a:rPr>
              <a:t>now </a:t>
            </a:r>
            <a:r>
              <a:rPr dirty="0" sz="2600" spc="-80">
                <a:latin typeface="Trebuchet MS"/>
                <a:cs typeface="Trebuchet MS"/>
              </a:rPr>
              <a:t>forms </a:t>
            </a:r>
            <a:r>
              <a:rPr dirty="0" sz="2600" spc="-175">
                <a:latin typeface="Trebuchet MS"/>
                <a:cs typeface="Trebuchet MS"/>
              </a:rPr>
              <a:t>an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arithmetic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series </a:t>
            </a:r>
            <a:r>
              <a:rPr dirty="0" sz="2600" spc="-130">
                <a:latin typeface="Trebuchet MS"/>
                <a:cs typeface="Trebuchet MS"/>
              </a:rPr>
              <a:t>in</a:t>
            </a:r>
            <a:r>
              <a:rPr dirty="0" sz="2600" spc="-310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which</a:t>
            </a:r>
            <a:endParaRPr sz="2600">
              <a:latin typeface="Trebuchet MS"/>
              <a:cs typeface="Trebuchet MS"/>
            </a:endParaRPr>
          </a:p>
          <a:p>
            <a:pPr marL="146050">
              <a:lnSpc>
                <a:spcPct val="100000"/>
              </a:lnSpc>
              <a:spcBef>
                <a:spcPts val="335"/>
              </a:spcBef>
              <a:tabLst>
                <a:tab pos="1604645" algn="l"/>
                <a:tab pos="4351020" algn="l"/>
                <a:tab pos="5266055" algn="l"/>
              </a:tabLst>
            </a:pP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5">
                <a:solidFill>
                  <a:srgbClr val="C00000"/>
                </a:solidFill>
                <a:latin typeface="Trebuchet MS"/>
                <a:cs typeface="Trebuchet MS"/>
              </a:rPr>
              <a:t>60</a:t>
            </a:r>
            <a:r>
              <a:rPr dirty="0" sz="2600" spc="-125">
                <a:latin typeface="Trebuchet MS"/>
                <a:cs typeface="Trebuchet MS"/>
              </a:rPr>
              <a:t>;	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d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30">
                <a:solidFill>
                  <a:srgbClr val="C00000"/>
                </a:solidFill>
                <a:latin typeface="Trebuchet MS"/>
                <a:cs typeface="Trebuchet MS"/>
              </a:rPr>
              <a:t>100 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- </a:t>
            </a:r>
            <a:r>
              <a:rPr dirty="0" sz="2600" spc="-35">
                <a:solidFill>
                  <a:srgbClr val="C00000"/>
                </a:solidFill>
                <a:latin typeface="Trebuchet MS"/>
                <a:cs typeface="Trebuchet MS"/>
              </a:rPr>
              <a:t>60</a:t>
            </a:r>
            <a:r>
              <a:rPr dirty="0" sz="2600" spc="-434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C00000"/>
                </a:solidFill>
                <a:latin typeface="Trebuchet MS"/>
                <a:cs typeface="Trebuchet MS"/>
              </a:rPr>
              <a:t>40	</a:t>
            </a:r>
            <a:r>
              <a:rPr dirty="0" sz="2600" spc="-145">
                <a:latin typeface="Trebuchet MS"/>
                <a:cs typeface="Trebuchet MS"/>
              </a:rPr>
              <a:t>and	</a:t>
            </a:r>
            <a:r>
              <a:rPr dirty="0" sz="2600" spc="-195">
                <a:solidFill>
                  <a:srgbClr val="C00000"/>
                </a:solidFill>
                <a:latin typeface="Trebuchet MS"/>
                <a:cs typeface="Trebuchet MS"/>
              </a:rPr>
              <a:t>l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25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2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30">
                <a:solidFill>
                  <a:srgbClr val="C00000"/>
                </a:solidFill>
                <a:latin typeface="Trebuchet MS"/>
                <a:cs typeface="Trebuchet MS"/>
              </a:rPr>
              <a:t>380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1235011"/>
            <a:ext cx="4201795" cy="4260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8925" algn="l"/>
              </a:tabLst>
            </a:pPr>
            <a:r>
              <a:rPr dirty="0" u="none" sz="1950" spc="-575" b="0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u="none" sz="2600" spc="-130" b="0">
                <a:solidFill>
                  <a:srgbClr val="000000"/>
                </a:solidFill>
                <a:latin typeface="Trebuchet MS"/>
                <a:cs typeface="Trebuchet MS"/>
              </a:rPr>
              <a:t>To </a:t>
            </a:r>
            <a:r>
              <a:rPr dirty="0" u="none" sz="2600" spc="-160" b="0">
                <a:solidFill>
                  <a:srgbClr val="000000"/>
                </a:solidFill>
                <a:latin typeface="Trebuchet MS"/>
                <a:cs typeface="Trebuchet MS"/>
              </a:rPr>
              <a:t>find </a:t>
            </a:r>
            <a:r>
              <a:rPr dirty="0" u="none" sz="2600" spc="-229" b="0">
                <a:solidFill>
                  <a:srgbClr val="000000"/>
                </a:solidFill>
                <a:latin typeface="Trebuchet MS"/>
                <a:cs typeface="Trebuchet MS"/>
              </a:rPr>
              <a:t>n, </a:t>
            </a:r>
            <a:r>
              <a:rPr dirty="0" u="none" sz="2600" spc="-150" b="0">
                <a:solidFill>
                  <a:srgbClr val="000000"/>
                </a:solidFill>
                <a:latin typeface="Trebuchet MS"/>
                <a:cs typeface="Trebuchet MS"/>
              </a:rPr>
              <a:t>we </a:t>
            </a:r>
            <a:r>
              <a:rPr dirty="0" u="none" sz="2600" spc="-110" b="0">
                <a:solidFill>
                  <a:srgbClr val="000000"/>
                </a:solidFill>
                <a:latin typeface="Trebuchet MS"/>
                <a:cs typeface="Trebuchet MS"/>
              </a:rPr>
              <a:t>use </a:t>
            </a:r>
            <a:r>
              <a:rPr dirty="0" u="none" sz="2600" spc="-125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u="none" sz="2600" spc="-1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u="none" sz="2600" spc="-125" b="0">
                <a:solidFill>
                  <a:srgbClr val="000000"/>
                </a:solidFill>
                <a:latin typeface="Trebuchet MS"/>
                <a:cs typeface="Trebuchet MS"/>
              </a:rPr>
              <a:t>formula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2075" rIns="0" bIns="0" rtlCol="0" vert="horz">
            <a:spAutoFit/>
          </a:bodyPr>
          <a:lstStyle/>
          <a:p>
            <a:pPr algn="ctr" marL="54610">
              <a:lnSpc>
                <a:spcPct val="100000"/>
              </a:lnSpc>
              <a:spcBef>
                <a:spcPts val="725"/>
              </a:spcBef>
            </a:pPr>
            <a:r>
              <a:rPr dirty="0" spc="-155"/>
              <a:t>a</a:t>
            </a:r>
            <a:r>
              <a:rPr dirty="0" baseline="-19607" sz="2550" spc="-232"/>
              <a:t>n </a:t>
            </a:r>
            <a:r>
              <a:rPr dirty="0" sz="2600" spc="170"/>
              <a:t>= </a:t>
            </a:r>
            <a:r>
              <a:rPr dirty="0" sz="2600" spc="-245"/>
              <a:t>a </a:t>
            </a:r>
            <a:r>
              <a:rPr dirty="0" sz="2600" spc="170"/>
              <a:t>+ </a:t>
            </a:r>
            <a:r>
              <a:rPr dirty="0" sz="2600" spc="-120"/>
              <a:t>(n </a:t>
            </a:r>
            <a:r>
              <a:rPr dirty="0" sz="2600" spc="-110"/>
              <a:t>- </a:t>
            </a:r>
            <a:r>
              <a:rPr dirty="0" sz="2600" spc="-60"/>
              <a:t>1)</a:t>
            </a:r>
            <a:r>
              <a:rPr dirty="0" sz="2600" spc="-409"/>
              <a:t> </a:t>
            </a:r>
            <a:r>
              <a:rPr dirty="0" sz="2600" spc="-110"/>
              <a:t>d</a:t>
            </a:r>
            <a:endParaRPr sz="2600"/>
          </a:p>
          <a:p>
            <a:pPr algn="ctr">
              <a:lnSpc>
                <a:spcPct val="100000"/>
              </a:lnSpc>
              <a:spcBef>
                <a:spcPts val="635"/>
              </a:spcBef>
              <a:tabLst>
                <a:tab pos="915035" algn="l"/>
              </a:tabLst>
            </a:pPr>
            <a:r>
              <a:rPr dirty="0" spc="25">
                <a:solidFill>
                  <a:srgbClr val="000000"/>
                </a:solidFill>
                <a:latin typeface="Symbol"/>
                <a:cs typeface="Symbol"/>
              </a:rPr>
              <a:t></a:t>
            </a:r>
            <a:r>
              <a:rPr dirty="0" spc="25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-30">
                <a:solidFill>
                  <a:srgbClr val="000000"/>
                </a:solidFill>
              </a:rPr>
              <a:t>380 </a:t>
            </a:r>
            <a:r>
              <a:rPr dirty="0" spc="170">
                <a:solidFill>
                  <a:srgbClr val="000000"/>
                </a:solidFill>
              </a:rPr>
              <a:t>= </a:t>
            </a:r>
            <a:r>
              <a:rPr dirty="0" spc="-35">
                <a:solidFill>
                  <a:srgbClr val="000000"/>
                </a:solidFill>
              </a:rPr>
              <a:t>60 </a:t>
            </a:r>
            <a:r>
              <a:rPr dirty="0" spc="170">
                <a:solidFill>
                  <a:srgbClr val="000000"/>
                </a:solidFill>
              </a:rPr>
              <a:t>+ </a:t>
            </a:r>
            <a:r>
              <a:rPr dirty="0" spc="-120">
                <a:solidFill>
                  <a:srgbClr val="000000"/>
                </a:solidFill>
              </a:rPr>
              <a:t>(n </a:t>
            </a:r>
            <a:r>
              <a:rPr dirty="0" spc="-110">
                <a:solidFill>
                  <a:srgbClr val="000000"/>
                </a:solidFill>
              </a:rPr>
              <a:t>- </a:t>
            </a:r>
            <a:r>
              <a:rPr dirty="0" spc="-65">
                <a:solidFill>
                  <a:srgbClr val="000000"/>
                </a:solidFill>
              </a:rPr>
              <a:t>1)</a:t>
            </a:r>
            <a:r>
              <a:rPr dirty="0" spc="-520">
                <a:solidFill>
                  <a:srgbClr val="000000"/>
                </a:solidFill>
              </a:rPr>
              <a:t> </a:t>
            </a:r>
            <a:r>
              <a:rPr dirty="0" spc="-70">
                <a:solidFill>
                  <a:srgbClr val="000000"/>
                </a:solidFill>
              </a:rPr>
              <a:t>(40)</a:t>
            </a:r>
          </a:p>
          <a:p>
            <a:pPr marL="25400">
              <a:lnSpc>
                <a:spcPct val="100000"/>
              </a:lnSpc>
              <a:spcBef>
                <a:spcPts val="560"/>
              </a:spcBef>
              <a:tabLst>
                <a:tab pos="940435" algn="l"/>
              </a:tabLst>
            </a:pPr>
            <a:r>
              <a:rPr dirty="0" spc="25">
                <a:solidFill>
                  <a:srgbClr val="000000"/>
                </a:solidFill>
                <a:latin typeface="Symbol"/>
                <a:cs typeface="Symbol"/>
              </a:rPr>
              <a:t></a:t>
            </a:r>
            <a:r>
              <a:rPr dirty="0" spc="25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-30">
                <a:solidFill>
                  <a:srgbClr val="000000"/>
                </a:solidFill>
              </a:rPr>
              <a:t>380 </a:t>
            </a:r>
            <a:r>
              <a:rPr dirty="0" spc="-105">
                <a:solidFill>
                  <a:srgbClr val="000000"/>
                </a:solidFill>
              </a:rPr>
              <a:t>- </a:t>
            </a:r>
            <a:r>
              <a:rPr dirty="0" spc="-35">
                <a:solidFill>
                  <a:srgbClr val="000000"/>
                </a:solidFill>
              </a:rPr>
              <a:t>60 </a:t>
            </a:r>
            <a:r>
              <a:rPr dirty="0" spc="170">
                <a:solidFill>
                  <a:srgbClr val="000000"/>
                </a:solidFill>
              </a:rPr>
              <a:t>= </a:t>
            </a:r>
            <a:r>
              <a:rPr dirty="0" spc="-120">
                <a:solidFill>
                  <a:srgbClr val="000000"/>
                </a:solidFill>
              </a:rPr>
              <a:t>(n </a:t>
            </a:r>
            <a:r>
              <a:rPr dirty="0" spc="-105">
                <a:solidFill>
                  <a:srgbClr val="000000"/>
                </a:solidFill>
              </a:rPr>
              <a:t>- </a:t>
            </a:r>
            <a:r>
              <a:rPr dirty="0" spc="-65">
                <a:solidFill>
                  <a:srgbClr val="000000"/>
                </a:solidFill>
              </a:rPr>
              <a:t>1)</a:t>
            </a:r>
            <a:r>
              <a:rPr dirty="0" spc="-509">
                <a:solidFill>
                  <a:srgbClr val="000000"/>
                </a:solidFill>
              </a:rPr>
              <a:t> </a:t>
            </a:r>
            <a:r>
              <a:rPr dirty="0" spc="-70">
                <a:solidFill>
                  <a:srgbClr val="000000"/>
                </a:solidFill>
              </a:rPr>
              <a:t>(40)</a:t>
            </a:r>
          </a:p>
          <a:p>
            <a:pPr marL="25400">
              <a:lnSpc>
                <a:spcPct val="100000"/>
              </a:lnSpc>
              <a:spcBef>
                <a:spcPts val="635"/>
              </a:spcBef>
              <a:tabLst>
                <a:tab pos="940435" algn="l"/>
              </a:tabLst>
            </a:pPr>
            <a:r>
              <a:rPr dirty="0" spc="25">
                <a:solidFill>
                  <a:srgbClr val="000000"/>
                </a:solidFill>
                <a:latin typeface="Symbol"/>
                <a:cs typeface="Symbol"/>
              </a:rPr>
              <a:t></a:t>
            </a:r>
            <a:r>
              <a:rPr dirty="0" spc="25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pc="-30">
                <a:solidFill>
                  <a:srgbClr val="000000"/>
                </a:solidFill>
              </a:rPr>
              <a:t>320 </a:t>
            </a:r>
            <a:r>
              <a:rPr dirty="0" spc="170">
                <a:solidFill>
                  <a:srgbClr val="000000"/>
                </a:solidFill>
              </a:rPr>
              <a:t>= </a:t>
            </a:r>
            <a:r>
              <a:rPr dirty="0" spc="-120">
                <a:solidFill>
                  <a:srgbClr val="000000"/>
                </a:solidFill>
              </a:rPr>
              <a:t>(n </a:t>
            </a:r>
            <a:r>
              <a:rPr dirty="0" spc="-105">
                <a:solidFill>
                  <a:srgbClr val="000000"/>
                </a:solidFill>
              </a:rPr>
              <a:t>- </a:t>
            </a:r>
            <a:r>
              <a:rPr dirty="0" spc="-65">
                <a:solidFill>
                  <a:srgbClr val="000000"/>
                </a:solidFill>
              </a:rPr>
              <a:t>1)</a:t>
            </a:r>
            <a:r>
              <a:rPr dirty="0" spc="-420">
                <a:solidFill>
                  <a:srgbClr val="000000"/>
                </a:solidFill>
              </a:rPr>
              <a:t> </a:t>
            </a:r>
            <a:r>
              <a:rPr dirty="0" spc="-70">
                <a:solidFill>
                  <a:srgbClr val="000000"/>
                </a:solidFill>
              </a:rPr>
              <a:t>(40)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40150" y="4487163"/>
            <a:ext cx="1193800" cy="96075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2600" spc="-50">
                <a:latin typeface="Trebuchet MS"/>
                <a:cs typeface="Trebuchet MS"/>
              </a:rPr>
              <a:t>8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110">
                <a:latin typeface="Trebuchet MS"/>
                <a:cs typeface="Trebuchet MS"/>
              </a:rPr>
              <a:t>n </a:t>
            </a:r>
            <a:r>
              <a:rPr dirty="0" sz="2600" spc="-105">
                <a:latin typeface="Trebuchet MS"/>
                <a:cs typeface="Trebuchet MS"/>
              </a:rPr>
              <a:t>-</a:t>
            </a:r>
            <a:r>
              <a:rPr dirty="0" sz="2600" spc="-37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9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2529" y="5021326"/>
            <a:ext cx="35560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25">
                <a:latin typeface="Symbol"/>
                <a:cs typeface="Symbol"/>
              </a:rPr>
              <a:t>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29519" y="4084401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0769" y="0"/>
                </a:lnTo>
              </a:path>
            </a:pathLst>
          </a:custGeom>
          <a:ln w="147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27636" y="3659078"/>
            <a:ext cx="544830" cy="384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185">
                <a:latin typeface="Times New Roman"/>
                <a:cs typeface="Times New Roman"/>
              </a:rPr>
              <a:t>320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6742" y="3847318"/>
            <a:ext cx="913130" cy="384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204">
                <a:latin typeface="Symbol"/>
                <a:cs typeface="Symbol"/>
              </a:rPr>
              <a:t></a:t>
            </a:r>
            <a:r>
              <a:rPr dirty="0" sz="2350" spc="204">
                <a:latin typeface="Times New Roman"/>
                <a:cs typeface="Times New Roman"/>
              </a:rPr>
              <a:t> </a:t>
            </a:r>
            <a:r>
              <a:rPr dirty="0" sz="2350" spc="190" i="1">
                <a:latin typeface="Times New Roman"/>
                <a:cs typeface="Times New Roman"/>
              </a:rPr>
              <a:t>n</a:t>
            </a:r>
            <a:r>
              <a:rPr dirty="0" sz="2350" spc="-380" i="1">
                <a:latin typeface="Times New Roman"/>
                <a:cs typeface="Times New Roman"/>
              </a:rPr>
              <a:t> </a:t>
            </a:r>
            <a:r>
              <a:rPr dirty="0" sz="2350" spc="280">
                <a:latin typeface="Symbol"/>
                <a:cs typeface="Symbol"/>
              </a:rPr>
              <a:t></a:t>
            </a:r>
            <a:r>
              <a:rPr dirty="0" sz="2350" spc="28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9559" y="4080646"/>
            <a:ext cx="372110" cy="384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185">
                <a:latin typeface="Times New Roman"/>
                <a:cs typeface="Times New Roman"/>
              </a:rPr>
              <a:t>40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1235011"/>
            <a:ext cx="977900" cy="4260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8925" algn="l"/>
              </a:tabLst>
            </a:pPr>
            <a:r>
              <a:rPr dirty="0" u="none" sz="1950" spc="-575" b="0">
                <a:solidFill>
                  <a:srgbClr val="717BA2"/>
                </a:solidFill>
                <a:latin typeface="Arial"/>
                <a:cs typeface="Arial"/>
              </a:rPr>
              <a:t></a:t>
            </a:r>
            <a:r>
              <a:rPr dirty="0" u="none" sz="1950" spc="-575" b="0">
                <a:solidFill>
                  <a:srgbClr val="717BA2"/>
                </a:solidFill>
                <a:latin typeface="Arial"/>
                <a:cs typeface="Arial"/>
              </a:rPr>
              <a:t>	</a:t>
            </a:r>
            <a:r>
              <a:rPr dirty="0" u="none" sz="2600" spc="105" b="0">
                <a:solidFill>
                  <a:srgbClr val="000000"/>
                </a:solidFill>
                <a:latin typeface="Trebuchet MS"/>
                <a:cs typeface="Trebuchet MS"/>
              </a:rPr>
              <a:t>Now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7279" y="1712023"/>
            <a:ext cx="877569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3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C00000"/>
                </a:solidFill>
                <a:latin typeface="Trebuchet MS"/>
                <a:cs typeface="Trebuchet MS"/>
              </a:rPr>
              <a:t>60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2584" y="1712023"/>
            <a:ext cx="1757680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32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42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30">
                <a:solidFill>
                  <a:srgbClr val="C00000"/>
                </a:solidFill>
                <a:latin typeface="Trebuchet MS"/>
                <a:cs typeface="Trebuchet MS"/>
              </a:rPr>
              <a:t>380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3979" y="1712023"/>
            <a:ext cx="734695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9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2951" y="2841096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 h="0">
                <a:moveTo>
                  <a:pt x="0" y="0"/>
                </a:moveTo>
                <a:lnTo>
                  <a:pt x="215541" y="0"/>
                </a:lnTo>
              </a:path>
            </a:pathLst>
          </a:custGeom>
          <a:ln w="16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12951" y="3711261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 h="0">
                <a:moveTo>
                  <a:pt x="0" y="0"/>
                </a:moveTo>
                <a:lnTo>
                  <a:pt x="210015" y="0"/>
                </a:lnTo>
              </a:path>
            </a:pathLst>
          </a:custGeom>
          <a:ln w="16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59468" y="3675481"/>
            <a:ext cx="12827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80">
                <a:latin typeface="Times New Roman"/>
                <a:cs typeface="Times New Roman"/>
              </a:rPr>
              <a:t>9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8742" y="2584215"/>
            <a:ext cx="2382520" cy="154051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59055" marR="1210945" indent="-3175">
              <a:lnSpc>
                <a:spcPct val="65300"/>
              </a:lnSpc>
              <a:spcBef>
                <a:spcPts val="1175"/>
              </a:spcBef>
            </a:pPr>
            <a:r>
              <a:rPr dirty="0" baseline="34858" sz="3825" spc="172" i="1">
                <a:latin typeface="Times New Roman"/>
                <a:cs typeface="Times New Roman"/>
              </a:rPr>
              <a:t>n</a:t>
            </a:r>
            <a:r>
              <a:rPr dirty="0" baseline="34858" sz="3825" spc="-165" i="1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Times New Roman"/>
                <a:cs typeface="Times New Roman"/>
              </a:rPr>
              <a:t>(</a:t>
            </a:r>
            <a:r>
              <a:rPr dirty="0" sz="2550" spc="130" i="1">
                <a:latin typeface="Times New Roman"/>
                <a:cs typeface="Times New Roman"/>
              </a:rPr>
              <a:t>a</a:t>
            </a:r>
            <a:r>
              <a:rPr dirty="0" sz="2550" spc="-145" i="1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Symbol"/>
                <a:cs typeface="Symbol"/>
              </a:rPr>
              <a:t></a:t>
            </a:r>
            <a:r>
              <a:rPr dirty="0" sz="2550" spc="-245">
                <a:latin typeface="Times New Roman"/>
                <a:cs typeface="Times New Roman"/>
              </a:rPr>
              <a:t> </a:t>
            </a:r>
            <a:r>
              <a:rPr dirty="0" sz="2550" spc="165" i="1">
                <a:latin typeface="Times New Roman"/>
                <a:cs typeface="Times New Roman"/>
              </a:rPr>
              <a:t>l</a:t>
            </a:r>
            <a:r>
              <a:rPr dirty="0" sz="2550" spc="165">
                <a:latin typeface="Times New Roman"/>
                <a:cs typeface="Times New Roman"/>
              </a:rPr>
              <a:t>)  </a:t>
            </a:r>
            <a:r>
              <a:rPr dirty="0" sz="2550" spc="114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  <a:p>
            <a:pPr marL="50800">
              <a:lnSpc>
                <a:spcPts val="2530"/>
              </a:lnSpc>
              <a:spcBef>
                <a:spcPts val="1789"/>
              </a:spcBef>
              <a:tabLst>
                <a:tab pos="2149475" algn="l"/>
              </a:tabLst>
            </a:pPr>
            <a:r>
              <a:rPr dirty="0" baseline="34858" sz="3825" spc="172">
                <a:latin typeface="Times New Roman"/>
                <a:cs typeface="Times New Roman"/>
              </a:rPr>
              <a:t>9 </a:t>
            </a:r>
            <a:r>
              <a:rPr dirty="0" sz="2550" spc="110">
                <a:latin typeface="Times New Roman"/>
                <a:cs typeface="Times New Roman"/>
              </a:rPr>
              <a:t>(60</a:t>
            </a:r>
            <a:r>
              <a:rPr dirty="0" sz="2550" spc="-390">
                <a:latin typeface="Times New Roman"/>
                <a:cs typeface="Times New Roman"/>
              </a:rPr>
              <a:t> </a:t>
            </a:r>
            <a:r>
              <a:rPr dirty="0" sz="2550" spc="130">
                <a:latin typeface="Symbol"/>
                <a:cs typeface="Symbol"/>
              </a:rPr>
              <a:t></a:t>
            </a:r>
            <a:r>
              <a:rPr dirty="0" sz="2550" spc="-210">
                <a:latin typeface="Times New Roman"/>
                <a:cs typeface="Times New Roman"/>
              </a:rPr>
              <a:t> </a:t>
            </a:r>
            <a:r>
              <a:rPr dirty="0" sz="2550" spc="105">
                <a:latin typeface="Times New Roman"/>
                <a:cs typeface="Times New Roman"/>
              </a:rPr>
              <a:t>380)	</a:t>
            </a:r>
            <a:r>
              <a:rPr dirty="0" sz="2550" spc="13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  <a:p>
            <a:pPr marL="55880">
              <a:lnSpc>
                <a:spcPts val="2530"/>
              </a:lnSpc>
            </a:pPr>
            <a:r>
              <a:rPr dirty="0" sz="2550" spc="114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8140" y="3454347"/>
            <a:ext cx="734060" cy="4165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114">
                <a:latin typeface="Times New Roman"/>
                <a:cs typeface="Times New Roman"/>
              </a:rPr>
              <a:t>1980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5915" y="2805315"/>
            <a:ext cx="12827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80" i="1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8016" y="2584215"/>
            <a:ext cx="202565" cy="4165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114" i="1">
                <a:latin typeface="Times New Roman"/>
                <a:cs typeface="Times New Roman"/>
              </a:rPr>
              <a:t>S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8016" y="3454347"/>
            <a:ext cx="202565" cy="4165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114" i="1">
                <a:latin typeface="Times New Roman"/>
                <a:cs typeface="Times New Roman"/>
              </a:rPr>
              <a:t>S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33608" y="2584215"/>
            <a:ext cx="220345" cy="4165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13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8457" y="3454347"/>
            <a:ext cx="331470" cy="4165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204">
                <a:latin typeface="Symbol"/>
                <a:cs typeface="Symbol"/>
              </a:rPr>
              <a:t>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33236" y="3454347"/>
            <a:ext cx="220345" cy="4165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50" spc="13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864" y="578485"/>
            <a:ext cx="44513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GEOMETRIC</a:t>
            </a:r>
            <a:r>
              <a:rPr dirty="0" spc="-240"/>
              <a:t> </a:t>
            </a:r>
            <a:r>
              <a:rPr dirty="0" spc="10"/>
              <a:t>SERIES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235011"/>
            <a:ext cx="7689850" cy="36690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8925" marR="5080" indent="-276860">
              <a:lnSpc>
                <a:spcPct val="101200"/>
              </a:lnSpc>
              <a:spcBef>
                <a:spcPts val="9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-60">
                <a:latin typeface="Trebuchet MS"/>
                <a:cs typeface="Trebuchet MS"/>
              </a:rPr>
              <a:t>The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sum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85">
                <a:latin typeface="Trebuchet MS"/>
                <a:cs typeface="Trebuchet MS"/>
              </a:rPr>
              <a:t>terms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geometric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sequence </a:t>
            </a:r>
            <a:r>
              <a:rPr dirty="0" sz="2600" spc="-85">
                <a:latin typeface="Trebuchet MS"/>
                <a:cs typeface="Trebuchet MS"/>
              </a:rPr>
              <a:t>forms</a:t>
            </a:r>
            <a:r>
              <a:rPr dirty="0" sz="2600" spc="-229">
                <a:latin typeface="Trebuchet MS"/>
                <a:cs typeface="Trebuchet MS"/>
              </a:rPr>
              <a:t>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geometric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series</a:t>
            </a:r>
            <a:r>
              <a:rPr dirty="0" sz="2600" spc="-2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75">
                <a:latin typeface="Trebuchet MS"/>
                <a:cs typeface="Trebuchet MS"/>
              </a:rPr>
              <a:t>(</a:t>
            </a:r>
            <a:r>
              <a:rPr dirty="0" sz="2600" spc="-175">
                <a:solidFill>
                  <a:srgbClr val="C00000"/>
                </a:solidFill>
                <a:latin typeface="Trebuchet MS"/>
                <a:cs typeface="Trebuchet MS"/>
              </a:rPr>
              <a:t>G.S.</a:t>
            </a:r>
            <a:r>
              <a:rPr dirty="0" sz="2600" spc="-175">
                <a:latin typeface="Trebuchet MS"/>
                <a:cs typeface="Trebuchet MS"/>
              </a:rPr>
              <a:t>).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17BA2"/>
              </a:buClr>
              <a:buFont typeface="Arial"/>
              <a:buChar char=""/>
            </a:pPr>
            <a:endParaRPr sz="3700">
              <a:latin typeface="Trebuchet MS"/>
              <a:cs typeface="Trebuchet MS"/>
            </a:endParaRPr>
          </a:p>
          <a:p>
            <a:pPr marL="288925" indent="-276860">
              <a:lnSpc>
                <a:spcPct val="100000"/>
              </a:lnSpc>
              <a:buClr>
                <a:srgbClr val="717BA2"/>
              </a:buClr>
              <a:buSzPct val="75000"/>
              <a:buFont typeface="Arial"/>
              <a:buChar char=""/>
              <a:tabLst>
                <a:tab pos="288925" algn="l"/>
                <a:tab pos="289560" algn="l"/>
              </a:tabLst>
            </a:pPr>
            <a:r>
              <a:rPr dirty="0" sz="2600" spc="-65">
                <a:latin typeface="Trebuchet MS"/>
                <a:cs typeface="Trebuchet MS"/>
              </a:rPr>
              <a:t>For</a:t>
            </a:r>
            <a:r>
              <a:rPr dirty="0" sz="2600" spc="-3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example</a:t>
            </a:r>
            <a:endParaRPr sz="2600">
              <a:latin typeface="Trebuchet MS"/>
              <a:cs typeface="Trebuchet MS"/>
            </a:endParaRPr>
          </a:p>
          <a:p>
            <a:pPr algn="r" marR="3004820">
              <a:lnSpc>
                <a:spcPct val="100000"/>
              </a:lnSpc>
              <a:spcBef>
                <a:spcPts val="635"/>
              </a:spcBef>
            </a:pP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Geometric</a:t>
            </a:r>
            <a:r>
              <a:rPr dirty="0" sz="2600" spc="-32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Sequence</a:t>
            </a:r>
            <a:endParaRPr sz="2600">
              <a:latin typeface="Trebuchet MS"/>
              <a:cs typeface="Trebuchet MS"/>
            </a:endParaRPr>
          </a:p>
          <a:p>
            <a:pPr algn="r" marR="2942590">
              <a:lnSpc>
                <a:spcPct val="100000"/>
              </a:lnSpc>
              <a:spcBef>
                <a:spcPts val="560"/>
              </a:spcBef>
            </a:pPr>
            <a:r>
              <a:rPr dirty="0" sz="2600" spc="-200">
                <a:latin typeface="Trebuchet MS"/>
                <a:cs typeface="Trebuchet MS"/>
              </a:rPr>
              <a:t>1,</a:t>
            </a:r>
            <a:r>
              <a:rPr dirty="0" sz="2600" spc="-405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2,</a:t>
            </a:r>
            <a:r>
              <a:rPr dirty="0" sz="2600" spc="-405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4,</a:t>
            </a:r>
            <a:r>
              <a:rPr dirty="0" sz="2600" spc="-330">
                <a:latin typeface="Trebuchet MS"/>
                <a:cs typeface="Trebuchet MS"/>
              </a:rPr>
              <a:t> </a:t>
            </a:r>
            <a:r>
              <a:rPr dirty="0" sz="2600" spc="-200">
                <a:latin typeface="Trebuchet MS"/>
                <a:cs typeface="Trebuchet MS"/>
              </a:rPr>
              <a:t>8,</a:t>
            </a:r>
            <a:r>
              <a:rPr dirty="0" sz="2600" spc="-40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16,</a:t>
            </a:r>
            <a:r>
              <a:rPr dirty="0" sz="2600" spc="-475">
                <a:latin typeface="Trebuchet MS"/>
                <a:cs typeface="Trebuchet MS"/>
              </a:rPr>
              <a:t> </a:t>
            </a:r>
            <a:r>
              <a:rPr dirty="0" sz="2600" spc="715"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  <a:p>
            <a:pPr algn="ctr" marR="1640205">
              <a:lnSpc>
                <a:spcPct val="100000"/>
              </a:lnSpc>
              <a:spcBef>
                <a:spcPts val="635"/>
              </a:spcBef>
            </a:pP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Geometric</a:t>
            </a:r>
            <a:r>
              <a:rPr dirty="0" sz="2600" spc="-2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Series</a:t>
            </a:r>
            <a:endParaRPr sz="2600">
              <a:latin typeface="Trebuchet MS"/>
              <a:cs typeface="Trebuchet MS"/>
            </a:endParaRPr>
          </a:p>
          <a:p>
            <a:pPr algn="ctr" marL="765175">
              <a:lnSpc>
                <a:spcPct val="100000"/>
              </a:lnSpc>
              <a:spcBef>
                <a:spcPts val="635"/>
              </a:spcBef>
            </a:pPr>
            <a:r>
              <a:rPr dirty="0" sz="2600" spc="-50">
                <a:latin typeface="Trebuchet MS"/>
                <a:cs typeface="Trebuchet MS"/>
              </a:rPr>
              <a:t>1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14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2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4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8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16</a:t>
            </a:r>
            <a:r>
              <a:rPr dirty="0" sz="2600" spc="-145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+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715"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875" y="1235011"/>
            <a:ext cx="8067675" cy="177101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01625" marR="17780" indent="-276860">
              <a:lnSpc>
                <a:spcPct val="101200"/>
              </a:lnSpc>
              <a:spcBef>
                <a:spcPts val="90"/>
              </a:spcBef>
              <a:tabLst>
                <a:tab pos="3016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80">
                <a:latin typeface="Trebuchet MS"/>
                <a:cs typeface="Trebuchet MS"/>
              </a:rPr>
              <a:t>In </a:t>
            </a:r>
            <a:r>
              <a:rPr dirty="0" sz="2600" spc="-165">
                <a:latin typeface="Trebuchet MS"/>
                <a:cs typeface="Trebuchet MS"/>
              </a:rPr>
              <a:t>general, </a:t>
            </a:r>
            <a:r>
              <a:rPr dirty="0" sz="2600" spc="-225">
                <a:latin typeface="Trebuchet MS"/>
                <a:cs typeface="Trebuchet MS"/>
              </a:rPr>
              <a:t>if </a:t>
            </a:r>
            <a:r>
              <a:rPr dirty="0" sz="2600" spc="5" b="1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first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65" b="1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dirty="0" sz="2600" spc="-45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common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ratio </a:t>
            </a:r>
            <a:r>
              <a:rPr dirty="0" sz="2600" spc="-140">
                <a:latin typeface="Trebuchet MS"/>
                <a:cs typeface="Trebuchet MS"/>
              </a:rPr>
              <a:t>of 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geometric 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series</a:t>
            </a:r>
            <a:r>
              <a:rPr dirty="0" sz="2600" spc="-135">
                <a:latin typeface="Trebuchet MS"/>
                <a:cs typeface="Trebuchet MS"/>
              </a:rPr>
              <a:t>, </a:t>
            </a:r>
            <a:r>
              <a:rPr dirty="0" sz="2600" spc="-120">
                <a:latin typeface="Trebuchet MS"/>
                <a:cs typeface="Trebuchet MS"/>
              </a:rPr>
              <a:t>then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series </a:t>
            </a:r>
            <a:r>
              <a:rPr dirty="0" sz="2600" spc="-95">
                <a:latin typeface="Trebuchet MS"/>
                <a:cs typeface="Trebuchet MS"/>
              </a:rPr>
              <a:t>is </a:t>
            </a:r>
            <a:r>
              <a:rPr dirty="0" sz="2600" spc="-165">
                <a:latin typeface="Trebuchet MS"/>
                <a:cs typeface="Trebuchet MS"/>
              </a:rPr>
              <a:t>given</a:t>
            </a:r>
            <a:r>
              <a:rPr dirty="0" sz="2600" spc="-440">
                <a:latin typeface="Trebuchet MS"/>
                <a:cs typeface="Trebuchet MS"/>
              </a:rPr>
              <a:t> </a:t>
            </a:r>
            <a:r>
              <a:rPr dirty="0" sz="2600" spc="-235">
                <a:latin typeface="Trebuchet MS"/>
                <a:cs typeface="Trebuchet MS"/>
              </a:rPr>
              <a:t>as: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rebuchet MS"/>
              <a:cs typeface="Trebuchet MS"/>
            </a:endParaRPr>
          </a:p>
          <a:p>
            <a:pPr algn="ctr" marL="678180">
              <a:lnSpc>
                <a:spcPct val="100000"/>
              </a:lnSpc>
            </a:pP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ar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120">
                <a:solidFill>
                  <a:srgbClr val="C00000"/>
                </a:solidFill>
                <a:latin typeface="Trebuchet MS"/>
                <a:cs typeface="Trebuchet MS"/>
              </a:rPr>
              <a:t>2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120">
                <a:solidFill>
                  <a:srgbClr val="C00000"/>
                </a:solidFill>
                <a:latin typeface="Trebuchet MS"/>
                <a:cs typeface="Trebuchet MS"/>
              </a:rPr>
              <a:t>3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1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034" y="90169"/>
            <a:ext cx="7818120" cy="100456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111500" marR="5080" indent="-30988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SUM </a:t>
            </a:r>
            <a:r>
              <a:rPr dirty="0"/>
              <a:t>OF</a:t>
            </a:r>
            <a:r>
              <a:rPr dirty="0" u="none"/>
              <a:t> </a:t>
            </a:r>
            <a:r>
              <a:rPr dirty="0" u="heavy" spc="-25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</a:rPr>
              <a:t>n</a:t>
            </a:r>
            <a:r>
              <a:rPr dirty="0" u="heavy" spc="-25">
                <a:uFill>
                  <a:solidFill>
                    <a:srgbClr val="FFC000"/>
                  </a:solidFill>
                </a:uFill>
              </a:rPr>
              <a:t> </a:t>
            </a:r>
            <a:r>
              <a:rPr dirty="0" u="heavy" spc="15">
                <a:uFill>
                  <a:solidFill>
                    <a:srgbClr val="FFC000"/>
                  </a:solidFill>
                </a:uFill>
              </a:rPr>
              <a:t>TERMS </a:t>
            </a:r>
            <a:r>
              <a:rPr dirty="0" u="heavy">
                <a:uFill>
                  <a:solidFill>
                    <a:srgbClr val="FFC000"/>
                  </a:solidFill>
                </a:uFill>
              </a:rPr>
              <a:t>OF </a:t>
            </a:r>
            <a:r>
              <a:rPr dirty="0" u="heavy" spc="20">
                <a:uFill>
                  <a:solidFill>
                    <a:srgbClr val="FFC000"/>
                  </a:solidFill>
                </a:uFill>
              </a:rPr>
              <a:t>A</a:t>
            </a:r>
            <a:r>
              <a:rPr dirty="0" u="heavy" spc="-210">
                <a:uFill>
                  <a:solidFill>
                    <a:srgbClr val="FFC000"/>
                  </a:solidFill>
                </a:uFill>
              </a:rPr>
              <a:t> </a:t>
            </a:r>
            <a:r>
              <a:rPr dirty="0" u="heavy" spc="10">
                <a:uFill>
                  <a:solidFill>
                    <a:srgbClr val="FFC000"/>
                  </a:solidFill>
                </a:uFill>
              </a:rPr>
              <a:t>GEOMETRIC </a:t>
            </a:r>
            <a:r>
              <a:rPr dirty="0" u="none" spc="10"/>
              <a:t> </a:t>
            </a:r>
            <a:r>
              <a:rPr dirty="0" spc="10"/>
              <a:t>SERIES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475" y="1235011"/>
            <a:ext cx="7727950" cy="4136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7025" marR="43180" indent="-276860">
              <a:lnSpc>
                <a:spcPct val="101200"/>
              </a:lnSpc>
              <a:spcBef>
                <a:spcPts val="90"/>
              </a:spcBef>
              <a:tabLst>
                <a:tab pos="3270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sz="2600" spc="-120">
                <a:latin typeface="Trebuchet MS"/>
                <a:cs typeface="Trebuchet MS"/>
              </a:rPr>
              <a:t>Let </a:t>
            </a:r>
            <a:r>
              <a:rPr dirty="0" sz="2600" spc="5" b="1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-130">
                <a:latin typeface="Trebuchet MS"/>
                <a:cs typeface="Trebuchet MS"/>
              </a:rPr>
              <a:t>be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first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term </a:t>
            </a:r>
            <a:r>
              <a:rPr dirty="0" sz="2600" spc="-145">
                <a:latin typeface="Trebuchet MS"/>
                <a:cs typeface="Trebuchet MS"/>
              </a:rPr>
              <a:t>and </a:t>
            </a:r>
            <a:r>
              <a:rPr dirty="0" sz="2600" spc="65" b="1">
                <a:solidFill>
                  <a:srgbClr val="C00000"/>
                </a:solidFill>
                <a:latin typeface="Trebuchet MS"/>
                <a:cs typeface="Trebuchet MS"/>
              </a:rPr>
              <a:t>r </a:t>
            </a:r>
            <a:r>
              <a:rPr dirty="0" sz="2600" spc="-130">
                <a:latin typeface="Trebuchet MS"/>
                <a:cs typeface="Trebuchet MS"/>
              </a:rPr>
              <a:t>be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common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ratio </a:t>
            </a:r>
            <a:r>
              <a:rPr dirty="0" sz="2600" spc="-140">
                <a:latin typeface="Trebuchet MS"/>
                <a:cs typeface="Trebuchet MS"/>
              </a:rPr>
              <a:t>of</a:t>
            </a:r>
            <a:r>
              <a:rPr dirty="0" sz="2600" spc="-405">
                <a:latin typeface="Trebuchet MS"/>
                <a:cs typeface="Trebuchet MS"/>
              </a:rPr>
              <a:t> </a:t>
            </a:r>
            <a:r>
              <a:rPr dirty="0" sz="2600" spc="-245">
                <a:latin typeface="Trebuchet MS"/>
                <a:cs typeface="Trebuchet MS"/>
              </a:rPr>
              <a:t>a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geometric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series</a:t>
            </a:r>
            <a:r>
              <a:rPr dirty="0" sz="2600" spc="-100">
                <a:latin typeface="Trebuchet MS"/>
                <a:cs typeface="Trebuchet MS"/>
              </a:rPr>
              <a:t>.Then </a:t>
            </a:r>
            <a:r>
              <a:rPr dirty="0" sz="2600" spc="-110">
                <a:latin typeface="Trebuchet MS"/>
                <a:cs typeface="Trebuchet MS"/>
              </a:rPr>
              <a:t>its 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nth </a:t>
            </a:r>
            <a:r>
              <a:rPr dirty="0" sz="2600" spc="-100">
                <a:latin typeface="Trebuchet MS"/>
                <a:cs typeface="Trebuchet MS"/>
              </a:rPr>
              <a:t>term</a:t>
            </a:r>
            <a:r>
              <a:rPr dirty="0" sz="2600" spc="-405">
                <a:latin typeface="Trebuchet MS"/>
                <a:cs typeface="Trebuchet MS"/>
              </a:rPr>
              <a:t> </a:t>
            </a:r>
            <a:r>
              <a:rPr dirty="0" sz="2600" spc="-204">
                <a:latin typeface="Trebuchet MS"/>
                <a:cs typeface="Trebuchet MS"/>
              </a:rPr>
              <a:t>is: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rebuchet MS"/>
              <a:cs typeface="Trebuchet MS"/>
            </a:endParaRPr>
          </a:p>
          <a:p>
            <a:pPr algn="ctr" marL="492125">
              <a:lnSpc>
                <a:spcPct val="100000"/>
              </a:lnSpc>
              <a:tabLst>
                <a:tab pos="2227580" algn="l"/>
              </a:tabLst>
            </a:pP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baseline="-19607" sz="2550" spc="-232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baseline="-19607" sz="2550" spc="292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1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172">
                <a:solidFill>
                  <a:srgbClr val="C00000"/>
                </a:solidFill>
                <a:latin typeface="Trebuchet MS"/>
                <a:cs typeface="Trebuchet MS"/>
              </a:rPr>
              <a:t>n-1</a:t>
            </a:r>
            <a:r>
              <a:rPr dirty="0" sz="2600" spc="-114">
                <a:latin typeface="Trebuchet MS"/>
                <a:cs typeface="Trebuchet MS"/>
              </a:rPr>
              <a:t>;	</a:t>
            </a:r>
            <a:r>
              <a:rPr dirty="0" sz="2600" spc="-110">
                <a:latin typeface="Trebuchet MS"/>
                <a:cs typeface="Trebuchet MS"/>
              </a:rPr>
              <a:t>n </a:t>
            </a:r>
            <a:r>
              <a:rPr dirty="0" sz="2600" spc="15">
                <a:latin typeface="Symbol"/>
                <a:cs typeface="Symbol"/>
              </a:rPr>
              <a:t></a:t>
            </a:r>
            <a:r>
              <a:rPr dirty="0" sz="2600" spc="105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rebuchet MS"/>
              <a:cs typeface="Trebuchet MS"/>
            </a:endParaRPr>
          </a:p>
          <a:p>
            <a:pPr marL="1061085" marR="169545" indent="-639445">
              <a:lnSpc>
                <a:spcPct val="120400"/>
              </a:lnSpc>
            </a:pPr>
            <a:r>
              <a:rPr dirty="0" sz="2600" spc="-180">
                <a:latin typeface="Trebuchet MS"/>
                <a:cs typeface="Trebuchet MS"/>
              </a:rPr>
              <a:t>If </a:t>
            </a:r>
            <a:r>
              <a:rPr dirty="0" sz="2600" spc="-60">
                <a:latin typeface="Trebuchet MS"/>
                <a:cs typeface="Trebuchet MS"/>
              </a:rPr>
              <a:t>S</a:t>
            </a:r>
            <a:r>
              <a:rPr dirty="0" baseline="-19607" sz="2550" spc="-89">
                <a:latin typeface="Trebuchet MS"/>
                <a:cs typeface="Trebuchet MS"/>
              </a:rPr>
              <a:t>n </a:t>
            </a:r>
            <a:r>
              <a:rPr dirty="0" sz="2600" spc="-90">
                <a:latin typeface="Trebuchet MS"/>
                <a:cs typeface="Trebuchet MS"/>
              </a:rPr>
              <a:t>denotes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00">
                <a:latin typeface="Trebuchet MS"/>
                <a:cs typeface="Trebuchet MS"/>
              </a:rPr>
              <a:t>sum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30">
                <a:latin typeface="Trebuchet MS"/>
                <a:cs typeface="Trebuchet MS"/>
              </a:rPr>
              <a:t>first </a:t>
            </a:r>
            <a:r>
              <a:rPr dirty="0" sz="2600" spc="-110">
                <a:latin typeface="Trebuchet MS"/>
                <a:cs typeface="Trebuchet MS"/>
              </a:rPr>
              <a:t>n </a:t>
            </a:r>
            <a:r>
              <a:rPr dirty="0" sz="2600" spc="-85">
                <a:latin typeface="Trebuchet MS"/>
                <a:cs typeface="Trebuchet MS"/>
              </a:rPr>
              <a:t>terms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50">
                <a:latin typeface="Trebuchet MS"/>
                <a:cs typeface="Trebuchet MS"/>
              </a:rPr>
              <a:t>G.S. </a:t>
            </a:r>
            <a:r>
              <a:rPr dirty="0" sz="2600" spc="-114">
                <a:latin typeface="Trebuchet MS"/>
                <a:cs typeface="Trebuchet MS"/>
              </a:rPr>
              <a:t>then  </a:t>
            </a:r>
            <a:r>
              <a:rPr dirty="0" sz="2600" spc="-6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dirty="0" baseline="-19607" sz="2550" spc="-89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baseline="-19607" sz="2550" spc="284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sz="2600" spc="-3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12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baseline="24509" sz="2550" spc="187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12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dirty="0" baseline="24509" sz="2550" spc="3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ar</a:t>
            </a:r>
            <a:r>
              <a:rPr dirty="0" baseline="24509" sz="2550" spc="-112">
                <a:solidFill>
                  <a:srgbClr val="C00000"/>
                </a:solidFill>
                <a:latin typeface="Trebuchet MS"/>
                <a:cs typeface="Trebuchet MS"/>
              </a:rPr>
              <a:t>n-2</a:t>
            </a:r>
            <a:r>
              <a:rPr dirty="0" baseline="24509" sz="2550" spc="3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37">
                <a:solidFill>
                  <a:srgbClr val="C00000"/>
                </a:solidFill>
                <a:latin typeface="Trebuchet MS"/>
                <a:cs typeface="Trebuchet MS"/>
              </a:rPr>
              <a:t>n-1</a:t>
            </a:r>
            <a:r>
              <a:rPr dirty="0" sz="2600" spc="-25">
                <a:latin typeface="Trebuchet MS"/>
                <a:cs typeface="Trebuchet MS"/>
              </a:rPr>
              <a:t>….(1)</a:t>
            </a:r>
            <a:endParaRPr sz="2600">
              <a:latin typeface="Trebuchet MS"/>
              <a:cs typeface="Trebuchet MS"/>
            </a:endParaRPr>
          </a:p>
          <a:p>
            <a:pPr marL="422275">
              <a:lnSpc>
                <a:spcPct val="100000"/>
              </a:lnSpc>
              <a:spcBef>
                <a:spcPts val="635"/>
              </a:spcBef>
            </a:pPr>
            <a:r>
              <a:rPr dirty="0" sz="2600" spc="-114">
                <a:solidFill>
                  <a:srgbClr val="C00000"/>
                </a:solidFill>
                <a:latin typeface="Trebuchet MS"/>
                <a:cs typeface="Trebuchet MS"/>
              </a:rPr>
              <a:t>Multiplying </a:t>
            </a:r>
            <a:r>
              <a:rPr dirty="0" sz="2600" spc="-80">
                <a:latin typeface="Trebuchet MS"/>
                <a:cs typeface="Trebuchet MS"/>
              </a:rPr>
              <a:t>both </a:t>
            </a:r>
            <a:r>
              <a:rPr dirty="0" sz="2600" spc="-105">
                <a:latin typeface="Trebuchet MS"/>
                <a:cs typeface="Trebuchet MS"/>
              </a:rPr>
              <a:t>sides </a:t>
            </a:r>
            <a:r>
              <a:rPr dirty="0" sz="2600" spc="-120">
                <a:latin typeface="Trebuchet MS"/>
                <a:cs typeface="Trebuchet MS"/>
              </a:rPr>
              <a:t>by </a:t>
            </a:r>
            <a:r>
              <a:rPr dirty="0" sz="2600" spc="25">
                <a:solidFill>
                  <a:srgbClr val="C00000"/>
                </a:solidFill>
                <a:latin typeface="Trebuchet MS"/>
                <a:cs typeface="Trebuchet MS"/>
              </a:rPr>
              <a:t>r </a:t>
            </a:r>
            <a:r>
              <a:rPr dirty="0" sz="2600" spc="-150">
                <a:latin typeface="Trebuchet MS"/>
                <a:cs typeface="Trebuchet MS"/>
              </a:rPr>
              <a:t>we</a:t>
            </a:r>
            <a:r>
              <a:rPr dirty="0" sz="2600" spc="-459">
                <a:latin typeface="Trebuchet MS"/>
                <a:cs typeface="Trebuchet MS"/>
              </a:rPr>
              <a:t> </a:t>
            </a:r>
            <a:r>
              <a:rPr dirty="0" sz="2600" spc="-215">
                <a:latin typeface="Trebuchet MS"/>
                <a:cs typeface="Trebuchet MS"/>
              </a:rPr>
              <a:t>get.</a:t>
            </a:r>
            <a:endParaRPr sz="2600">
              <a:latin typeface="Trebuchet MS"/>
              <a:cs typeface="Trebuchet MS"/>
            </a:endParaRPr>
          </a:p>
          <a:p>
            <a:pPr marL="1061085">
              <a:lnSpc>
                <a:spcPct val="100000"/>
              </a:lnSpc>
              <a:spcBef>
                <a:spcPts val="560"/>
              </a:spcBef>
            </a:pPr>
            <a:r>
              <a:rPr dirty="0" sz="2600" spc="25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6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dirty="0" baseline="-19607" sz="2550" spc="-89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baseline="-19607" sz="2550" spc="3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70"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112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baseline="24509" sz="2550" spc="187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12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dirty="0" baseline="24509" sz="2550" spc="3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715">
                <a:solidFill>
                  <a:srgbClr val="C00000"/>
                </a:solidFill>
                <a:latin typeface="Trebuchet MS"/>
                <a:cs typeface="Trebuchet MS"/>
              </a:rPr>
              <a:t>…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112">
                <a:solidFill>
                  <a:srgbClr val="C00000"/>
                </a:solidFill>
                <a:latin typeface="Trebuchet MS"/>
                <a:cs typeface="Trebuchet MS"/>
              </a:rPr>
              <a:t>n-1</a:t>
            </a:r>
            <a:r>
              <a:rPr dirty="0" baseline="24509" sz="2550" spc="292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1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3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sz="2600" spc="-20">
                <a:latin typeface="Trebuchet MS"/>
                <a:cs typeface="Trebuchet MS"/>
              </a:rPr>
              <a:t>….(2)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1235011"/>
            <a:ext cx="4458335" cy="4260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8925" algn="l"/>
              </a:tabLst>
            </a:pPr>
            <a:r>
              <a:rPr dirty="0" u="none" sz="1950" spc="-575" b="0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u="none" sz="2600" spc="-125" b="0">
                <a:solidFill>
                  <a:srgbClr val="000000"/>
                </a:solidFill>
                <a:latin typeface="Trebuchet MS"/>
                <a:cs typeface="Trebuchet MS"/>
              </a:rPr>
              <a:t>Subtracting </a:t>
            </a:r>
            <a:r>
              <a:rPr dirty="0" u="none" sz="2600" spc="-90" b="0">
                <a:solidFill>
                  <a:srgbClr val="000000"/>
                </a:solidFill>
                <a:latin typeface="Trebuchet MS"/>
                <a:cs typeface="Trebuchet MS"/>
              </a:rPr>
              <a:t>(2) </a:t>
            </a:r>
            <a:r>
              <a:rPr dirty="0" u="none" sz="2600" spc="-110" b="0">
                <a:solidFill>
                  <a:srgbClr val="000000"/>
                </a:solidFill>
                <a:latin typeface="Trebuchet MS"/>
                <a:cs typeface="Trebuchet MS"/>
              </a:rPr>
              <a:t>from </a:t>
            </a:r>
            <a:r>
              <a:rPr dirty="0" u="none" sz="2600" spc="-90" b="0">
                <a:solidFill>
                  <a:srgbClr val="000000"/>
                </a:solidFill>
                <a:latin typeface="Trebuchet MS"/>
                <a:cs typeface="Trebuchet MS"/>
              </a:rPr>
              <a:t>(1) </a:t>
            </a:r>
            <a:r>
              <a:rPr dirty="0" u="none" sz="2600" spc="-150" b="0">
                <a:solidFill>
                  <a:srgbClr val="000000"/>
                </a:solidFill>
                <a:latin typeface="Trebuchet MS"/>
                <a:cs typeface="Trebuchet MS"/>
              </a:rPr>
              <a:t>we</a:t>
            </a:r>
            <a:r>
              <a:rPr dirty="0" u="none" sz="2600" spc="-2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u="none" sz="2600" spc="-165" b="0">
                <a:solidFill>
                  <a:srgbClr val="000000"/>
                </a:solidFill>
                <a:latin typeface="Trebuchet MS"/>
                <a:cs typeface="Trebuchet MS"/>
              </a:rPr>
              <a:t>get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9829" y="1712023"/>
            <a:ext cx="3515360" cy="13703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40435">
              <a:lnSpc>
                <a:spcPct val="100000"/>
              </a:lnSpc>
              <a:spcBef>
                <a:spcPts val="125"/>
              </a:spcBef>
            </a:pPr>
            <a:r>
              <a:rPr dirty="0" sz="2600" spc="-6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dirty="0" baseline="-19607" sz="2550" spc="-89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355">
                <a:solidFill>
                  <a:srgbClr val="C00000"/>
                </a:solidFill>
                <a:latin typeface="Trebuchet MS"/>
                <a:cs typeface="Trebuchet MS"/>
              </a:rPr>
              <a:t>– </a:t>
            </a:r>
            <a:r>
              <a:rPr dirty="0" sz="2600" spc="-30">
                <a:solidFill>
                  <a:srgbClr val="C00000"/>
                </a:solidFill>
                <a:latin typeface="Trebuchet MS"/>
                <a:cs typeface="Trebuchet MS"/>
              </a:rPr>
              <a:t>rS</a:t>
            </a:r>
            <a:r>
              <a:rPr dirty="0" baseline="-19607" sz="2550" spc="-44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355">
                <a:solidFill>
                  <a:srgbClr val="C00000"/>
                </a:solidFill>
                <a:latin typeface="Trebuchet MS"/>
                <a:cs typeface="Trebuchet MS"/>
              </a:rPr>
              <a:t>–</a:t>
            </a:r>
            <a:r>
              <a:rPr dirty="0" sz="2600" spc="-16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ar</a:t>
            </a:r>
            <a:r>
              <a:rPr dirty="0" baseline="24509" sz="2550" spc="-142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endParaRPr baseline="24509" sz="2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tabLst>
                <a:tab pos="807085" algn="l"/>
              </a:tabLst>
            </a:pPr>
            <a:r>
              <a:rPr dirty="0" sz="2600" spc="25">
                <a:latin typeface="Symbol"/>
                <a:cs typeface="Symbol"/>
              </a:rPr>
              <a:t></a:t>
            </a:r>
            <a:r>
              <a:rPr dirty="0" sz="2600" spc="25">
                <a:latin typeface="Times New Roman"/>
                <a:cs typeface="Times New Roman"/>
              </a:rPr>
              <a:t>	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(1 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- </a:t>
            </a:r>
            <a:r>
              <a:rPr dirty="0" sz="2600" spc="-35">
                <a:solidFill>
                  <a:srgbClr val="C00000"/>
                </a:solidFill>
                <a:latin typeface="Trebuchet MS"/>
                <a:cs typeface="Trebuchet MS"/>
              </a:rPr>
              <a:t>r) </a:t>
            </a:r>
            <a:r>
              <a:rPr dirty="0" sz="2600" spc="-6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dirty="0" baseline="-19607" sz="2550" spc="-89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245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(1 </a:t>
            </a:r>
            <a:r>
              <a:rPr dirty="0" sz="2600" spc="-105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r>
              <a:rPr dirty="0" sz="2600" spc="-37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dirty="0" baseline="24509" sz="2550" spc="-52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dirty="0" sz="2600" spc="-35">
                <a:solidFill>
                  <a:srgbClr val="C00000"/>
                </a:solidFill>
                <a:latin typeface="Trebuchet MS"/>
                <a:cs typeface="Trebuchet MS"/>
              </a:rPr>
              <a:t>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4447" y="3886172"/>
            <a:ext cx="1071245" cy="0"/>
          </a:xfrm>
          <a:custGeom>
            <a:avLst/>
            <a:gdLst/>
            <a:ahLst/>
            <a:cxnLst/>
            <a:rect l="l" t="t" r="r" b="b"/>
            <a:pathLst>
              <a:path w="1071245" h="0">
                <a:moveTo>
                  <a:pt x="0" y="0"/>
                </a:moveTo>
                <a:lnTo>
                  <a:pt x="1071039" y="0"/>
                </a:lnTo>
              </a:path>
            </a:pathLst>
          </a:custGeom>
          <a:ln w="150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66008" y="3452444"/>
            <a:ext cx="11144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50" i="1">
                <a:latin typeface="Times New Roman"/>
                <a:cs typeface="Times New Roman"/>
              </a:rPr>
              <a:t>a</a:t>
            </a:r>
            <a:r>
              <a:rPr dirty="0" sz="2400" spc="50">
                <a:latin typeface="Times New Roman"/>
                <a:cs typeface="Times New Roman"/>
              </a:rPr>
              <a:t>(1</a:t>
            </a:r>
            <a:r>
              <a:rPr dirty="0" sz="2400" spc="50">
                <a:latin typeface="Symbol"/>
                <a:cs typeface="Symbol"/>
              </a:rPr>
              <a:t></a:t>
            </a:r>
            <a:r>
              <a:rPr dirty="0" sz="2400" spc="-420">
                <a:latin typeface="Times New Roman"/>
                <a:cs typeface="Times New Roman"/>
              </a:rPr>
              <a:t> </a:t>
            </a:r>
            <a:r>
              <a:rPr dirty="0" sz="2400" spc="140" i="1">
                <a:latin typeface="Times New Roman"/>
                <a:cs typeface="Times New Roman"/>
              </a:rPr>
              <a:t>r</a:t>
            </a:r>
            <a:r>
              <a:rPr dirty="0" baseline="45267" sz="2025" spc="209" i="1">
                <a:latin typeface="Times New Roman"/>
                <a:cs typeface="Times New Roman"/>
              </a:rPr>
              <a:t>n </a:t>
            </a:r>
            <a:r>
              <a:rPr dirty="0" sz="2400" spc="2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9955" y="3644528"/>
            <a:ext cx="8039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latin typeface="Times New Roman"/>
                <a:cs typeface="Times New Roman"/>
              </a:rPr>
              <a:t>(</a:t>
            </a:r>
            <a:r>
              <a:rPr dirty="0" sz="2400" spc="55" i="1">
                <a:latin typeface="Times New Roman"/>
                <a:cs typeface="Times New Roman"/>
              </a:rPr>
              <a:t>r </a:t>
            </a:r>
            <a:r>
              <a:rPr dirty="0" sz="2400" spc="45">
                <a:latin typeface="Symbol"/>
                <a:cs typeface="Symbol"/>
              </a:rPr>
              <a:t></a:t>
            </a:r>
            <a:r>
              <a:rPr dirty="0" sz="2400" spc="-300">
                <a:latin typeface="Times New Roman"/>
                <a:cs typeface="Times New Roman"/>
              </a:rPr>
              <a:t> </a:t>
            </a:r>
            <a:r>
              <a:rPr dirty="0" sz="2400" spc="-70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9202" y="3882637"/>
            <a:ext cx="5562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35">
                <a:latin typeface="Times New Roman"/>
                <a:cs typeface="Times New Roman"/>
              </a:rPr>
              <a:t>1</a:t>
            </a:r>
            <a:r>
              <a:rPr dirty="0" sz="2400" spc="135">
                <a:latin typeface="Symbol"/>
                <a:cs typeface="Symbol"/>
              </a:rPr>
              <a:t></a:t>
            </a:r>
            <a:r>
              <a:rPr dirty="0" sz="2400" spc="-260">
                <a:latin typeface="Times New Roman"/>
                <a:cs typeface="Times New Roman"/>
              </a:rPr>
              <a:t> </a:t>
            </a:r>
            <a:r>
              <a:rPr dirty="0" sz="2400" spc="30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2307" y="3644528"/>
            <a:ext cx="6146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75" i="1">
                <a:latin typeface="Times New Roman"/>
                <a:cs typeface="Times New Roman"/>
              </a:rPr>
              <a:t>S</a:t>
            </a:r>
            <a:r>
              <a:rPr dirty="0" baseline="-24691" sz="2025" spc="112" i="1">
                <a:latin typeface="Times New Roman"/>
                <a:cs typeface="Times New Roman"/>
              </a:rPr>
              <a:t>n</a:t>
            </a:r>
            <a:r>
              <a:rPr dirty="0" baseline="-24691" sz="2025" spc="652" i="1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4342" y="3644528"/>
            <a:ext cx="3365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80">
                <a:latin typeface="Symbol"/>
                <a:cs typeface="Symbol"/>
              </a:rPr>
              <a:t>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E</a:t>
            </a:r>
            <a:r>
              <a:rPr dirty="0" spc="50"/>
              <a:t>R</a:t>
            </a:r>
            <a:r>
              <a:rPr dirty="0" spc="30"/>
              <a:t>C</a:t>
            </a:r>
            <a:r>
              <a:rPr dirty="0" spc="-5"/>
              <a:t>I</a:t>
            </a:r>
            <a:r>
              <a:rPr dirty="0" spc="-10"/>
              <a:t>S</a:t>
            </a:r>
            <a:r>
              <a:rPr dirty="0" spc="2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3453647" y="2222111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 h="0">
                <a:moveTo>
                  <a:pt x="0" y="0"/>
                </a:moveTo>
                <a:lnTo>
                  <a:pt x="206659" y="0"/>
                </a:lnTo>
              </a:path>
            </a:pathLst>
          </a:custGeom>
          <a:ln w="14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86645" y="2222111"/>
            <a:ext cx="207010" cy="0"/>
          </a:xfrm>
          <a:custGeom>
            <a:avLst/>
            <a:gdLst/>
            <a:ahLst/>
            <a:cxnLst/>
            <a:rect l="l" t="t" r="r" b="b"/>
            <a:pathLst>
              <a:path w="207010" h="0">
                <a:moveTo>
                  <a:pt x="0" y="0"/>
                </a:moveTo>
                <a:lnTo>
                  <a:pt x="206659" y="0"/>
                </a:lnTo>
              </a:path>
            </a:pathLst>
          </a:custGeom>
          <a:ln w="145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8475" y="1235011"/>
            <a:ext cx="6428105" cy="23241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27025" indent="-276860">
              <a:lnSpc>
                <a:spcPct val="100000"/>
              </a:lnSpc>
              <a:spcBef>
                <a:spcPts val="125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327025" algn="l"/>
                <a:tab pos="327660" algn="l"/>
              </a:tabLst>
            </a:pPr>
            <a:r>
              <a:rPr dirty="0" sz="2600" spc="-125">
                <a:latin typeface="Trebuchet MS"/>
                <a:cs typeface="Trebuchet MS"/>
              </a:rPr>
              <a:t>Find the </a:t>
            </a:r>
            <a:r>
              <a:rPr dirty="0" sz="2600" spc="-100">
                <a:latin typeface="Trebuchet MS"/>
                <a:cs typeface="Trebuchet MS"/>
              </a:rPr>
              <a:t>sum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10">
                <a:latin typeface="Trebuchet MS"/>
                <a:cs typeface="Trebuchet MS"/>
              </a:rPr>
              <a:t>geometric</a:t>
            </a:r>
            <a:r>
              <a:rPr dirty="0" sz="2600" spc="-27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series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717BA2"/>
              </a:buClr>
              <a:buFont typeface="Arial"/>
              <a:buChar char=""/>
            </a:pPr>
            <a:endParaRPr sz="2400">
              <a:latin typeface="Trebuchet MS"/>
              <a:cs typeface="Trebuchet MS"/>
            </a:endParaRPr>
          </a:p>
          <a:p>
            <a:pPr marL="1986914">
              <a:lnSpc>
                <a:spcPts val="2285"/>
              </a:lnSpc>
              <a:tabLst>
                <a:tab pos="4367530" algn="l"/>
                <a:tab pos="4803775" algn="l"/>
              </a:tabLst>
            </a:pPr>
            <a:r>
              <a:rPr dirty="0" sz="2300" spc="220">
                <a:latin typeface="Times New Roman"/>
                <a:cs typeface="Times New Roman"/>
              </a:rPr>
              <a:t>6</a:t>
            </a:r>
            <a:r>
              <a:rPr dirty="0" sz="2300" spc="-150">
                <a:latin typeface="Times New Roman"/>
                <a:cs typeface="Times New Roman"/>
              </a:rPr>
              <a:t> </a:t>
            </a:r>
            <a:r>
              <a:rPr dirty="0" sz="2300" spc="245">
                <a:latin typeface="Symbol"/>
                <a:cs typeface="Symbol"/>
              </a:rPr>
              <a:t></a:t>
            </a:r>
            <a:r>
              <a:rPr dirty="0" sz="2300" spc="-120">
                <a:latin typeface="Times New Roman"/>
                <a:cs typeface="Times New Roman"/>
              </a:rPr>
              <a:t> </a:t>
            </a:r>
            <a:r>
              <a:rPr dirty="0" sz="2300" spc="220">
                <a:latin typeface="Times New Roman"/>
                <a:cs typeface="Times New Roman"/>
              </a:rPr>
              <a:t>2</a:t>
            </a:r>
            <a:r>
              <a:rPr dirty="0" sz="2300" spc="-145">
                <a:latin typeface="Times New Roman"/>
                <a:cs typeface="Times New Roman"/>
              </a:rPr>
              <a:t> </a:t>
            </a:r>
            <a:r>
              <a:rPr dirty="0" sz="2300" spc="245">
                <a:latin typeface="Symbol"/>
                <a:cs typeface="Symbol"/>
              </a:rPr>
              <a:t></a:t>
            </a:r>
            <a:r>
              <a:rPr dirty="0" sz="2300" spc="145">
                <a:latin typeface="Times New Roman"/>
                <a:cs typeface="Times New Roman"/>
              </a:rPr>
              <a:t> </a:t>
            </a:r>
            <a:r>
              <a:rPr dirty="0" baseline="35024" sz="3450" spc="330">
                <a:latin typeface="Times New Roman"/>
                <a:cs typeface="Times New Roman"/>
              </a:rPr>
              <a:t>2</a:t>
            </a:r>
            <a:r>
              <a:rPr dirty="0" baseline="35024" sz="3450" spc="89">
                <a:latin typeface="Times New Roman"/>
                <a:cs typeface="Times New Roman"/>
              </a:rPr>
              <a:t> </a:t>
            </a:r>
            <a:r>
              <a:rPr dirty="0" sz="2300" spc="245">
                <a:latin typeface="Symbol"/>
                <a:cs typeface="Symbol"/>
              </a:rPr>
              <a:t></a:t>
            </a:r>
            <a:r>
              <a:rPr dirty="0" sz="2300" spc="105">
                <a:latin typeface="Times New Roman"/>
                <a:cs typeface="Times New Roman"/>
              </a:rPr>
              <a:t> </a:t>
            </a:r>
            <a:r>
              <a:rPr dirty="0" baseline="35024" sz="3450" spc="330">
                <a:latin typeface="Times New Roman"/>
                <a:cs typeface="Times New Roman"/>
              </a:rPr>
              <a:t>2</a:t>
            </a:r>
            <a:r>
              <a:rPr dirty="0" baseline="35024" sz="3450" spc="89">
                <a:latin typeface="Times New Roman"/>
                <a:cs typeface="Times New Roman"/>
              </a:rPr>
              <a:t> </a:t>
            </a:r>
            <a:r>
              <a:rPr dirty="0" sz="2300" spc="360">
                <a:latin typeface="Symbol"/>
                <a:cs typeface="Symbol"/>
              </a:rPr>
              <a:t></a:t>
            </a:r>
            <a:r>
              <a:rPr dirty="0" sz="2300" spc="360">
                <a:latin typeface="Times New Roman"/>
                <a:cs typeface="Times New Roman"/>
              </a:rPr>
              <a:t>L	</a:t>
            </a:r>
            <a:r>
              <a:rPr dirty="0" sz="2300" spc="245">
                <a:latin typeface="Symbol"/>
                <a:cs typeface="Symbol"/>
              </a:rPr>
              <a:t></a:t>
            </a:r>
            <a:r>
              <a:rPr dirty="0" sz="2300" spc="245">
                <a:latin typeface="Times New Roman"/>
                <a:cs typeface="Times New Roman"/>
              </a:rPr>
              <a:t>	</a:t>
            </a:r>
            <a:r>
              <a:rPr dirty="0" sz="2300" spc="170">
                <a:latin typeface="Times New Roman"/>
                <a:cs typeface="Times New Roman"/>
              </a:rPr>
              <a:t>to </a:t>
            </a:r>
            <a:r>
              <a:rPr dirty="0" sz="2300" spc="220">
                <a:latin typeface="Times New Roman"/>
                <a:cs typeface="Times New Roman"/>
              </a:rPr>
              <a:t>10</a:t>
            </a:r>
            <a:r>
              <a:rPr dirty="0" sz="2300" spc="-5">
                <a:latin typeface="Times New Roman"/>
                <a:cs typeface="Times New Roman"/>
              </a:rPr>
              <a:t> </a:t>
            </a:r>
            <a:r>
              <a:rPr dirty="0" sz="2300" spc="180">
                <a:latin typeface="Times New Roman"/>
                <a:cs typeface="Times New Roman"/>
              </a:rPr>
              <a:t>terms</a:t>
            </a:r>
            <a:endParaRPr sz="2300">
              <a:latin typeface="Times New Roman"/>
              <a:cs typeface="Times New Roman"/>
            </a:endParaRPr>
          </a:p>
          <a:p>
            <a:pPr algn="ctr" marL="227965">
              <a:lnSpc>
                <a:spcPts val="2285"/>
              </a:lnSpc>
              <a:tabLst>
                <a:tab pos="755650" algn="l"/>
              </a:tabLst>
            </a:pPr>
            <a:r>
              <a:rPr dirty="0" sz="2300" spc="220">
                <a:latin typeface="Times New Roman"/>
                <a:cs typeface="Times New Roman"/>
              </a:rPr>
              <a:t>3	9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Times New Roman"/>
              <a:cs typeface="Times New Roman"/>
            </a:endParaRPr>
          </a:p>
          <a:p>
            <a:pPr marL="327025" indent="-276860">
              <a:lnSpc>
                <a:spcPct val="100000"/>
              </a:lnSpc>
              <a:buClr>
                <a:srgbClr val="717BA2"/>
              </a:buClr>
              <a:buSzPct val="75000"/>
              <a:buFont typeface="Arial"/>
              <a:buChar char=""/>
              <a:tabLst>
                <a:tab pos="327025" algn="l"/>
                <a:tab pos="327660" algn="l"/>
              </a:tabLst>
            </a:pPr>
            <a:r>
              <a:rPr dirty="0" u="heavy" sz="2600" spc="34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SOLUTION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79213" y="4309009"/>
            <a:ext cx="380365" cy="0"/>
          </a:xfrm>
          <a:custGeom>
            <a:avLst/>
            <a:gdLst/>
            <a:ahLst/>
            <a:cxnLst/>
            <a:rect l="l" t="t" r="r" b="b"/>
            <a:pathLst>
              <a:path w="380364" h="0">
                <a:moveTo>
                  <a:pt x="0" y="0"/>
                </a:moveTo>
                <a:lnTo>
                  <a:pt x="379878" y="0"/>
                </a:lnTo>
              </a:path>
            </a:pathLst>
          </a:custGeom>
          <a:ln w="156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41916" y="4309009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 h="0">
                <a:moveTo>
                  <a:pt x="0" y="0"/>
                </a:moveTo>
                <a:lnTo>
                  <a:pt x="176922" y="0"/>
                </a:lnTo>
              </a:path>
            </a:pathLst>
          </a:custGeom>
          <a:ln w="1567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14100" y="4058076"/>
            <a:ext cx="2750820" cy="654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2475"/>
              </a:lnSpc>
              <a:spcBef>
                <a:spcPts val="100"/>
              </a:spcBef>
              <a:tabLst>
                <a:tab pos="1075055" algn="l"/>
              </a:tabLst>
            </a:pPr>
            <a:r>
              <a:rPr dirty="0" sz="2500" spc="60" i="1">
                <a:latin typeface="Times New Roman"/>
                <a:cs typeface="Times New Roman"/>
              </a:rPr>
              <a:t>a</a:t>
            </a:r>
            <a:r>
              <a:rPr dirty="0" sz="2500" spc="25" i="1">
                <a:latin typeface="Times New Roman"/>
                <a:cs typeface="Times New Roman"/>
              </a:rPr>
              <a:t> </a:t>
            </a:r>
            <a:r>
              <a:rPr dirty="0" sz="2500" spc="70">
                <a:latin typeface="Symbol"/>
                <a:cs typeface="Symbol"/>
              </a:rPr>
              <a:t></a:t>
            </a:r>
            <a:r>
              <a:rPr dirty="0" sz="2500" spc="-60">
                <a:latin typeface="Times New Roman"/>
                <a:cs typeface="Times New Roman"/>
              </a:rPr>
              <a:t> </a:t>
            </a:r>
            <a:r>
              <a:rPr dirty="0" sz="2500" spc="25">
                <a:latin typeface="Times New Roman"/>
                <a:cs typeface="Times New Roman"/>
              </a:rPr>
              <a:t>6,	</a:t>
            </a:r>
            <a:r>
              <a:rPr dirty="0" sz="2500" spc="45" i="1">
                <a:latin typeface="Times New Roman"/>
                <a:cs typeface="Times New Roman"/>
              </a:rPr>
              <a:t>r </a:t>
            </a:r>
            <a:r>
              <a:rPr dirty="0" sz="2500" spc="70">
                <a:latin typeface="Symbol"/>
                <a:cs typeface="Symbol"/>
              </a:rPr>
              <a:t></a:t>
            </a:r>
            <a:r>
              <a:rPr dirty="0" sz="2500" spc="70">
                <a:latin typeface="Times New Roman"/>
                <a:cs typeface="Times New Roman"/>
              </a:rPr>
              <a:t> </a:t>
            </a:r>
            <a:r>
              <a:rPr dirty="0" baseline="34444" sz="3750" spc="89">
                <a:latin typeface="Symbol"/>
                <a:cs typeface="Symbol"/>
              </a:rPr>
              <a:t></a:t>
            </a:r>
            <a:r>
              <a:rPr dirty="0" baseline="34444" sz="3750" spc="89">
                <a:latin typeface="Times New Roman"/>
                <a:cs typeface="Times New Roman"/>
              </a:rPr>
              <a:t>2 </a:t>
            </a:r>
            <a:r>
              <a:rPr dirty="0" sz="2500" spc="70">
                <a:latin typeface="Symbol"/>
                <a:cs typeface="Symbol"/>
              </a:rPr>
              <a:t></a:t>
            </a:r>
            <a:r>
              <a:rPr dirty="0" sz="2500" spc="70">
                <a:latin typeface="Times New Roman"/>
                <a:cs typeface="Times New Roman"/>
              </a:rPr>
              <a:t> </a:t>
            </a:r>
            <a:r>
              <a:rPr dirty="0" sz="2500" spc="70">
                <a:latin typeface="Symbol"/>
                <a:cs typeface="Symbol"/>
              </a:rPr>
              <a:t></a:t>
            </a:r>
            <a:r>
              <a:rPr dirty="0" sz="2500" spc="-100">
                <a:latin typeface="Times New Roman"/>
                <a:cs typeface="Times New Roman"/>
              </a:rPr>
              <a:t> </a:t>
            </a:r>
            <a:r>
              <a:rPr dirty="0" baseline="34444" sz="3750" spc="89">
                <a:latin typeface="Times New Roman"/>
                <a:cs typeface="Times New Roman"/>
              </a:rPr>
              <a:t>1</a:t>
            </a:r>
            <a:endParaRPr baseline="34444" sz="3750">
              <a:latin typeface="Times New Roman"/>
              <a:cs typeface="Times New Roman"/>
            </a:endParaRPr>
          </a:p>
          <a:p>
            <a:pPr marL="1673860">
              <a:lnSpc>
                <a:spcPts val="2475"/>
              </a:lnSpc>
              <a:tabLst>
                <a:tab pos="2538095" algn="l"/>
              </a:tabLst>
            </a:pPr>
            <a:r>
              <a:rPr dirty="0" sz="2500" spc="60">
                <a:latin typeface="Times New Roman"/>
                <a:cs typeface="Times New Roman"/>
              </a:rPr>
              <a:t>6	3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9949" y="4058076"/>
            <a:ext cx="138938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50">
                <a:latin typeface="Times New Roman"/>
                <a:cs typeface="Times New Roman"/>
              </a:rPr>
              <a:t>and </a:t>
            </a:r>
            <a:r>
              <a:rPr dirty="0" sz="2500" spc="60" i="1">
                <a:latin typeface="Times New Roman"/>
                <a:cs typeface="Times New Roman"/>
              </a:rPr>
              <a:t>n </a:t>
            </a:r>
            <a:r>
              <a:rPr dirty="0" sz="2500" spc="70">
                <a:latin typeface="Symbol"/>
                <a:cs typeface="Symbol"/>
              </a:rPr>
              <a:t></a:t>
            </a:r>
            <a:r>
              <a:rPr dirty="0" sz="2500" spc="-484">
                <a:latin typeface="Times New Roman"/>
                <a:cs typeface="Times New Roman"/>
              </a:rPr>
              <a:t> </a:t>
            </a:r>
            <a:r>
              <a:rPr dirty="0" sz="2500" spc="60">
                <a:latin typeface="Times New Roman"/>
                <a:cs typeface="Times New Roman"/>
              </a:rPr>
              <a:t>10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7528" y="1763721"/>
            <a:ext cx="1005205" cy="0"/>
          </a:xfrm>
          <a:custGeom>
            <a:avLst/>
            <a:gdLst/>
            <a:ahLst/>
            <a:cxnLst/>
            <a:rect l="l" t="t" r="r" b="b"/>
            <a:pathLst>
              <a:path w="1005204" h="0">
                <a:moveTo>
                  <a:pt x="0" y="0"/>
                </a:moveTo>
                <a:lnTo>
                  <a:pt x="1004650" y="0"/>
                </a:lnTo>
              </a:path>
            </a:pathLst>
          </a:custGeom>
          <a:ln w="145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52927" y="2653253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 h="0">
                <a:moveTo>
                  <a:pt x="0" y="0"/>
                </a:moveTo>
                <a:lnTo>
                  <a:pt x="156822" y="0"/>
                </a:lnTo>
              </a:path>
            </a:pathLst>
          </a:custGeom>
          <a:ln w="6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56770" y="3521262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 h="0">
                <a:moveTo>
                  <a:pt x="0" y="0"/>
                </a:moveTo>
                <a:lnTo>
                  <a:pt x="156822" y="0"/>
                </a:lnTo>
              </a:path>
            </a:pathLst>
          </a:custGeom>
          <a:ln w="6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07528" y="3127955"/>
            <a:ext cx="1697355" cy="0"/>
          </a:xfrm>
          <a:custGeom>
            <a:avLst/>
            <a:gdLst/>
            <a:ahLst/>
            <a:cxnLst/>
            <a:rect l="l" t="t" r="r" b="b"/>
            <a:pathLst>
              <a:path w="1697354" h="0">
                <a:moveTo>
                  <a:pt x="0" y="0"/>
                </a:moveTo>
                <a:lnTo>
                  <a:pt x="1697244" y="0"/>
                </a:lnTo>
              </a:path>
            </a:pathLst>
          </a:custGeom>
          <a:ln w="145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20984" y="2734678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8971" y="0"/>
                </a:lnTo>
              </a:path>
            </a:pathLst>
          </a:custGeom>
          <a:ln w="6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40334" y="3521262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269" y="0"/>
                </a:lnTo>
              </a:path>
            </a:pathLst>
          </a:custGeom>
          <a:ln w="6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18408" y="3127955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 h="0">
                <a:moveTo>
                  <a:pt x="0" y="0"/>
                </a:moveTo>
                <a:lnTo>
                  <a:pt x="1214519" y="0"/>
                </a:lnTo>
              </a:path>
            </a:pathLst>
          </a:custGeom>
          <a:ln w="145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82433" y="4381592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 h="0">
                <a:moveTo>
                  <a:pt x="0" y="0"/>
                </a:moveTo>
                <a:lnTo>
                  <a:pt x="348971" y="0"/>
                </a:lnTo>
              </a:path>
            </a:pathLst>
          </a:custGeom>
          <a:ln w="6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84459" y="4774900"/>
            <a:ext cx="1210310" cy="0"/>
          </a:xfrm>
          <a:custGeom>
            <a:avLst/>
            <a:gdLst/>
            <a:ahLst/>
            <a:cxnLst/>
            <a:rect l="l" t="t" r="r" b="b"/>
            <a:pathLst>
              <a:path w="1210310" h="0">
                <a:moveTo>
                  <a:pt x="0" y="0"/>
                </a:moveTo>
                <a:lnTo>
                  <a:pt x="1209907" y="0"/>
                </a:lnTo>
              </a:path>
            </a:pathLst>
          </a:custGeom>
          <a:ln w="145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17049" y="3094305"/>
            <a:ext cx="196215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10">
                <a:latin typeface="Times New Roman"/>
                <a:cs typeface="Times New Roman"/>
              </a:rPr>
              <a:t>10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5782" y="4365585"/>
            <a:ext cx="196215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10">
                <a:latin typeface="Times New Roman"/>
                <a:cs typeface="Times New Roman"/>
              </a:rPr>
              <a:t>10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187875" y="1343552"/>
            <a:ext cx="1050290" cy="3803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u="none" sz="2300" spc="25" b="0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u="none" sz="2300" spc="25" b="0">
                <a:solidFill>
                  <a:srgbClr val="000000"/>
                </a:solidFill>
                <a:latin typeface="Times New Roman"/>
                <a:cs typeface="Times New Roman"/>
              </a:rPr>
              <a:t>(1</a:t>
            </a:r>
            <a:r>
              <a:rPr dirty="0" u="none" sz="2300" spc="25" b="0">
                <a:solidFill>
                  <a:srgbClr val="000000"/>
                </a:solidFill>
                <a:latin typeface="Symbol"/>
                <a:cs typeface="Symbol"/>
              </a:rPr>
              <a:t></a:t>
            </a:r>
            <a:r>
              <a:rPr dirty="0" u="none" sz="2300" spc="-40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u="none" sz="2300" spc="100" b="0" i="1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dirty="0" u="none" baseline="43209" sz="2025" spc="150" b="0" i="1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dirty="0" u="none" sz="2300" spc="5" b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6957" y="1759889"/>
            <a:ext cx="52324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00">
                <a:latin typeface="Times New Roman"/>
                <a:cs typeface="Times New Roman"/>
              </a:rPr>
              <a:t>1</a:t>
            </a:r>
            <a:r>
              <a:rPr dirty="0" sz="2300" spc="100">
                <a:latin typeface="Symbol"/>
                <a:cs typeface="Symbol"/>
              </a:rPr>
              <a:t></a:t>
            </a:r>
            <a:r>
              <a:rPr dirty="0" sz="2300" spc="-260">
                <a:latin typeface="Times New Roman"/>
                <a:cs typeface="Times New Roman"/>
              </a:rPr>
              <a:t> </a:t>
            </a:r>
            <a:r>
              <a:rPr dirty="0" sz="2300" spc="10" i="1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7507" y="2726227"/>
            <a:ext cx="17335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8957" y="4373141"/>
            <a:ext cx="16065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-16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07530" y="4771042"/>
            <a:ext cx="17335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55582" y="4147310"/>
            <a:ext cx="126619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27405" algn="l"/>
                <a:tab pos="1113790" algn="l"/>
              </a:tabLst>
            </a:pPr>
            <a:r>
              <a:rPr dirty="0" sz="2300" spc="10">
                <a:latin typeface="Times New Roman"/>
                <a:cs typeface="Times New Roman"/>
              </a:rPr>
              <a:t>9</a:t>
            </a:r>
            <a:r>
              <a:rPr dirty="0" sz="2300" spc="-360">
                <a:latin typeface="Times New Roman"/>
                <a:cs typeface="Times New Roman"/>
              </a:rPr>
              <a:t> </a:t>
            </a:r>
            <a:r>
              <a:rPr dirty="0" baseline="30193" sz="3450" spc="135">
                <a:latin typeface="Symbol"/>
                <a:cs typeface="Symbol"/>
              </a:rPr>
              <a:t></a:t>
            </a:r>
            <a:r>
              <a:rPr dirty="0" sz="2300" spc="90">
                <a:latin typeface="Times New Roman"/>
                <a:cs typeface="Times New Roman"/>
              </a:rPr>
              <a:t>1</a:t>
            </a:r>
            <a:r>
              <a:rPr dirty="0" sz="2300" spc="90">
                <a:latin typeface="Symbol"/>
                <a:cs typeface="Symbol"/>
              </a:rPr>
              <a:t></a:t>
            </a:r>
            <a:r>
              <a:rPr dirty="0" sz="2300" spc="90">
                <a:latin typeface="Times New Roman"/>
                <a:cs typeface="Times New Roman"/>
              </a:rPr>
              <a:t>	</a:t>
            </a:r>
            <a:r>
              <a:rPr dirty="0" baseline="35024" sz="3450" spc="15">
                <a:latin typeface="Times New Roman"/>
                <a:cs typeface="Times New Roman"/>
              </a:rPr>
              <a:t>1	</a:t>
            </a:r>
            <a:r>
              <a:rPr dirty="0" baseline="30193" sz="3450" spc="15">
                <a:latin typeface="Symbol"/>
                <a:cs typeface="Symbol"/>
              </a:rPr>
              <a:t></a:t>
            </a:r>
            <a:endParaRPr baseline="30193" sz="34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53284" y="1529439"/>
            <a:ext cx="31877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300" spc="40" i="1">
                <a:latin typeface="Times New Roman"/>
                <a:cs typeface="Times New Roman"/>
              </a:rPr>
              <a:t>S</a:t>
            </a:r>
            <a:r>
              <a:rPr dirty="0" baseline="-24691" sz="2025" spc="60" i="1">
                <a:latin typeface="Times New Roman"/>
                <a:cs typeface="Times New Roman"/>
              </a:rPr>
              <a:t>n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8684" y="2893673"/>
            <a:ext cx="17335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0" i="1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9362" y="1529439"/>
            <a:ext cx="28067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20">
                <a:latin typeface="Symbol"/>
                <a:cs typeface="Symbol"/>
              </a:rPr>
              <a:t>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59670" y="1529439"/>
            <a:ext cx="18796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5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83903" y="2179307"/>
            <a:ext cx="13906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0">
                <a:latin typeface="Symbol"/>
                <a:cs typeface="Symbol"/>
              </a:rPr>
              <a:t>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8957" y="2260731"/>
            <a:ext cx="13906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0">
                <a:latin typeface="Symbol"/>
                <a:cs typeface="Symbol"/>
              </a:rPr>
              <a:t>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19439" y="2060242"/>
            <a:ext cx="71247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33816" sz="3450" spc="15">
                <a:latin typeface="Times New Roman"/>
                <a:cs typeface="Times New Roman"/>
              </a:rPr>
              <a:t>1 </a:t>
            </a:r>
            <a:r>
              <a:rPr dirty="0" baseline="-38647" sz="3450" spc="-44">
                <a:latin typeface="Symbol"/>
                <a:cs typeface="Symbol"/>
              </a:rPr>
              <a:t></a:t>
            </a:r>
            <a:r>
              <a:rPr dirty="0" sz="1350" spc="-30">
                <a:latin typeface="Times New Roman"/>
                <a:cs typeface="Times New Roman"/>
              </a:rPr>
              <a:t>10</a:t>
            </a:r>
            <a:r>
              <a:rPr dirty="0" sz="1350" spc="-200">
                <a:latin typeface="Times New Roman"/>
                <a:cs typeface="Times New Roman"/>
              </a:rPr>
              <a:t> </a:t>
            </a:r>
            <a:r>
              <a:rPr dirty="0" baseline="-22946" sz="3450" spc="15">
                <a:latin typeface="Symbol"/>
                <a:cs typeface="Symbol"/>
              </a:rPr>
              <a:t></a:t>
            </a:r>
            <a:endParaRPr baseline="-22946" sz="34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94813" y="2342155"/>
            <a:ext cx="13906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0">
                <a:latin typeface="Symbol"/>
                <a:cs typeface="Symbol"/>
              </a:rPr>
              <a:t>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08976" y="2319106"/>
            <a:ext cx="426084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9085" algn="l"/>
              </a:tabLst>
            </a:pPr>
            <a:r>
              <a:rPr dirty="0" sz="2300" spc="10">
                <a:latin typeface="Times New Roman"/>
                <a:cs typeface="Times New Roman"/>
              </a:rPr>
              <a:t>1</a:t>
            </a:r>
            <a:r>
              <a:rPr dirty="0" sz="2300" spc="10">
                <a:latin typeface="Times New Roman"/>
                <a:cs typeface="Times New Roman"/>
              </a:rPr>
              <a:t>	</a:t>
            </a:r>
            <a:r>
              <a:rPr dirty="0" baseline="-4830" sz="3450" spc="15">
                <a:latin typeface="Symbol"/>
                <a:cs typeface="Symbol"/>
              </a:rPr>
              <a:t></a:t>
            </a:r>
            <a:endParaRPr baseline="-4830" sz="34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83264" y="2418941"/>
            <a:ext cx="141668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300" spc="10">
                <a:latin typeface="Times New Roman"/>
                <a:cs typeface="Times New Roman"/>
              </a:rPr>
              <a:t>6</a:t>
            </a:r>
            <a:r>
              <a:rPr dirty="0" sz="2300" spc="-370">
                <a:latin typeface="Times New Roman"/>
                <a:cs typeface="Times New Roman"/>
              </a:rPr>
              <a:t> </a:t>
            </a:r>
            <a:r>
              <a:rPr dirty="0" baseline="-30193" sz="3450" spc="135">
                <a:latin typeface="Symbol"/>
                <a:cs typeface="Symbol"/>
              </a:rPr>
              <a:t></a:t>
            </a:r>
            <a:r>
              <a:rPr dirty="0" sz="2300" spc="90">
                <a:latin typeface="Times New Roman"/>
                <a:cs typeface="Times New Roman"/>
              </a:rPr>
              <a:t>1</a:t>
            </a:r>
            <a:r>
              <a:rPr dirty="0" sz="2300" spc="90">
                <a:latin typeface="Symbol"/>
                <a:cs typeface="Symbol"/>
              </a:rPr>
              <a:t></a:t>
            </a:r>
            <a:r>
              <a:rPr dirty="0" sz="2300" spc="-270">
                <a:latin typeface="Times New Roman"/>
                <a:cs typeface="Times New Roman"/>
              </a:rPr>
              <a:t> </a:t>
            </a:r>
            <a:r>
              <a:rPr dirty="0" baseline="-14492" sz="3450" spc="15">
                <a:latin typeface="Symbol"/>
                <a:cs typeface="Symbol"/>
              </a:rPr>
              <a:t></a:t>
            </a:r>
            <a:r>
              <a:rPr dirty="0" baseline="-14492" sz="3450" spc="-412">
                <a:latin typeface="Times New Roman"/>
                <a:cs typeface="Times New Roman"/>
              </a:rPr>
              <a:t> </a:t>
            </a:r>
            <a:r>
              <a:rPr dirty="0" sz="2300" spc="15">
                <a:latin typeface="Symbol"/>
                <a:cs typeface="Symbol"/>
              </a:rPr>
              <a:t></a:t>
            </a:r>
            <a:r>
              <a:rPr dirty="0" sz="2300" spc="-170">
                <a:latin typeface="Times New Roman"/>
                <a:cs typeface="Times New Roman"/>
              </a:rPr>
              <a:t> </a:t>
            </a:r>
            <a:r>
              <a:rPr dirty="0" baseline="-43478" sz="3450" spc="15">
                <a:latin typeface="Times New Roman"/>
                <a:cs typeface="Times New Roman"/>
              </a:rPr>
              <a:t>3</a:t>
            </a:r>
            <a:r>
              <a:rPr dirty="0" baseline="-43478" sz="3450" spc="-434">
                <a:latin typeface="Times New Roman"/>
                <a:cs typeface="Times New Roman"/>
              </a:rPr>
              <a:t> </a:t>
            </a:r>
            <a:r>
              <a:rPr dirty="0" baseline="-14492" sz="3450" spc="15">
                <a:latin typeface="Symbol"/>
                <a:cs typeface="Symbol"/>
              </a:rPr>
              <a:t></a:t>
            </a:r>
            <a:endParaRPr baseline="-14492" sz="34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67300" y="2574888"/>
            <a:ext cx="13906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94143" y="2500396"/>
            <a:ext cx="70612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300" spc="10">
                <a:latin typeface="Times New Roman"/>
                <a:cs typeface="Times New Roman"/>
              </a:rPr>
              <a:t>6</a:t>
            </a:r>
            <a:r>
              <a:rPr dirty="0" sz="2300" spc="-400">
                <a:latin typeface="Times New Roman"/>
                <a:cs typeface="Times New Roman"/>
              </a:rPr>
              <a:t> </a:t>
            </a:r>
            <a:r>
              <a:rPr dirty="0" baseline="-14492" sz="3450" spc="135">
                <a:latin typeface="Symbol"/>
                <a:cs typeface="Symbol"/>
              </a:rPr>
              <a:t></a:t>
            </a:r>
            <a:r>
              <a:rPr dirty="0" sz="2300" spc="90">
                <a:latin typeface="Times New Roman"/>
                <a:cs typeface="Times New Roman"/>
              </a:rPr>
              <a:t>1</a:t>
            </a:r>
            <a:r>
              <a:rPr dirty="0" sz="2300" spc="90">
                <a:latin typeface="Symbol"/>
                <a:cs typeface="Symbol"/>
              </a:rPr>
              <a:t>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44343" y="2594087"/>
            <a:ext cx="38989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5">
                <a:latin typeface="Times New Roman"/>
                <a:cs typeface="Times New Roman"/>
              </a:rPr>
              <a:t>10</a:t>
            </a:r>
            <a:r>
              <a:rPr dirty="0" sz="1350" spc="200">
                <a:latin typeface="Times New Roman"/>
                <a:cs typeface="Times New Roman"/>
              </a:rPr>
              <a:t> </a:t>
            </a:r>
            <a:r>
              <a:rPr dirty="0" baseline="3623" sz="3450" spc="15">
                <a:latin typeface="Symbol"/>
                <a:cs typeface="Symbol"/>
              </a:rPr>
              <a:t></a:t>
            </a:r>
            <a:endParaRPr baseline="3623" sz="34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78957" y="2678583"/>
            <a:ext cx="69596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68960" algn="l"/>
              </a:tabLst>
            </a:pPr>
            <a:r>
              <a:rPr dirty="0" sz="2300" spc="10">
                <a:latin typeface="Symbol"/>
                <a:cs typeface="Symbol"/>
              </a:rPr>
              <a:t></a:t>
            </a:r>
            <a:r>
              <a:rPr dirty="0" sz="2300" spc="10">
                <a:latin typeface="Times New Roman"/>
                <a:cs typeface="Times New Roman"/>
              </a:rPr>
              <a:t>	</a:t>
            </a:r>
            <a:r>
              <a:rPr dirty="0" sz="2300" spc="1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83903" y="2760007"/>
            <a:ext cx="13906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0">
                <a:latin typeface="Symbol"/>
                <a:cs typeface="Symbol"/>
              </a:rPr>
              <a:t>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94948" y="2760007"/>
            <a:ext cx="13906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29200" y="2760007"/>
            <a:ext cx="82931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77545" algn="l"/>
              </a:tabLst>
            </a:pPr>
            <a:r>
              <a:rPr dirty="0" sz="2300" spc="10">
                <a:latin typeface="Symbol"/>
                <a:cs typeface="Symbol"/>
              </a:rPr>
              <a:t></a:t>
            </a:r>
            <a:r>
              <a:rPr dirty="0" sz="2300" spc="130">
                <a:latin typeface="Times New Roman"/>
                <a:cs typeface="Times New Roman"/>
              </a:rPr>
              <a:t> </a:t>
            </a:r>
            <a:r>
              <a:rPr dirty="0" baseline="-25362" sz="3450" spc="22">
                <a:latin typeface="Symbol"/>
                <a:cs typeface="Symbol"/>
              </a:rPr>
              <a:t></a:t>
            </a:r>
            <a:r>
              <a:rPr dirty="0" baseline="-25362" sz="3450" spc="22">
                <a:latin typeface="Times New Roman"/>
                <a:cs typeface="Times New Roman"/>
              </a:rPr>
              <a:t>	</a:t>
            </a:r>
            <a:r>
              <a:rPr dirty="0" sz="2300" spc="10">
                <a:latin typeface="Symbol"/>
                <a:cs typeface="Symbol"/>
              </a:rPr>
              <a:t>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59615" y="2893673"/>
            <a:ext cx="18796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5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82800" y="3128730"/>
            <a:ext cx="13906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0">
                <a:latin typeface="Symbol"/>
                <a:cs typeface="Symbol"/>
              </a:rPr>
              <a:t>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48682" y="3105691"/>
            <a:ext cx="32956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0">
                <a:latin typeface="Times New Roman"/>
                <a:cs typeface="Times New Roman"/>
              </a:rPr>
              <a:t>1</a:t>
            </a:r>
            <a:r>
              <a:rPr dirty="0" sz="2300" spc="-315">
                <a:latin typeface="Times New Roman"/>
                <a:cs typeface="Times New Roman"/>
              </a:rPr>
              <a:t> </a:t>
            </a:r>
            <a:r>
              <a:rPr dirty="0" baseline="-4830" sz="3450" spc="15">
                <a:latin typeface="Symbol"/>
                <a:cs typeface="Symbol"/>
              </a:rPr>
              <a:t></a:t>
            </a:r>
            <a:endParaRPr baseline="-4830" sz="34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68889" y="3128730"/>
            <a:ext cx="51117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0">
                <a:latin typeface="Symbol"/>
                <a:cs typeface="Symbol"/>
              </a:rPr>
              <a:t></a:t>
            </a:r>
            <a:r>
              <a:rPr dirty="0" sz="2300" spc="10">
                <a:latin typeface="Times New Roman"/>
                <a:cs typeface="Times New Roman"/>
              </a:rPr>
              <a:t> </a:t>
            </a:r>
            <a:r>
              <a:rPr dirty="0" baseline="4830" sz="3450" spc="15">
                <a:latin typeface="Times New Roman"/>
                <a:cs typeface="Times New Roman"/>
              </a:rPr>
              <a:t>4</a:t>
            </a:r>
            <a:r>
              <a:rPr dirty="0" baseline="4830" sz="3450" spc="-569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Symbol"/>
                <a:cs typeface="Symbol"/>
              </a:rPr>
              <a:t>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83801" y="3286971"/>
            <a:ext cx="112014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300" spc="100">
                <a:latin typeface="Times New Roman"/>
                <a:cs typeface="Times New Roman"/>
              </a:rPr>
              <a:t>1</a:t>
            </a:r>
            <a:r>
              <a:rPr dirty="0" sz="2300" spc="100">
                <a:latin typeface="Symbol"/>
                <a:cs typeface="Symbol"/>
              </a:rPr>
              <a:t></a:t>
            </a:r>
            <a:r>
              <a:rPr dirty="0" sz="2300" spc="-275">
                <a:latin typeface="Times New Roman"/>
                <a:cs typeface="Times New Roman"/>
              </a:rPr>
              <a:t> </a:t>
            </a:r>
            <a:r>
              <a:rPr dirty="0" baseline="-14492" sz="3450" spc="15">
                <a:latin typeface="Symbol"/>
                <a:cs typeface="Symbol"/>
              </a:rPr>
              <a:t></a:t>
            </a:r>
            <a:r>
              <a:rPr dirty="0" baseline="-14492" sz="3450" spc="-412">
                <a:latin typeface="Times New Roman"/>
                <a:cs typeface="Times New Roman"/>
              </a:rPr>
              <a:t> </a:t>
            </a:r>
            <a:r>
              <a:rPr dirty="0" sz="2300" spc="15">
                <a:latin typeface="Symbol"/>
                <a:cs typeface="Symbol"/>
              </a:rPr>
              <a:t></a:t>
            </a:r>
            <a:r>
              <a:rPr dirty="0" sz="2300" spc="-175">
                <a:latin typeface="Times New Roman"/>
                <a:cs typeface="Times New Roman"/>
              </a:rPr>
              <a:t> </a:t>
            </a:r>
            <a:r>
              <a:rPr dirty="0" baseline="-43478" sz="3450" spc="15">
                <a:latin typeface="Times New Roman"/>
                <a:cs typeface="Times New Roman"/>
              </a:rPr>
              <a:t>3</a:t>
            </a:r>
            <a:r>
              <a:rPr dirty="0" baseline="-43478" sz="3450" spc="-442">
                <a:latin typeface="Times New Roman"/>
                <a:cs typeface="Times New Roman"/>
              </a:rPr>
              <a:t> </a:t>
            </a:r>
            <a:r>
              <a:rPr dirty="0" baseline="-14492" sz="3450" spc="15">
                <a:latin typeface="Symbol"/>
                <a:cs typeface="Symbol"/>
              </a:rPr>
              <a:t></a:t>
            </a:r>
            <a:endParaRPr baseline="-14492" sz="34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43489" y="3361463"/>
            <a:ext cx="56197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300" spc="10">
                <a:latin typeface="Symbol"/>
                <a:cs typeface="Symbol"/>
              </a:rPr>
              <a:t></a:t>
            </a:r>
            <a:r>
              <a:rPr dirty="0" sz="2300" spc="10">
                <a:latin typeface="Times New Roman"/>
                <a:cs typeface="Times New Roman"/>
              </a:rPr>
              <a:t> </a:t>
            </a:r>
            <a:r>
              <a:rPr dirty="0" baseline="-28985" sz="3450" spc="15">
                <a:latin typeface="Times New Roman"/>
                <a:cs typeface="Times New Roman"/>
              </a:rPr>
              <a:t>3</a:t>
            </a:r>
            <a:r>
              <a:rPr dirty="0" baseline="-28985" sz="3450" spc="-547">
                <a:latin typeface="Times New Roman"/>
                <a:cs typeface="Times New Roman"/>
              </a:rPr>
              <a:t> </a:t>
            </a:r>
            <a:r>
              <a:rPr dirty="0" sz="2300" spc="1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82800" y="3546612"/>
            <a:ext cx="69532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68325" algn="l"/>
              </a:tabLst>
            </a:pPr>
            <a:r>
              <a:rPr dirty="0" sz="2300" spc="10">
                <a:latin typeface="Symbol"/>
                <a:cs typeface="Symbol"/>
              </a:rPr>
              <a:t></a:t>
            </a:r>
            <a:r>
              <a:rPr dirty="0" sz="2300" spc="10">
                <a:latin typeface="Times New Roman"/>
                <a:cs typeface="Times New Roman"/>
              </a:rPr>
              <a:t>	</a:t>
            </a:r>
            <a:r>
              <a:rPr dirty="0" sz="2300" spc="1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68889" y="3546612"/>
            <a:ext cx="51117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4175" algn="l"/>
              </a:tabLst>
            </a:pPr>
            <a:r>
              <a:rPr dirty="0" sz="2300" spc="10">
                <a:latin typeface="Symbol"/>
                <a:cs typeface="Symbol"/>
              </a:rPr>
              <a:t></a:t>
            </a:r>
            <a:r>
              <a:rPr dirty="0" sz="2300" spc="10">
                <a:latin typeface="Times New Roman"/>
                <a:cs typeface="Times New Roman"/>
              </a:rPr>
              <a:t>	</a:t>
            </a:r>
            <a:r>
              <a:rPr dirty="0" sz="2300" spc="1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56252" y="4221802"/>
            <a:ext cx="104013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13130" algn="l"/>
              </a:tabLst>
            </a:pPr>
            <a:r>
              <a:rPr dirty="0" sz="2300" spc="10">
                <a:latin typeface="Symbol"/>
                <a:cs typeface="Symbol"/>
              </a:rPr>
              <a:t></a:t>
            </a:r>
            <a:r>
              <a:rPr dirty="0" sz="2300" spc="10">
                <a:latin typeface="Times New Roman"/>
                <a:cs typeface="Times New Roman"/>
              </a:rPr>
              <a:t>	</a:t>
            </a:r>
            <a:r>
              <a:rPr dirty="0" sz="2300" spc="10">
                <a:latin typeface="Symbol"/>
                <a:cs typeface="Symbol"/>
              </a:rPr>
              <a:t>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56252" y="4406942"/>
            <a:ext cx="13906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0">
                <a:latin typeface="Symbol"/>
                <a:cs typeface="Symbol"/>
              </a:rPr>
              <a:t>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57207" y="4406942"/>
            <a:ext cx="13906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36545" y="4540587"/>
            <a:ext cx="187960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15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78485"/>
            <a:ext cx="215074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A</a:t>
            </a:r>
            <a:r>
              <a:rPr dirty="0" spc="-10"/>
              <a:t>M</a:t>
            </a:r>
            <a:r>
              <a:rPr dirty="0" spc="-10"/>
              <a:t>P</a:t>
            </a:r>
            <a:r>
              <a:rPr dirty="0" spc="45"/>
              <a:t>L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075" y="1235011"/>
            <a:ext cx="8126095" cy="50044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2425" marR="68580" indent="-276860">
              <a:lnSpc>
                <a:spcPct val="101200"/>
              </a:lnSpc>
              <a:spcBef>
                <a:spcPts val="9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352425" algn="l"/>
                <a:tab pos="353060" algn="l"/>
              </a:tabLst>
            </a:pPr>
            <a:r>
              <a:rPr dirty="0" sz="2600" spc="15">
                <a:latin typeface="Trebuchet MS"/>
                <a:cs typeface="Trebuchet MS"/>
              </a:rPr>
              <a:t>Write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0">
                <a:solidFill>
                  <a:srgbClr val="FF0000"/>
                </a:solidFill>
                <a:latin typeface="Trebuchet MS"/>
                <a:cs typeface="Trebuchet MS"/>
              </a:rPr>
              <a:t>first </a:t>
            </a:r>
            <a:r>
              <a:rPr dirty="0" sz="2600" spc="-80">
                <a:solidFill>
                  <a:srgbClr val="FF0000"/>
                </a:solidFill>
                <a:latin typeface="Trebuchet MS"/>
                <a:cs typeface="Trebuchet MS"/>
              </a:rPr>
              <a:t>four </a:t>
            </a:r>
            <a:r>
              <a:rPr dirty="0" sz="2600" spc="-85">
                <a:solidFill>
                  <a:srgbClr val="FF0000"/>
                </a:solidFill>
                <a:latin typeface="Trebuchet MS"/>
                <a:cs typeface="Trebuchet MS"/>
              </a:rPr>
              <a:t>terms</a:t>
            </a:r>
            <a:r>
              <a:rPr dirty="0" sz="2600" spc="-5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sequence </a:t>
            </a:r>
            <a:r>
              <a:rPr dirty="0" sz="2600" spc="-150">
                <a:latin typeface="Trebuchet MS"/>
                <a:cs typeface="Trebuchet MS"/>
              </a:rPr>
              <a:t>defined </a:t>
            </a:r>
            <a:r>
              <a:rPr dirty="0" sz="2600" spc="-120">
                <a:latin typeface="Trebuchet MS"/>
                <a:cs typeface="Trebuchet MS"/>
              </a:rPr>
              <a:t>by </a:t>
            </a:r>
            <a:r>
              <a:rPr dirty="0" sz="2600" spc="-125">
                <a:latin typeface="Trebuchet MS"/>
                <a:cs typeface="Trebuchet MS"/>
              </a:rPr>
              <a:t>the  formula </a:t>
            </a:r>
            <a:r>
              <a:rPr dirty="0" sz="2600" spc="-175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r>
              <a:rPr dirty="0" baseline="-19607" sz="2550" spc="-262">
                <a:solidFill>
                  <a:srgbClr val="C00000"/>
                </a:solidFill>
                <a:latin typeface="Trebuchet MS"/>
                <a:cs typeface="Trebuchet MS"/>
              </a:rPr>
              <a:t>j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215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baseline="24509" sz="2550" spc="-322">
                <a:solidFill>
                  <a:srgbClr val="C00000"/>
                </a:solidFill>
                <a:latin typeface="Trebuchet MS"/>
                <a:cs typeface="Trebuchet MS"/>
              </a:rPr>
              <a:t>j</a:t>
            </a:r>
            <a:r>
              <a:rPr dirty="0" sz="2600" spc="-215">
                <a:latin typeface="Trebuchet MS"/>
                <a:cs typeface="Trebuchet MS"/>
              </a:rPr>
              <a:t>, </a:t>
            </a:r>
            <a:r>
              <a:rPr dirty="0" sz="2600" spc="-80">
                <a:latin typeface="Trebuchet MS"/>
                <a:cs typeface="Trebuchet MS"/>
              </a:rPr>
              <a:t>for </a:t>
            </a:r>
            <a:r>
              <a:rPr dirty="0" sz="2600" spc="-204">
                <a:latin typeface="Trebuchet MS"/>
                <a:cs typeface="Trebuchet MS"/>
              </a:rPr>
              <a:t>all </a:t>
            </a:r>
            <a:r>
              <a:rPr dirty="0" sz="2600" spc="-110">
                <a:latin typeface="Trebuchet MS"/>
                <a:cs typeface="Trebuchet MS"/>
              </a:rPr>
              <a:t>integers</a:t>
            </a:r>
            <a:r>
              <a:rPr dirty="0" sz="2600" spc="-595">
                <a:latin typeface="Trebuchet MS"/>
                <a:cs typeface="Trebuchet MS"/>
              </a:rPr>
              <a:t> </a:t>
            </a:r>
            <a:r>
              <a:rPr dirty="0" sz="2600" spc="-380">
                <a:solidFill>
                  <a:srgbClr val="C00000"/>
                </a:solidFill>
                <a:latin typeface="Trebuchet MS"/>
                <a:cs typeface="Trebuchet MS"/>
              </a:rPr>
              <a:t>j </a:t>
            </a:r>
            <a:r>
              <a:rPr dirty="0" sz="2600" spc="15">
                <a:solidFill>
                  <a:srgbClr val="C00000"/>
                </a:solidFill>
                <a:latin typeface="Symbol"/>
                <a:cs typeface="Symbol"/>
              </a:rPr>
              <a:t></a:t>
            </a:r>
            <a:r>
              <a:rPr dirty="0" sz="2600" spc="1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17BA2"/>
              </a:buClr>
              <a:buFont typeface="Arial"/>
              <a:buChar char=""/>
            </a:pPr>
            <a:endParaRPr sz="3700">
              <a:latin typeface="Trebuchet MS"/>
              <a:cs typeface="Trebuchet MS"/>
            </a:endParaRPr>
          </a:p>
          <a:p>
            <a:pPr marL="352425" indent="-276860">
              <a:lnSpc>
                <a:spcPct val="100000"/>
              </a:lnSpc>
              <a:buClr>
                <a:srgbClr val="717BA2"/>
              </a:buClr>
              <a:buSzPct val="75000"/>
              <a:buFont typeface="Arial"/>
              <a:buChar char=""/>
              <a:tabLst>
                <a:tab pos="352425" algn="l"/>
                <a:tab pos="353060" algn="l"/>
              </a:tabLst>
            </a:pPr>
            <a:r>
              <a:rPr dirty="0" u="heavy" sz="2600" spc="27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  <a:p>
            <a:pPr algn="ctr" marL="609600">
              <a:lnSpc>
                <a:spcPct val="100000"/>
              </a:lnSpc>
              <a:spcBef>
                <a:spcPts val="635"/>
              </a:spcBef>
            </a:pPr>
            <a:r>
              <a:rPr dirty="0" sz="2600" spc="-65">
                <a:latin typeface="Trebuchet MS"/>
                <a:cs typeface="Trebuchet MS"/>
              </a:rPr>
              <a:t>b</a:t>
            </a:r>
            <a:r>
              <a:rPr dirty="0" baseline="-19607" sz="2550" spc="-97">
                <a:latin typeface="Trebuchet MS"/>
                <a:cs typeface="Trebuchet MS"/>
              </a:rPr>
              <a:t>0</a:t>
            </a:r>
            <a:r>
              <a:rPr dirty="0" baseline="-19607" sz="2550" spc="172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baseline="24509" sz="2550" spc="-3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dirty="0" baseline="24509" sz="2550" spc="284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endParaRPr sz="2600">
              <a:latin typeface="Trebuchet MS"/>
              <a:cs typeface="Trebuchet MS"/>
            </a:endParaRPr>
          </a:p>
          <a:p>
            <a:pPr algn="ctr" marL="609600">
              <a:lnSpc>
                <a:spcPct val="100000"/>
              </a:lnSpc>
              <a:spcBef>
                <a:spcPts val="560"/>
              </a:spcBef>
            </a:pPr>
            <a:r>
              <a:rPr dirty="0" sz="2600" spc="-65">
                <a:latin typeface="Trebuchet MS"/>
                <a:cs typeface="Trebuchet MS"/>
              </a:rPr>
              <a:t>b</a:t>
            </a:r>
            <a:r>
              <a:rPr dirty="0" baseline="-19607" sz="2550" spc="-97">
                <a:latin typeface="Trebuchet MS"/>
                <a:cs typeface="Trebuchet MS"/>
              </a:rPr>
              <a:t>1</a:t>
            </a:r>
            <a:r>
              <a:rPr dirty="0" baseline="-19607" sz="2550" spc="172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baseline="24509" sz="2550" spc="-3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baseline="24509" sz="2550" spc="284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endParaRPr sz="2600">
              <a:latin typeface="Trebuchet MS"/>
              <a:cs typeface="Trebuchet MS"/>
            </a:endParaRPr>
          </a:p>
          <a:p>
            <a:pPr algn="ctr" marL="609600">
              <a:lnSpc>
                <a:spcPct val="100000"/>
              </a:lnSpc>
              <a:spcBef>
                <a:spcPts val="635"/>
              </a:spcBef>
            </a:pPr>
            <a:r>
              <a:rPr dirty="0" sz="2600" spc="-65">
                <a:latin typeface="Trebuchet MS"/>
                <a:cs typeface="Trebuchet MS"/>
              </a:rPr>
              <a:t>b</a:t>
            </a:r>
            <a:r>
              <a:rPr dirty="0" baseline="-19607" sz="2550" spc="-97">
                <a:latin typeface="Trebuchet MS"/>
                <a:cs typeface="Trebuchet MS"/>
              </a:rPr>
              <a:t>2</a:t>
            </a:r>
            <a:r>
              <a:rPr dirty="0" baseline="-19607" sz="2550" spc="172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baseline="24509" sz="2550" spc="-3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baseline="24509" sz="2550" spc="284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1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5</a:t>
            </a:r>
            <a:endParaRPr sz="2600">
              <a:latin typeface="Trebuchet MS"/>
              <a:cs typeface="Trebuchet MS"/>
            </a:endParaRPr>
          </a:p>
          <a:p>
            <a:pPr algn="ctr" marL="609600">
              <a:lnSpc>
                <a:spcPct val="100000"/>
              </a:lnSpc>
              <a:spcBef>
                <a:spcPts val="635"/>
              </a:spcBef>
            </a:pPr>
            <a:r>
              <a:rPr dirty="0" sz="2600" spc="-65">
                <a:latin typeface="Trebuchet MS"/>
                <a:cs typeface="Trebuchet MS"/>
              </a:rPr>
              <a:t>b</a:t>
            </a:r>
            <a:r>
              <a:rPr dirty="0" baseline="-19607" sz="2550" spc="-97">
                <a:latin typeface="Trebuchet MS"/>
                <a:cs typeface="Trebuchet MS"/>
              </a:rPr>
              <a:t>3</a:t>
            </a:r>
            <a:r>
              <a:rPr dirty="0" baseline="-19607" sz="2550" spc="172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baseline="24509" sz="2550" spc="-3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dirty="0" baseline="24509" sz="2550" spc="284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1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8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9</a:t>
            </a:r>
            <a:endParaRPr sz="26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560"/>
              </a:spcBef>
              <a:tabLst>
                <a:tab pos="352425" algn="l"/>
              </a:tabLst>
            </a:pPr>
            <a:r>
              <a:rPr dirty="0" sz="1950" spc="-575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dirty="0" u="heavy" sz="2600" spc="19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REMARK:</a:t>
            </a:r>
            <a:endParaRPr sz="2600">
              <a:latin typeface="Trebuchet MS"/>
              <a:cs typeface="Trebuchet MS"/>
            </a:endParaRPr>
          </a:p>
          <a:p>
            <a:pPr marL="352425" marR="419100">
              <a:lnSpc>
                <a:spcPts val="3080"/>
              </a:lnSpc>
              <a:spcBef>
                <a:spcPts val="775"/>
              </a:spcBef>
            </a:pPr>
            <a:r>
              <a:rPr dirty="0" sz="2600" spc="-60">
                <a:latin typeface="Trebuchet MS"/>
                <a:cs typeface="Trebuchet MS"/>
              </a:rPr>
              <a:t>The </a:t>
            </a:r>
            <a:r>
              <a:rPr dirty="0" sz="2600" spc="-125">
                <a:latin typeface="Trebuchet MS"/>
                <a:cs typeface="Trebuchet MS"/>
              </a:rPr>
              <a:t>formula </a:t>
            </a:r>
            <a:r>
              <a:rPr dirty="0" sz="2600" spc="-85" b="1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r>
              <a:rPr dirty="0" baseline="-19607" sz="2550" spc="-127" b="1">
                <a:solidFill>
                  <a:srgbClr val="C00000"/>
                </a:solidFill>
                <a:latin typeface="Trebuchet MS"/>
                <a:cs typeface="Trebuchet MS"/>
              </a:rPr>
              <a:t>j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-75" b="1">
                <a:solidFill>
                  <a:srgbClr val="C00000"/>
                </a:solidFill>
                <a:latin typeface="Trebuchet MS"/>
                <a:cs typeface="Trebuchet MS"/>
              </a:rPr>
              <a:t>1 </a:t>
            </a:r>
            <a:r>
              <a:rPr dirty="0" sz="2600" spc="10" b="1">
                <a:solidFill>
                  <a:srgbClr val="C00000"/>
                </a:solidFill>
                <a:latin typeface="Trebuchet MS"/>
                <a:cs typeface="Trebuchet MS"/>
              </a:rPr>
              <a:t>+ </a:t>
            </a:r>
            <a:r>
              <a:rPr dirty="0" sz="2600" spc="-220" b="1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baseline="24509" sz="2550" spc="-330" b="1">
                <a:solidFill>
                  <a:srgbClr val="C00000"/>
                </a:solidFill>
                <a:latin typeface="Trebuchet MS"/>
                <a:cs typeface="Trebuchet MS"/>
              </a:rPr>
              <a:t>j</a:t>
            </a:r>
            <a:r>
              <a:rPr dirty="0" sz="2600" spc="-220">
                <a:latin typeface="Trebuchet MS"/>
                <a:cs typeface="Trebuchet MS"/>
              </a:rPr>
              <a:t>, </a:t>
            </a:r>
            <a:r>
              <a:rPr dirty="0" sz="2600" spc="-80">
                <a:latin typeface="Trebuchet MS"/>
                <a:cs typeface="Trebuchet MS"/>
              </a:rPr>
              <a:t>for </a:t>
            </a:r>
            <a:r>
              <a:rPr dirty="0" sz="2600" spc="-204">
                <a:latin typeface="Trebuchet MS"/>
                <a:cs typeface="Trebuchet MS"/>
              </a:rPr>
              <a:t>all </a:t>
            </a:r>
            <a:r>
              <a:rPr dirty="0" sz="2600" spc="-105">
                <a:latin typeface="Trebuchet MS"/>
                <a:cs typeface="Trebuchet MS"/>
              </a:rPr>
              <a:t>integers </a:t>
            </a:r>
            <a:r>
              <a:rPr dirty="0" sz="2600" spc="-380">
                <a:latin typeface="Trebuchet MS"/>
                <a:cs typeface="Trebuchet MS"/>
              </a:rPr>
              <a:t>j </a:t>
            </a:r>
            <a:r>
              <a:rPr dirty="0" sz="2600" spc="15">
                <a:latin typeface="Symbol"/>
                <a:cs typeface="Symbol"/>
              </a:rPr>
              <a:t>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0 </a:t>
            </a:r>
            <a:r>
              <a:rPr dirty="0" sz="2600" spc="-135">
                <a:latin typeface="Trebuchet MS"/>
                <a:cs typeface="Trebuchet MS"/>
              </a:rPr>
              <a:t>defines </a:t>
            </a:r>
            <a:r>
              <a:rPr dirty="0" sz="2600" spc="-175">
                <a:latin typeface="Trebuchet MS"/>
                <a:cs typeface="Trebuchet MS"/>
              </a:rPr>
              <a:t>an  </a:t>
            </a:r>
            <a:r>
              <a:rPr dirty="0" sz="2600" spc="-150">
                <a:latin typeface="Trebuchet MS"/>
                <a:cs typeface="Trebuchet MS"/>
              </a:rPr>
              <a:t>infinite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-125">
                <a:latin typeface="Trebuchet MS"/>
                <a:cs typeface="Trebuchet MS"/>
              </a:rPr>
              <a:t>sequence</a:t>
            </a:r>
            <a:r>
              <a:rPr dirty="0" sz="2600" spc="-24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having</a:t>
            </a:r>
            <a:r>
              <a:rPr dirty="0" sz="2600" spc="-175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infinite</a:t>
            </a:r>
            <a:r>
              <a:rPr dirty="0" sz="2600" spc="-32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number</a:t>
            </a:r>
            <a:r>
              <a:rPr dirty="0" sz="2600" spc="-330">
                <a:latin typeface="Trebuchet MS"/>
                <a:cs typeface="Trebuchet MS"/>
              </a:rPr>
              <a:t> </a:t>
            </a:r>
            <a:r>
              <a:rPr dirty="0" sz="2600" spc="-140">
                <a:latin typeface="Trebuchet MS"/>
                <a:cs typeface="Trebuchet MS"/>
              </a:rPr>
              <a:t>of</a:t>
            </a:r>
            <a:r>
              <a:rPr dirty="0" sz="2600" spc="-20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values.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78485"/>
            <a:ext cx="215074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E</a:t>
            </a:r>
            <a:r>
              <a:rPr dirty="0" spc="50"/>
              <a:t>X</a:t>
            </a:r>
            <a:r>
              <a:rPr dirty="0" spc="15"/>
              <a:t>A</a:t>
            </a:r>
            <a:r>
              <a:rPr dirty="0" spc="-10"/>
              <a:t>M</a:t>
            </a:r>
            <a:r>
              <a:rPr dirty="0" spc="-10"/>
              <a:t>P</a:t>
            </a:r>
            <a:r>
              <a:rPr dirty="0" spc="45"/>
              <a:t>L</a:t>
            </a:r>
            <a:r>
              <a:rPr dirty="0" spc="2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775" y="1235011"/>
            <a:ext cx="7842884" cy="4613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39725" marR="55880" indent="-276860">
              <a:lnSpc>
                <a:spcPct val="101200"/>
              </a:lnSpc>
              <a:spcBef>
                <a:spcPts val="90"/>
              </a:spcBef>
              <a:buClr>
                <a:srgbClr val="717BA2"/>
              </a:buClr>
              <a:buSzPct val="75000"/>
              <a:buFont typeface="Arial"/>
              <a:buChar char=""/>
              <a:tabLst>
                <a:tab pos="339725" algn="l"/>
                <a:tab pos="340360" algn="l"/>
              </a:tabLst>
            </a:pPr>
            <a:r>
              <a:rPr dirty="0" sz="2600" spc="-40">
                <a:latin typeface="Trebuchet MS"/>
                <a:cs typeface="Trebuchet MS"/>
              </a:rPr>
              <a:t>Compute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first 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six </a:t>
            </a:r>
            <a:r>
              <a:rPr dirty="0" sz="2600" spc="-85">
                <a:solidFill>
                  <a:srgbClr val="C00000"/>
                </a:solidFill>
                <a:latin typeface="Trebuchet MS"/>
                <a:cs typeface="Trebuchet MS"/>
              </a:rPr>
              <a:t>terms </a:t>
            </a:r>
            <a:r>
              <a:rPr dirty="0" sz="2600" spc="-140">
                <a:latin typeface="Trebuchet MS"/>
                <a:cs typeface="Trebuchet MS"/>
              </a:rPr>
              <a:t>of </a:t>
            </a:r>
            <a:r>
              <a:rPr dirty="0" sz="2600" spc="-125">
                <a:latin typeface="Trebuchet MS"/>
                <a:cs typeface="Trebuchet MS"/>
              </a:rPr>
              <a:t>the </a:t>
            </a:r>
            <a:r>
              <a:rPr dirty="0" sz="2600" spc="-120">
                <a:solidFill>
                  <a:srgbClr val="C00000"/>
                </a:solidFill>
                <a:latin typeface="Trebuchet MS"/>
                <a:cs typeface="Trebuchet MS"/>
              </a:rPr>
              <a:t>sequence </a:t>
            </a:r>
            <a:r>
              <a:rPr dirty="0" sz="2600" spc="-145">
                <a:latin typeface="Trebuchet MS"/>
                <a:cs typeface="Trebuchet MS"/>
              </a:rPr>
              <a:t>defined</a:t>
            </a:r>
            <a:r>
              <a:rPr dirty="0" sz="2600" spc="-565">
                <a:latin typeface="Trebuchet MS"/>
                <a:cs typeface="Trebuchet MS"/>
              </a:rPr>
              <a:t> </a:t>
            </a:r>
            <a:r>
              <a:rPr dirty="0" sz="2600" spc="-120">
                <a:latin typeface="Trebuchet MS"/>
                <a:cs typeface="Trebuchet MS"/>
              </a:rPr>
              <a:t>by  </a:t>
            </a:r>
            <a:r>
              <a:rPr dirty="0" sz="2600" spc="-125">
                <a:latin typeface="Trebuchet MS"/>
                <a:cs typeface="Trebuchet MS"/>
              </a:rPr>
              <a:t>the formula </a:t>
            </a:r>
            <a:r>
              <a:rPr dirty="0" sz="2600" spc="125">
                <a:solidFill>
                  <a:srgbClr val="C00000"/>
                </a:solidFill>
                <a:latin typeface="Trebuchet MS"/>
                <a:cs typeface="Trebuchet MS"/>
              </a:rPr>
              <a:t>C</a:t>
            </a:r>
            <a:r>
              <a:rPr dirty="0" baseline="-19607" sz="2550" spc="187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2600" spc="75">
                <a:solidFill>
                  <a:srgbClr val="C00000"/>
                </a:solidFill>
                <a:latin typeface="Trebuchet MS"/>
                <a:cs typeface="Trebuchet MS"/>
              </a:rPr>
              <a:t>1+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(-1) </a:t>
            </a:r>
            <a:r>
              <a:rPr dirty="0" baseline="24509" sz="2550" spc="-104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-80">
                <a:latin typeface="Trebuchet MS"/>
                <a:cs typeface="Trebuchet MS"/>
              </a:rPr>
              <a:t>for </a:t>
            </a:r>
            <a:r>
              <a:rPr dirty="0" sz="2600" spc="-204">
                <a:latin typeface="Trebuchet MS"/>
                <a:cs typeface="Trebuchet MS"/>
              </a:rPr>
              <a:t>all </a:t>
            </a:r>
            <a:r>
              <a:rPr dirty="0" sz="2600" spc="-105">
                <a:latin typeface="Trebuchet MS"/>
                <a:cs typeface="Trebuchet MS"/>
              </a:rPr>
              <a:t>integers</a:t>
            </a:r>
            <a:r>
              <a:rPr dirty="0" sz="2600" spc="-605">
                <a:latin typeface="Trebuchet MS"/>
                <a:cs typeface="Trebuchet MS"/>
              </a:rPr>
              <a:t> </a:t>
            </a:r>
            <a:r>
              <a:rPr dirty="0" sz="2600" spc="-110">
                <a:solidFill>
                  <a:srgbClr val="C00000"/>
                </a:solidFill>
                <a:latin typeface="Trebuchet MS"/>
                <a:cs typeface="Trebuchet MS"/>
              </a:rPr>
              <a:t>n </a:t>
            </a:r>
            <a:r>
              <a:rPr dirty="0" sz="2600" spc="15">
                <a:solidFill>
                  <a:srgbClr val="C00000"/>
                </a:solidFill>
                <a:latin typeface="Symbol"/>
                <a:cs typeface="Symbol"/>
              </a:rPr>
              <a:t></a:t>
            </a:r>
            <a:r>
              <a:rPr dirty="0" sz="2600" spc="1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17BA2"/>
              </a:buClr>
              <a:buFont typeface="Arial"/>
              <a:buChar char=""/>
            </a:pPr>
            <a:endParaRPr sz="3700">
              <a:latin typeface="Trebuchet MS"/>
              <a:cs typeface="Trebuchet MS"/>
            </a:endParaRPr>
          </a:p>
          <a:p>
            <a:pPr marL="339725" indent="-276860">
              <a:lnSpc>
                <a:spcPct val="100000"/>
              </a:lnSpc>
              <a:buClr>
                <a:srgbClr val="717BA2"/>
              </a:buClr>
              <a:buSzPct val="75000"/>
              <a:buFont typeface="Arial"/>
              <a:buChar char=""/>
              <a:tabLst>
                <a:tab pos="339725" algn="l"/>
                <a:tab pos="340360" algn="l"/>
              </a:tabLst>
            </a:pPr>
            <a:r>
              <a:rPr dirty="0" u="heavy" sz="2600" spc="275" b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SOLUTION:</a:t>
            </a:r>
            <a:endParaRPr sz="2600">
              <a:latin typeface="Trebuchet MS"/>
              <a:cs typeface="Trebuchet MS"/>
            </a:endParaRPr>
          </a:p>
          <a:p>
            <a:pPr marL="2809240">
              <a:lnSpc>
                <a:spcPct val="100000"/>
              </a:lnSpc>
              <a:spcBef>
                <a:spcPts val="635"/>
              </a:spcBef>
              <a:tabLst>
                <a:tab pos="4792345" algn="l"/>
              </a:tabLst>
            </a:pPr>
            <a:r>
              <a:rPr dirty="0" sz="2600" spc="145">
                <a:latin typeface="Trebuchet MS"/>
                <a:cs typeface="Trebuchet MS"/>
              </a:rPr>
              <a:t>C</a:t>
            </a:r>
            <a:r>
              <a:rPr dirty="0" baseline="-19607" sz="2550" spc="217">
                <a:latin typeface="Trebuchet MS"/>
                <a:cs typeface="Trebuchet MS"/>
              </a:rPr>
              <a:t>0 </a:t>
            </a:r>
            <a:r>
              <a:rPr dirty="0" sz="2600" spc="170">
                <a:latin typeface="Trebuchet MS"/>
                <a:cs typeface="Trebuchet MS"/>
              </a:rPr>
              <a:t>=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32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(-1)</a:t>
            </a:r>
            <a:r>
              <a:rPr dirty="0" baseline="24509" sz="2550" spc="-135">
                <a:solidFill>
                  <a:srgbClr val="C00000"/>
                </a:solidFill>
                <a:latin typeface="Trebuchet MS"/>
                <a:cs typeface="Trebuchet MS"/>
              </a:rPr>
              <a:t>0	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1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endParaRPr sz="2600">
              <a:latin typeface="Trebuchet MS"/>
              <a:cs typeface="Trebuchet MS"/>
            </a:endParaRPr>
          </a:p>
          <a:p>
            <a:pPr marL="2809240">
              <a:lnSpc>
                <a:spcPct val="100000"/>
              </a:lnSpc>
              <a:spcBef>
                <a:spcPts val="560"/>
              </a:spcBef>
            </a:pPr>
            <a:r>
              <a:rPr dirty="0" sz="2600" spc="145">
                <a:latin typeface="Trebuchet MS"/>
                <a:cs typeface="Trebuchet MS"/>
              </a:rPr>
              <a:t>C</a:t>
            </a:r>
            <a:r>
              <a:rPr dirty="0" baseline="-19607" sz="2550" spc="217">
                <a:latin typeface="Trebuchet MS"/>
                <a:cs typeface="Trebuchet MS"/>
              </a:rPr>
              <a:t>1</a:t>
            </a:r>
            <a:r>
              <a:rPr dirty="0" baseline="-19607" sz="2550" spc="284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145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(-1)</a:t>
            </a:r>
            <a:r>
              <a:rPr dirty="0" baseline="24509" sz="2550" spc="-135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baseline="24509" sz="2550" spc="3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(-1)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  <a:p>
            <a:pPr marL="2809240">
              <a:lnSpc>
                <a:spcPct val="100000"/>
              </a:lnSpc>
              <a:spcBef>
                <a:spcPts val="635"/>
              </a:spcBef>
            </a:pPr>
            <a:r>
              <a:rPr dirty="0" sz="2600" spc="145">
                <a:latin typeface="Trebuchet MS"/>
                <a:cs typeface="Trebuchet MS"/>
              </a:rPr>
              <a:t>C</a:t>
            </a:r>
            <a:r>
              <a:rPr dirty="0" baseline="-19607" sz="2550" spc="217">
                <a:latin typeface="Trebuchet MS"/>
                <a:cs typeface="Trebuchet MS"/>
              </a:rPr>
              <a:t>2</a:t>
            </a:r>
            <a:r>
              <a:rPr dirty="0" baseline="-19607" sz="2550" spc="284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14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(-1)</a:t>
            </a:r>
            <a:r>
              <a:rPr dirty="0" baseline="24509" sz="2550" spc="-135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dirty="0" baseline="24509" sz="2550" spc="3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endParaRPr sz="2600">
              <a:latin typeface="Trebuchet MS"/>
              <a:cs typeface="Trebuchet MS"/>
            </a:endParaRPr>
          </a:p>
          <a:p>
            <a:pPr marL="2809240">
              <a:lnSpc>
                <a:spcPct val="100000"/>
              </a:lnSpc>
              <a:spcBef>
                <a:spcPts val="635"/>
              </a:spcBef>
            </a:pPr>
            <a:r>
              <a:rPr dirty="0" sz="2600" spc="145">
                <a:latin typeface="Trebuchet MS"/>
                <a:cs typeface="Trebuchet MS"/>
              </a:rPr>
              <a:t>C</a:t>
            </a:r>
            <a:r>
              <a:rPr dirty="0" baseline="-19607" sz="2550" spc="217">
                <a:latin typeface="Trebuchet MS"/>
                <a:cs typeface="Trebuchet MS"/>
              </a:rPr>
              <a:t>3</a:t>
            </a:r>
            <a:r>
              <a:rPr dirty="0" baseline="-19607" sz="2550" spc="284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145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(-1)</a:t>
            </a:r>
            <a:r>
              <a:rPr dirty="0" baseline="24509" sz="2550" spc="-135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dirty="0" baseline="24509" sz="2550" spc="3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5">
                <a:solidFill>
                  <a:srgbClr val="C00000"/>
                </a:solidFill>
                <a:latin typeface="Trebuchet MS"/>
                <a:cs typeface="Trebuchet MS"/>
              </a:rPr>
              <a:t>(-1)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  <a:p>
            <a:pPr marL="2809240">
              <a:lnSpc>
                <a:spcPct val="100000"/>
              </a:lnSpc>
              <a:spcBef>
                <a:spcPts val="560"/>
              </a:spcBef>
            </a:pPr>
            <a:r>
              <a:rPr dirty="0" sz="2600" spc="145">
                <a:latin typeface="Trebuchet MS"/>
                <a:cs typeface="Trebuchet MS"/>
              </a:rPr>
              <a:t>C</a:t>
            </a:r>
            <a:r>
              <a:rPr dirty="0" baseline="-19607" sz="2550" spc="217">
                <a:latin typeface="Trebuchet MS"/>
                <a:cs typeface="Trebuchet MS"/>
              </a:rPr>
              <a:t>4</a:t>
            </a:r>
            <a:r>
              <a:rPr dirty="0" baseline="-19607" sz="2550" spc="284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140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(-1)</a:t>
            </a:r>
            <a:r>
              <a:rPr dirty="0" baseline="24509" sz="2550" spc="-135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r>
              <a:rPr dirty="0" baseline="24509" sz="2550" spc="3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endParaRPr sz="2600">
              <a:latin typeface="Trebuchet MS"/>
              <a:cs typeface="Trebuchet MS"/>
            </a:endParaRPr>
          </a:p>
          <a:p>
            <a:pPr marL="2809240">
              <a:lnSpc>
                <a:spcPct val="100000"/>
              </a:lnSpc>
              <a:spcBef>
                <a:spcPts val="635"/>
              </a:spcBef>
            </a:pPr>
            <a:r>
              <a:rPr dirty="0" sz="2600" spc="140">
                <a:latin typeface="Trebuchet MS"/>
                <a:cs typeface="Trebuchet MS"/>
              </a:rPr>
              <a:t>C</a:t>
            </a:r>
            <a:r>
              <a:rPr dirty="0" baseline="-19607" sz="2550" spc="209">
                <a:latin typeface="Trebuchet MS"/>
                <a:cs typeface="Trebuchet MS"/>
              </a:rPr>
              <a:t>5</a:t>
            </a:r>
            <a:r>
              <a:rPr dirty="0" baseline="-19607" sz="2550" spc="284">
                <a:latin typeface="Trebuchet MS"/>
                <a:cs typeface="Trebuchet MS"/>
              </a:rPr>
              <a:t> </a:t>
            </a:r>
            <a:r>
              <a:rPr dirty="0" sz="2600" spc="170">
                <a:latin typeface="Trebuchet MS"/>
                <a:cs typeface="Trebuchet MS"/>
              </a:rPr>
              <a:t>=</a:t>
            </a:r>
            <a:r>
              <a:rPr dirty="0" sz="2600" spc="-145"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90">
                <a:solidFill>
                  <a:srgbClr val="C00000"/>
                </a:solidFill>
                <a:latin typeface="Trebuchet MS"/>
                <a:cs typeface="Trebuchet MS"/>
              </a:rPr>
              <a:t>(-1)</a:t>
            </a:r>
            <a:r>
              <a:rPr dirty="0" baseline="24509" sz="2550" spc="-135">
                <a:solidFill>
                  <a:srgbClr val="C00000"/>
                </a:solidFill>
                <a:latin typeface="Trebuchet MS"/>
                <a:cs typeface="Trebuchet MS"/>
              </a:rPr>
              <a:t>5</a:t>
            </a:r>
            <a:r>
              <a:rPr dirty="0" baseline="24509" sz="2550" spc="3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dirty="0" sz="2600" spc="-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+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100">
                <a:solidFill>
                  <a:srgbClr val="C00000"/>
                </a:solidFill>
                <a:latin typeface="Trebuchet MS"/>
                <a:cs typeface="Trebuchet MS"/>
              </a:rPr>
              <a:t>(-1)</a:t>
            </a:r>
            <a:r>
              <a:rPr dirty="0" sz="2600" spc="-13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17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26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2023-07-24T08:40:12Z</dcterms:created>
  <dcterms:modified xsi:type="dcterms:W3CDTF">2023-07-24T08:40:12Z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2023-05-06T00:00:00Z</vt:filetime>
  </property>
  <property fmtid="{D5CDD505-2E9C-101B-9397-08002B2CF9AE}" pid="3" name="LastSaved">
    <vt:filetime>2023-07-24T00:00:00Z</vt:filetime>
  </property>
</Properties>
</file>