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notesMasterIdLst>
    <p:notesMasterId r:id="rId20"/>
  </p:notesMasterIdLst>
  <p:sldIdLst>
    <p:sldId id="256" r:id="rId2"/>
    <p:sldId id="267" r:id="rId3"/>
    <p:sldId id="262" r:id="rId4"/>
    <p:sldId id="268" r:id="rId5"/>
    <p:sldId id="270" r:id="rId6"/>
    <p:sldId id="271" r:id="rId7"/>
    <p:sldId id="272" r:id="rId8"/>
    <p:sldId id="275" r:id="rId9"/>
    <p:sldId id="276" r:id="rId10"/>
    <p:sldId id="295" r:id="rId11"/>
    <p:sldId id="296" r:id="rId12"/>
    <p:sldId id="297" r:id="rId13"/>
    <p:sldId id="259" r:id="rId14"/>
    <p:sldId id="269" r:id="rId15"/>
    <p:sldId id="298" r:id="rId16"/>
    <p:sldId id="292" r:id="rId17"/>
    <p:sldId id="293" r:id="rId18"/>
    <p:sldId id="29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0266" autoAdjust="0"/>
  </p:normalViewPr>
  <p:slideViewPr>
    <p:cSldViewPr>
      <p:cViewPr varScale="1">
        <p:scale>
          <a:sx n="55" d="100"/>
          <a:sy n="55" d="100"/>
        </p:scale>
        <p:origin x="189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BC2E-1978-4863-BB4C-B60FCD0AD15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20889-7697-442A-BA3F-B2B3C34222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4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n+1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T(n) = 2n+4 = O(n) 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  no. of time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c1   	1</a:t>
            </a:r>
          </a:p>
          <a:p>
            <a:pPr marL="228600" indent="-228600"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c2	0</a:t>
            </a:r>
          </a:p>
          <a:p>
            <a:pPr marL="228600" indent="-228600"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c3	1</a:t>
            </a:r>
          </a:p>
          <a:p>
            <a:pPr marL="228600" indent="-228600"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c4	n+1</a:t>
            </a:r>
          </a:p>
          <a:p>
            <a:pPr marL="228600" indent="-228600"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c5	n</a:t>
            </a:r>
          </a:p>
          <a:p>
            <a:pPr marL="228600" indent="-228600">
              <a:buNone/>
            </a:pP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c6	1</a:t>
            </a:r>
          </a:p>
          <a:p>
            <a:pPr marL="228600" indent="-228600">
              <a:buNone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None/>
            </a:pPr>
            <a:r>
              <a:rPr lang="en-US" dirty="0"/>
              <a:t>The most common metric for calculating time complexity is Big O notation. This removes all constant factors so that the running time can be estimated in relation to N as N approaches </a:t>
            </a:r>
            <a:r>
              <a:rPr lang="en-US" dirty="0" err="1"/>
              <a:t>infinit</a:t>
            </a: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lain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lain"/>
            </a:pPr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4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23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418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1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9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008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085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425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38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mean(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size_t</a:t>
            </a:r>
            <a:r>
              <a:rPr lang="en-US" dirty="0"/>
              <a:t> n)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{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sum = 0; 		--------1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 	-------n+1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sum += a[</a:t>
            </a:r>
            <a:r>
              <a:rPr lang="en-US" dirty="0" err="1"/>
              <a:t>i</a:t>
            </a:r>
            <a:r>
              <a:rPr lang="en-US" dirty="0"/>
              <a:t>]; 		--------- n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return sum; 		--------- 1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m;i</a:t>
            </a:r>
            <a:r>
              <a:rPr lang="en-US" dirty="0"/>
              <a:t>++)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for (</a:t>
            </a:r>
            <a:r>
              <a:rPr lang="en-US" dirty="0" err="1"/>
              <a:t>int</a:t>
            </a:r>
            <a:r>
              <a:rPr lang="en-US" dirty="0"/>
              <a:t> j =0; j&lt;n; j++)</a:t>
            </a:r>
          </a:p>
          <a:p>
            <a:pPr marL="624078" marR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/>
              <a:t>Ans</a:t>
            </a:r>
            <a:r>
              <a:rPr lang="en-US" dirty="0"/>
              <a:t>:	O(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most common metric for calculating time complexity is Big O notation. This removes all constant factors so that the running time can be estimated in relation to N as N approaches </a:t>
            </a:r>
            <a:r>
              <a:rPr lang="en-US" dirty="0" err="1"/>
              <a:t>infinit</a:t>
            </a:r>
            <a:endParaRPr lang="en-US" dirty="0"/>
          </a:p>
          <a:p>
            <a:endParaRPr lang="en-US" dirty="0"/>
          </a:p>
          <a:p>
            <a:r>
              <a:rPr lang="en-US" baseline="0" dirty="0"/>
              <a:t>Hum ne </a:t>
            </a:r>
            <a:r>
              <a:rPr lang="en-US" baseline="0" dirty="0" err="1"/>
              <a:t>aik</a:t>
            </a:r>
            <a:r>
              <a:rPr lang="en-US" baseline="0" dirty="0"/>
              <a:t> idea hi </a:t>
            </a:r>
            <a:r>
              <a:rPr lang="en-US" baseline="0" dirty="0" err="1"/>
              <a:t>laina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 K is </a:t>
            </a:r>
            <a:r>
              <a:rPr lang="en-US" baseline="0" dirty="0" err="1"/>
              <a:t>ki</a:t>
            </a:r>
            <a:r>
              <a:rPr lang="en-US" baseline="0" dirty="0"/>
              <a:t> growth </a:t>
            </a:r>
            <a:r>
              <a:rPr lang="en-US" baseline="0" dirty="0" err="1"/>
              <a:t>kia</a:t>
            </a:r>
            <a:r>
              <a:rPr lang="en-US" baseline="0" dirty="0"/>
              <a:t> </a:t>
            </a:r>
            <a:r>
              <a:rPr lang="en-US" baseline="0" dirty="0" err="1"/>
              <a:t>aa</a:t>
            </a:r>
            <a:r>
              <a:rPr lang="en-US" baseline="0" dirty="0"/>
              <a:t> </a:t>
            </a:r>
            <a:r>
              <a:rPr lang="en-US" baseline="0" dirty="0" err="1"/>
              <a:t>rahi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is ka relation </a:t>
            </a:r>
            <a:r>
              <a:rPr lang="en-US" baseline="0" dirty="0" err="1"/>
              <a:t>kia</a:t>
            </a:r>
            <a:r>
              <a:rPr lang="en-US" baseline="0" dirty="0"/>
              <a:t> </a:t>
            </a:r>
            <a:r>
              <a:rPr lang="en-US" baseline="0" dirty="0" err="1"/>
              <a:t>aa</a:t>
            </a:r>
            <a:r>
              <a:rPr lang="en-US" baseline="0" dirty="0"/>
              <a:t> </a:t>
            </a:r>
            <a:r>
              <a:rPr lang="en-US" baseline="0" dirty="0" err="1"/>
              <a:t>raha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.</a:t>
            </a:r>
          </a:p>
          <a:p>
            <a:br>
              <a:rPr lang="en-US" baseline="0" dirty="0"/>
            </a:br>
            <a:endParaRPr lang="en-US" dirty="0"/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= 0;</a:t>
            </a:r>
          </a:p>
          <a:p>
            <a:r>
              <a:rPr lang="nn-NO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 i = 0; i &lt; n; ++i 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for( j = 0; j &lt; n; ++j 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++sum;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48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Answer:n3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time complexity of this code is O(n^2), which means that the execution time grows quadratically with the size of n.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outer loop has n iterations and the inner loop has i iterations, where i ranges from 0 to n-1. The total number of iterations for both loops is equal to the sum of the first n positive integers, which is n * (n + 1) / 2, and grows as n^2.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outermost for loop runs for n iterations.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outermost for loop, there is a second for loop that runs for i^2 iterations, where i ranges from 0 to n-1.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second for loop, there is a third for loop that runs for j iterations, where j ranges from 0 to i^2-1.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calculate the total number of iterations, we need to sum up the number of iterations for each value of i in the second for loop. The number of iterations for each value of i is i^2 * j, where j ranges from 0 to i^2-1.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final complexity is O(n^4) as the highest order term is n^4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1,2,4,8,16,32….</a:t>
            </a:r>
          </a:p>
          <a:p>
            <a:r>
              <a:rPr lang="en-US"/>
              <a:t>Answer:Log2(n)</a:t>
            </a:r>
            <a:br>
              <a:rPr lang="en-US"/>
            </a:br>
            <a:br>
              <a:rPr lang="en-US"/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 time of the code is O(logk(n))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Application: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Bianary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Search</a:t>
            </a:r>
            <a:b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Balanced Tree Traversal</a:t>
            </a:r>
            <a:b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 and Conquer, Merge SortO(nlgn)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each iteration of the loop, the value of </a:t>
            </a:r>
            <a:r>
              <a:rPr lang="en-US"/>
              <a:t>j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increased by 2, so it takes approximately n/2 iterations for the loop to complete. The cost of incrementing </a:t>
            </a:r>
            <a:r>
              <a:rPr lang="en-US"/>
              <a:t>sum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each iteration is a constant time operation, so the overall time complexity is O(n).</a:t>
            </a:r>
            <a:br>
              <a:rPr lang="en-US" baseline="0">
                <a:sym typeface="Wingdings" pitchFamily="2" charset="2"/>
              </a:rPr>
            </a:br>
            <a:br>
              <a:rPr lang="en-US" baseline="0">
                <a:sym typeface="Wingdings" pitchFamily="2" charset="2"/>
              </a:rPr>
            </a:br>
            <a:r>
              <a:rPr lang="pt-B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3, 5, 7, ..., n-1</a:t>
            </a:r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20889-7697-442A-BA3F-B2B3C34222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2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65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89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2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0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5783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itle and Tab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557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128" y="623571"/>
            <a:ext cx="7695743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Time complexity Analysis and </a:t>
            </a:r>
            <a:b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Asymptotic Bounds</a:t>
            </a:r>
            <a:b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T(n)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1177925" y="5210175"/>
            <a:ext cx="6781800" cy="733425"/>
          </a:xfrm>
          <a:prstGeom prst="foldedCorner">
            <a:avLst>
              <a:gd name="adj" fmla="val 16667"/>
            </a:avLst>
          </a:prstGeom>
          <a:solidFill>
            <a:srgbClr val="FFFF99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Asymptotic complexity studies the efficiency of an algorithm as the input size becomes large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1447800" y="1524000"/>
            <a:ext cx="5715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-127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is difficult to calculate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is also not very meaningful as step size is not exactly defined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is usually very complicated so we need an approximation of    T(n)….close to T(n). 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measure of efficiency or approximation of T(n) is called ASYMPTOTIC COMPLEXITY or ASYMPTOTIC ALGORITHM ANALYSIS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689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533400" y="9906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2400"/>
              <a:buFont typeface="Noto Sans Symbols"/>
              <a:buChar char="►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T(n) = 7n+100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5F5F5"/>
              </a:buClr>
              <a:buSzPts val="2400"/>
              <a:buFont typeface="Noto Sans Symbols"/>
              <a:buChar char="►"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T(n) for different values of n???</a:t>
            </a:r>
            <a:endParaRPr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29"/>
          <p:cNvGraphicFramePr/>
          <p:nvPr/>
        </p:nvGraphicFramePr>
        <p:xfrm>
          <a:off x="1143000" y="1981200"/>
          <a:ext cx="7010400" cy="3630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T(n)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7n and 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7n and 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 of 100 is small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7n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Contributing factor is 7n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20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7000100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is the contributing factor????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2" name="Google Shape;252;p29"/>
          <p:cNvSpPr txBox="1"/>
          <p:nvPr/>
        </p:nvSpPr>
        <p:spPr>
          <a:xfrm>
            <a:off x="762000" y="5867400"/>
            <a:ext cx="7696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1177925" y="5743575"/>
            <a:ext cx="6781800" cy="733425"/>
          </a:xfrm>
          <a:prstGeom prst="foldedCorner">
            <a:avLst>
              <a:gd name="adj" fmla="val 16667"/>
            </a:avLst>
          </a:prstGeom>
          <a:solidFill>
            <a:srgbClr val="FFFF99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approximating T(n) we can IGNORE the 100 term for very large value of n and say that T(n) can be approximated by 7(n)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59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</a:t>
            </a: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8153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T(n) = n</a:t>
            </a:r>
            <a:r>
              <a:rPr lang="en-US" sz="2800" b="0" i="0" u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+ 100n + log</a:t>
            </a:r>
            <a:r>
              <a:rPr lang="en-US" sz="2800" b="0" i="0" u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+1000</a:t>
            </a:r>
            <a:endParaRPr/>
          </a:p>
        </p:txBody>
      </p:sp>
      <p:graphicFrame>
        <p:nvGraphicFramePr>
          <p:cNvPr id="260" name="Google Shape;260;p30"/>
          <p:cNvGraphicFramePr/>
          <p:nvPr/>
        </p:nvGraphicFramePr>
        <p:xfrm>
          <a:off x="304800" y="1905000"/>
          <a:ext cx="8678850" cy="3240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02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T(n)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1800" b="0" i="0" u="none" strike="noStrike" cap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</a:t>
                      </a:r>
                      <a:r>
                        <a:rPr lang="en-US" sz="1800" b="0" i="0" u="none" baseline="-25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9.1%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90.8%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5.8%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21002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47.6%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4.76%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1800" b="0" i="0" u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12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10,010,001,005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1800" b="0" i="0" u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99.9%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1800" b="0" i="0" u="none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.099%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0.00%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1" name="Google Shape;261;p30"/>
          <p:cNvSpPr/>
          <p:nvPr/>
        </p:nvSpPr>
        <p:spPr>
          <a:xfrm>
            <a:off x="1177925" y="5486400"/>
            <a:ext cx="6781800" cy="733425"/>
          </a:xfrm>
          <a:prstGeom prst="foldedCorner">
            <a:avLst>
              <a:gd name="adj" fmla="val 16667"/>
            </a:avLst>
          </a:prstGeom>
          <a:solidFill>
            <a:srgbClr val="FFFF99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approximating T(n) we can IGNORE the last 3 terms and say say that T(n) can be approximated by n</a:t>
            </a:r>
            <a:r>
              <a:rPr lang="en-US" sz="1800" b="0" i="1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670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we are interested in three types of performance</a:t>
            </a:r>
          </a:p>
          <a:p>
            <a:endParaRPr lang="en-US" dirty="0"/>
          </a:p>
          <a:p>
            <a:pPr lvl="1"/>
            <a:r>
              <a:rPr lang="en-US" dirty="0"/>
              <a:t>Best-case / fastest </a:t>
            </a:r>
          </a:p>
          <a:p>
            <a:pPr lvl="2"/>
            <a:r>
              <a:rPr lang="en-US" dirty="0"/>
              <a:t>Symbol </a:t>
            </a:r>
            <a:r>
              <a:rPr lang="el-GR" dirty="0"/>
              <a:t>Ω</a:t>
            </a:r>
            <a:r>
              <a:rPr lang="en-US" dirty="0"/>
              <a:t>. Example; </a:t>
            </a:r>
            <a:r>
              <a:rPr lang="el-GR" dirty="0"/>
              <a:t>Ω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2">
              <a:buNone/>
            </a:pPr>
            <a:endParaRPr lang="en-US" dirty="0"/>
          </a:p>
          <a:p>
            <a:pPr lvl="1"/>
            <a:r>
              <a:rPr lang="en-US" dirty="0"/>
              <a:t>Average-case</a:t>
            </a:r>
          </a:p>
          <a:p>
            <a:pPr lvl="2"/>
            <a:r>
              <a:rPr lang="en-US" dirty="0"/>
              <a:t>Symbol </a:t>
            </a:r>
            <a:r>
              <a:rPr lang="el-GR" dirty="0"/>
              <a:t>θ</a:t>
            </a:r>
            <a:r>
              <a:rPr lang="en-US" dirty="0"/>
              <a:t>. Example;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Worst-case/ slowest</a:t>
            </a:r>
          </a:p>
          <a:p>
            <a:pPr lvl="2"/>
            <a:r>
              <a:rPr lang="en-US" dirty="0"/>
              <a:t>Symbol O. Example; O(n)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1" y="914400"/>
            <a:ext cx="7483350" cy="552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Big-Oh</a:t>
            </a: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idx="1"/>
          </p:nvPr>
        </p:nvSpPr>
        <p:spPr>
          <a:xfrm>
            <a:off x="381000" y="914400"/>
            <a:ext cx="7848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marR="0" lvl="0" indent="-34290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500"/>
              <a:buFont typeface="Noto Sans Symbols"/>
              <a:buChar char="►"/>
            </a:pPr>
            <a:r>
              <a:rPr lang="en-US" sz="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/>
          </a:p>
          <a:p>
            <a:pPr marL="342900" marR="0" lvl="0" indent="-311150" algn="l" rtl="0">
              <a:lnSpc>
                <a:spcPct val="60000"/>
              </a:lnSpc>
              <a:spcBef>
                <a:spcPts val="700"/>
              </a:spcBef>
              <a:spcAft>
                <a:spcPts val="0"/>
              </a:spcAft>
              <a:buClr>
                <a:srgbClr val="F5F5F5"/>
              </a:buClr>
              <a:buSzPts val="500"/>
              <a:buFont typeface="Noto Sans Symbols"/>
              <a:buNone/>
            </a:pPr>
            <a:endParaRPr sz="5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6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171450" marR="0" lvl="0" indent="-1397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5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609600" y="2057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g(n) is called the upper bound on f(n) OR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f(n) grows at the most as large as g(n)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1752600" y="2743200"/>
            <a:ext cx="7391400" cy="243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= n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+ 3n + 4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+ 3n + 4 &lt;= 2 n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for all n&gt;10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so we can say that T(n) is O(n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T(n) is in the order of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T(n) is bounded above by a + real multiple of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1177925" y="1219200"/>
            <a:ext cx="6781800" cy="733425"/>
          </a:xfrm>
          <a:prstGeom prst="foldedCorner">
            <a:avLst>
              <a:gd name="adj" fmla="val 16667"/>
            </a:avLst>
          </a:prstGeom>
          <a:solidFill>
            <a:srgbClr val="FFFF99">
              <a:alpha val="49803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 is O(g(n)) if there exist positive numbers c &amp; N such that f(n)&lt;=cg(n) for all n&gt;=N</a:t>
            </a:r>
            <a:endParaRPr/>
          </a:p>
        </p:txBody>
      </p:sp>
      <p:pic>
        <p:nvPicPr>
          <p:cNvPr id="271" name="Google Shape;271;p31" descr="C:\Documents and Settings\sobia.tariq\Desktop\big-O-graph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01207"/>
            <a:ext cx="2590800" cy="245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78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O??</a:t>
            </a:r>
            <a:endParaRPr/>
          </a:p>
        </p:txBody>
      </p:sp>
      <p:sp>
        <p:nvSpPr>
          <p:cNvPr id="303" name="Google Shape;303;p36"/>
          <p:cNvSpPr txBox="1"/>
          <p:nvPr/>
        </p:nvSpPr>
        <p:spPr>
          <a:xfrm>
            <a:off x="2971800" y="998537"/>
            <a:ext cx="5410200" cy="56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print(int * array, int size){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cout&lt;&lt;"Array:	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for(int i = 0; i &lt; size;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cout &lt;&lt;array[i]&lt;&lt;"	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smallest(int array[], int size, int start){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if(start == size-1)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start;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small = start;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for(int i = start+1; i &lt;size; i++){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if(array[small]&gt;array[i])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small= i;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small;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main(){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const int n=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array[n]={3,5,9,6,1};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cout&lt;&lt;"Smallest:	"&lt;&lt;array[smallest(array,n,0)]&lt;&lt;endl;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print(array,n);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grpSp>
        <p:nvGrpSpPr>
          <p:cNvPr id="304" name="Google Shape;304;p36"/>
          <p:cNvGrpSpPr/>
          <p:nvPr/>
        </p:nvGrpSpPr>
        <p:grpSpPr>
          <a:xfrm>
            <a:off x="1828800" y="1524000"/>
            <a:ext cx="1981200" cy="427037"/>
            <a:chOff x="833" y="2438"/>
            <a:chExt cx="1125" cy="792"/>
          </a:xfrm>
        </p:grpSpPr>
        <p:sp>
          <p:nvSpPr>
            <p:cNvPr id="305" name="Google Shape;305;p36"/>
            <p:cNvSpPr txBox="1"/>
            <p:nvPr/>
          </p:nvSpPr>
          <p:spPr>
            <a:xfrm>
              <a:off x="833" y="2544"/>
              <a:ext cx="433" cy="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O(n)</a:t>
              </a: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6"/>
          <p:cNvGrpSpPr/>
          <p:nvPr/>
        </p:nvGrpSpPr>
        <p:grpSpPr>
          <a:xfrm>
            <a:off x="3048000" y="3829050"/>
            <a:ext cx="1524000" cy="427037"/>
            <a:chOff x="1276" y="2438"/>
            <a:chExt cx="682" cy="792"/>
          </a:xfrm>
        </p:grpSpPr>
        <p:sp>
          <p:nvSpPr>
            <p:cNvPr id="308" name="Google Shape;308;p36"/>
            <p:cNvSpPr txBox="1"/>
            <p:nvPr/>
          </p:nvSpPr>
          <p:spPr>
            <a:xfrm>
              <a:off x="1276" y="2544"/>
              <a:ext cx="341" cy="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O(n)</a:t>
              </a: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36"/>
          <p:cNvGrpSpPr/>
          <p:nvPr/>
        </p:nvGrpSpPr>
        <p:grpSpPr>
          <a:xfrm>
            <a:off x="2820987" y="2667000"/>
            <a:ext cx="989012" cy="433387"/>
            <a:chOff x="1396" y="2402"/>
            <a:chExt cx="562" cy="804"/>
          </a:xfrm>
        </p:grpSpPr>
        <p:sp>
          <p:nvSpPr>
            <p:cNvPr id="311" name="Google Shape;311;p36"/>
            <p:cNvSpPr txBox="1"/>
            <p:nvPr/>
          </p:nvSpPr>
          <p:spPr>
            <a:xfrm>
              <a:off x="1396" y="2402"/>
              <a:ext cx="346" cy="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O(1)</a:t>
              </a: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36"/>
          <p:cNvGrpSpPr/>
          <p:nvPr/>
        </p:nvGrpSpPr>
        <p:grpSpPr>
          <a:xfrm>
            <a:off x="990600" y="2514600"/>
            <a:ext cx="1981200" cy="2447925"/>
            <a:chOff x="983" y="2438"/>
            <a:chExt cx="975" cy="768"/>
          </a:xfrm>
        </p:grpSpPr>
        <p:sp>
          <p:nvSpPr>
            <p:cNvPr id="314" name="Google Shape;314;p36"/>
            <p:cNvSpPr txBox="1"/>
            <p:nvPr/>
          </p:nvSpPr>
          <p:spPr>
            <a:xfrm>
              <a:off x="983" y="2753"/>
              <a:ext cx="263" cy="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O(n)</a:t>
              </a: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6" name="Google Shape;316;p36"/>
          <p:cNvCxnSpPr/>
          <p:nvPr/>
        </p:nvCxnSpPr>
        <p:spPr>
          <a:xfrm rot="10800000">
            <a:off x="2743200" y="6019800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17" name="Google Shape;317;p36"/>
          <p:cNvCxnSpPr/>
          <p:nvPr/>
        </p:nvCxnSpPr>
        <p:spPr>
          <a:xfrm rot="10800000">
            <a:off x="2667000" y="6324600"/>
            <a:ext cx="121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318" name="Google Shape;318;p36"/>
          <p:cNvSpPr txBox="1"/>
          <p:nvPr/>
        </p:nvSpPr>
        <p:spPr>
          <a:xfrm>
            <a:off x="2057400" y="5726112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1981200" y="6183312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</p:txBody>
      </p:sp>
      <p:grpSp>
        <p:nvGrpSpPr>
          <p:cNvPr id="320" name="Google Shape;320;p36"/>
          <p:cNvGrpSpPr/>
          <p:nvPr/>
        </p:nvGrpSpPr>
        <p:grpSpPr>
          <a:xfrm>
            <a:off x="2058987" y="5281612"/>
            <a:ext cx="1828800" cy="466725"/>
            <a:chOff x="1396" y="2402"/>
            <a:chExt cx="540" cy="865"/>
          </a:xfrm>
        </p:grpSpPr>
        <p:sp>
          <p:nvSpPr>
            <p:cNvPr id="321" name="Google Shape;321;p36"/>
            <p:cNvSpPr txBox="1"/>
            <p:nvPr/>
          </p:nvSpPr>
          <p:spPr>
            <a:xfrm>
              <a:off x="1396" y="2402"/>
              <a:ext cx="346" cy="6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O(1)</a:t>
              </a: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1801" y="2499"/>
              <a:ext cx="135" cy="768"/>
            </a:xfrm>
            <a:prstGeom prst="leftBrace">
              <a:avLst>
                <a:gd name="adj1" fmla="val 1266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36"/>
          <p:cNvSpPr txBox="1"/>
          <p:nvPr/>
        </p:nvSpPr>
        <p:spPr>
          <a:xfrm>
            <a:off x="304800" y="696912"/>
            <a:ext cx="43465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Running Time:	O(1)+O(n)+O(n)= O(n)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93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Big-O?</a:t>
            </a:r>
            <a:endParaRPr/>
          </a:p>
        </p:txBody>
      </p:sp>
      <p:sp>
        <p:nvSpPr>
          <p:cNvPr id="329" name="Google Shape;329;p37"/>
          <p:cNvSpPr txBox="1"/>
          <p:nvPr/>
        </p:nvSpPr>
        <p:spPr>
          <a:xfrm>
            <a:off x="3124200" y="990600"/>
            <a:ext cx="5105400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sortArray(int * a, int size){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 = 0;i&lt;size;i++){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small = smallest(a,size,i);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temp = a[i];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a[i] = a[small];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a[small] = temp;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const int n=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array[n]={3,5,9,6,1};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sortArray(array,n);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print(array,n);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cxnSp>
        <p:nvCxnSpPr>
          <p:cNvPr id="330" name="Google Shape;330;p37"/>
          <p:cNvCxnSpPr/>
          <p:nvPr/>
        </p:nvCxnSpPr>
        <p:spPr>
          <a:xfrm rot="10800000">
            <a:off x="3810000" y="1741487"/>
            <a:ext cx="114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331" name="Google Shape;331;p37"/>
          <p:cNvSpPr txBox="1"/>
          <p:nvPr/>
        </p:nvSpPr>
        <p:spPr>
          <a:xfrm>
            <a:off x="3124200" y="1447800"/>
            <a:ext cx="533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O(n)</a:t>
            </a:r>
            <a:endParaRPr/>
          </a:p>
        </p:txBody>
      </p:sp>
      <p:grpSp>
        <p:nvGrpSpPr>
          <p:cNvPr id="332" name="Google Shape;332;p37"/>
          <p:cNvGrpSpPr/>
          <p:nvPr/>
        </p:nvGrpSpPr>
        <p:grpSpPr>
          <a:xfrm>
            <a:off x="3200400" y="1905000"/>
            <a:ext cx="1676400" cy="738187"/>
            <a:chOff x="833" y="2438"/>
            <a:chExt cx="1125" cy="768"/>
          </a:xfrm>
        </p:grpSpPr>
        <p:sp>
          <p:nvSpPr>
            <p:cNvPr id="333" name="Google Shape;333;p37"/>
            <p:cNvSpPr txBox="1"/>
            <p:nvPr/>
          </p:nvSpPr>
          <p:spPr>
            <a:xfrm>
              <a:off x="833" y="2544"/>
              <a:ext cx="433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O(1)</a:t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37"/>
          <p:cNvGrpSpPr/>
          <p:nvPr/>
        </p:nvGrpSpPr>
        <p:grpSpPr>
          <a:xfrm>
            <a:off x="1768475" y="1447800"/>
            <a:ext cx="1050925" cy="1700212"/>
            <a:chOff x="1404" y="2438"/>
            <a:chExt cx="554" cy="768"/>
          </a:xfrm>
        </p:grpSpPr>
        <p:sp>
          <p:nvSpPr>
            <p:cNvPr id="336" name="Google Shape;336;p37"/>
            <p:cNvSpPr txBox="1"/>
            <p:nvPr/>
          </p:nvSpPr>
          <p:spPr>
            <a:xfrm>
              <a:off x="1404" y="2544"/>
              <a:ext cx="433" cy="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O(n)</a:t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1139825" y="5802312"/>
            <a:ext cx="45386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Running Time:	O(1)+O(n</a:t>
            </a:r>
            <a:r>
              <a:rPr lang="en-US" sz="1800" b="0" i="0" u="none" baseline="30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)+O(n)= O(n</a:t>
            </a:r>
            <a:r>
              <a:rPr lang="en-US" sz="1800" b="0" i="0" u="none" baseline="30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339" name="Google Shape;339;p37"/>
          <p:cNvGrpSpPr/>
          <p:nvPr/>
        </p:nvGrpSpPr>
        <p:grpSpPr>
          <a:xfrm>
            <a:off x="76200" y="1143000"/>
            <a:ext cx="1371600" cy="2081212"/>
            <a:chOff x="833" y="2438"/>
            <a:chExt cx="1125" cy="768"/>
          </a:xfrm>
        </p:grpSpPr>
        <p:sp>
          <p:nvSpPr>
            <p:cNvPr id="340" name="Google Shape;340;p37"/>
            <p:cNvSpPr txBox="1"/>
            <p:nvPr/>
          </p:nvSpPr>
          <p:spPr>
            <a:xfrm>
              <a:off x="833" y="2544"/>
              <a:ext cx="688" cy="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</a:t>
              </a:r>
              <a:r>
                <a:rPr lang="en-US" sz="1800" b="0" i="0" u="none" baseline="30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7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33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Big-O?</a:t>
            </a:r>
            <a:endParaRPr/>
          </a:p>
        </p:txBody>
      </p:sp>
      <p:sp>
        <p:nvSpPr>
          <p:cNvPr id="347" name="Google Shape;347;p38"/>
          <p:cNvSpPr txBox="1"/>
          <p:nvPr/>
        </p:nvSpPr>
        <p:spPr>
          <a:xfrm>
            <a:off x="3962400" y="1730375"/>
            <a:ext cx="39624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const int n= 5;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array[n]={3,5,9,6,1};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for(int i =0; i &lt;n;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sortArray(array,n);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print(array,n);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38"/>
          <p:cNvCxnSpPr/>
          <p:nvPr/>
        </p:nvCxnSpPr>
        <p:spPr>
          <a:xfrm rot="10800000">
            <a:off x="5105400" y="3014662"/>
            <a:ext cx="609600" cy="111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349" name="Google Shape;349;p38"/>
          <p:cNvSpPr txBox="1"/>
          <p:nvPr/>
        </p:nvSpPr>
        <p:spPr>
          <a:xfrm>
            <a:off x="4419600" y="2720975"/>
            <a:ext cx="762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lang="en-US" sz="1800" b="0" i="0" u="none" baseline="30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1800" b="1" i="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grpSp>
        <p:nvGrpSpPr>
          <p:cNvPr id="350" name="Google Shape;350;p38"/>
          <p:cNvGrpSpPr/>
          <p:nvPr/>
        </p:nvGrpSpPr>
        <p:grpSpPr>
          <a:xfrm>
            <a:off x="2133600" y="2644775"/>
            <a:ext cx="1676400" cy="738187"/>
            <a:chOff x="833" y="2438"/>
            <a:chExt cx="1125" cy="768"/>
          </a:xfrm>
        </p:grpSpPr>
        <p:sp>
          <p:nvSpPr>
            <p:cNvPr id="351" name="Google Shape;351;p38"/>
            <p:cNvSpPr txBox="1"/>
            <p:nvPr/>
          </p:nvSpPr>
          <p:spPr>
            <a:xfrm>
              <a:off x="833" y="2544"/>
              <a:ext cx="433" cy="3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O(n</a:t>
              </a:r>
              <a:r>
                <a:rPr lang="en-US" sz="1800" b="0" i="0" u="none" baseline="30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en-US" sz="1800" b="1" i="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766" y="2438"/>
              <a:ext cx="192" cy="76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38"/>
          <p:cNvSpPr txBox="1"/>
          <p:nvPr/>
        </p:nvSpPr>
        <p:spPr>
          <a:xfrm>
            <a:off x="1200150" y="5116512"/>
            <a:ext cx="40576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Running Time:	O(1)+ O(n</a:t>
            </a:r>
            <a:r>
              <a:rPr lang="en-US" sz="1800" b="0" i="0" u="none" baseline="30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 = O(n</a:t>
            </a:r>
            <a:r>
              <a:rPr lang="en-US" sz="1800" b="0" i="0" u="none" baseline="30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4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step counts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long fact(</a:t>
            </a:r>
            <a:r>
              <a:rPr lang="en-US" dirty="0" err="1"/>
              <a:t>int</a:t>
            </a:r>
            <a:r>
              <a:rPr lang="en-US" dirty="0"/>
              <a:t> n){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if (n==0)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	return 1;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Long </a:t>
            </a:r>
            <a:r>
              <a:rPr lang="en-US" dirty="0" err="1"/>
              <a:t>ans</a:t>
            </a:r>
            <a:r>
              <a:rPr lang="en-US" dirty="0"/>
              <a:t>=1;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	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ans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return </a:t>
            </a:r>
            <a:r>
              <a:rPr lang="en-US" dirty="0" err="1"/>
              <a:t>ans</a:t>
            </a:r>
            <a:r>
              <a:rPr lang="en-US" dirty="0"/>
              <a:t>;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} 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mean(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size_t</a:t>
            </a:r>
            <a:r>
              <a:rPr lang="en-US" dirty="0"/>
              <a:t> n)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{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sum = 0; 		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sum += a[</a:t>
            </a:r>
            <a:r>
              <a:rPr lang="en-US" dirty="0" err="1"/>
              <a:t>i</a:t>
            </a:r>
            <a:r>
              <a:rPr lang="en-US" dirty="0"/>
              <a:t>]; 		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return sum; 			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long </a:t>
            </a:r>
            <a:r>
              <a:rPr lang="en-US" dirty="0" err="1"/>
              <a:t>foo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n){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long x=0;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if (n==0)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	return 1;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Long </a:t>
            </a:r>
            <a:r>
              <a:rPr lang="en-US" dirty="0" err="1"/>
              <a:t>ans</a:t>
            </a:r>
            <a:r>
              <a:rPr lang="en-US" dirty="0"/>
              <a:t>=1;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 {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	for (</a:t>
            </a:r>
            <a:r>
              <a:rPr lang="en-US" dirty="0" err="1"/>
              <a:t>int</a:t>
            </a:r>
            <a:r>
              <a:rPr lang="en-US" dirty="0"/>
              <a:t> j =0; j&lt;n; j++)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		x*=j;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	</a:t>
            </a:r>
            <a:r>
              <a:rPr lang="en-US" dirty="0" err="1"/>
              <a:t>ans</a:t>
            </a:r>
            <a:r>
              <a:rPr lang="en-US" dirty="0"/>
              <a:t>*=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	</a:t>
            </a:r>
            <a:r>
              <a:rPr lang="en-US" dirty="0" err="1"/>
              <a:t>ans</a:t>
            </a:r>
            <a:r>
              <a:rPr lang="en-US" dirty="0"/>
              <a:t>+=x;}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return </a:t>
            </a:r>
            <a:r>
              <a:rPr lang="en-US" dirty="0" err="1"/>
              <a:t>ans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} 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sum = 0;</a:t>
            </a:r>
          </a:p>
          <a:p>
            <a:pPr marL="624078" indent="-514350">
              <a:buFont typeface="+mj-lt"/>
              <a:buAutoNum type="arabicPeriod"/>
            </a:pPr>
            <a:r>
              <a:rPr lang="nn-NO" dirty="0"/>
              <a:t>for( i = 0; i &lt; n; ++i )</a:t>
            </a:r>
          </a:p>
          <a:p>
            <a:pPr marL="624078" indent="-514350">
              <a:buFont typeface="+mj-lt"/>
              <a:buAutoNum type="arabicPeriod"/>
            </a:pPr>
            <a:r>
              <a:rPr lang="nn-NO" dirty="0"/>
              <a:t>	</a:t>
            </a:r>
            <a:r>
              <a:rPr lang="pt-BR" dirty="0"/>
              <a:t>for( j = 0; j &lt; n * n; ++j ){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++sum;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x=+1}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None/>
            </a:pPr>
            <a:r>
              <a:rPr lang="en-US" dirty="0"/>
              <a:t>Note: Independent Nested Loop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sum = 0;</a:t>
            </a:r>
          </a:p>
          <a:p>
            <a:pPr marL="624078" indent="-514350">
              <a:buFont typeface="+mj-lt"/>
              <a:buAutoNum type="arabicPeriod"/>
            </a:pPr>
            <a:r>
              <a:rPr lang="nn-NO" dirty="0"/>
              <a:t>for( i = 0; i &lt; n; ++i 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for( j = 0; j &lt; </a:t>
            </a:r>
            <a:r>
              <a:rPr lang="en-US" dirty="0" err="1"/>
              <a:t>i</a:t>
            </a:r>
            <a:r>
              <a:rPr lang="en-US" dirty="0"/>
              <a:t>; ++j 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++sum;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None/>
            </a:pPr>
            <a:r>
              <a:rPr lang="en-US" dirty="0"/>
              <a:t>Note: Dependent Nested Loop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sum = 0;</a:t>
            </a:r>
          </a:p>
          <a:p>
            <a:pPr marL="624078" indent="-514350">
              <a:buFont typeface="+mj-lt"/>
              <a:buAutoNum type="arabicPeriod"/>
            </a:pPr>
            <a:r>
              <a:rPr lang="nn-NO" dirty="0"/>
              <a:t>for( i = 0; i &lt; n; ++i 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for( j = 0; j &lt;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r>
              <a:rPr lang="en-US" dirty="0"/>
              <a:t>; ++j )</a:t>
            </a:r>
          </a:p>
          <a:p>
            <a:pPr marL="624078" indent="-514350">
              <a:buFont typeface="+mj-lt"/>
              <a:buAutoNum type="arabicPeriod"/>
            </a:pPr>
            <a:r>
              <a:rPr lang="nn-NO" dirty="0"/>
              <a:t>		for( k = 0; k &lt; j; ++k 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		++sum;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6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sum=0;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1; j &lt; n; j = j * 2)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++sum;</a:t>
            </a:r>
          </a:p>
          <a:p>
            <a:pPr marL="624078" indent="-51435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sum=0;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1; j &lt; n; j = j * k)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++sum;</a:t>
            </a:r>
          </a:p>
          <a:p>
            <a:pPr marL="624078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7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2667000"/>
            <a:ext cx="6347714" cy="3880773"/>
          </a:xfrm>
        </p:spPr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err="1"/>
              <a:t>Int</a:t>
            </a:r>
            <a:r>
              <a:rPr lang="en-US" dirty="0"/>
              <a:t> sum=0;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1; j &lt; n; j = j + 2)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	++sum;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6048</TotalTime>
  <Words>2014</Words>
  <Application>Microsoft Office PowerPoint</Application>
  <PresentationFormat>On-screen Show (4:3)</PresentationFormat>
  <Paragraphs>315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Noto Sans Symbols</vt:lpstr>
      <vt:lpstr>Times New Roman</vt:lpstr>
      <vt:lpstr>Wingdings 3</vt:lpstr>
      <vt:lpstr>Ion</vt:lpstr>
      <vt:lpstr>Time complexity Analysis and  Asymptotic Bounds </vt:lpstr>
      <vt:lpstr>Examples step counts</vt:lpstr>
      <vt:lpstr>First Example</vt:lpstr>
      <vt:lpstr>Example 2</vt:lpstr>
      <vt:lpstr>Example 3</vt:lpstr>
      <vt:lpstr>Example 4</vt:lpstr>
      <vt:lpstr>Example 5</vt:lpstr>
      <vt:lpstr>Example 6</vt:lpstr>
      <vt:lpstr>Example 7</vt:lpstr>
      <vt:lpstr>Problems with T(n)</vt:lpstr>
      <vt:lpstr>Example</vt:lpstr>
      <vt:lpstr>Example 2</vt:lpstr>
      <vt:lpstr>Analysis Cases</vt:lpstr>
      <vt:lpstr>PowerPoint Presentation</vt:lpstr>
      <vt:lpstr>Big-Oh</vt:lpstr>
      <vt:lpstr>Big O??</vt:lpstr>
      <vt:lpstr>Big-O?</vt:lpstr>
      <vt:lpstr>Big-O?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complexity Analysis and  Asymptotic Bounds</dc:title>
  <dc:creator>Muhammad kashif</dc:creator>
  <cp:lastModifiedBy>ucp</cp:lastModifiedBy>
  <cp:revision>68</cp:revision>
  <dcterms:created xsi:type="dcterms:W3CDTF">2006-08-16T00:00:00Z</dcterms:created>
  <dcterms:modified xsi:type="dcterms:W3CDTF">2023-02-20T09:46:24Z</dcterms:modified>
</cp:coreProperties>
</file>