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3" r:id="rId2"/>
  </p:sldMasterIdLst>
  <p:notesMasterIdLst>
    <p:notesMasterId r:id="rId10"/>
  </p:notesMasterIdLst>
  <p:handoutMasterIdLst>
    <p:handoutMasterId r:id="rId11"/>
  </p:handoutMasterIdLst>
  <p:sldIdLst>
    <p:sldId id="3729" r:id="rId3"/>
    <p:sldId id="3565" r:id="rId4"/>
    <p:sldId id="2158" r:id="rId5"/>
    <p:sldId id="3937" r:id="rId6"/>
    <p:sldId id="1245" r:id="rId7"/>
    <p:sldId id="642" r:id="rId8"/>
    <p:sldId id="2154" r:id="rId9"/>
  </p:sldIdLst>
  <p:sldSz cx="109728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E4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7" autoAdjust="0"/>
    <p:restoredTop sz="94660"/>
  </p:normalViewPr>
  <p:slideViewPr>
    <p:cSldViewPr snapToGrid="0">
      <p:cViewPr varScale="1">
        <p:scale>
          <a:sx n="71" d="100"/>
          <a:sy n="71" d="100"/>
        </p:scale>
        <p:origin x="972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2934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A935890-289D-48CF-A192-5CCB27F70E5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2255A-A51A-4040-87FD-BC18C8F47EF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B41A07-9572-4BA8-B004-1940BA5DB09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52C04B-C05F-4C6C-8259-543965D3D39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0C9C99-6F7C-4115-BB8E-498012FD45B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4A9C0-C8C6-439F-A9E1-F6B62EC2C6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499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28AEA-81C9-4CCC-BD9F-40FD61BC80F3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C7739-F984-46A3-B42A-7DB3B6E905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4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310" y="170156"/>
            <a:ext cx="9978067" cy="731520"/>
          </a:xfrm>
        </p:spPr>
        <p:txBody>
          <a:bodyPr/>
          <a:lstStyle>
            <a:lvl1pPr marL="0" indent="0"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572493" y="1233489"/>
            <a:ext cx="10047884" cy="5360852"/>
          </a:xfrm>
        </p:spPr>
        <p:txBody>
          <a:bodyPr/>
          <a:lstStyle>
            <a:lvl1pPr>
              <a:buClr>
                <a:srgbClr val="333399"/>
              </a:buClr>
              <a:buSzPct val="80000"/>
              <a:defRPr sz="2200"/>
            </a:lvl1pPr>
            <a:lvl2pPr>
              <a:buClr>
                <a:srgbClr val="FF0000"/>
              </a:buClr>
              <a:buSzPct val="80000"/>
              <a:defRPr sz="2000"/>
            </a:lvl2pPr>
            <a:lvl3pPr>
              <a:buClr>
                <a:srgbClr val="333399"/>
              </a:buClr>
              <a:buSzPct val="80000"/>
              <a:defRPr sz="1800"/>
            </a:lvl3pPr>
            <a:lvl4pPr>
              <a:buClr>
                <a:srgbClr val="333399"/>
              </a:buClr>
              <a:buSzPct val="80000"/>
              <a:defRPr sz="1600"/>
            </a:lvl4pPr>
            <a:lvl5pPr>
              <a:buClr>
                <a:srgbClr val="333399"/>
              </a:buClr>
              <a:buSzPct val="80000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14802" y="908820"/>
            <a:ext cx="6505575" cy="3175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9577"/>
            <a:ext cx="658368" cy="27432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72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080"/>
            </a:lvl1pPr>
          </a:lstStyle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80"/>
            </a:lvl1pPr>
          </a:lstStyle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4" name="Picture 2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012914" y="643464"/>
            <a:ext cx="864931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2158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50" y="1756130"/>
            <a:ext cx="7757154" cy="2050065"/>
          </a:xfrm>
        </p:spPr>
        <p:txBody>
          <a:bodyPr anchor="b">
            <a:normAutofit/>
          </a:bodyPr>
          <a:lstStyle>
            <a:lvl1pPr algn="l">
              <a:defRPr sz="3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016249" y="3806196"/>
            <a:ext cx="7757154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620">
                <a:solidFill>
                  <a:schemeClr val="tx1"/>
                </a:solidFill>
              </a:defRPr>
            </a:lvl1pPr>
            <a:lvl2pPr marL="41148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012914" y="643464"/>
            <a:ext cx="864931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568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7947" y="958038"/>
            <a:ext cx="8645072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249" y="2165621"/>
            <a:ext cx="4180637" cy="32938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6045" y="2171769"/>
            <a:ext cx="4180637" cy="32870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012914" y="643464"/>
            <a:ext cx="864931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52143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50" y="953337"/>
            <a:ext cx="8646895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249" y="2169728"/>
            <a:ext cx="4180637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520" b="0" cap="none" baseline="0">
                <a:solidFill>
                  <a:schemeClr val="accent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6249" y="2974448"/>
            <a:ext cx="4180637" cy="24938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4903" y="2173182"/>
            <a:ext cx="4180637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520" b="0" cap="none" baseline="0">
                <a:solidFill>
                  <a:schemeClr val="accent1"/>
                </a:solidFill>
              </a:defRPr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4903" y="2971670"/>
            <a:ext cx="4180637" cy="2487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012914" y="643464"/>
            <a:ext cx="864931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2443491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012914" y="643464"/>
            <a:ext cx="864931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009877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2B983-39CC-4E18-BEF4-137F6BDFE6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05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1862" y="952578"/>
            <a:ext cx="2947512" cy="2322176"/>
          </a:xfrm>
        </p:spPr>
        <p:txBody>
          <a:bodyPr anchor="b">
            <a:normAutofit/>
          </a:bodyPr>
          <a:lstStyle>
            <a:lvl1pPr algn="l">
              <a:defRPr sz="2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51001" y="952579"/>
            <a:ext cx="5411223" cy="4505221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1862" y="3274754"/>
            <a:ext cx="2947512" cy="2178918"/>
          </a:xfrm>
        </p:spPr>
        <p:txBody>
          <a:bodyPr/>
          <a:lstStyle>
            <a:lvl1pPr marL="0" indent="0" algn="l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012914" y="643464"/>
            <a:ext cx="864931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60834516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6729649" y="482171"/>
            <a:ext cx="3667080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212" y="1129513"/>
            <a:ext cx="5269385" cy="1924208"/>
          </a:xfrm>
        </p:spPr>
        <p:txBody>
          <a:bodyPr anchor="b">
            <a:normAutofit/>
          </a:bodyPr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11951" y="1122543"/>
            <a:ext cx="2512054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5422" y="3053722"/>
            <a:ext cx="5261837" cy="2096013"/>
          </a:xfrm>
        </p:spPr>
        <p:txBody>
          <a:bodyPr>
            <a:normAutofit/>
          </a:bodyPr>
          <a:lstStyle>
            <a:lvl1pPr marL="0" indent="0" algn="l">
              <a:buNone/>
              <a:defRPr sz="162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12770" y="5469857"/>
            <a:ext cx="5264645" cy="320123"/>
          </a:xfrm>
        </p:spPr>
        <p:txBody>
          <a:bodyPr/>
          <a:lstStyle>
            <a:lvl1pPr algn="l">
              <a:defRPr/>
            </a:lvl1pPr>
          </a:lstStyle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12770" y="318641"/>
            <a:ext cx="4390036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559115" y="137408"/>
            <a:ext cx="729917" cy="503578"/>
          </a:xfrm>
        </p:spPr>
        <p:txBody>
          <a:bodyPr/>
          <a:lstStyle/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t="474" r="48549" b="36564"/>
          <a:stretch/>
        </p:blipFill>
        <p:spPr>
          <a:xfrm>
            <a:off x="1012914" y="643464"/>
            <a:ext cx="5291633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965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012914" y="643464"/>
            <a:ext cx="864931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63189144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12238" y="798974"/>
            <a:ext cx="1454168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7243" y="798974"/>
            <a:ext cx="7045947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7" name="Picture 16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59215" b="36435"/>
          <a:stretch/>
        </p:blipFill>
        <p:spPr>
          <a:xfrm rot="5400000">
            <a:off x="7544879" y="3054689"/>
            <a:ext cx="4663440" cy="1399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11035185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572105" y="1233570"/>
            <a:ext cx="4937760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5735777" y="1247108"/>
            <a:ext cx="4884599" cy="54213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490341F-FBE9-465C-84BF-B364B3D69BE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6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 b="1">
                <a:solidFill>
                  <a:srgbClr val="0000C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D9B86-AB8B-404F-8D86-C97B35C4C67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308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083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8770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1524000"/>
            <a:ext cx="109728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7"/>
          <p:cNvSpPr/>
          <p:nvPr/>
        </p:nvSpPr>
        <p:spPr>
          <a:xfrm>
            <a:off x="0" y="1600200"/>
            <a:ext cx="155448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1645920" y="1600200"/>
            <a:ext cx="932688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45921" y="2743200"/>
            <a:ext cx="8547736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600200"/>
            <a:ext cx="9144000" cy="990600"/>
          </a:xfrm>
        </p:spPr>
        <p:txBody>
          <a:bodyPr/>
          <a:lstStyle>
            <a:lvl1pPr algn="l">
              <a:buNone/>
              <a:defRPr sz="3600" b="1" cap="none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2"/>
            <a:ext cx="1554480" cy="701675"/>
          </a:xfrm>
        </p:spPr>
        <p:txBody>
          <a:bodyPr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5F3E5B3-DBDD-4BE1-9C90-2CB0F3BF80B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8639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/>
          <p:nvPr/>
        </p:nvSpPr>
        <p:spPr bwMode="white">
          <a:xfrm>
            <a:off x="-11430" y="4572002"/>
            <a:ext cx="109728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8"/>
          <p:cNvSpPr/>
          <p:nvPr/>
        </p:nvSpPr>
        <p:spPr>
          <a:xfrm>
            <a:off x="-11429" y="4664075"/>
            <a:ext cx="1756410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7" name="Rectangle 9"/>
          <p:cNvSpPr/>
          <p:nvPr/>
        </p:nvSpPr>
        <p:spPr>
          <a:xfrm>
            <a:off x="1853566" y="4654550"/>
            <a:ext cx="9119235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Rectangle 10"/>
          <p:cNvSpPr/>
          <p:nvPr/>
        </p:nvSpPr>
        <p:spPr bwMode="white">
          <a:xfrm>
            <a:off x="1737361" y="2"/>
            <a:ext cx="120016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0" y="5486400"/>
            <a:ext cx="877824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0" y="4648200"/>
            <a:ext cx="8778240" cy="685800"/>
          </a:xfrm>
        </p:spPr>
        <p:txBody>
          <a:bodyPr/>
          <a:lstStyle>
            <a:lvl1pPr algn="l">
              <a:buNone/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72691" y="0"/>
            <a:ext cx="9100109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2"/>
            <a:ext cx="1737360" cy="663575"/>
          </a:xfrm>
        </p:spPr>
        <p:txBody>
          <a:bodyPr rtlCol="0"/>
          <a:lstStyle>
            <a:lvl1pPr>
              <a:defRPr sz="2800"/>
            </a:lvl1pPr>
          </a:lstStyle>
          <a:p>
            <a:pPr>
              <a:defRPr/>
            </a:pPr>
            <a:fld id="{E9717E89-1D92-4CB2-8893-FF8AE25F8B1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6344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/>
        </p:nvSpPr>
        <p:spPr bwMode="white">
          <a:xfrm>
            <a:off x="0" y="5970588"/>
            <a:ext cx="109728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5" name="Rectangle 9"/>
          <p:cNvSpPr/>
          <p:nvPr/>
        </p:nvSpPr>
        <p:spPr>
          <a:xfrm>
            <a:off x="-11429" y="6053140"/>
            <a:ext cx="2699385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6" name="Rectangle 10"/>
          <p:cNvSpPr/>
          <p:nvPr/>
        </p:nvSpPr>
        <p:spPr>
          <a:xfrm>
            <a:off x="2830832" y="6043615"/>
            <a:ext cx="8141970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834640" y="4038600"/>
            <a:ext cx="7772400" cy="1828800"/>
          </a:xfrm>
        </p:spPr>
        <p:txBody>
          <a:bodyPr anchor="b"/>
          <a:lstStyle>
            <a:lvl1pPr>
              <a:defRPr sz="3600" b="1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834640" y="6050037"/>
            <a:ext cx="804672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5343" y="6210300"/>
            <a:ext cx="100584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382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15563" y="945913"/>
            <a:ext cx="7773366" cy="2618554"/>
          </a:xfrm>
        </p:spPr>
        <p:txBody>
          <a:bodyPr bIns="0" anchor="b">
            <a:normAutofit/>
          </a:bodyPr>
          <a:lstStyle>
            <a:lvl1pPr algn="l">
              <a:defRPr sz="59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5564" y="3564468"/>
            <a:ext cx="7773365" cy="1071095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20" b="0">
                <a:solidFill>
                  <a:schemeClr val="tx1"/>
                </a:solidFill>
              </a:defRPr>
            </a:lvl1pPr>
            <a:lvl2pPr marL="411480" indent="0" algn="ctr">
              <a:buNone/>
              <a:defRPr sz="162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7E7B3-A2A9-4983-8669-3ED30CA2613C}" type="datetimeFigureOut">
              <a:rPr lang="en-US" smtClean="0"/>
              <a:t>4/4/2023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4412" y="329308"/>
            <a:ext cx="5349301" cy="309201"/>
          </a:xfrm>
        </p:spPr>
        <p:txBody>
          <a:bodyPr/>
          <a:lstStyle/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31953" y="134930"/>
            <a:ext cx="729917" cy="503578"/>
          </a:xfrm>
        </p:spPr>
        <p:txBody>
          <a:bodyPr/>
          <a:lstStyle/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5" r="15828" b="36435"/>
          <a:stretch/>
        </p:blipFill>
        <p:spPr>
          <a:xfrm>
            <a:off x="1012914" y="643464"/>
            <a:ext cx="864931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74611841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640080" y="169342"/>
            <a:ext cx="9980296" cy="731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72494" y="1232738"/>
            <a:ext cx="10047883" cy="531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/>
          <p:cNvSpPr/>
          <p:nvPr/>
        </p:nvSpPr>
        <p:spPr>
          <a:xfrm>
            <a:off x="0" y="914400"/>
            <a:ext cx="572494" cy="3048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6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925158"/>
            <a:ext cx="658368" cy="274320"/>
          </a:xfrm>
          <a:prstGeom prst="rect">
            <a:avLst/>
          </a:prstGeom>
        </p:spPr>
        <p:txBody>
          <a:bodyPr vert="horz" anchor="ctr" anchorCtr="0">
            <a:noAutofit/>
          </a:bodyPr>
          <a:lstStyle>
            <a:lvl1pPr algn="ctr" eaLnBrk="1" latinLnBrk="0" hangingPunct="1">
              <a:defRPr kumimoji="0" sz="1600" b="1">
                <a:solidFill>
                  <a:srgbClr val="FFFFFF"/>
                </a:solidFill>
                <a:cs typeface="+mn-cs"/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640080" y="914400"/>
            <a:ext cx="10332720" cy="3048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640287" y="914400"/>
            <a:ext cx="4980090" cy="297654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bg1"/>
                </a:solidFill>
                <a:cs typeface="+mn-cs"/>
              </a:defRPr>
            </a:lvl1pPr>
          </a:lstStyle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385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solidFill>
            <a:srgbClr val="0000CC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eaLnBrk="1" fontAlgn="base" hangingPunct="1">
        <a:spcBef>
          <a:spcPts val="7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1" fontAlgn="base" hangingPunct="1">
        <a:spcBef>
          <a:spcPts val="550"/>
        </a:spcBef>
        <a:spcAft>
          <a:spcPct val="0"/>
        </a:spcAft>
        <a:buClr>
          <a:srgbClr val="FF0000"/>
        </a:buClr>
        <a:buSzPct val="80000"/>
        <a:buFont typeface="Arial" panose="020B0604020202020204" pitchFamily="34" charset="0"/>
        <a:buChar char="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fontAlgn="base" hangingPunct="1">
        <a:spcBef>
          <a:spcPts val="5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fontAlgn="base" hangingPunct="1">
        <a:spcBef>
          <a:spcPts val="400"/>
        </a:spcBef>
        <a:spcAft>
          <a:spcPct val="0"/>
        </a:spcAft>
        <a:buClr>
          <a:srgbClr val="333399"/>
        </a:buClr>
        <a:buSzPct val="80000"/>
        <a:buFont typeface="Arial" panose="020B0604020202020204" pitchFamily="34" charset="0"/>
        <a:buChar char="■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336"/>
            <a:ext cx="10972800" cy="74295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0" y="468769"/>
            <a:ext cx="109728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/>
          <p:cNvCxnSpPr/>
          <p:nvPr/>
        </p:nvCxnSpPr>
        <p:spPr>
          <a:xfrm>
            <a:off x="0" y="6121269"/>
            <a:ext cx="109728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7243" y="953325"/>
            <a:ext cx="8642948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7243" y="2171769"/>
            <a:ext cx="8642948" cy="329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9547" y="330370"/>
            <a:ext cx="226385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7243" y="329308"/>
            <a:ext cx="534495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Stacks (16)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26269" y="137408"/>
            <a:ext cx="729917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52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fld id="{092D65BA-A6BD-4478-A097-F0968B1F988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15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288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120000"/>
        </a:lnSpc>
        <a:spcBef>
          <a:spcPts val="9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120000"/>
        </a:lnSpc>
        <a:spcBef>
          <a:spcPts val="4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2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120000"/>
        </a:lnSpc>
        <a:spcBef>
          <a:spcPts val="4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4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120000"/>
        </a:lnSpc>
        <a:spcBef>
          <a:spcPts val="4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6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120000"/>
        </a:lnSpc>
        <a:spcBef>
          <a:spcPts val="4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8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120000"/>
        </a:lnSpc>
        <a:spcBef>
          <a:spcPts val="4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8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120000"/>
        </a:lnSpc>
        <a:spcBef>
          <a:spcPts val="4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8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120000"/>
        </a:lnSpc>
        <a:spcBef>
          <a:spcPts val="4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120000"/>
        </a:lnSpc>
        <a:spcBef>
          <a:spcPts val="4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8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6A2D9B-9245-42A4-9D95-0649B9C0B01E}"/>
              </a:ext>
            </a:extLst>
          </p:cNvPr>
          <p:cNvSpPr txBox="1"/>
          <p:nvPr/>
        </p:nvSpPr>
        <p:spPr>
          <a:xfrm>
            <a:off x="3086100" y="2942892"/>
            <a:ext cx="48005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/>
            <a:r>
              <a:rPr lang="en-US" sz="3200" b="1" dirty="0">
                <a:solidFill>
                  <a:prstClr val="black"/>
                </a:solidFill>
                <a:latin typeface="Arial" charset="0"/>
                <a:cs typeface="Arial" charset="0"/>
              </a:rPr>
              <a:t>Linked List Iterators</a:t>
            </a:r>
          </a:p>
        </p:txBody>
      </p:sp>
    </p:spTree>
    <p:extLst>
      <p:ext uri="{BB962C8B-B14F-4D97-AF65-F5344CB8AC3E}">
        <p14:creationId xmlns:p14="http://schemas.microsoft.com/office/powerpoint/2010/main" val="2437083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6912" y="1166437"/>
            <a:ext cx="4091054" cy="702705"/>
          </a:xfrm>
        </p:spPr>
        <p:txBody>
          <a:bodyPr/>
          <a:lstStyle/>
          <a:p>
            <a:r>
              <a:rPr lang="en-US" dirty="0"/>
              <a:t>Iterator Requirements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Iterators open the door for readability, maintenance and reusability.</a:t>
            </a:r>
          </a:p>
          <a:p>
            <a:r>
              <a:rPr lang="en-US" dirty="0"/>
              <a:t>How we can create a custom iterator?</a:t>
            </a:r>
          </a:p>
          <a:p>
            <a:pPr lvl="1"/>
            <a:r>
              <a:rPr lang="en-US" dirty="0"/>
              <a:t>First, you have to decide how to define the state of your iterator, and begin and end conditions.</a:t>
            </a:r>
          </a:p>
          <a:p>
            <a:pPr lvl="1"/>
            <a:r>
              <a:rPr lang="en-US" dirty="0"/>
              <a:t>Then, you have to decide what the contents of the iterator will be. In other words, you have to decide on the value type, when the iterator is dereferenced.</a:t>
            </a:r>
          </a:p>
          <a:p>
            <a:r>
              <a:rPr lang="en-US" dirty="0"/>
              <a:t>How many functions must a custom iterator implement?</a:t>
            </a:r>
          </a:p>
          <a:p>
            <a:pPr lvl="1"/>
            <a:r>
              <a:rPr lang="en-US" dirty="0"/>
              <a:t>iterators should have a constructor.</a:t>
            </a:r>
          </a:p>
          <a:p>
            <a:pPr lvl="1"/>
            <a:r>
              <a:rPr lang="en-US" dirty="0"/>
              <a:t>iterators should be comparable (not-equal).</a:t>
            </a:r>
          </a:p>
          <a:p>
            <a:pPr lvl="1"/>
            <a:r>
              <a:rPr lang="en-US" dirty="0"/>
              <a:t>iterators should dereference to a data item.</a:t>
            </a:r>
          </a:p>
          <a:p>
            <a:pPr lvl="1"/>
            <a:r>
              <a:rPr lang="en-US" dirty="0"/>
              <a:t>iterators should increment (and decrement if possible).</a:t>
            </a:r>
          </a:p>
          <a:p>
            <a:pPr lvl="1"/>
            <a:r>
              <a:rPr lang="en-US" dirty="0"/>
              <a:t>iterators should be instantiable with begin() and end() functions.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7B5496-982B-480A-8085-B08F2CA91C21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808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C1462C-D640-45B3-901B-F425AA5C367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676400"/>
            <a:ext cx="5223510" cy="2943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32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6505" y="953326"/>
            <a:ext cx="5343685" cy="687216"/>
          </a:xfrm>
        </p:spPr>
        <p:txBody>
          <a:bodyPr/>
          <a:lstStyle/>
          <a:p>
            <a:r>
              <a:rPr lang="en-US" dirty="0"/>
              <a:t>The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493" y="1640542"/>
            <a:ext cx="10047884" cy="5531205"/>
          </a:xfrm>
        </p:spPr>
        <p:txBody>
          <a:bodyPr/>
          <a:lstStyle/>
          <a:p>
            <a:r>
              <a:rPr lang="en-US" sz="2200" dirty="0"/>
              <a:t>The iterator is like a pointer.</a:t>
            </a:r>
          </a:p>
          <a:p>
            <a:pPr lvl="1"/>
            <a:r>
              <a:rPr lang="en-US" sz="1800" dirty="0"/>
              <a:t>The pointer dereferencing operator (operator*) returns a reference to the data field in the Node object at the current iterator position.</a:t>
            </a:r>
          </a:p>
          <a:p>
            <a:pPr lvl="1"/>
            <a:r>
              <a:rPr lang="en-US" sz="1800" dirty="0"/>
              <a:t>The iterator pointer advances forward using the operator++ and backward using the operator--.</a:t>
            </a:r>
          </a:p>
          <a:p>
            <a:r>
              <a:rPr lang="en-US" sz="2200" dirty="0"/>
              <a:t>By using an iterator</a:t>
            </a:r>
          </a:p>
          <a:p>
            <a:pPr lvl="1"/>
            <a:r>
              <a:rPr lang="en-US" sz="1800" dirty="0"/>
              <a:t>Preserves information hiding - the internal structure of the Node is not visible to clients.</a:t>
            </a:r>
          </a:p>
          <a:p>
            <a:pPr lvl="1"/>
            <a:r>
              <a:rPr lang="en-US" sz="1800" dirty="0"/>
              <a:t>Clients can access or modify the data and can move from one Node in the list to another (but not alter the structure of the linked list) .</a:t>
            </a:r>
          </a:p>
        </p:txBody>
      </p:sp>
    </p:spTree>
    <p:extLst>
      <p:ext uri="{BB962C8B-B14F-4D97-AF65-F5344CB8AC3E}">
        <p14:creationId xmlns:p14="http://schemas.microsoft.com/office/powerpoint/2010/main" val="1235515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can implement Iterator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7243" y="1761565"/>
            <a:ext cx="8642948" cy="3704780"/>
          </a:xfrm>
        </p:spPr>
        <p:txBody>
          <a:bodyPr>
            <a:normAutofit fontScale="85000" lnSpcReduction="20000"/>
          </a:bodyPr>
          <a:lstStyle/>
          <a:p>
            <a:r>
              <a:rPr lang="en-US" sz="2200" dirty="0"/>
              <a:t>Add nested Iterator class to your linked list class. </a:t>
            </a:r>
          </a:p>
          <a:p>
            <a:pPr lvl="1"/>
            <a:r>
              <a:rPr lang="en-US" sz="1800" dirty="0"/>
              <a:t>Add a nested iterator class as a public member of the linked list class. Create the appropriate constructors / destructor.</a:t>
            </a:r>
          </a:p>
          <a:p>
            <a:pPr lvl="1"/>
            <a:r>
              <a:rPr lang="en-US" sz="1800" dirty="0"/>
              <a:t>Add begin() and end() functions to the linked list class that return corresponding instantiated iterators.</a:t>
            </a:r>
          </a:p>
          <a:p>
            <a:pPr lvl="1"/>
            <a:r>
              <a:rPr lang="en-US" sz="1800" dirty="0"/>
              <a:t>Overload the iterator dereferencing ("*") operator to return a linked list element.</a:t>
            </a:r>
          </a:p>
          <a:p>
            <a:pPr lvl="1"/>
            <a:r>
              <a:rPr lang="en-US" sz="1800" dirty="0"/>
              <a:t>Overload the iterator pre-increment ("++") operator to move the iterator to the next linked list element.</a:t>
            </a:r>
          </a:p>
          <a:p>
            <a:pPr lvl="1"/>
            <a:r>
              <a:rPr lang="en-US" sz="1800" dirty="0"/>
              <a:t>Overload the iterator not equal ("!=") operator to compare two iterators and return a bool result.</a:t>
            </a:r>
          </a:p>
          <a:p>
            <a:r>
              <a:rPr lang="en-US" sz="2200" dirty="0"/>
              <a:t>When you've completed the incremental testing, test your program with the provided test cases.</a:t>
            </a:r>
          </a:p>
        </p:txBody>
      </p:sp>
    </p:spTree>
    <p:extLst>
      <p:ext uri="{BB962C8B-B14F-4D97-AF65-F5344CB8AC3E}">
        <p14:creationId xmlns:p14="http://schemas.microsoft.com/office/powerpoint/2010/main" val="11850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Verify LinkedList Class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343946" y="1531454"/>
            <a:ext cx="8458200" cy="3323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template&lt;</a:t>
            </a:r>
            <a:r>
              <a:rPr lang="en-US" sz="1200" b="1" dirty="0" err="1">
                <a:latin typeface="Consolas" panose="020B0609020204030204" pitchFamily="49" charset="0"/>
              </a:rPr>
              <a:t>typename</a:t>
            </a:r>
            <a:r>
              <a:rPr lang="en-US" sz="1200" b="1" dirty="0">
                <a:latin typeface="Consolas" panose="020B0609020204030204" pitchFamily="49" charset="0"/>
              </a:rPr>
              <a:t> T&gt;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class LinkedList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struct Node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T data;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Node* next;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Node(const T&amp; d, Node* n) : data(d), next(n) {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};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Node* head;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LinkedList() : head(NULL) {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~LinkedList() { ...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void </a:t>
            </a:r>
            <a:r>
              <a:rPr lang="en-US" sz="1200" b="1" dirty="0" err="1">
                <a:latin typeface="Consolas" panose="020B0609020204030204" pitchFamily="49" charset="0"/>
              </a:rPr>
              <a:t>push_front</a:t>
            </a:r>
            <a:r>
              <a:rPr lang="en-US" sz="1200" b="1" dirty="0">
                <a:latin typeface="Consolas" panose="020B0609020204030204" pitchFamily="49" charset="0"/>
              </a:rPr>
              <a:t>(const T&amp; value)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{ head = new Node(value, head); }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9056" y="1295401"/>
            <a:ext cx="3745044" cy="1846659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LinkedList&lt;int&gt; </a:t>
            </a:r>
            <a:r>
              <a:rPr lang="en-US" sz="1200" b="1" dirty="0" err="1">
                <a:latin typeface="Consolas" panose="020B0609020204030204" pitchFamily="49" charset="0"/>
              </a:rPr>
              <a:t>myList</a:t>
            </a:r>
            <a:r>
              <a:rPr lang="en-U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latin typeface="Consolas" panose="020B0609020204030204" pitchFamily="49" charset="0"/>
              </a:rPr>
              <a:t>myList.push_front</a:t>
            </a:r>
            <a:r>
              <a:rPr lang="en-US" sz="1200" b="1" dirty="0">
                <a:latin typeface="Consolas" panose="020B0609020204030204" pitchFamily="49" charset="0"/>
              </a:rPr>
              <a:t>(4);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latin typeface="Consolas" panose="020B0609020204030204" pitchFamily="49" charset="0"/>
              </a:rPr>
              <a:t>myList.push_front</a:t>
            </a:r>
            <a:r>
              <a:rPr lang="en-US" sz="1200" b="1" dirty="0">
                <a:latin typeface="Consolas" panose="020B0609020204030204" pitchFamily="49" charset="0"/>
              </a:rPr>
              <a:t>(3);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latin typeface="Consolas" panose="020B0609020204030204" pitchFamily="49" charset="0"/>
              </a:rPr>
              <a:t>myList.push_front</a:t>
            </a:r>
            <a:r>
              <a:rPr lang="en-US" sz="1200" b="1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latin typeface="Consolas" panose="020B0609020204030204" pitchFamily="49" charset="0"/>
              </a:rPr>
              <a:t>myList.push_front</a:t>
            </a:r>
            <a:r>
              <a:rPr lang="en-US" sz="1200" b="1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cout &lt;&lt; </a:t>
            </a:r>
            <a:r>
              <a:rPr lang="en-US" sz="1200" b="1" dirty="0" err="1">
                <a:latin typeface="Consolas" panose="020B0609020204030204" pitchFamily="49" charset="0"/>
              </a:rPr>
              <a:t>myList</a:t>
            </a:r>
            <a:r>
              <a:rPr lang="en-US" sz="1200" b="1" dirty="0">
                <a:latin typeface="Consolas" panose="020B0609020204030204" pitchFamily="49" charset="0"/>
              </a:rPr>
              <a:t> &lt;&lt; endl;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return 0;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Line Callout 1 13"/>
          <p:cNvSpPr/>
          <p:nvPr/>
        </p:nvSpPr>
        <p:spPr>
          <a:xfrm>
            <a:off x="6249100" y="3954185"/>
            <a:ext cx="3716337" cy="2743200"/>
          </a:xfrm>
          <a:prstGeom prst="borderCallout1">
            <a:avLst>
              <a:gd name="adj1" fmla="val 50674"/>
              <a:gd name="adj2" fmla="val 179"/>
              <a:gd name="adj3" fmla="val 12545"/>
              <a:gd name="adj4" fmla="val -118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000" b="1" dirty="0">
                <a:latin typeface="Consolas" panose="020B0609020204030204" pitchFamily="49" charset="0"/>
              </a:rPr>
              <a:t>string toString(void) const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stringstream out;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Node* </a:t>
            </a:r>
            <a:r>
              <a:rPr lang="en-US" sz="1000" b="1" dirty="0" err="1">
                <a:latin typeface="Consolas" panose="020B0609020204030204" pitchFamily="49" charset="0"/>
              </a:rPr>
              <a:t>ptr</a:t>
            </a:r>
            <a:r>
              <a:rPr lang="en-US" sz="1000" b="1" dirty="0">
                <a:latin typeface="Consolas" panose="020B0609020204030204" pitchFamily="49" charset="0"/>
              </a:rPr>
              <a:t> = head;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while (</a:t>
            </a:r>
            <a:r>
              <a:rPr lang="en-US" sz="1000" b="1" dirty="0" err="1">
                <a:latin typeface="Consolas" panose="020B0609020204030204" pitchFamily="49" charset="0"/>
              </a:rPr>
              <a:t>ptr</a:t>
            </a:r>
            <a:r>
              <a:rPr lang="en-US" sz="1000" b="1" dirty="0">
                <a:latin typeface="Consolas" panose="020B0609020204030204" pitchFamily="49" charset="0"/>
              </a:rPr>
              <a:t> != NULL)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   out &lt;&lt; " " &lt;&lt; </a:t>
            </a:r>
            <a:r>
              <a:rPr lang="en-US" sz="1000" b="1" dirty="0" err="1">
                <a:latin typeface="Consolas" panose="020B0609020204030204" pitchFamily="49" charset="0"/>
              </a:rPr>
              <a:t>ptr</a:t>
            </a:r>
            <a:r>
              <a:rPr lang="en-US" sz="1000" b="1" dirty="0">
                <a:latin typeface="Consolas" panose="020B0609020204030204" pitchFamily="49" charset="0"/>
              </a:rPr>
              <a:t>-&gt;data;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   </a:t>
            </a:r>
            <a:r>
              <a:rPr lang="en-US" sz="1000" b="1" dirty="0" err="1">
                <a:latin typeface="Consolas" panose="020B0609020204030204" pitchFamily="49" charset="0"/>
              </a:rPr>
              <a:t>ptr</a:t>
            </a:r>
            <a:r>
              <a:rPr lang="en-US" sz="1000" b="1" dirty="0">
                <a:latin typeface="Consolas" panose="020B0609020204030204" pitchFamily="49" charset="0"/>
              </a:rPr>
              <a:t> = </a:t>
            </a:r>
            <a:r>
              <a:rPr lang="en-US" sz="1000" b="1" dirty="0" err="1">
                <a:latin typeface="Consolas" panose="020B0609020204030204" pitchFamily="49" charset="0"/>
              </a:rPr>
              <a:t>ptr</a:t>
            </a:r>
            <a:r>
              <a:rPr lang="en-US" sz="1000" b="1" dirty="0">
                <a:latin typeface="Consolas" panose="020B0609020204030204" pitchFamily="49" charset="0"/>
              </a:rPr>
              <a:t>-&gt;next;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return </a:t>
            </a:r>
            <a:r>
              <a:rPr lang="en-US" sz="1000" b="1" dirty="0" err="1">
                <a:latin typeface="Consolas" panose="020B0609020204030204" pitchFamily="49" charset="0"/>
              </a:rPr>
              <a:t>out.str</a:t>
            </a:r>
            <a:r>
              <a:rPr lang="en-US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} // end toString()</a:t>
            </a:r>
          </a:p>
          <a:p>
            <a:endParaRPr lang="en-US" sz="1000" b="1" dirty="0">
              <a:latin typeface="Consolas" panose="020B0609020204030204" pitchFamily="49" charset="0"/>
            </a:endParaRPr>
          </a:p>
          <a:p>
            <a:r>
              <a:rPr lang="en-US" sz="1000" b="1" dirty="0">
                <a:latin typeface="Consolas" panose="020B0609020204030204" pitchFamily="49" charset="0"/>
              </a:rPr>
              <a:t>friend std::ostream&amp; operator&lt;&lt; (std::ostream&amp; </a:t>
            </a:r>
            <a:r>
              <a:rPr lang="en-US" sz="1000" b="1" dirty="0" err="1">
                <a:latin typeface="Consolas" panose="020B0609020204030204" pitchFamily="49" charset="0"/>
              </a:rPr>
              <a:t>os</a:t>
            </a:r>
            <a:r>
              <a:rPr lang="en-US" sz="1000" b="1" dirty="0">
                <a:latin typeface="Consolas" panose="020B0609020204030204" pitchFamily="49" charset="0"/>
              </a:rPr>
              <a:t>, const LinkedList&lt;T&gt;&amp; </a:t>
            </a:r>
            <a:r>
              <a:rPr lang="en-US" sz="1000" b="1" dirty="0" err="1">
                <a:latin typeface="Consolas" panose="020B0609020204030204" pitchFamily="49" charset="0"/>
              </a:rPr>
              <a:t>linkedList</a:t>
            </a:r>
            <a:r>
              <a:rPr lang="en-US" sz="10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</a:t>
            </a:r>
            <a:r>
              <a:rPr lang="en-US" sz="1000" b="1" dirty="0" err="1">
                <a:latin typeface="Consolas" panose="020B0609020204030204" pitchFamily="49" charset="0"/>
              </a:rPr>
              <a:t>os</a:t>
            </a:r>
            <a:r>
              <a:rPr lang="en-US" sz="1000" b="1" dirty="0">
                <a:latin typeface="Consolas" panose="020B0609020204030204" pitchFamily="49" charset="0"/>
              </a:rPr>
              <a:t> &lt;&lt; </a:t>
            </a:r>
            <a:r>
              <a:rPr lang="en-US" sz="1000" b="1" dirty="0" err="1">
                <a:latin typeface="Consolas" panose="020B0609020204030204" pitchFamily="49" charset="0"/>
              </a:rPr>
              <a:t>linkedList.toString</a:t>
            </a:r>
            <a:r>
              <a:rPr lang="en-US" sz="1000" b="1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return </a:t>
            </a:r>
            <a:r>
              <a:rPr lang="en-US" sz="1000" b="1" dirty="0" err="1">
                <a:latin typeface="Consolas" panose="020B0609020204030204" pitchFamily="49" charset="0"/>
              </a:rPr>
              <a:t>os</a:t>
            </a:r>
            <a:r>
              <a:rPr lang="en-US" sz="10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} // end operator&lt;&lt;</a:t>
            </a:r>
          </a:p>
        </p:txBody>
      </p:sp>
      <p:sp>
        <p:nvSpPr>
          <p:cNvPr id="8" name="Line Callout 1 7"/>
          <p:cNvSpPr/>
          <p:nvPr/>
        </p:nvSpPr>
        <p:spPr>
          <a:xfrm>
            <a:off x="6199058" y="3272480"/>
            <a:ext cx="3745043" cy="381000"/>
          </a:xfrm>
          <a:prstGeom prst="borderCallout1">
            <a:avLst>
              <a:gd name="adj1" fmla="val 50674"/>
              <a:gd name="adj2" fmla="val 179"/>
              <a:gd name="adj3" fmla="val 130556"/>
              <a:gd name="adj4" fmla="val -7787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200" b="1" dirty="0">
                <a:latin typeface="Consolas" panose="020B0609020204030204" pitchFamily="49" charset="0"/>
              </a:rPr>
              <a:t>Be sure to use a destructor to free Nodes!</a:t>
            </a:r>
          </a:p>
        </p:txBody>
      </p:sp>
      <p:sp>
        <p:nvSpPr>
          <p:cNvPr id="9" name="Line Callout 1 8"/>
          <p:cNvSpPr/>
          <p:nvPr/>
        </p:nvSpPr>
        <p:spPr>
          <a:xfrm>
            <a:off x="1752601" y="5867400"/>
            <a:ext cx="3630743" cy="685800"/>
          </a:xfrm>
          <a:prstGeom prst="borderCallout1">
            <a:avLst>
              <a:gd name="adj1" fmla="val 51354"/>
              <a:gd name="adj2" fmla="val 100148"/>
              <a:gd name="adj3" fmla="val 54981"/>
              <a:gd name="adj4" fmla="val 9978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r>
              <a:rPr lang="en-US" sz="1600" b="1" dirty="0">
                <a:latin typeface="Consolas" panose="020B0609020204030204" pitchFamily="49" charset="0"/>
              </a:rPr>
              <a:t>Remember, every class needs a toString and a Friend!</a:t>
            </a:r>
          </a:p>
        </p:txBody>
      </p:sp>
    </p:spTree>
    <p:extLst>
      <p:ext uri="{BB962C8B-B14F-4D97-AF65-F5344CB8AC3E}">
        <p14:creationId xmlns:p14="http://schemas.microsoft.com/office/powerpoint/2010/main" val="3350155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0541" y="953325"/>
            <a:ext cx="8019650" cy="922863"/>
          </a:xfrm>
        </p:spPr>
        <p:txBody>
          <a:bodyPr/>
          <a:lstStyle/>
          <a:p>
            <a:r>
              <a:rPr lang="en-US" dirty="0"/>
              <a:t>		Add a Nested Iterator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7243" y="1482346"/>
            <a:ext cx="8019651" cy="4616648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000" b="1" dirty="0">
                <a:latin typeface="Consolas" panose="020B0609020204030204" pitchFamily="49" charset="0"/>
              </a:rPr>
              <a:t>template&lt;</a:t>
            </a:r>
            <a:r>
              <a:rPr lang="en-US" sz="1000" b="1" dirty="0" err="1">
                <a:latin typeface="Consolas" panose="020B0609020204030204" pitchFamily="49" charset="0"/>
              </a:rPr>
              <a:t>typename</a:t>
            </a:r>
            <a:r>
              <a:rPr lang="en-US" sz="1000" b="1" dirty="0">
                <a:latin typeface="Consolas" panose="020B0609020204030204" pitchFamily="49" charset="0"/>
              </a:rPr>
              <a:t> T&gt;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class LinkedList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private: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struct Node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   T data;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   Node* next;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   Node(const T&amp; d, Node* n) : data(d), next(n) { }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};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Node* head;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LinkedList() : head(NULL) { }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~LinkedList() { ... }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void </a:t>
            </a:r>
            <a:r>
              <a:rPr lang="en-US" sz="1000" b="1" dirty="0" err="1">
                <a:latin typeface="Consolas" panose="020B0609020204030204" pitchFamily="49" charset="0"/>
              </a:rPr>
              <a:t>push_front</a:t>
            </a:r>
            <a:r>
              <a:rPr lang="en-US" sz="1000" b="1" dirty="0">
                <a:latin typeface="Consolas" panose="020B0609020204030204" pitchFamily="49" charset="0"/>
              </a:rPr>
              <a:t>(const T&amp; value)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   { head = new Node(value, head); }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class Iterator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private: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Node* node;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public: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Iterator(Node* head) : node(head) { }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~Iterator() {}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bool operator!=(const Iterator&amp; </a:t>
            </a:r>
            <a:r>
              <a:rPr lang="en-US" sz="10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rhs</a:t>
            </a:r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) const { ... }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Iterator&amp; operator++() { ... }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T&amp; operator*() const { ... }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};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Iterator begin(void) { return LinkedList&lt;T&gt;::Iterator(head); }</a:t>
            </a:r>
          </a:p>
          <a:p>
            <a:r>
              <a:rPr lang="en-US" sz="1000" b="1" dirty="0">
                <a:solidFill>
                  <a:srgbClr val="FF0000"/>
                </a:solidFill>
                <a:latin typeface="Consolas" panose="020B0609020204030204" pitchFamily="49" charset="0"/>
              </a:rPr>
              <a:t>   Iterator end(void) { return LinkedList&lt;T&gt;::Iterator(NULL); }</a:t>
            </a:r>
          </a:p>
          <a:p>
            <a:r>
              <a:rPr lang="en-US" sz="1000" b="1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9056" y="1295401"/>
            <a:ext cx="3745044" cy="3323987"/>
          </a:xfrm>
          <a:prstGeom prst="rect">
            <a:avLst/>
          </a:prstGeom>
          <a:noFill/>
        </p:spPr>
        <p:txBody>
          <a:bodyPr wrap="square" tIns="0" bIns="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LinkedList&lt;int&gt; </a:t>
            </a:r>
            <a:r>
              <a:rPr lang="en-US" sz="1200" b="1" dirty="0" err="1">
                <a:latin typeface="Consolas" panose="020B0609020204030204" pitchFamily="49" charset="0"/>
              </a:rPr>
              <a:t>myList</a:t>
            </a:r>
            <a:r>
              <a:rPr lang="en-US" sz="1200" b="1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latin typeface="Consolas" panose="020B0609020204030204" pitchFamily="49" charset="0"/>
              </a:rPr>
              <a:t>myList.push_front</a:t>
            </a:r>
            <a:r>
              <a:rPr lang="en-US" sz="1200" b="1" dirty="0">
                <a:latin typeface="Consolas" panose="020B0609020204030204" pitchFamily="49" charset="0"/>
              </a:rPr>
              <a:t>(4);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latin typeface="Consolas" panose="020B0609020204030204" pitchFamily="49" charset="0"/>
              </a:rPr>
              <a:t>myList.push_front</a:t>
            </a:r>
            <a:r>
              <a:rPr lang="en-US" sz="1200" b="1" dirty="0">
                <a:latin typeface="Consolas" panose="020B0609020204030204" pitchFamily="49" charset="0"/>
              </a:rPr>
              <a:t>(3);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latin typeface="Consolas" panose="020B0609020204030204" pitchFamily="49" charset="0"/>
              </a:rPr>
              <a:t>myList.push_front</a:t>
            </a:r>
            <a:r>
              <a:rPr lang="en-US" sz="1200" b="1" dirty="0">
                <a:latin typeface="Consolas" panose="020B0609020204030204" pitchFamily="49" charset="0"/>
              </a:rPr>
              <a:t>(2);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</a:t>
            </a:r>
            <a:r>
              <a:rPr lang="en-US" sz="1200" b="1" dirty="0" err="1">
                <a:latin typeface="Consolas" panose="020B0609020204030204" pitchFamily="49" charset="0"/>
              </a:rPr>
              <a:t>myList.push_front</a:t>
            </a:r>
            <a:r>
              <a:rPr lang="en-US" sz="1200" b="1" dirty="0">
                <a:latin typeface="Consolas" panose="020B0609020204030204" pitchFamily="49" charset="0"/>
              </a:rPr>
              <a:t>(1);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cout &lt;&lt; </a:t>
            </a:r>
            <a:r>
              <a:rPr lang="en-US" sz="1200" b="1" dirty="0" err="1">
                <a:latin typeface="Consolas" panose="020B0609020204030204" pitchFamily="49" charset="0"/>
              </a:rPr>
              <a:t>myList</a:t>
            </a:r>
            <a:r>
              <a:rPr lang="en-US" sz="1200" b="1" dirty="0">
                <a:latin typeface="Consolas" panose="020B0609020204030204" pitchFamily="49" charset="0"/>
              </a:rPr>
              <a:t> &lt;&lt; endl;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LinkedList&lt;int&gt;::Iterator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  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myList.begin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while (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!= 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myList.end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())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{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cout &lt;&lt; *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&lt;&lt; " ";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   ++</a:t>
            </a:r>
            <a:r>
              <a:rPr lang="en-US" sz="12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iter</a:t>
            </a:r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latin typeface="Consolas" panose="020B0609020204030204" pitchFamily="49" charset="0"/>
              </a:rPr>
              <a:t>   }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return 0;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EB02298-AF8D-49F6-96C6-AE1814E289C6}"/>
              </a:ext>
            </a:extLst>
          </p:cNvPr>
          <p:cNvGrpSpPr/>
          <p:nvPr/>
        </p:nvGrpSpPr>
        <p:grpSpPr>
          <a:xfrm>
            <a:off x="7925753" y="3886200"/>
            <a:ext cx="1854200" cy="1676400"/>
            <a:chOff x="2260600" y="1981200"/>
            <a:chExt cx="1854200" cy="1676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5FB4F41-BC32-4618-8924-AF0DBC049CF0}"/>
                </a:ext>
              </a:extLst>
            </p:cNvPr>
            <p:cNvSpPr/>
            <p:nvPr/>
          </p:nvSpPr>
          <p:spPr>
            <a:xfrm>
              <a:off x="2286000" y="1981200"/>
              <a:ext cx="1803400" cy="1676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EAED884-F91B-4641-A272-591F4205D2E5}"/>
                </a:ext>
              </a:extLst>
            </p:cNvPr>
            <p:cNvSpPr txBox="1"/>
            <p:nvPr/>
          </p:nvSpPr>
          <p:spPr>
            <a:xfrm>
              <a:off x="2286000" y="21336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err="1">
                  <a:solidFill>
                    <a:schemeClr val="bg1"/>
                  </a:solidFill>
                </a:rPr>
                <a:t>MyList</a:t>
              </a:r>
              <a:endParaRPr lang="en-US" b="1" dirty="0">
                <a:solidFill>
                  <a:schemeClr val="bg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0F365F6-03BE-4C69-A8DB-B64B1B22E7ED}"/>
                </a:ext>
              </a:extLst>
            </p:cNvPr>
            <p:cNvSpPr/>
            <p:nvPr/>
          </p:nvSpPr>
          <p:spPr>
            <a:xfrm>
              <a:off x="2527300" y="2724666"/>
              <a:ext cx="1295400" cy="685800"/>
            </a:xfrm>
            <a:prstGeom prst="ellips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0D16AF0-C02B-4ADB-8E85-C552152272C1}"/>
                </a:ext>
              </a:extLst>
            </p:cNvPr>
            <p:cNvSpPr txBox="1"/>
            <p:nvPr/>
          </p:nvSpPr>
          <p:spPr>
            <a:xfrm>
              <a:off x="2260600" y="2882900"/>
              <a:ext cx="1828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Iterator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7479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S 235 Theme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2CB663"/>
      </a:accent4>
      <a:accent5>
        <a:srgbClr val="DF8822"/>
      </a:accent5>
      <a:accent6>
        <a:srgbClr val="BC410A"/>
      </a:accent6>
      <a:hlink>
        <a:srgbClr val="5977C4"/>
      </a:hlink>
      <a:folHlink>
        <a:srgbClr val="A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2387</TotalTime>
  <Words>928</Words>
  <Application>Microsoft Office PowerPoint</Application>
  <PresentationFormat>Custom</PresentationFormat>
  <Paragraphs>128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Century Gothic</vt:lpstr>
      <vt:lpstr>Consolas</vt:lpstr>
      <vt:lpstr>Tw Cen MT</vt:lpstr>
      <vt:lpstr>Wingdings</vt:lpstr>
      <vt:lpstr>CS 235 Theme</vt:lpstr>
      <vt:lpstr>Gallery</vt:lpstr>
      <vt:lpstr>PowerPoint Presentation</vt:lpstr>
      <vt:lpstr>Iterator Requirements</vt:lpstr>
      <vt:lpstr>PowerPoint Presentation</vt:lpstr>
      <vt:lpstr>The iterator</vt:lpstr>
      <vt:lpstr>How we can implement Iterator</vt:lpstr>
      <vt:lpstr>  Verify LinkedList Class</vt:lpstr>
      <vt:lpstr>  Add a Nested Iterator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Roper</dc:creator>
  <cp:lastModifiedBy>ucp</cp:lastModifiedBy>
  <cp:revision>95</cp:revision>
  <dcterms:created xsi:type="dcterms:W3CDTF">2020-07-19T21:27:39Z</dcterms:created>
  <dcterms:modified xsi:type="dcterms:W3CDTF">2023-04-04T12:18:14Z</dcterms:modified>
</cp:coreProperties>
</file>