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464D0-7801-4CCC-A86E-221A8AB370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75815C-13EB-4939-A61D-C3A664B61AAB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25914C-EDDE-4CFE-BE94-3FF1C738730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AA7B66-5051-4063-A7F7-15C4C1ABABB4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CBF103-BDAE-4259-BB39-95A226C014FA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0DA588-5ECD-450A-B024-4530BC14D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20A57B-27AA-4A47-8265-1DA604E2DFD1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222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17F67C-F35C-46D5-AE73-1D7277C07A94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8159B5-D753-42E2-B786-1B9EE1FB4668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B35D92-9289-426C-A6E7-DDD14C24FC7F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16DEB6-285A-4837-87EC-DCA2F10B2D60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38022A-D144-4F13-B226-D7A7EB766BD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7156B1-E1EE-4195-B2CB-3047F62578EE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5A0592-6852-4444-884D-225C5106A05A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63CEFB-520E-40D8-91FB-60D75BEC80C0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44BC47-3DC9-46D3-8366-A0E5DD4383E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261277-BF69-4F81-BB6D-E52613BF484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90507B-BA81-47D1-A278-C9515E505FEF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4DEA07-32AF-45AA-882F-1B44E2C4EEF1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C8BC23-1AF9-4ADB-B1DA-D8D6E2F6660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AE6DA7-666F-4C9B-80FF-B009DA69AFC1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6C9E3D-0A11-4FE5-8830-A8519682E521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CF55E-62A5-4D27-A134-21F9680A6DE5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DABB3E-6F1E-4FD3-94FE-432384E0536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096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E8989F-7CEE-41E9-9702-2064B7F1C1B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0063AC-C724-494A-A796-802C356BF73F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F24E8A-39A6-4A4E-97C0-6A8752592A8E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11E256-080D-4E72-A9AB-4647DE334CE6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D0E63C-C411-49D3-A5EC-CF86F98738D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B17E75-CA8D-4E96-B428-BA1987A83025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764DA8-AC3C-4B99-AFB0-0BC8D8DBEE6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198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"A,B are multiplied"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"A,B are added"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CB8D27-8D39-47BF-8F7E-0E803942A87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A4BAF8D-2237-480E-B55C-D912E949D83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403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0C38CD-1B8B-4022-ADF8-FE54024E2307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EDF7A8-875B-429F-A90F-51222D54FF0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0F3F50-CD55-4FD6-B046-A70FEC051B5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AF8E1-610D-45E1-840D-87D442B99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01BD5-496D-477E-AD12-6D3A03E76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00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2404-71F7-46B8-BAF7-8D33553A61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9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CDE-A8E1-4EEA-92F1-1A49901A1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6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8C706-37C0-4D11-A205-823BDF6E6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6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9BDAA-9A2F-4A85-9E27-1B7C45341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9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B1275-98DE-4370-B1FB-A9988FE69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05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26D36-F163-40A2-AAEC-74D0BF2A7B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29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5C670-E8DA-42EE-92E2-9062ED39C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4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181F1-7AEA-4F0E-8F05-FDCC6C609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1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5A711-C371-4089-AC28-1D2EC02B5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3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263E11-93B1-4B41-830B-5A10479CEB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Prefix, Postfix, Infix Notation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to Prefix Conversion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Move each operator to the left of its operands &amp; remove the parentheses: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( + A  B  * ( C + D ) )</a:t>
            </a:r>
            <a:endParaRPr lang="en-US" altLang="en-US" u="sng" smtClean="0"/>
          </a:p>
          <a:p>
            <a:pPr algn="ctr" eaLnBrk="1" hangingPunct="1">
              <a:buFont typeface="Monotype Sorts" pitchFamily="32" charset="2"/>
              <a:buNone/>
            </a:pPr>
            <a:endParaRPr lang="en-US" altLang="en-US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3434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635250" y="388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cxnSp>
        <p:nvCxnSpPr>
          <p:cNvPr id="26630" name="AutoShape 6"/>
          <p:cNvCxnSpPr>
            <a:cxnSpLocks noChangeShapeType="1"/>
          </p:cNvCxnSpPr>
          <p:nvPr/>
        </p:nvCxnSpPr>
        <p:spPr bwMode="auto">
          <a:xfrm rot="5400000">
            <a:off x="3017044" y="2240756"/>
            <a:ext cx="1588" cy="1616075"/>
          </a:xfrm>
          <a:prstGeom prst="curvedConnector4">
            <a:avLst>
              <a:gd name="adj1" fmla="val 66799995"/>
              <a:gd name="adj2" fmla="val 10441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to Prefix Conversion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Move each operator to the left of its operands &amp; remove the parentheses: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       * + A  B  ( C + D ) </a:t>
            </a:r>
            <a:endParaRPr lang="en-US" altLang="en-US" u="sng" smtClean="0"/>
          </a:p>
          <a:p>
            <a:pPr algn="ctr" eaLnBrk="1" hangingPunct="1">
              <a:buFont typeface="Monotype Sorts" pitchFamily="32" charset="2"/>
              <a:buNone/>
            </a:pPr>
            <a:endParaRPr lang="en-US" altLang="en-US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99745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235450" y="388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cxnSp>
        <p:nvCxnSpPr>
          <p:cNvPr id="28678" name="AutoShape 6"/>
          <p:cNvCxnSpPr>
            <a:cxnSpLocks noChangeShapeType="1"/>
          </p:cNvCxnSpPr>
          <p:nvPr/>
        </p:nvCxnSpPr>
        <p:spPr bwMode="auto">
          <a:xfrm rot="5400000">
            <a:off x="3839369" y="2790031"/>
            <a:ext cx="1588" cy="669925"/>
          </a:xfrm>
          <a:prstGeom prst="curvedConnector4">
            <a:avLst>
              <a:gd name="adj1" fmla="val 52599995"/>
              <a:gd name="adj2" fmla="val 118954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to Prefix Conversion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Move each operator to the left of its operands &amp; remove the parentheses: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       * + A  B  + C   D</a:t>
            </a:r>
          </a:p>
          <a:p>
            <a:pPr eaLnBrk="1" hangingPunct="1">
              <a:buFont typeface="Monotype Sorts" pitchFamily="32" charset="2"/>
              <a:buNone/>
            </a:pPr>
            <a:endParaRPr lang="en-US" altLang="en-US" smtClean="0"/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Order of operands does not change!</a:t>
            </a:r>
            <a:endParaRPr lang="en-US" altLang="en-US" u="sng" smtClean="0"/>
          </a:p>
          <a:p>
            <a:pPr algn="ctr" eaLnBrk="1" hangingPunct="1">
              <a:buFont typeface="Monotype Sorts" pitchFamily="32" charset="2"/>
              <a:buNone/>
            </a:pPr>
            <a:endParaRPr lang="en-US" altLang="en-US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99745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235450" y="3886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to Postfix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( ( ( A + B ) * C ) - ( ( D + E ) / F ) )</a:t>
            </a:r>
          </a:p>
          <a:p>
            <a:pPr eaLnBrk="1" hangingPunct="1">
              <a:buFont typeface="Monotype Sorts" pitchFamily="32" charset="2"/>
              <a:buNone/>
            </a:pPr>
            <a:endParaRPr lang="en-US" altLang="en-US" smtClean="0"/>
          </a:p>
          <a:p>
            <a:pPr eaLnBrk="1" hangingPunct="1">
              <a:buFont typeface="Monotype Sorts" pitchFamily="32" charset="2"/>
              <a:buNone/>
            </a:pPr>
            <a:endParaRPr lang="en-US" altLang="en-US" smtClean="0"/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          A  B + C *  D  E + F / -</a:t>
            </a:r>
          </a:p>
          <a:p>
            <a:pPr eaLnBrk="1" hangingPunct="1"/>
            <a:r>
              <a:rPr lang="en-US" altLang="en-US" smtClean="0"/>
              <a:t>Operand order does not change!</a:t>
            </a:r>
          </a:p>
          <a:p>
            <a:pPr eaLnBrk="1" hangingPunct="1"/>
            <a:r>
              <a:rPr lang="en-US" altLang="en-US" smtClean="0"/>
              <a:t>Operators are in order of evaluation!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2860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2766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39624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42672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5486400" y="2667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61722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71628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7391400" y="2667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cxnSp>
        <p:nvCxnSpPr>
          <p:cNvPr id="36877" name="AutoShape 13"/>
          <p:cNvCxnSpPr>
            <a:cxnSpLocks noChangeShapeType="1"/>
          </p:cNvCxnSpPr>
          <p:nvPr/>
        </p:nvCxnSpPr>
        <p:spPr bwMode="auto">
          <a:xfrm rot="16200000" flipH="1">
            <a:off x="2263775" y="1698625"/>
            <a:ext cx="1588" cy="719138"/>
          </a:xfrm>
          <a:prstGeom prst="curvedConnector3">
            <a:avLst>
              <a:gd name="adj1" fmla="val 144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AutoShape 14"/>
          <p:cNvCxnSpPr>
            <a:cxnSpLocks noChangeShapeType="1"/>
          </p:cNvCxnSpPr>
          <p:nvPr/>
        </p:nvCxnSpPr>
        <p:spPr bwMode="auto">
          <a:xfrm rot="16200000" flipH="1">
            <a:off x="3085306" y="1715294"/>
            <a:ext cx="1588" cy="685800"/>
          </a:xfrm>
          <a:prstGeom prst="curvedConnector3">
            <a:avLst>
              <a:gd name="adj1" fmla="val 144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AutoShape 15"/>
          <p:cNvCxnSpPr>
            <a:cxnSpLocks noChangeShapeType="1"/>
          </p:cNvCxnSpPr>
          <p:nvPr/>
        </p:nvCxnSpPr>
        <p:spPr bwMode="auto">
          <a:xfrm rot="16200000" flipH="1">
            <a:off x="4892675" y="1736725"/>
            <a:ext cx="1588" cy="642938"/>
          </a:xfrm>
          <a:prstGeom prst="curvedConnector3">
            <a:avLst>
              <a:gd name="adj1" fmla="val 144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437313" y="2667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cxnSp>
        <p:nvCxnSpPr>
          <p:cNvPr id="36881" name="AutoShape 17"/>
          <p:cNvCxnSpPr>
            <a:cxnSpLocks noChangeShapeType="1"/>
          </p:cNvCxnSpPr>
          <p:nvPr/>
        </p:nvCxnSpPr>
        <p:spPr bwMode="auto">
          <a:xfrm rot="16200000" flipH="1">
            <a:off x="5656263" y="1695450"/>
            <a:ext cx="1588" cy="725487"/>
          </a:xfrm>
          <a:prstGeom prst="curvedConnector3">
            <a:avLst>
              <a:gd name="adj1" fmla="val 144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8"/>
          <p:cNvCxnSpPr>
            <a:cxnSpLocks noChangeShapeType="1"/>
          </p:cNvCxnSpPr>
          <p:nvPr/>
        </p:nvCxnSpPr>
        <p:spPr bwMode="auto">
          <a:xfrm rot="16200000" flipH="1">
            <a:off x="5066506" y="496094"/>
            <a:ext cx="1588" cy="3124200"/>
          </a:xfrm>
          <a:prstGeom prst="curvedConnector3">
            <a:avLst>
              <a:gd name="adj1" fmla="val 38399995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( ( ( A + B ) * ( C 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&lt;empty&gt;</a:t>
            </a:r>
          </a:p>
          <a:p>
            <a:pPr eaLnBrk="1" hangingPunct="1"/>
            <a:r>
              <a:rPr lang="en-US" altLang="en-US" smtClean="0"/>
              <a:t>output: []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89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( ( A + B ) * ( C 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</a:t>
            </a:r>
          </a:p>
          <a:p>
            <a:pPr eaLnBrk="1" hangingPunct="1"/>
            <a:r>
              <a:rPr lang="en-US" altLang="en-US" smtClean="0"/>
              <a:t>output: []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( A + B ) * ( C 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</a:t>
            </a:r>
          </a:p>
          <a:p>
            <a:pPr eaLnBrk="1" hangingPunct="1"/>
            <a:r>
              <a:rPr lang="en-US" altLang="en-US" smtClean="0"/>
              <a:t>output: []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A + B ) * ( C 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(</a:t>
            </a:r>
          </a:p>
          <a:p>
            <a:pPr eaLnBrk="1" hangingPunct="1"/>
            <a:r>
              <a:rPr lang="en-US" altLang="en-US" smtClean="0"/>
              <a:t>output: []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+ B ) * ( C 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(</a:t>
            </a:r>
          </a:p>
          <a:p>
            <a:pPr eaLnBrk="1" hangingPunct="1"/>
            <a:r>
              <a:rPr lang="en-US" altLang="en-US" smtClean="0"/>
              <a:t>output: [A]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B ) * ( C 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( +</a:t>
            </a:r>
          </a:p>
          <a:p>
            <a:pPr eaLnBrk="1" hangingPunct="1"/>
            <a:r>
              <a:rPr lang="en-US" altLang="en-US" smtClean="0"/>
              <a:t>output: [A]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 Notation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add A, B, we write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	A+B</a:t>
            </a:r>
          </a:p>
          <a:p>
            <a:pPr eaLnBrk="1" hangingPunct="1"/>
            <a:r>
              <a:rPr lang="en-US" altLang="en-US" smtClean="0"/>
              <a:t>To multiply A, B, we write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	A*B</a:t>
            </a:r>
          </a:p>
          <a:p>
            <a:pPr eaLnBrk="1" hangingPunct="1"/>
            <a:r>
              <a:rPr lang="en-US" altLang="en-US" smtClean="0"/>
              <a:t>The operators ('+' and '*') go in between the operands ('A' and 'B')</a:t>
            </a:r>
          </a:p>
          <a:p>
            <a:pPr eaLnBrk="1" hangingPunct="1"/>
            <a:r>
              <a:rPr lang="en-US" altLang="en-US" smtClean="0"/>
              <a:t>This is </a:t>
            </a:r>
            <a:r>
              <a:rPr lang="en-US" altLang="en-US" i="1" smtClean="0"/>
              <a:t>"Infix"</a:t>
            </a:r>
            <a:r>
              <a:rPr lang="en-US" altLang="en-US" smtClean="0"/>
              <a:t> notation.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) * ( C 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( +</a:t>
            </a:r>
          </a:p>
          <a:p>
            <a:pPr eaLnBrk="1" hangingPunct="1"/>
            <a:r>
              <a:rPr lang="en-US" altLang="en-US" smtClean="0"/>
              <a:t>output: [A B]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* ( C 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 </a:t>
            </a:r>
          </a:p>
          <a:p>
            <a:pPr eaLnBrk="1" hangingPunct="1"/>
            <a:r>
              <a:rPr lang="en-US" altLang="en-US" smtClean="0"/>
              <a:t>output: [A B +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( C 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* </a:t>
            </a:r>
          </a:p>
          <a:p>
            <a:pPr eaLnBrk="1" hangingPunct="1"/>
            <a:r>
              <a:rPr lang="en-US" altLang="en-US" smtClean="0"/>
              <a:t>output: [A B +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C 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* (</a:t>
            </a:r>
          </a:p>
          <a:p>
            <a:pPr eaLnBrk="1" hangingPunct="1"/>
            <a:r>
              <a:rPr lang="en-US" altLang="en-US" smtClean="0"/>
              <a:t>output: [A B +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- 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* (</a:t>
            </a:r>
          </a:p>
          <a:p>
            <a:pPr eaLnBrk="1" hangingPunct="1"/>
            <a:r>
              <a:rPr lang="en-US" altLang="en-US" smtClean="0"/>
              <a:t>output: [A B + C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E 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* ( -</a:t>
            </a:r>
          </a:p>
          <a:p>
            <a:pPr eaLnBrk="1" hangingPunct="1"/>
            <a:r>
              <a:rPr lang="en-US" altLang="en-US" smtClean="0"/>
              <a:t>output: [A B + C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) 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* ( -</a:t>
            </a:r>
          </a:p>
          <a:p>
            <a:pPr eaLnBrk="1" hangingPunct="1"/>
            <a:r>
              <a:rPr lang="en-US" altLang="en-US" smtClean="0"/>
              <a:t>output: [A B + C E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) 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( *</a:t>
            </a:r>
          </a:p>
          <a:p>
            <a:pPr eaLnBrk="1" hangingPunct="1"/>
            <a:r>
              <a:rPr lang="en-US" altLang="en-US" smtClean="0"/>
              <a:t>output: [A B + C E -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/ 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</a:t>
            </a:r>
          </a:p>
          <a:p>
            <a:pPr eaLnBrk="1" hangingPunct="1"/>
            <a:r>
              <a:rPr lang="en-US" altLang="en-US" smtClean="0"/>
              <a:t>output: [A B + C E - *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( 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/</a:t>
            </a:r>
          </a:p>
          <a:p>
            <a:pPr eaLnBrk="1" hangingPunct="1"/>
            <a:r>
              <a:rPr lang="en-US" altLang="en-US" smtClean="0"/>
              <a:t>output: [A B + C E - *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Prefix Notation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Instead of saying "A plus B", we could say "add A,B " and write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	+ A B</a:t>
            </a:r>
          </a:p>
          <a:p>
            <a:pPr eaLnBrk="1" hangingPunct="1"/>
            <a:r>
              <a:rPr lang="en-US" altLang="en-US" smtClean="0"/>
              <a:t>"Multiply A,B" would be written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	* A B</a:t>
            </a:r>
          </a:p>
          <a:p>
            <a:pPr eaLnBrk="1" hangingPunct="1"/>
            <a:r>
              <a:rPr lang="en-US" altLang="en-US" smtClean="0"/>
              <a:t>This is </a:t>
            </a:r>
            <a:r>
              <a:rPr lang="en-US" altLang="en-US" i="1" smtClean="0"/>
              <a:t>Prefix</a:t>
            </a:r>
            <a:r>
              <a:rPr lang="en-US" altLang="en-US" smtClean="0"/>
              <a:t> notation.</a:t>
            </a:r>
          </a:p>
          <a:p>
            <a:pPr eaLnBrk="1" hangingPunct="1">
              <a:buFont typeface="Monotype Sorts" pitchFamily="3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F 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/ (</a:t>
            </a:r>
          </a:p>
          <a:p>
            <a:pPr eaLnBrk="1" hangingPunct="1"/>
            <a:r>
              <a:rPr lang="en-US" altLang="en-US" smtClean="0"/>
              <a:t>output: [A B + C E - *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+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/ (</a:t>
            </a:r>
          </a:p>
          <a:p>
            <a:pPr eaLnBrk="1" hangingPunct="1"/>
            <a:r>
              <a:rPr lang="en-US" altLang="en-US" smtClean="0"/>
              <a:t>output: [A B + C E - * F ]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 G 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/ ( +</a:t>
            </a:r>
          </a:p>
          <a:p>
            <a:pPr eaLnBrk="1" hangingPunct="1"/>
            <a:r>
              <a:rPr lang="en-US" altLang="en-US" smtClean="0"/>
              <a:t>output: [A B + C E - * F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) 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/ ( +</a:t>
            </a:r>
          </a:p>
          <a:p>
            <a:pPr eaLnBrk="1" hangingPunct="1"/>
            <a:r>
              <a:rPr lang="en-US" altLang="en-US" smtClean="0"/>
              <a:t>output: [A B + C E - * F G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( /</a:t>
            </a:r>
          </a:p>
          <a:p>
            <a:pPr eaLnBrk="1" hangingPunct="1"/>
            <a:r>
              <a:rPr lang="en-US" altLang="en-US" smtClean="0"/>
              <a:t>output: [A B + C E - * F G +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Stacks: Infix to Postfix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stack: &lt;empty&gt;</a:t>
            </a:r>
          </a:p>
          <a:p>
            <a:pPr eaLnBrk="1" hangingPunct="1"/>
            <a:r>
              <a:rPr lang="en-US" altLang="en-US" smtClean="0"/>
              <a:t>output: [A B + C E - * F G + / ]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00100" y="2133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Postfix Notation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alternative is to put the operators after the operands as in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	A B +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and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	A B *</a:t>
            </a:r>
          </a:p>
          <a:p>
            <a:pPr eaLnBrk="1" hangingPunct="1"/>
            <a:r>
              <a:rPr lang="en-US" altLang="en-US" smtClean="0"/>
              <a:t>This is </a:t>
            </a:r>
            <a:r>
              <a:rPr lang="en-US" altLang="en-US" i="1" smtClean="0"/>
              <a:t>Postfix</a:t>
            </a:r>
            <a:r>
              <a:rPr lang="en-US" altLang="en-US" smtClean="0"/>
              <a:t> notation.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terms infix, prefix, and postfix tell us whether the operators go between, before, or after the operands.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984375" y="3886200"/>
            <a:ext cx="5257800" cy="22971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4800">
              <a:solidFill>
                <a:schemeClr val="accent2"/>
              </a:solidFill>
            </a:endParaRPr>
          </a:p>
          <a:p>
            <a:pPr algn="ctr"/>
            <a:r>
              <a:rPr lang="en-US" altLang="en-US" sz="4800">
                <a:solidFill>
                  <a:schemeClr val="accent2"/>
                </a:solidFill>
              </a:rPr>
              <a:t>Pre</a:t>
            </a:r>
            <a:r>
              <a:rPr lang="en-US" altLang="en-US" sz="4800"/>
              <a:t> </a:t>
            </a:r>
            <a:r>
              <a:rPr lang="en-US" altLang="en-US" sz="4800">
                <a:solidFill>
                  <a:schemeClr val="bg2"/>
                </a:solidFill>
              </a:rPr>
              <a:t>A</a:t>
            </a:r>
            <a:r>
              <a:rPr lang="en-US" altLang="en-US" sz="4800"/>
              <a:t> </a:t>
            </a:r>
            <a:r>
              <a:rPr lang="en-US" altLang="en-US" sz="4800">
                <a:solidFill>
                  <a:schemeClr val="accent2"/>
                </a:solidFill>
              </a:rPr>
              <a:t>In</a:t>
            </a:r>
            <a:r>
              <a:rPr lang="en-US" altLang="en-US" sz="4800"/>
              <a:t> </a:t>
            </a:r>
            <a:r>
              <a:rPr lang="en-US" altLang="en-US" sz="4800">
                <a:solidFill>
                  <a:schemeClr val="bg2"/>
                </a:solidFill>
              </a:rPr>
              <a:t>B</a:t>
            </a:r>
            <a:r>
              <a:rPr lang="en-US" altLang="en-US" sz="4800"/>
              <a:t> </a:t>
            </a:r>
            <a:r>
              <a:rPr lang="en-US" altLang="en-US" sz="4800">
                <a:solidFill>
                  <a:schemeClr val="accent2"/>
                </a:solidFill>
              </a:rPr>
              <a:t>Post</a:t>
            </a:r>
          </a:p>
          <a:p>
            <a:pPr algn="ctr"/>
            <a:endParaRPr lang="en-US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Parentheses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Evaluate 2+3*5.</a:t>
            </a:r>
          </a:p>
          <a:p>
            <a:pPr eaLnBrk="1" hangingPunct="1"/>
            <a:r>
              <a:rPr lang="en-US" altLang="en-US" smtClean="0"/>
              <a:t>+ First: 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(2+3)*5 = 5*5 = 25</a:t>
            </a:r>
          </a:p>
          <a:p>
            <a:pPr eaLnBrk="1" hangingPunct="1"/>
            <a:r>
              <a:rPr lang="en-US" altLang="en-US" smtClean="0"/>
              <a:t>* First: 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2+(3*5) = 2+15 = 17</a:t>
            </a:r>
          </a:p>
          <a:p>
            <a:pPr eaLnBrk="1" hangingPunct="1"/>
            <a:r>
              <a:rPr lang="en-US" altLang="en-US" smtClean="0"/>
              <a:t>Infix notation requires Parentheses.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about Prefix Notation?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+ 2 * 3 5 =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   = + 2 </a:t>
            </a:r>
            <a:r>
              <a:rPr lang="en-US" altLang="en-US" u="sng" smtClean="0"/>
              <a:t>* 3 5</a:t>
            </a:r>
            <a:r>
              <a:rPr lang="en-US" altLang="en-US" smtClean="0"/>
              <a:t> 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   = </a:t>
            </a:r>
            <a:r>
              <a:rPr lang="en-US" altLang="en-US" u="sng" smtClean="0"/>
              <a:t>+ 2 15</a:t>
            </a:r>
            <a:r>
              <a:rPr lang="en-US" altLang="en-US" smtClean="0"/>
              <a:t> = 17</a:t>
            </a:r>
          </a:p>
          <a:p>
            <a:pPr eaLnBrk="1" hangingPunct="1"/>
            <a:r>
              <a:rPr lang="en-US" altLang="en-US" smtClean="0"/>
              <a:t> * + 2 3 5 =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   = * </a:t>
            </a:r>
            <a:r>
              <a:rPr lang="en-US" altLang="en-US" u="sng" smtClean="0"/>
              <a:t>+ 2 3</a:t>
            </a:r>
            <a:r>
              <a:rPr lang="en-US" altLang="en-US" smtClean="0"/>
              <a:t> 5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   = </a:t>
            </a:r>
            <a:r>
              <a:rPr lang="en-US" altLang="en-US" u="sng" smtClean="0"/>
              <a:t>* 5 5</a:t>
            </a:r>
            <a:r>
              <a:rPr lang="en-US" altLang="en-US" smtClean="0"/>
              <a:t>  = 25</a:t>
            </a:r>
          </a:p>
          <a:p>
            <a:pPr eaLnBrk="1" hangingPunct="1"/>
            <a:r>
              <a:rPr lang="en-US" altLang="en-US" smtClean="0"/>
              <a:t>No parentheses needed!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Postfix Notation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2 3 5 * + =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   = 2 </a:t>
            </a:r>
            <a:r>
              <a:rPr lang="en-US" altLang="en-US" u="sng" smtClean="0"/>
              <a:t>3 5 *</a:t>
            </a:r>
            <a:r>
              <a:rPr lang="en-US" altLang="en-US" smtClean="0"/>
              <a:t> + 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   = </a:t>
            </a:r>
            <a:r>
              <a:rPr lang="en-US" altLang="en-US" u="sng" smtClean="0"/>
              <a:t>2 15 +</a:t>
            </a:r>
            <a:r>
              <a:rPr lang="en-US" altLang="en-US" smtClean="0"/>
              <a:t> = 17</a:t>
            </a:r>
          </a:p>
          <a:p>
            <a:pPr eaLnBrk="1" hangingPunct="1"/>
            <a:r>
              <a:rPr lang="en-US" altLang="en-US" smtClean="0"/>
              <a:t> 2 3 + 5 * =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   = </a:t>
            </a:r>
            <a:r>
              <a:rPr lang="en-US" altLang="en-US" u="sng" smtClean="0"/>
              <a:t>2 3 +</a:t>
            </a:r>
            <a:r>
              <a:rPr lang="en-US" altLang="en-US" smtClean="0"/>
              <a:t> 5 *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   = </a:t>
            </a:r>
            <a:r>
              <a:rPr lang="en-US" altLang="en-US" u="sng" smtClean="0"/>
              <a:t>5 5 *</a:t>
            </a:r>
            <a:r>
              <a:rPr lang="en-US" altLang="en-US" smtClean="0"/>
              <a:t> = 25</a:t>
            </a:r>
          </a:p>
          <a:p>
            <a:pPr eaLnBrk="1" hangingPunct="1"/>
            <a:r>
              <a:rPr lang="en-US" altLang="en-US" smtClean="0"/>
              <a:t>No parentheses needed here either!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to Prefix Conversion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Move each operator to the left of its operands &amp; remove the parentheses: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mtClean="0"/>
              <a:t>			( ( A + B) * ( C + D ) )</a:t>
            </a:r>
            <a:endParaRPr lang="en-US" altLang="en-US" u="sng" smtClean="0"/>
          </a:p>
          <a:p>
            <a:pPr algn="ctr" eaLnBrk="1" hangingPunct="1">
              <a:buFont typeface="Monotype Sorts" pitchFamily="32" charset="2"/>
              <a:buNone/>
            </a:pPr>
            <a:endParaRPr lang="en-US" altLang="en-US" smtClean="0"/>
          </a:p>
        </p:txBody>
      </p:sp>
      <p:sp>
        <p:nvSpPr>
          <p:cNvPr id="10244" name="Text Box 18"/>
          <p:cNvSpPr txBox="1">
            <a:spLocks noChangeArrowheads="1"/>
          </p:cNvSpPr>
          <p:nvPr/>
        </p:nvSpPr>
        <p:spPr bwMode="auto">
          <a:xfrm>
            <a:off x="3505200" y="3657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2667000" y="3810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2308" name="AutoShape 20"/>
          <p:cNvCxnSpPr>
            <a:cxnSpLocks noChangeShapeType="1"/>
          </p:cNvCxnSpPr>
          <p:nvPr/>
        </p:nvCxnSpPr>
        <p:spPr bwMode="auto">
          <a:xfrm rot="16200000" flipV="1">
            <a:off x="2844007" y="2691606"/>
            <a:ext cx="76200" cy="788987"/>
          </a:xfrm>
          <a:prstGeom prst="curvedConnector4">
            <a:avLst>
              <a:gd name="adj1" fmla="val -1010421"/>
              <a:gd name="adj2" fmla="val 111264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459</Words>
  <Application>Microsoft Office PowerPoint</Application>
  <PresentationFormat>On-screen Show (4:3)</PresentationFormat>
  <Paragraphs>234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ＭＳ Ｐゴシック</vt:lpstr>
      <vt:lpstr>Calibri</vt:lpstr>
      <vt:lpstr>Monotype Sorts</vt:lpstr>
      <vt:lpstr>Office Theme</vt:lpstr>
      <vt:lpstr>Prefix, Postfix, Infix Notation</vt:lpstr>
      <vt:lpstr>Infix  Notation</vt:lpstr>
      <vt:lpstr>Prefix Notation</vt:lpstr>
      <vt:lpstr>Postfix Notation</vt:lpstr>
      <vt:lpstr>PowerPoint Presentation</vt:lpstr>
      <vt:lpstr>Parentheses</vt:lpstr>
      <vt:lpstr>What about Prefix Notation?</vt:lpstr>
      <vt:lpstr>Postfix Notation</vt:lpstr>
      <vt:lpstr>Infix to Prefix Conversion </vt:lpstr>
      <vt:lpstr>Infix to Prefix Conversion </vt:lpstr>
      <vt:lpstr>Infix to Prefix Conversion </vt:lpstr>
      <vt:lpstr>Infix to Prefix Conversion </vt:lpstr>
      <vt:lpstr>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  <vt:lpstr>Stacks: Infix to Postfix</vt:lpstr>
    </vt:vector>
  </TitlesOfParts>
  <Company>Graceland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Prefix, Postfix, Infix Notation</dc:title>
  <dc:creator>Mohsin Abbas</dc:creator>
  <cp:lastModifiedBy>Mohsin</cp:lastModifiedBy>
  <cp:revision>22</cp:revision>
  <dcterms:created xsi:type="dcterms:W3CDTF">2010-02-23T21:36:49Z</dcterms:created>
  <dcterms:modified xsi:type="dcterms:W3CDTF">2017-09-18T20:58:07Z</dcterms:modified>
</cp:coreProperties>
</file>