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66" r:id="rId7"/>
    <p:sldId id="259" r:id="rId8"/>
    <p:sldId id="260" r:id="rId9"/>
    <p:sldId id="258" r:id="rId10"/>
    <p:sldId id="263" r:id="rId11"/>
    <p:sldId id="262" r:id="rId12"/>
    <p:sldId id="264" r:id="rId13"/>
    <p:sldId id="265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1" r:id="rId24"/>
    <p:sldId id="28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5BC5-F872-C3F4-4C60-91F31C23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9C1EC-FB11-2174-19AB-8EFBF3008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9EFB-16D5-8C3F-08F9-E0A87BB8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B81-9B34-4058-A0B1-B9DA8FC391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3428-B938-15DA-E364-6B6BA562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47869-E51A-7CFC-BD5E-805ADA59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F9D4-BCC1-4B0D-A97B-F101E37A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20D4-1493-1443-0C7C-6E188FF6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2E33D-7926-9E55-3A1B-C245731FF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F9D7C-94A0-95E0-BE81-E6632F4C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B81-9B34-4058-A0B1-B9DA8FC391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3AD5-3DB6-1CA6-9AD3-4265DFA5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1D7B-B378-D98D-AC83-AA53484C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F9D4-BCC1-4B0D-A97B-F101E37A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3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E3519-4AA6-0517-6502-27113C44A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02AB0-0C64-616C-AA02-14EA92B65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0A0E-393F-D3CF-8D19-D1770521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B81-9B34-4058-A0B1-B9DA8FC391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F496D-4727-DC44-C2A8-793FA296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04DE-5F14-CB6B-C11B-750E7740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F9D4-BCC1-4B0D-A97B-F101E37A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4B22-C7C5-B28C-035D-0814467D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F5C6-6D9F-F0C7-C4C3-2775339F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9523D-1DA2-0340-EBD2-20E6FDB6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B81-9B34-4058-A0B1-B9DA8FC391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8AD9-276B-B588-10AB-1C909A32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96EDD-5FE7-C90C-841B-1EB8758C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F9D4-BCC1-4B0D-A97B-F101E37A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0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9081-CDAF-4DDE-E383-36A30167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64997-AA03-1B14-087E-BFCD320C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CA0F9-1B3D-3780-1133-124086B5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B81-9B34-4058-A0B1-B9DA8FC391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2296-43B7-4C80-06C6-DA4F805E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A4F38-7BD3-F052-1558-BF291298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F9D4-BCC1-4B0D-A97B-F101E37A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9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3CA7-1D13-D799-B1DE-2333F30C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54FC-98E9-596F-C350-DE4D56A1B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50181-A624-BC1B-11D0-F27FDC5F7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443F6-8BD6-2653-DAAD-41579D62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B81-9B34-4058-A0B1-B9DA8FC391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D2878-7400-C504-528E-C2C2370A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CE8F7-9B39-268F-A62C-0A9159B1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F9D4-BCC1-4B0D-A97B-F101E37A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1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8D26-330B-7849-D252-A6C16040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15DD-7F37-ED99-9732-1BA901997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C9915-B49D-58B9-03A2-A710E8334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F19C0-896A-DE10-9AC8-79177AC81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44A5B-044F-C571-36F8-142B16D10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77CCF-6680-B2B2-60A0-DDF5ECA4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B81-9B34-4058-A0B1-B9DA8FC391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48CA7-FF20-13D4-F354-8E6DAAD1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A7379-251F-A096-1B4B-C61C2378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F9D4-BCC1-4B0D-A97B-F101E37A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3F12-B803-B16F-E043-B2EBFDCC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4C1D9-BE37-796F-66EA-092E6F0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B81-9B34-4058-A0B1-B9DA8FC391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2520A-416C-AEB2-0E32-E438D750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65602-BF68-F9F2-F40C-2A0E2CE0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F9D4-BCC1-4B0D-A97B-F101E37A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2DD9F-9FA4-764A-9152-437A8C6C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B81-9B34-4058-A0B1-B9DA8FC391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D7E28-1BA3-500D-F13B-517AE2B2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5D0E-6269-9795-CE81-5424AAEE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F9D4-BCC1-4B0D-A97B-F101E37A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699B-0362-F099-F1AF-2F66D64D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E697-0767-5B63-36FE-1F2882412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7D16C-9A5B-2505-0B32-344C6C6BC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19218-2630-941D-FDDC-D0C39FA7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B81-9B34-4058-A0B1-B9DA8FC391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1405-7A10-6637-F437-35A8AFCB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B2543-6F35-1BB6-D144-B85B80F3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F9D4-BCC1-4B0D-A97B-F101E37A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3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B711-5558-F839-45F8-C3900CE6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02577-2C12-C943-F555-C347EC0D9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AF7D0-AF88-6E27-A456-D166A954E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F22DC-3A33-3325-A8CA-88E68067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5B81-9B34-4058-A0B1-B9DA8FC391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7B637-71DC-A5FF-0B07-3E5D67AE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A95BE-DD68-DCFB-891F-FF22AAD5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AF9D4-BCC1-4B0D-A97B-F101E37A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5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C2AE2-E8A6-8E10-CB46-F9F280E9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A12E1-EBF2-D59D-598B-878423E5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D281F-2D1D-7586-5581-A90E9E615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B5B81-9B34-4058-A0B1-B9DA8FC3916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C9214-EC89-9459-796B-508463474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E1904-1D57-45D5-9DD1-C1DBDC6B3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F9D4-BCC1-4B0D-A97B-F101E37A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1701-E464-CB9F-EF38-0E0DF6542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Complexity &amp; Big 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61AC-37F1-2046-1A0A-4B3100756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Samman Ashraf</a:t>
            </a:r>
          </a:p>
        </p:txBody>
      </p:sp>
    </p:spTree>
    <p:extLst>
      <p:ext uri="{BB962C8B-B14F-4D97-AF65-F5344CB8AC3E}">
        <p14:creationId xmlns:p14="http://schemas.microsoft.com/office/powerpoint/2010/main" val="160059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665A-256A-DB6D-87D9-D99A536A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60B2-93CD-C4CE-8B53-55BC2C79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arr</a:t>
            </a:r>
            <a:r>
              <a:rPr lang="en-US" dirty="0"/>
              <a:t> = {1,2,3,4,5,6,7,8,9,10}</a:t>
            </a:r>
          </a:p>
          <a:p>
            <a:r>
              <a:rPr lang="en-US" dirty="0"/>
              <a:t>int </a:t>
            </a:r>
            <a:r>
              <a:rPr lang="en-US" dirty="0" err="1"/>
              <a:t>sumOfArray</a:t>
            </a:r>
            <a:r>
              <a:rPr lang="en-US" dirty="0"/>
              <a:t>(int </a:t>
            </a:r>
            <a:r>
              <a:rPr lang="en-US" dirty="0" err="1"/>
              <a:t>arr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	 sum =0; </a:t>
            </a:r>
            <a:r>
              <a:rPr lang="en-US" dirty="0">
                <a:solidFill>
                  <a:srgbClr val="FF0000"/>
                </a:solidFill>
              </a:rPr>
              <a:t>// T= c = c * 1 =O(1)</a:t>
            </a:r>
          </a:p>
          <a:p>
            <a:pPr marL="457200" lvl="1" indent="0">
              <a:buNone/>
            </a:pPr>
            <a:r>
              <a:rPr lang="en-US" dirty="0"/>
              <a:t>		for(int </a:t>
            </a:r>
            <a:r>
              <a:rPr lang="en-US" dirty="0" err="1"/>
              <a:t>i</a:t>
            </a:r>
            <a:r>
              <a:rPr lang="en-US" dirty="0"/>
              <a:t>=0 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>
                <a:solidFill>
                  <a:srgbClr val="FF0000"/>
                </a:solidFill>
              </a:rPr>
              <a:t>//0(N)</a:t>
            </a:r>
          </a:p>
          <a:p>
            <a:pPr marL="457200" lvl="1" indent="0">
              <a:buNone/>
            </a:pPr>
            <a:r>
              <a:rPr lang="en-US" dirty="0"/>
              <a:t>		{</a:t>
            </a:r>
          </a:p>
          <a:p>
            <a:pPr marL="457200" lvl="1" indent="0">
              <a:buNone/>
            </a:pPr>
            <a:r>
              <a:rPr lang="en-US" dirty="0"/>
              <a:t>			sum = sum +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>
                <a:solidFill>
                  <a:srgbClr val="FF0000"/>
                </a:solidFill>
              </a:rPr>
              <a:t>//0(1)</a:t>
            </a:r>
          </a:p>
          <a:p>
            <a:pPr marL="457200" lvl="1" indent="0">
              <a:buNone/>
            </a:pPr>
            <a:r>
              <a:rPr lang="en-US" dirty="0"/>
              <a:t>		}</a:t>
            </a:r>
          </a:p>
          <a:p>
            <a:pPr marL="457200" lvl="1" indent="0">
              <a:buNone/>
            </a:pPr>
            <a:r>
              <a:rPr lang="en-US" dirty="0"/>
              <a:t>return sum; </a:t>
            </a:r>
            <a:r>
              <a:rPr lang="en-US" dirty="0">
                <a:solidFill>
                  <a:srgbClr val="FF0000"/>
                </a:solidFill>
              </a:rPr>
              <a:t>// O(1)</a:t>
            </a:r>
            <a:br>
              <a:rPr lang="en-US" dirty="0"/>
            </a:b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 = O(1) + N * O(1) + O(1)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 = O(N)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284F6-FABA-9060-7290-1E21AAAA1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8" t="12911" r="19122" b="15739"/>
          <a:stretch/>
        </p:blipFill>
        <p:spPr>
          <a:xfrm>
            <a:off x="6096000" y="1690688"/>
            <a:ext cx="5447488" cy="35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0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665A-256A-DB6D-87D9-D99A536A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60B2-93CD-C4CE-8B53-55BC2C79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= {1,2,3,4,5,6,7,8,9,10}</a:t>
            </a:r>
          </a:p>
          <a:p>
            <a:r>
              <a:rPr lang="en-US" dirty="0"/>
              <a:t>int </a:t>
            </a:r>
            <a:r>
              <a:rPr lang="en-US" dirty="0" err="1"/>
              <a:t>AnotherFunction</a:t>
            </a:r>
            <a:r>
              <a:rPr lang="en-US" dirty="0"/>
              <a:t>(int </a:t>
            </a:r>
            <a:r>
              <a:rPr lang="en-US" dirty="0" err="1"/>
              <a:t>arr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	 sum =0; </a:t>
            </a:r>
            <a:r>
              <a:rPr lang="en-US" dirty="0">
                <a:solidFill>
                  <a:srgbClr val="FF0000"/>
                </a:solidFill>
              </a:rPr>
              <a:t>//T = c</a:t>
            </a:r>
          </a:p>
          <a:p>
            <a:pPr marL="457200" lvl="1" indent="0">
              <a:buNone/>
            </a:pPr>
            <a:r>
              <a:rPr lang="en-US" dirty="0"/>
              <a:t>	return sum; </a:t>
            </a:r>
            <a:r>
              <a:rPr lang="en-US" dirty="0">
                <a:solidFill>
                  <a:srgbClr val="FF0000"/>
                </a:solidFill>
              </a:rPr>
              <a:t>//   O (1)</a:t>
            </a:r>
            <a:br>
              <a:rPr lang="en-US" dirty="0"/>
            </a:b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 = c * 1 = O (1)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 = O(1) + O(1)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 = c1 + c2 = c3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C3 = c3 * 1 = O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6CC38-D1BD-DA3C-277A-817B994CE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52614" r="51554" b="7943"/>
          <a:stretch/>
        </p:blipFill>
        <p:spPr>
          <a:xfrm>
            <a:off x="5803556" y="1822450"/>
            <a:ext cx="6057084" cy="387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665A-256A-DB6D-87D9-D99A536A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QuadraticTime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60B2-93CD-C4CE-8B53-55BC2C79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2Arr = {{1,2,3}, {4,5,6},{7,8,9}}</a:t>
            </a:r>
          </a:p>
          <a:p>
            <a:r>
              <a:rPr lang="en-US" dirty="0"/>
              <a:t>int sumOfArray2D(int </a:t>
            </a:r>
            <a:r>
              <a:rPr lang="en-US" dirty="0" err="1"/>
              <a:t>arr</a:t>
            </a:r>
            <a:r>
              <a:rPr lang="en-US" dirty="0"/>
              <a:t>[][])</a:t>
            </a:r>
          </a:p>
          <a:p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	 sum =0;</a:t>
            </a:r>
          </a:p>
          <a:p>
            <a:pPr marL="457200" lvl="1" indent="0">
              <a:buNone/>
            </a:pPr>
            <a:r>
              <a:rPr lang="en-US" dirty="0"/>
              <a:t>		for(int </a:t>
            </a:r>
            <a:r>
              <a:rPr lang="en-US" dirty="0" err="1"/>
              <a:t>i</a:t>
            </a:r>
            <a:r>
              <a:rPr lang="en-US" dirty="0"/>
              <a:t>=0 ; </a:t>
            </a:r>
            <a:r>
              <a:rPr lang="en-US" dirty="0" err="1"/>
              <a:t>i</a:t>
            </a:r>
            <a:r>
              <a:rPr lang="en-US" dirty="0"/>
              <a:t>&lt;row;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457200" lvl="1" indent="0">
              <a:buNone/>
            </a:pPr>
            <a:r>
              <a:rPr lang="en-US" dirty="0"/>
              <a:t>			for(int j=0;j&lt;</a:t>
            </a:r>
            <a:r>
              <a:rPr lang="en-US" dirty="0" err="1"/>
              <a:t>col;j</a:t>
            </a:r>
            <a:r>
              <a:rPr lang="en-US" dirty="0"/>
              <a:t>++)</a:t>
            </a:r>
          </a:p>
          <a:p>
            <a:pPr marL="457200" lvl="1" indent="0">
              <a:buNone/>
            </a:pPr>
            <a:r>
              <a:rPr lang="en-US" dirty="0"/>
              <a:t>			      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return sum;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284F6-FABA-9060-7290-1E21AAAA1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8" t="12911" r="19122" b="15739"/>
          <a:stretch/>
        </p:blipFill>
        <p:spPr>
          <a:xfrm>
            <a:off x="6096000" y="1690688"/>
            <a:ext cx="5447488" cy="35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665A-256A-DB6D-87D9-D99A536A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60B2-93CD-C4CE-8B53-55BC2C79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2Arr = {{1,2,3}, {4,5,6},{7,8,9}}</a:t>
            </a:r>
          </a:p>
          <a:p>
            <a:r>
              <a:rPr lang="en-US" dirty="0"/>
              <a:t>int sumOfArray2D(int </a:t>
            </a:r>
            <a:r>
              <a:rPr lang="en-US" dirty="0" err="1"/>
              <a:t>arr</a:t>
            </a:r>
            <a:r>
              <a:rPr lang="en-US" dirty="0"/>
              <a:t>[][])</a:t>
            </a:r>
          </a:p>
          <a:p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	 sum =0;  </a:t>
            </a:r>
            <a:r>
              <a:rPr lang="en-US" dirty="0">
                <a:solidFill>
                  <a:srgbClr val="FF0000"/>
                </a:solidFill>
              </a:rPr>
              <a:t>//O(1)</a:t>
            </a:r>
          </a:p>
          <a:p>
            <a:pPr marL="457200" lvl="1" indent="0">
              <a:buNone/>
            </a:pPr>
            <a:r>
              <a:rPr lang="en-US" dirty="0"/>
              <a:t>		for(int </a:t>
            </a:r>
            <a:r>
              <a:rPr lang="en-US" dirty="0" err="1"/>
              <a:t>i</a:t>
            </a:r>
            <a:r>
              <a:rPr lang="en-US" dirty="0"/>
              <a:t>=0 ; </a:t>
            </a:r>
            <a:r>
              <a:rPr lang="en-US" dirty="0" err="1"/>
              <a:t>i</a:t>
            </a:r>
            <a:r>
              <a:rPr lang="en-US" dirty="0"/>
              <a:t>&lt;row;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>
                <a:solidFill>
                  <a:srgbClr val="FF0000"/>
                </a:solidFill>
              </a:rPr>
              <a:t>0(N)</a:t>
            </a:r>
          </a:p>
          <a:p>
            <a:pPr marL="457200" lvl="1" indent="0">
              <a:buNone/>
            </a:pPr>
            <a:r>
              <a:rPr lang="en-US" dirty="0"/>
              <a:t>			for(int j=0;j&lt;</a:t>
            </a:r>
            <a:r>
              <a:rPr lang="en-US" dirty="0" err="1"/>
              <a:t>col;j</a:t>
            </a:r>
            <a:r>
              <a:rPr lang="en-US" dirty="0"/>
              <a:t>++) </a:t>
            </a:r>
            <a:r>
              <a:rPr lang="en-US" dirty="0">
                <a:solidFill>
                  <a:srgbClr val="FF0000"/>
                </a:solidFill>
              </a:rPr>
              <a:t>O(N)</a:t>
            </a:r>
          </a:p>
          <a:p>
            <a:pPr marL="457200" lvl="1" indent="0">
              <a:buNone/>
            </a:pPr>
            <a:r>
              <a:rPr lang="en-US" dirty="0"/>
              <a:t>			      sum = sum + </a:t>
            </a:r>
            <a:r>
              <a:rPr lang="en-US" dirty="0" err="1"/>
              <a:t>i</a:t>
            </a:r>
            <a:r>
              <a:rPr lang="en-US" dirty="0"/>
              <a:t>;  </a:t>
            </a:r>
            <a:r>
              <a:rPr lang="en-US" dirty="0">
                <a:solidFill>
                  <a:srgbClr val="FF0000"/>
                </a:solidFill>
              </a:rPr>
              <a:t>O(1)</a:t>
            </a:r>
          </a:p>
          <a:p>
            <a:pPr marL="457200" lvl="1" indent="0">
              <a:buNone/>
            </a:pPr>
            <a:r>
              <a:rPr lang="en-US" dirty="0"/>
              <a:t>return sum; //O(1)</a:t>
            </a:r>
            <a:br>
              <a:rPr lang="en-US" dirty="0"/>
            </a:b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 = O(1) + N^2 * O(1) + O(1)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 = O (N^2)</a:t>
            </a:r>
          </a:p>
        </p:txBody>
      </p:sp>
    </p:spTree>
    <p:extLst>
      <p:ext uri="{BB962C8B-B14F-4D97-AF65-F5344CB8AC3E}">
        <p14:creationId xmlns:p14="http://schemas.microsoft.com/office/powerpoint/2010/main" val="253203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39EE-AACB-7B57-0313-956569E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2B56E-E72A-1318-D0B9-E18BC0689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71" t="18859" r="11154" b="8547"/>
          <a:stretch/>
        </p:blipFill>
        <p:spPr>
          <a:xfrm>
            <a:off x="2777836" y="1690688"/>
            <a:ext cx="6636327" cy="4585101"/>
          </a:xfrm>
        </p:spPr>
      </p:pic>
    </p:spTree>
    <p:extLst>
      <p:ext uri="{BB962C8B-B14F-4D97-AF65-F5344CB8AC3E}">
        <p14:creationId xmlns:p14="http://schemas.microsoft.com/office/powerpoint/2010/main" val="73790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CD4C-84CD-991E-6593-72D34DA2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4FB9-2E79-0B85-81D6-3EA8B540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A3FB9-A67C-F6D9-5797-C6137E36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39EE-AACB-7B57-0313-956569E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time complexity?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DE2BF4-A3D8-4EC3-6D76-325DB32E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75" y="2531917"/>
            <a:ext cx="4244597" cy="25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3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39EE-AACB-7B57-0313-956569E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time complexity?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DE2BF4-A3D8-4EC3-6D76-325DB32E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238" y="1884218"/>
            <a:ext cx="4244597" cy="25249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AF6D-E796-C338-E9BD-3D23BC52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2" y="4973782"/>
            <a:ext cx="9857508" cy="12031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 complexity is O(Log n)</a:t>
            </a:r>
          </a:p>
        </p:txBody>
      </p:sp>
    </p:spTree>
    <p:extLst>
      <p:ext uri="{BB962C8B-B14F-4D97-AF65-F5344CB8AC3E}">
        <p14:creationId xmlns:p14="http://schemas.microsoft.com/office/powerpoint/2010/main" val="244213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39EE-AACB-7B57-0313-956569E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time complexity?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846E7-CFAD-77AF-4740-B44AA53F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123" y="2809730"/>
            <a:ext cx="5379753" cy="159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78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39EE-AACB-7B57-0313-956569E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time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AF6D-E796-C338-E9BD-3D23BC52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2" y="4973782"/>
            <a:ext cx="9857508" cy="12031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 complexity is 0(1)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3B83A-CD38-0711-2900-3AD9365E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065" y="2536175"/>
            <a:ext cx="447825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0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934F-B70E-A013-1D4F-C56C28B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527E-CADE-ACE7-EB59-AA91E0D8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Data Structures tells us about the time complexity.</a:t>
            </a:r>
          </a:p>
          <a:p>
            <a:r>
              <a:rPr lang="en-US" sz="2000" dirty="0"/>
              <a:t>Time Complexity is a way of showing how the runtime of a function increases as the size of the input increases.</a:t>
            </a:r>
          </a:p>
          <a:p>
            <a:r>
              <a:rPr lang="en-US" sz="2000" dirty="0"/>
              <a:t>How you will decide which software is good?</a:t>
            </a:r>
          </a:p>
          <a:p>
            <a:pPr lvl="2"/>
            <a:r>
              <a:rPr lang="en-US" sz="1800" dirty="0"/>
              <a:t>Easy to use</a:t>
            </a:r>
          </a:p>
          <a:p>
            <a:pPr lvl="2"/>
            <a:r>
              <a:rPr lang="en-US" sz="1800" dirty="0"/>
              <a:t>If size is large it runs efficiently.</a:t>
            </a:r>
          </a:p>
          <a:p>
            <a:pPr lvl="2"/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    Software 1		         Software 2		             Software 3</a:t>
            </a:r>
          </a:p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6496A8-7F86-0E86-1C41-80EB61D349AD}"/>
              </a:ext>
            </a:extLst>
          </p:cNvPr>
          <p:cNvSpPr/>
          <p:nvPr/>
        </p:nvSpPr>
        <p:spPr>
          <a:xfrm>
            <a:off x="2040835" y="4600198"/>
            <a:ext cx="1033669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49B51-15A5-7DEB-3440-7CDB3270FB02}"/>
              </a:ext>
            </a:extLst>
          </p:cNvPr>
          <p:cNvSpPr/>
          <p:nvPr/>
        </p:nvSpPr>
        <p:spPr>
          <a:xfrm>
            <a:off x="4969565" y="4600198"/>
            <a:ext cx="1126435" cy="88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FD2D2-075B-1A77-E074-5B7A404B27C8}"/>
              </a:ext>
            </a:extLst>
          </p:cNvPr>
          <p:cNvSpPr/>
          <p:nvPr/>
        </p:nvSpPr>
        <p:spPr>
          <a:xfrm>
            <a:off x="7991061" y="4600198"/>
            <a:ext cx="1126435" cy="887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58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39EE-AACB-7B57-0313-956569E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time complexity?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676E7-0EBB-2BD7-A7C2-8CBFA1509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41" y="2345315"/>
            <a:ext cx="5063118" cy="216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06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39EE-AACB-7B57-0313-956569E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time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5AF6D-E796-C338-E9BD-3D23BC52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2" y="4973782"/>
            <a:ext cx="9857508" cy="12031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 complexity is 0(n Log 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BECCA-79BD-9B2C-86A1-6A4A05B5C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816" y="2289917"/>
            <a:ext cx="4114368" cy="17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70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39EE-AACB-7B57-0313-956569E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time complexity?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51325-461D-A836-3C78-2A477984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2090737"/>
            <a:ext cx="43624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14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39EE-AACB-7B57-0313-956569E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time complexity?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46BB5-3ECF-C15B-3589-C7E7E4566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2019300"/>
            <a:ext cx="4448175" cy="2819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E29BD-CA1F-209B-BAF1-A31A516D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2" y="4973782"/>
            <a:ext cx="9857508" cy="12031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 complexity is exponential 0(2^n)</a:t>
            </a:r>
          </a:p>
        </p:txBody>
      </p:sp>
    </p:spTree>
    <p:extLst>
      <p:ext uri="{BB962C8B-B14F-4D97-AF65-F5344CB8AC3E}">
        <p14:creationId xmlns:p14="http://schemas.microsoft.com/office/powerpoint/2010/main" val="2248096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7FEB-4393-5024-DD89-4B7FCCFD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75D2-CC76-9807-7F4A-B7F3E4212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F84C9A-6DC6-A0B1-49FE-D316E8BD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61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39EE-AACB-7B57-0313-956569E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2F0F9-AA01-EDFC-2C2D-285F20E4D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67" t="31091" r="40710" b="30200"/>
          <a:stretch/>
        </p:blipFill>
        <p:spPr>
          <a:xfrm>
            <a:off x="3470563" y="1288474"/>
            <a:ext cx="5250873" cy="4817172"/>
          </a:xfrm>
        </p:spPr>
      </p:pic>
    </p:spTree>
    <p:extLst>
      <p:ext uri="{BB962C8B-B14F-4D97-AF65-F5344CB8AC3E}">
        <p14:creationId xmlns:p14="http://schemas.microsoft.com/office/powerpoint/2010/main" val="193820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39EE-AACB-7B57-0313-956569E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7A8DD7-E5C9-2574-F003-89FA8AD39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533" y="1825625"/>
            <a:ext cx="8092934" cy="4351338"/>
          </a:xfrm>
        </p:spPr>
      </p:pic>
    </p:spTree>
    <p:extLst>
      <p:ext uri="{BB962C8B-B14F-4D97-AF65-F5344CB8AC3E}">
        <p14:creationId xmlns:p14="http://schemas.microsoft.com/office/powerpoint/2010/main" val="161870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39EE-AACB-7B57-0313-956569E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839C2-94CB-9DEF-D61E-5824654AA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09"/>
          <a:stretch/>
        </p:blipFill>
        <p:spPr>
          <a:xfrm>
            <a:off x="838200" y="1690688"/>
            <a:ext cx="9961418" cy="48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9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E24D-3F3C-B6A0-DC14-C1BFC58A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previous solution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6D6F-7C32-F77D-09EB-F26214A8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654" y="3241963"/>
            <a:ext cx="7987145" cy="2934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machine dependent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4555D-FC26-6406-8BB5-2FD69DD12385}"/>
              </a:ext>
            </a:extLst>
          </p:cNvPr>
          <p:cNvSpPr/>
          <p:nvPr/>
        </p:nvSpPr>
        <p:spPr>
          <a:xfrm>
            <a:off x="2355273" y="4391891"/>
            <a:ext cx="7259782" cy="159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want solution which is machine independent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7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9E9B-54D9-4727-026C-38509AE7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Three cases</a:t>
            </a:r>
          </a:p>
          <a:p>
            <a:pPr marL="514350" indent="-514350">
              <a:buAutoNum type="arabicParenR"/>
            </a:pPr>
            <a:r>
              <a:rPr lang="en-US" dirty="0"/>
              <a:t>t1 &lt; t2</a:t>
            </a:r>
          </a:p>
          <a:p>
            <a:pPr lvl="2"/>
            <a:r>
              <a:rPr lang="en-US" dirty="0"/>
              <a:t>t2 is the upper bound of t1</a:t>
            </a:r>
          </a:p>
          <a:p>
            <a:pPr lvl="2"/>
            <a:r>
              <a:rPr lang="en-US" dirty="0"/>
              <a:t>Or t1 is upper bounded by t2</a:t>
            </a:r>
          </a:p>
          <a:p>
            <a:pPr lvl="2"/>
            <a:r>
              <a:rPr lang="en-US" dirty="0"/>
              <a:t>t1 is strictly smaller than t2</a:t>
            </a:r>
          </a:p>
          <a:p>
            <a:pPr marL="514350" indent="-514350">
              <a:buAutoNum type="arabicParenR"/>
            </a:pPr>
            <a:r>
              <a:rPr lang="en-US" dirty="0"/>
              <a:t>t1&gt;t2</a:t>
            </a:r>
          </a:p>
          <a:p>
            <a:pPr lvl="2"/>
            <a:r>
              <a:rPr lang="en-US" dirty="0"/>
              <a:t>t1 is the upper bound of t2</a:t>
            </a:r>
          </a:p>
          <a:p>
            <a:pPr lvl="2"/>
            <a:r>
              <a:rPr lang="en-US" dirty="0"/>
              <a:t>Or t2 is upper bounded by t1</a:t>
            </a:r>
          </a:p>
          <a:p>
            <a:pPr lvl="2"/>
            <a:r>
              <a:rPr lang="en-US" dirty="0"/>
              <a:t>t1 is strictly greater than t2</a:t>
            </a:r>
          </a:p>
          <a:p>
            <a:pPr lvl="2"/>
            <a:r>
              <a:rPr lang="en-US" dirty="0"/>
              <a:t>t1 is strictly smaller than t2</a:t>
            </a:r>
          </a:p>
          <a:p>
            <a:pPr marL="514350" indent="-514350">
              <a:buAutoNum type="arabicParenR"/>
            </a:pPr>
            <a:r>
              <a:rPr lang="en-US" dirty="0"/>
              <a:t>t1=t2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139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2A1C-6CA0-F046-C9EB-DA3F16F1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E2BF-E7D7-1820-DF72-DFB63475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time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0(n)</a:t>
            </a:r>
          </a:p>
          <a:p>
            <a:r>
              <a:rPr lang="en-US" dirty="0"/>
              <a:t>Constant time </a:t>
            </a:r>
            <a:r>
              <a:rPr lang="en-US" dirty="0">
                <a:sym typeface="Wingdings" panose="05000000000000000000" pitchFamily="2" charset="2"/>
              </a:rPr>
              <a:t> 0(1)</a:t>
            </a:r>
          </a:p>
          <a:p>
            <a:r>
              <a:rPr lang="en-US" dirty="0">
                <a:sym typeface="Wingdings" panose="05000000000000000000" pitchFamily="2" charset="2"/>
              </a:rPr>
              <a:t>Quadratic time  O (n^2)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4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AC4A-3FC6-4CE3-0C20-498035E7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suppose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E2FB-7EB0-52C8-BCA5-4AEEDB64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 to run your function is </a:t>
            </a:r>
          </a:p>
          <a:p>
            <a:pPr marL="457200" lvl="1" indent="0">
              <a:buNone/>
            </a:pPr>
            <a:r>
              <a:rPr lang="en-US" dirty="0"/>
              <a:t>T = an + b = O (n)</a:t>
            </a:r>
          </a:p>
          <a:p>
            <a:pPr marL="457200" lvl="1" indent="0">
              <a:buNone/>
            </a:pPr>
            <a:r>
              <a:rPr lang="en-US" dirty="0"/>
              <a:t>T = cn^2 + </a:t>
            </a:r>
            <a:r>
              <a:rPr lang="en-US" dirty="0" err="1"/>
              <a:t>dn</a:t>
            </a:r>
            <a:r>
              <a:rPr lang="en-US" dirty="0"/>
              <a:t> + e = O (n^2)</a:t>
            </a:r>
          </a:p>
          <a:p>
            <a:pPr marL="1885950" lvl="3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Find the fastest growing term.</a:t>
            </a:r>
          </a:p>
          <a:p>
            <a:pPr marL="1885950" lvl="3" indent="-51435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Take out the coefficient.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8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665A-256A-DB6D-87D9-D99A536A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60B2-93CD-C4CE-8B53-55BC2C79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= {1,2,3,4,5,6,7,8,9,10}</a:t>
            </a:r>
          </a:p>
          <a:p>
            <a:r>
              <a:rPr lang="en-US" dirty="0"/>
              <a:t>int </a:t>
            </a:r>
            <a:r>
              <a:rPr lang="en-US" dirty="0" err="1"/>
              <a:t>sumOfArray</a:t>
            </a:r>
            <a:r>
              <a:rPr lang="en-US" dirty="0"/>
              <a:t>(int </a:t>
            </a:r>
            <a:r>
              <a:rPr lang="en-US" dirty="0" err="1"/>
              <a:t>arr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	sum =0;</a:t>
            </a:r>
          </a:p>
          <a:p>
            <a:pPr marL="457200" lvl="1" indent="0">
              <a:buNone/>
            </a:pPr>
            <a:r>
              <a:rPr lang="en-US" dirty="0"/>
              <a:t>		for(int </a:t>
            </a:r>
            <a:r>
              <a:rPr lang="en-US" dirty="0" err="1"/>
              <a:t>i</a:t>
            </a:r>
            <a:r>
              <a:rPr lang="en-US" dirty="0"/>
              <a:t>=0 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457200" lvl="1" indent="0">
              <a:buNone/>
            </a:pPr>
            <a:r>
              <a:rPr lang="en-US" dirty="0"/>
              <a:t>		{</a:t>
            </a:r>
          </a:p>
          <a:p>
            <a:pPr marL="457200" lvl="1" indent="0">
              <a:buNone/>
            </a:pPr>
            <a:r>
              <a:rPr lang="en-US" dirty="0"/>
              <a:t>			sum = sum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		}</a:t>
            </a:r>
          </a:p>
          <a:p>
            <a:pPr marL="457200" lvl="1" indent="0">
              <a:buNone/>
            </a:pPr>
            <a:r>
              <a:rPr lang="en-US" dirty="0"/>
              <a:t>Return sum;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284F6-FABA-9060-7290-1E21AAAA1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8" t="12911" r="19122" b="15739"/>
          <a:stretch/>
        </p:blipFill>
        <p:spPr>
          <a:xfrm>
            <a:off x="6096000" y="1690688"/>
            <a:ext cx="5447488" cy="35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5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734</Words>
  <Application>Microsoft Office PowerPoint</Application>
  <PresentationFormat>Widescreen</PresentationFormat>
  <Paragraphs>107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Time Complexity &amp; Big O</vt:lpstr>
      <vt:lpstr>Time Complexity</vt:lpstr>
      <vt:lpstr>Complexity Analysis</vt:lpstr>
      <vt:lpstr>Complexity Analysis</vt:lpstr>
      <vt:lpstr>Problem with previous solution </vt:lpstr>
      <vt:lpstr>PowerPoint Presentation</vt:lpstr>
      <vt:lpstr>Time Complexity</vt:lpstr>
      <vt:lpstr>Let’s suppose</vt:lpstr>
      <vt:lpstr>Linear Time</vt:lpstr>
      <vt:lpstr>Linear Time</vt:lpstr>
      <vt:lpstr>Constant Time</vt:lpstr>
      <vt:lpstr>QuadraticTime</vt:lpstr>
      <vt:lpstr>Quadratic Time</vt:lpstr>
      <vt:lpstr>Complexity Analysis</vt:lpstr>
      <vt:lpstr>PowerPoint Presentation</vt:lpstr>
      <vt:lpstr>What is the time complexity?</vt:lpstr>
      <vt:lpstr>What is the time complexity?</vt:lpstr>
      <vt:lpstr>What is the time complexity?</vt:lpstr>
      <vt:lpstr>What is the time complexity?</vt:lpstr>
      <vt:lpstr>What is the time complexity?</vt:lpstr>
      <vt:lpstr>What is the time complexity?</vt:lpstr>
      <vt:lpstr>What is the time complexity?</vt:lpstr>
      <vt:lpstr>What is the time complexity?</vt:lpstr>
      <vt:lpstr>PowerPoint Presentation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ucp</dc:creator>
  <cp:lastModifiedBy>ucp</cp:lastModifiedBy>
  <cp:revision>43</cp:revision>
  <dcterms:created xsi:type="dcterms:W3CDTF">2023-02-01T04:34:29Z</dcterms:created>
  <dcterms:modified xsi:type="dcterms:W3CDTF">2023-02-06T03:51:07Z</dcterms:modified>
</cp:coreProperties>
</file>