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C0EC-E49F-4A47-85C4-CAF054C9397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27ACE-4BE6-4C38-B7A7-CA8283AD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C9199-46FF-458E-9E38-CEEFBCB4BE3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[\w-]</a:t>
            </a:r>
            <a:r>
              <a:rPr lang="zh-CN" altLang="en-US"/>
              <a:t>表 示所有的字符，数字，下划线及减号，</a:t>
            </a:r>
            <a:r>
              <a:rPr lang="en-US" altLang="zh-CN"/>
              <a:t>[\w-]+</a:t>
            </a:r>
            <a:r>
              <a:rPr lang="zh-CN" altLang="en-US"/>
              <a:t>表示这个集合最少重复 一次，然后紧接着的这个括</a:t>
            </a:r>
          </a:p>
          <a:p>
            <a:r>
              <a:rPr lang="zh-CN" altLang="en-US"/>
              <a:t>号表示一个分组</a:t>
            </a:r>
            <a:r>
              <a:rPr lang="en-US" altLang="zh-CN"/>
              <a:t>(</a:t>
            </a:r>
            <a:r>
              <a:rPr lang="zh-CN" altLang="en-US"/>
              <a:t>分组的概念参看下一节</a:t>
            </a:r>
            <a:r>
              <a:rPr lang="en-US" altLang="zh-CN"/>
              <a:t>)</a:t>
            </a:r>
            <a:r>
              <a:rPr lang="zh-CN" altLang="en-US"/>
              <a:t>，这个分组的修饰符为星号</a:t>
            </a:r>
            <a:r>
              <a:rPr lang="en-US" altLang="zh-CN"/>
              <a:t>(*)</a:t>
            </a:r>
            <a:r>
              <a:rPr lang="zh-CN" altLang="en-US"/>
              <a:t>， 表示重复零或多次。这样就可</a:t>
            </a:r>
          </a:p>
          <a:p>
            <a:r>
              <a:rPr lang="zh-CN" altLang="en-US"/>
              <a:t>以匹配任意字母，数字，下划线及中划线的集合，且至少重复一次。</a:t>
            </a:r>
          </a:p>
          <a:p>
            <a:r>
              <a:rPr lang="zh-CN" altLang="en-US"/>
              <a:t>而</a:t>
            </a:r>
            <a:r>
              <a:rPr lang="en-US" altLang="zh-CN"/>
              <a:t>@</a:t>
            </a:r>
            <a:r>
              <a:rPr lang="zh-CN" altLang="en-US"/>
              <a:t>符号之后的部分与前半部分唯一不同的是，后边的一个分组的修饰符为</a:t>
            </a:r>
            <a:r>
              <a:rPr lang="en-US" altLang="zh-CN"/>
              <a:t>(+)</a:t>
            </a:r>
            <a:r>
              <a:rPr lang="zh-CN" altLang="en-US"/>
              <a:t>，表示至少重复一次，那就</a:t>
            </a:r>
          </a:p>
          <a:p>
            <a:r>
              <a:rPr lang="zh-CN" altLang="en-US"/>
              <a:t>意味着后半部分至少会有一个点号</a:t>
            </a:r>
            <a:r>
              <a:rPr lang="en-US" altLang="zh-CN"/>
              <a:t>(.)</a:t>
            </a:r>
            <a:r>
              <a:rPr lang="zh-CN" altLang="en-US"/>
              <a:t>，而且点号之后至少有一个字符。这个修饰主要是用来限制输入串中</a:t>
            </a:r>
          </a:p>
          <a:p>
            <a:r>
              <a:rPr lang="zh-CN" altLang="en-US"/>
              <a:t>必须包含域名。</a:t>
            </a:r>
          </a:p>
          <a:p>
            <a:r>
              <a:rPr lang="zh-CN" altLang="en-US"/>
              <a:t>最后，脱字符</a:t>
            </a:r>
            <a:r>
              <a:rPr lang="en-US" altLang="zh-CN"/>
              <a:t>(^)</a:t>
            </a:r>
            <a:r>
              <a:rPr lang="zh-CN" altLang="en-US"/>
              <a:t>和美元符号</a:t>
            </a:r>
            <a:r>
              <a:rPr lang="en-US" altLang="zh-CN"/>
              <a:t>($)</a:t>
            </a:r>
            <a:r>
              <a:rPr lang="zh-CN" altLang="en-US"/>
              <a:t>限 制，以</a:t>
            </a:r>
            <a:r>
              <a:rPr lang="en-US" altLang="zh-CN"/>
              <a:t>……</a:t>
            </a:r>
            <a:r>
              <a:rPr lang="zh-CN" altLang="en-US"/>
              <a:t>开始，且以</a:t>
            </a:r>
            <a:r>
              <a:rPr lang="en-US" altLang="zh-CN"/>
              <a:t>……</a:t>
            </a:r>
            <a:r>
              <a:rPr lang="zh-CN" altLang="en-US"/>
              <a:t>结束。这样，整个表达式的意义就很明显</a:t>
            </a:r>
          </a:p>
          <a:p>
            <a:r>
              <a:rPr lang="zh-CN" altLang="en-US"/>
              <a:t>了。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8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01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6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8413"/>
            <a:ext cx="10972800" cy="4857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F2E3E90-93CA-4AA5-AE18-CBDE62042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38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7C412C-27CA-435D-80D6-3E5259385DE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128-4189-4F09-9BE4-331E35E9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是对字符串的结构进行的形式化描述</a:t>
            </a:r>
          </a:p>
          <a:p>
            <a:r>
              <a:rPr lang="zh-CN" altLang="en-US"/>
              <a:t>很多语言都不同程度的支持正则表达式</a:t>
            </a:r>
          </a:p>
          <a:p>
            <a:r>
              <a:rPr lang="zh-CN" altLang="en-US"/>
              <a:t>许多文本编辑器都支持用正则表达式进行文本的搜索和替换工作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2F46-5092-4E02-8FC0-51D861920217}" type="slidenum">
              <a:rPr lang="en-US" altLang="zh-CN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1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执行方法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test() </a:t>
            </a:r>
            <a:r>
              <a:rPr lang="zh-CN" altLang="en-US"/>
              <a:t>测试模式是否匹配</a:t>
            </a:r>
          </a:p>
          <a:p>
            <a:r>
              <a:rPr lang="en-US" altLang="zh-CN" b="1"/>
              <a:t>exec() </a:t>
            </a:r>
            <a:r>
              <a:rPr lang="zh-CN" altLang="en-US"/>
              <a:t>对串进行匹配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F583-BFC2-45FC-8861-C99F779CD3F8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60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元字符</a:t>
            </a:r>
          </a:p>
        </p:txBody>
      </p:sp>
      <p:graphicFrame>
        <p:nvGraphicFramePr>
          <p:cNvPr id="167994" name="Group 58"/>
          <p:cNvGraphicFramePr>
            <a:graphicFrameLocks noGrp="1"/>
          </p:cNvGraphicFramePr>
          <p:nvPr>
            <p:ph type="tbl" idx="1"/>
          </p:nvPr>
        </p:nvGraphicFramePr>
        <p:xfrm>
          <a:off x="1992313" y="1536701"/>
          <a:ext cx="8229600" cy="319087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单词边界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串的开始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串的结束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零到多次匹配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零或一次匹配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一到多次匹配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8C7B-D70D-4FF3-94BB-624D074B9C53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特殊字符</a:t>
            </a:r>
          </a:p>
        </p:txBody>
      </p:sp>
      <p:graphicFrame>
        <p:nvGraphicFramePr>
          <p:cNvPr id="170043" name="Group 59"/>
          <p:cNvGraphicFramePr>
            <a:graphicFrameLocks noGrp="1"/>
          </p:cNvGraphicFramePr>
          <p:nvPr>
            <p:ph type="tbl" idx="1"/>
          </p:nvPr>
        </p:nvGraphicFramePr>
        <p:xfrm>
          <a:off x="1981200" y="1614489"/>
          <a:ext cx="8229600" cy="3254375"/>
        </p:xfrm>
        <a:graphic>
          <a:graphicData uri="http://schemas.openxmlformats.org/drawingml/2006/table">
            <a:tbl>
              <a:tblPr/>
              <a:tblGrid>
                <a:gridCol w="2530475"/>
                <a:gridCol w="5699125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匹配回车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\n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匹配换行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\f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\x#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匹配十六进制数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\cX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匹配控制字符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5197-C069-499C-B192-3037FDFD4BD4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7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69" name="Rectangle 37"/>
          <p:cNvSpPr>
            <a:spLocks noGrp="1" noChangeArrowheads="1"/>
          </p:cNvSpPr>
          <p:nvPr>
            <p:ph type="title"/>
          </p:nvPr>
        </p:nvSpPr>
        <p:spPr>
          <a:xfrm>
            <a:off x="6383338" y="274639"/>
            <a:ext cx="3827462" cy="777875"/>
          </a:xfrm>
        </p:spPr>
        <p:txBody>
          <a:bodyPr/>
          <a:lstStyle/>
          <a:p>
            <a:r>
              <a:rPr lang="zh-CN" altLang="en-US" b="0"/>
              <a:t>范 围及重复</a:t>
            </a:r>
          </a:p>
        </p:txBody>
      </p:sp>
      <p:graphicFrame>
        <p:nvGraphicFramePr>
          <p:cNvPr id="172135" name="Group 103"/>
          <p:cNvGraphicFramePr>
            <a:graphicFrameLocks noGrp="1"/>
          </p:cNvGraphicFramePr>
          <p:nvPr>
            <p:ph type="tbl" idx="1"/>
          </p:nvPr>
        </p:nvGraphicFramePr>
        <p:xfrm>
          <a:off x="1981200" y="1268414"/>
          <a:ext cx="8362950" cy="4706937"/>
        </p:xfrm>
        <a:graphic>
          <a:graphicData uri="http://schemas.openxmlformats.org/drawingml/2006/table">
            <a:tbl>
              <a:tblPr/>
              <a:tblGrid>
                <a:gridCol w="4181475"/>
                <a:gridCol w="418147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[…]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在集合中的任一个字符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[^…]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不在集合中的任一个字符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之外的任一个字符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所有的单字，包括字母，数字及下划线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不包括所有的单字，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\w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的补集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所有的空白字符，包括空格，制表符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所有的非空白字符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所有的数字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所有的非数字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退格字符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3F80-5EF5-4FB3-9295-02EDC6B43AEF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5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简化版的匹配</a:t>
            </a:r>
            <a:r>
              <a:rPr lang="en-US" altLang="zh-CN" b="0"/>
              <a:t>Email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1450975"/>
            <a:ext cx="8856662" cy="4857750"/>
          </a:xfrm>
        </p:spPr>
        <p:txBody>
          <a:bodyPr/>
          <a:lstStyle/>
          <a:p>
            <a:r>
              <a:rPr lang="en-US" altLang="zh-CN" sz="2000" b="1"/>
              <a:t>var emailval = /^[\w-]+(\.[\w-]+)*@[\w-]+(\.[\w-]+)+$/;</a:t>
            </a:r>
          </a:p>
          <a:p>
            <a:r>
              <a:rPr lang="en-US" altLang="zh-CN" sz="2000" b="1"/>
              <a:t>emailval.test("kmustlinux@hotmail.com");</a:t>
            </a:r>
          </a:p>
          <a:p>
            <a:r>
              <a:rPr lang="en-US" altLang="zh-CN" sz="2000" b="1"/>
              <a:t>emailval.test("john.abruzzi@pl.kunming.china");</a:t>
            </a:r>
          </a:p>
          <a:p>
            <a:r>
              <a:rPr lang="en-US" altLang="zh-CN" sz="2000" b="1"/>
              <a:t>emailval.test("@invalid.com");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5CF0-675E-42C9-8A3C-D30896257CCD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42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重复的方式</a:t>
            </a:r>
          </a:p>
        </p:txBody>
      </p:sp>
      <p:graphicFrame>
        <p:nvGraphicFramePr>
          <p:cNvPr id="176160" name="Group 32"/>
          <p:cNvGraphicFramePr>
            <a:graphicFrameLocks noGrp="1"/>
          </p:cNvGraphicFramePr>
          <p:nvPr>
            <p:ph type="tbl" idx="1"/>
          </p:nvPr>
        </p:nvGraphicFramePr>
        <p:xfrm>
          <a:off x="1981200" y="1557339"/>
          <a:ext cx="8229600" cy="164846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{n}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重复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{n,}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重复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或更多次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{n,m}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重复至少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次，至多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B8F-9E42-40A2-A163-A951B544452A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7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分组</a:t>
            </a:r>
            <a:r>
              <a:rPr lang="en-US" altLang="zh-CN"/>
              <a:t>-1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在正则表达式中，括号是一个比较特殊的 操作符，它可以有三中作用</a:t>
            </a:r>
          </a:p>
          <a:p>
            <a:r>
              <a:rPr lang="zh-CN" altLang="en-US"/>
              <a:t>第一种情况，括号用来将子表达式标记起 来，以区别于其他表达式，比如很多的命令行程序都提供帮助命令，键入</a:t>
            </a:r>
            <a:r>
              <a:rPr lang="en-US" altLang="zh-CN"/>
              <a:t>h</a:t>
            </a:r>
            <a:r>
              <a:rPr lang="zh-CN" altLang="en-US"/>
              <a:t>和 键入</a:t>
            </a:r>
            <a:r>
              <a:rPr lang="en-US" altLang="zh-CN"/>
              <a:t>help</a:t>
            </a:r>
            <a:r>
              <a:rPr lang="zh-CN" altLang="en-US"/>
              <a:t>的意义是一样的，那么就会有这样的表达式：</a:t>
            </a:r>
          </a:p>
          <a:p>
            <a:r>
              <a:rPr lang="en-US" altLang="zh-CN"/>
              <a:t>h(elp)?//</a:t>
            </a:r>
            <a:r>
              <a:rPr lang="zh-CN" altLang="en-US"/>
              <a:t>字符</a:t>
            </a:r>
            <a:r>
              <a:rPr lang="en-US" altLang="zh-CN"/>
              <a:t>h</a:t>
            </a:r>
            <a:r>
              <a:rPr lang="zh-CN" altLang="en-US"/>
              <a:t>之后的</a:t>
            </a:r>
            <a:r>
              <a:rPr lang="en-US" altLang="zh-CN"/>
              <a:t>elp</a:t>
            </a:r>
            <a:r>
              <a:rPr lang="zh-CN" altLang="en-US"/>
              <a:t>可有可无</a:t>
            </a:r>
          </a:p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DA39-AE09-4D83-94EA-9E5A3162061F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44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分组</a:t>
            </a:r>
            <a:r>
              <a:rPr lang="en-US" altLang="zh-CN"/>
              <a:t>-2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 二种情况，括号用来分组，当正则表达式执行完成之后，与之匹配的文本将会按照规则填入各个分组</a:t>
            </a:r>
          </a:p>
          <a:p>
            <a:r>
              <a:rPr lang="zh-CN" altLang="en-US"/>
              <a:t>比如，某个数据库的主键是这样的格式：四个字符表示省份， 然后是四个数字表示区号，然后是两位字符表示区县，如</a:t>
            </a:r>
            <a:r>
              <a:rPr lang="en-US" altLang="zh-CN">
                <a:solidFill>
                  <a:srgbClr val="FF3300"/>
                </a:solidFill>
              </a:rPr>
              <a:t>yunn0871cg</a:t>
            </a:r>
            <a:r>
              <a:rPr lang="zh-CN" altLang="en-US">
                <a:solidFill>
                  <a:srgbClr val="FF3300"/>
                </a:solidFill>
              </a:rPr>
              <a:t>表示云南省昆明市呈贡县</a:t>
            </a:r>
            <a:r>
              <a:rPr lang="zh-CN" altLang="en-US"/>
              <a:t>，</a:t>
            </a:r>
          </a:p>
          <a:p>
            <a:r>
              <a:rPr lang="zh-CN" altLang="en-US"/>
              <a:t>区号和区县的两位字符代码，怎么分离出来呢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991A-D896-4641-90AF-1BDCE375F353}" type="slidenum">
              <a:rPr lang="en-US" altLang="zh-CN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71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分组</a:t>
            </a:r>
            <a:r>
              <a:rPr lang="en-US" altLang="zh-CN"/>
              <a:t>-3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var pattern = /\w{4}(\d{4})(\w{2})/; </a:t>
            </a:r>
          </a:p>
          <a:p>
            <a:r>
              <a:rPr lang="en-US" altLang="zh-CN" b="1"/>
              <a:t>var result = pattern.exec("yunn0871cg");</a:t>
            </a:r>
          </a:p>
          <a:p>
            <a:r>
              <a:rPr lang="en-US" altLang="zh-CN" b="1"/>
              <a:t>alert("city code = "+result[1]+", county code = "+result[2]);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A52-6E75-4C97-89CB-2FF133CF9198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10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C7EDCC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929</Words>
  <Application>Microsoft Office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Century Gothic</vt:lpstr>
      <vt:lpstr>Wingdings 3</vt:lpstr>
      <vt:lpstr>Ion</vt:lpstr>
      <vt:lpstr>正则表达式</vt:lpstr>
      <vt:lpstr>元字符</vt:lpstr>
      <vt:lpstr>特殊字符</vt:lpstr>
      <vt:lpstr>范 围及重复</vt:lpstr>
      <vt:lpstr>简化版的匹配Email</vt:lpstr>
      <vt:lpstr>重复的方式</vt:lpstr>
      <vt:lpstr>分组-1</vt:lpstr>
      <vt:lpstr>分组-2</vt:lpstr>
      <vt:lpstr>分组-3</vt:lpstr>
      <vt:lpstr>执行方法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</dc:title>
  <dc:creator>Hewlett-Packard Company</dc:creator>
  <cp:lastModifiedBy>Hewlett-Packard Company</cp:lastModifiedBy>
  <cp:revision>1</cp:revision>
  <dcterms:created xsi:type="dcterms:W3CDTF">2014-03-06T08:43:50Z</dcterms:created>
  <dcterms:modified xsi:type="dcterms:W3CDTF">2014-03-06T08:44:12Z</dcterms:modified>
</cp:coreProperties>
</file>