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58" r:id="rId4"/>
    <p:sldId id="267" r:id="rId5"/>
    <p:sldId id="268" r:id="rId6"/>
    <p:sldId id="269" r:id="rId7"/>
    <p:sldId id="270" r:id="rId8"/>
    <p:sldId id="271" r:id="rId9"/>
    <p:sldId id="272" r:id="rId10"/>
    <p:sldId id="273" r:id="rId11"/>
    <p:sldId id="274" r:id="rId12"/>
    <p:sldId id="275" r:id="rId13"/>
    <p:sldId id="276" r:id="rId14"/>
    <p:sldId id="277" r:id="rId15"/>
    <p:sldId id="278"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showGuides="1">
      <p:cViewPr varScale="1">
        <p:scale>
          <a:sx n="65" d="100"/>
          <a:sy n="65" d="100"/>
        </p:scale>
        <p:origin x="8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3008D0-04D7-4C26-6C03-B3C8FB65979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SN"/>
          </a:p>
        </p:txBody>
      </p:sp>
      <p:sp>
        <p:nvSpPr>
          <p:cNvPr id="3" name="Sous-titre 2">
            <a:extLst>
              <a:ext uri="{FF2B5EF4-FFF2-40B4-BE49-F238E27FC236}">
                <a16:creationId xmlns:a16="http://schemas.microsoft.com/office/drawing/2014/main" id="{9C29C071-C5B7-3233-3928-E2CDFD6B33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SN"/>
          </a:p>
        </p:txBody>
      </p:sp>
      <p:sp>
        <p:nvSpPr>
          <p:cNvPr id="4" name="Espace réservé de la date 3">
            <a:extLst>
              <a:ext uri="{FF2B5EF4-FFF2-40B4-BE49-F238E27FC236}">
                <a16:creationId xmlns:a16="http://schemas.microsoft.com/office/drawing/2014/main" id="{2D1A4AD6-8787-0A7A-A112-348589331AE6}"/>
              </a:ext>
            </a:extLst>
          </p:cNvPr>
          <p:cNvSpPr>
            <a:spLocks noGrp="1"/>
          </p:cNvSpPr>
          <p:nvPr>
            <p:ph type="dt" sz="half" idx="10"/>
          </p:nvPr>
        </p:nvSpPr>
        <p:spPr/>
        <p:txBody>
          <a:bodyPr/>
          <a:lstStyle/>
          <a:p>
            <a:fld id="{F60DEC1C-B4F5-49EE-BB40-2633F5DD6279}" type="datetimeFigureOut">
              <a:rPr lang="fr-SN" smtClean="0"/>
              <a:t>18/10/2024</a:t>
            </a:fld>
            <a:endParaRPr lang="fr-SN"/>
          </a:p>
        </p:txBody>
      </p:sp>
      <p:sp>
        <p:nvSpPr>
          <p:cNvPr id="5" name="Espace réservé du pied de page 4">
            <a:extLst>
              <a:ext uri="{FF2B5EF4-FFF2-40B4-BE49-F238E27FC236}">
                <a16:creationId xmlns:a16="http://schemas.microsoft.com/office/drawing/2014/main" id="{6DF78B3D-427E-9850-DC3C-6E71E69AFD71}"/>
              </a:ext>
            </a:extLst>
          </p:cNvPr>
          <p:cNvSpPr>
            <a:spLocks noGrp="1"/>
          </p:cNvSpPr>
          <p:nvPr>
            <p:ph type="ftr" sz="quarter" idx="11"/>
          </p:nvPr>
        </p:nvSpPr>
        <p:spPr/>
        <p:txBody>
          <a:bodyPr/>
          <a:lstStyle/>
          <a:p>
            <a:endParaRPr lang="fr-SN"/>
          </a:p>
        </p:txBody>
      </p:sp>
      <p:sp>
        <p:nvSpPr>
          <p:cNvPr id="6" name="Espace réservé du numéro de diapositive 5">
            <a:extLst>
              <a:ext uri="{FF2B5EF4-FFF2-40B4-BE49-F238E27FC236}">
                <a16:creationId xmlns:a16="http://schemas.microsoft.com/office/drawing/2014/main" id="{082FACF6-A967-D46C-59C3-5FD97B0BFF3B}"/>
              </a:ext>
            </a:extLst>
          </p:cNvPr>
          <p:cNvSpPr>
            <a:spLocks noGrp="1"/>
          </p:cNvSpPr>
          <p:nvPr>
            <p:ph type="sldNum" sz="quarter" idx="12"/>
          </p:nvPr>
        </p:nvSpPr>
        <p:spPr/>
        <p:txBody>
          <a:bodyPr/>
          <a:lstStyle/>
          <a:p>
            <a:fld id="{F851F63A-1ACF-465A-8770-512BDF2583C7}" type="slidenum">
              <a:rPr lang="fr-SN" smtClean="0"/>
              <a:t>‹N°›</a:t>
            </a:fld>
            <a:endParaRPr lang="fr-SN"/>
          </a:p>
        </p:txBody>
      </p:sp>
    </p:spTree>
    <p:extLst>
      <p:ext uri="{BB962C8B-B14F-4D97-AF65-F5344CB8AC3E}">
        <p14:creationId xmlns:p14="http://schemas.microsoft.com/office/powerpoint/2010/main" val="1528076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48AD0D-2A14-F4DD-A1CF-02409BC54331}"/>
              </a:ext>
            </a:extLst>
          </p:cNvPr>
          <p:cNvSpPr>
            <a:spLocks noGrp="1"/>
          </p:cNvSpPr>
          <p:nvPr>
            <p:ph type="title"/>
          </p:nvPr>
        </p:nvSpPr>
        <p:spPr/>
        <p:txBody>
          <a:bodyPr/>
          <a:lstStyle/>
          <a:p>
            <a:r>
              <a:rPr lang="fr-FR"/>
              <a:t>Modifiez le style du titre</a:t>
            </a:r>
            <a:endParaRPr lang="fr-SN"/>
          </a:p>
        </p:txBody>
      </p:sp>
      <p:sp>
        <p:nvSpPr>
          <p:cNvPr id="3" name="Espace réservé du texte vertical 2">
            <a:extLst>
              <a:ext uri="{FF2B5EF4-FFF2-40B4-BE49-F238E27FC236}">
                <a16:creationId xmlns:a16="http://schemas.microsoft.com/office/drawing/2014/main" id="{6153EAE8-A3CB-57D6-E141-3BCF73688BF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4" name="Espace réservé de la date 3">
            <a:extLst>
              <a:ext uri="{FF2B5EF4-FFF2-40B4-BE49-F238E27FC236}">
                <a16:creationId xmlns:a16="http://schemas.microsoft.com/office/drawing/2014/main" id="{6C152B10-42D6-C4DE-2482-03FA47D3407D}"/>
              </a:ext>
            </a:extLst>
          </p:cNvPr>
          <p:cNvSpPr>
            <a:spLocks noGrp="1"/>
          </p:cNvSpPr>
          <p:nvPr>
            <p:ph type="dt" sz="half" idx="10"/>
          </p:nvPr>
        </p:nvSpPr>
        <p:spPr/>
        <p:txBody>
          <a:bodyPr/>
          <a:lstStyle/>
          <a:p>
            <a:fld id="{F60DEC1C-B4F5-49EE-BB40-2633F5DD6279}" type="datetimeFigureOut">
              <a:rPr lang="fr-SN" smtClean="0"/>
              <a:t>18/10/2024</a:t>
            </a:fld>
            <a:endParaRPr lang="fr-SN"/>
          </a:p>
        </p:txBody>
      </p:sp>
      <p:sp>
        <p:nvSpPr>
          <p:cNvPr id="5" name="Espace réservé du pied de page 4">
            <a:extLst>
              <a:ext uri="{FF2B5EF4-FFF2-40B4-BE49-F238E27FC236}">
                <a16:creationId xmlns:a16="http://schemas.microsoft.com/office/drawing/2014/main" id="{D6D676BC-D993-B527-0CC5-B14BB45034EF}"/>
              </a:ext>
            </a:extLst>
          </p:cNvPr>
          <p:cNvSpPr>
            <a:spLocks noGrp="1"/>
          </p:cNvSpPr>
          <p:nvPr>
            <p:ph type="ftr" sz="quarter" idx="11"/>
          </p:nvPr>
        </p:nvSpPr>
        <p:spPr/>
        <p:txBody>
          <a:bodyPr/>
          <a:lstStyle/>
          <a:p>
            <a:endParaRPr lang="fr-SN"/>
          </a:p>
        </p:txBody>
      </p:sp>
      <p:sp>
        <p:nvSpPr>
          <p:cNvPr id="6" name="Espace réservé du numéro de diapositive 5">
            <a:extLst>
              <a:ext uri="{FF2B5EF4-FFF2-40B4-BE49-F238E27FC236}">
                <a16:creationId xmlns:a16="http://schemas.microsoft.com/office/drawing/2014/main" id="{A80B8400-7105-9487-68E1-271D937A6B75}"/>
              </a:ext>
            </a:extLst>
          </p:cNvPr>
          <p:cNvSpPr>
            <a:spLocks noGrp="1"/>
          </p:cNvSpPr>
          <p:nvPr>
            <p:ph type="sldNum" sz="quarter" idx="12"/>
          </p:nvPr>
        </p:nvSpPr>
        <p:spPr/>
        <p:txBody>
          <a:bodyPr/>
          <a:lstStyle/>
          <a:p>
            <a:fld id="{F851F63A-1ACF-465A-8770-512BDF2583C7}" type="slidenum">
              <a:rPr lang="fr-SN" smtClean="0"/>
              <a:t>‹N°›</a:t>
            </a:fld>
            <a:endParaRPr lang="fr-SN"/>
          </a:p>
        </p:txBody>
      </p:sp>
    </p:spTree>
    <p:extLst>
      <p:ext uri="{BB962C8B-B14F-4D97-AF65-F5344CB8AC3E}">
        <p14:creationId xmlns:p14="http://schemas.microsoft.com/office/powerpoint/2010/main" val="1426470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00C8F06-558E-321B-0D00-0B72BE683855}"/>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SN"/>
          </a:p>
        </p:txBody>
      </p:sp>
      <p:sp>
        <p:nvSpPr>
          <p:cNvPr id="3" name="Espace réservé du texte vertical 2">
            <a:extLst>
              <a:ext uri="{FF2B5EF4-FFF2-40B4-BE49-F238E27FC236}">
                <a16:creationId xmlns:a16="http://schemas.microsoft.com/office/drawing/2014/main" id="{BF70BCD9-7871-2B73-14AA-CBB418CB59D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4" name="Espace réservé de la date 3">
            <a:extLst>
              <a:ext uri="{FF2B5EF4-FFF2-40B4-BE49-F238E27FC236}">
                <a16:creationId xmlns:a16="http://schemas.microsoft.com/office/drawing/2014/main" id="{3449DF85-3C00-22D1-B6E9-E672792F3D6F}"/>
              </a:ext>
            </a:extLst>
          </p:cNvPr>
          <p:cNvSpPr>
            <a:spLocks noGrp="1"/>
          </p:cNvSpPr>
          <p:nvPr>
            <p:ph type="dt" sz="half" idx="10"/>
          </p:nvPr>
        </p:nvSpPr>
        <p:spPr/>
        <p:txBody>
          <a:bodyPr/>
          <a:lstStyle/>
          <a:p>
            <a:fld id="{F60DEC1C-B4F5-49EE-BB40-2633F5DD6279}" type="datetimeFigureOut">
              <a:rPr lang="fr-SN" smtClean="0"/>
              <a:t>18/10/2024</a:t>
            </a:fld>
            <a:endParaRPr lang="fr-SN"/>
          </a:p>
        </p:txBody>
      </p:sp>
      <p:sp>
        <p:nvSpPr>
          <p:cNvPr id="5" name="Espace réservé du pied de page 4">
            <a:extLst>
              <a:ext uri="{FF2B5EF4-FFF2-40B4-BE49-F238E27FC236}">
                <a16:creationId xmlns:a16="http://schemas.microsoft.com/office/drawing/2014/main" id="{939D3B2D-AB5E-DB43-DB99-1B1E4ABF6174}"/>
              </a:ext>
            </a:extLst>
          </p:cNvPr>
          <p:cNvSpPr>
            <a:spLocks noGrp="1"/>
          </p:cNvSpPr>
          <p:nvPr>
            <p:ph type="ftr" sz="quarter" idx="11"/>
          </p:nvPr>
        </p:nvSpPr>
        <p:spPr/>
        <p:txBody>
          <a:bodyPr/>
          <a:lstStyle/>
          <a:p>
            <a:endParaRPr lang="fr-SN"/>
          </a:p>
        </p:txBody>
      </p:sp>
      <p:sp>
        <p:nvSpPr>
          <p:cNvPr id="6" name="Espace réservé du numéro de diapositive 5">
            <a:extLst>
              <a:ext uri="{FF2B5EF4-FFF2-40B4-BE49-F238E27FC236}">
                <a16:creationId xmlns:a16="http://schemas.microsoft.com/office/drawing/2014/main" id="{5EABE1E9-EDBD-E9AA-36CE-E0E41624DC42}"/>
              </a:ext>
            </a:extLst>
          </p:cNvPr>
          <p:cNvSpPr>
            <a:spLocks noGrp="1"/>
          </p:cNvSpPr>
          <p:nvPr>
            <p:ph type="sldNum" sz="quarter" idx="12"/>
          </p:nvPr>
        </p:nvSpPr>
        <p:spPr/>
        <p:txBody>
          <a:bodyPr/>
          <a:lstStyle/>
          <a:p>
            <a:fld id="{F851F63A-1ACF-465A-8770-512BDF2583C7}" type="slidenum">
              <a:rPr lang="fr-SN" smtClean="0"/>
              <a:t>‹N°›</a:t>
            </a:fld>
            <a:endParaRPr lang="fr-SN"/>
          </a:p>
        </p:txBody>
      </p:sp>
    </p:spTree>
    <p:extLst>
      <p:ext uri="{BB962C8B-B14F-4D97-AF65-F5344CB8AC3E}">
        <p14:creationId xmlns:p14="http://schemas.microsoft.com/office/powerpoint/2010/main" val="1755715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344E1B-4784-92E4-FB1A-3689068BC3D7}"/>
              </a:ext>
            </a:extLst>
          </p:cNvPr>
          <p:cNvSpPr>
            <a:spLocks noGrp="1"/>
          </p:cNvSpPr>
          <p:nvPr>
            <p:ph type="title"/>
          </p:nvPr>
        </p:nvSpPr>
        <p:spPr/>
        <p:txBody>
          <a:bodyPr/>
          <a:lstStyle/>
          <a:p>
            <a:r>
              <a:rPr lang="fr-FR"/>
              <a:t>Modifiez le style du titre</a:t>
            </a:r>
            <a:endParaRPr lang="fr-SN"/>
          </a:p>
        </p:txBody>
      </p:sp>
      <p:sp>
        <p:nvSpPr>
          <p:cNvPr id="3" name="Espace réservé du contenu 2">
            <a:extLst>
              <a:ext uri="{FF2B5EF4-FFF2-40B4-BE49-F238E27FC236}">
                <a16:creationId xmlns:a16="http://schemas.microsoft.com/office/drawing/2014/main" id="{23027C05-A4AC-5651-3273-8CBC9D0354F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4" name="Espace réservé de la date 3">
            <a:extLst>
              <a:ext uri="{FF2B5EF4-FFF2-40B4-BE49-F238E27FC236}">
                <a16:creationId xmlns:a16="http://schemas.microsoft.com/office/drawing/2014/main" id="{2D4447D3-6BE5-3683-AC16-94EE2E9C5596}"/>
              </a:ext>
            </a:extLst>
          </p:cNvPr>
          <p:cNvSpPr>
            <a:spLocks noGrp="1"/>
          </p:cNvSpPr>
          <p:nvPr>
            <p:ph type="dt" sz="half" idx="10"/>
          </p:nvPr>
        </p:nvSpPr>
        <p:spPr/>
        <p:txBody>
          <a:bodyPr/>
          <a:lstStyle/>
          <a:p>
            <a:fld id="{F60DEC1C-B4F5-49EE-BB40-2633F5DD6279}" type="datetimeFigureOut">
              <a:rPr lang="fr-SN" smtClean="0"/>
              <a:t>18/10/2024</a:t>
            </a:fld>
            <a:endParaRPr lang="fr-SN"/>
          </a:p>
        </p:txBody>
      </p:sp>
      <p:sp>
        <p:nvSpPr>
          <p:cNvPr id="5" name="Espace réservé du pied de page 4">
            <a:extLst>
              <a:ext uri="{FF2B5EF4-FFF2-40B4-BE49-F238E27FC236}">
                <a16:creationId xmlns:a16="http://schemas.microsoft.com/office/drawing/2014/main" id="{3D5A7760-D6AB-DB85-60BE-187F57DEAD0B}"/>
              </a:ext>
            </a:extLst>
          </p:cNvPr>
          <p:cNvSpPr>
            <a:spLocks noGrp="1"/>
          </p:cNvSpPr>
          <p:nvPr>
            <p:ph type="ftr" sz="quarter" idx="11"/>
          </p:nvPr>
        </p:nvSpPr>
        <p:spPr/>
        <p:txBody>
          <a:bodyPr/>
          <a:lstStyle/>
          <a:p>
            <a:endParaRPr lang="fr-SN"/>
          </a:p>
        </p:txBody>
      </p:sp>
      <p:sp>
        <p:nvSpPr>
          <p:cNvPr id="6" name="Espace réservé du numéro de diapositive 5">
            <a:extLst>
              <a:ext uri="{FF2B5EF4-FFF2-40B4-BE49-F238E27FC236}">
                <a16:creationId xmlns:a16="http://schemas.microsoft.com/office/drawing/2014/main" id="{3F21250F-3FE0-04EC-5C98-B9C06D07F0AA}"/>
              </a:ext>
            </a:extLst>
          </p:cNvPr>
          <p:cNvSpPr>
            <a:spLocks noGrp="1"/>
          </p:cNvSpPr>
          <p:nvPr>
            <p:ph type="sldNum" sz="quarter" idx="12"/>
          </p:nvPr>
        </p:nvSpPr>
        <p:spPr/>
        <p:txBody>
          <a:bodyPr/>
          <a:lstStyle/>
          <a:p>
            <a:fld id="{F851F63A-1ACF-465A-8770-512BDF2583C7}" type="slidenum">
              <a:rPr lang="fr-SN" smtClean="0"/>
              <a:t>‹N°›</a:t>
            </a:fld>
            <a:endParaRPr lang="fr-SN"/>
          </a:p>
        </p:txBody>
      </p:sp>
    </p:spTree>
    <p:extLst>
      <p:ext uri="{BB962C8B-B14F-4D97-AF65-F5344CB8AC3E}">
        <p14:creationId xmlns:p14="http://schemas.microsoft.com/office/powerpoint/2010/main" val="1333612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217CCF-8055-1690-2ED6-749AFAA5447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SN"/>
          </a:p>
        </p:txBody>
      </p:sp>
      <p:sp>
        <p:nvSpPr>
          <p:cNvPr id="3" name="Espace réservé du texte 2">
            <a:extLst>
              <a:ext uri="{FF2B5EF4-FFF2-40B4-BE49-F238E27FC236}">
                <a16:creationId xmlns:a16="http://schemas.microsoft.com/office/drawing/2014/main" id="{41BF0C20-4B0A-4CE3-9623-76E0EA23FD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262F628-8047-13CA-FE96-8AF367FF2AD7}"/>
              </a:ext>
            </a:extLst>
          </p:cNvPr>
          <p:cNvSpPr>
            <a:spLocks noGrp="1"/>
          </p:cNvSpPr>
          <p:nvPr>
            <p:ph type="dt" sz="half" idx="10"/>
          </p:nvPr>
        </p:nvSpPr>
        <p:spPr/>
        <p:txBody>
          <a:bodyPr/>
          <a:lstStyle/>
          <a:p>
            <a:fld id="{F60DEC1C-B4F5-49EE-BB40-2633F5DD6279}" type="datetimeFigureOut">
              <a:rPr lang="fr-SN" smtClean="0"/>
              <a:t>18/10/2024</a:t>
            </a:fld>
            <a:endParaRPr lang="fr-SN"/>
          </a:p>
        </p:txBody>
      </p:sp>
      <p:sp>
        <p:nvSpPr>
          <p:cNvPr id="5" name="Espace réservé du pied de page 4">
            <a:extLst>
              <a:ext uri="{FF2B5EF4-FFF2-40B4-BE49-F238E27FC236}">
                <a16:creationId xmlns:a16="http://schemas.microsoft.com/office/drawing/2014/main" id="{F9DDABAD-07A2-52C1-721C-1D38E44A4FE0}"/>
              </a:ext>
            </a:extLst>
          </p:cNvPr>
          <p:cNvSpPr>
            <a:spLocks noGrp="1"/>
          </p:cNvSpPr>
          <p:nvPr>
            <p:ph type="ftr" sz="quarter" idx="11"/>
          </p:nvPr>
        </p:nvSpPr>
        <p:spPr/>
        <p:txBody>
          <a:bodyPr/>
          <a:lstStyle/>
          <a:p>
            <a:endParaRPr lang="fr-SN"/>
          </a:p>
        </p:txBody>
      </p:sp>
      <p:sp>
        <p:nvSpPr>
          <p:cNvPr id="6" name="Espace réservé du numéro de diapositive 5">
            <a:extLst>
              <a:ext uri="{FF2B5EF4-FFF2-40B4-BE49-F238E27FC236}">
                <a16:creationId xmlns:a16="http://schemas.microsoft.com/office/drawing/2014/main" id="{C9079B15-DAD4-C6E6-6342-206BB9C15D66}"/>
              </a:ext>
            </a:extLst>
          </p:cNvPr>
          <p:cNvSpPr>
            <a:spLocks noGrp="1"/>
          </p:cNvSpPr>
          <p:nvPr>
            <p:ph type="sldNum" sz="quarter" idx="12"/>
          </p:nvPr>
        </p:nvSpPr>
        <p:spPr/>
        <p:txBody>
          <a:bodyPr/>
          <a:lstStyle/>
          <a:p>
            <a:fld id="{F851F63A-1ACF-465A-8770-512BDF2583C7}" type="slidenum">
              <a:rPr lang="fr-SN" smtClean="0"/>
              <a:t>‹N°›</a:t>
            </a:fld>
            <a:endParaRPr lang="fr-SN"/>
          </a:p>
        </p:txBody>
      </p:sp>
    </p:spTree>
    <p:extLst>
      <p:ext uri="{BB962C8B-B14F-4D97-AF65-F5344CB8AC3E}">
        <p14:creationId xmlns:p14="http://schemas.microsoft.com/office/powerpoint/2010/main" val="1579406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E712B2-E9BC-60F3-EBC7-B4C07F3F6751}"/>
              </a:ext>
            </a:extLst>
          </p:cNvPr>
          <p:cNvSpPr>
            <a:spLocks noGrp="1"/>
          </p:cNvSpPr>
          <p:nvPr>
            <p:ph type="title"/>
          </p:nvPr>
        </p:nvSpPr>
        <p:spPr/>
        <p:txBody>
          <a:bodyPr/>
          <a:lstStyle/>
          <a:p>
            <a:r>
              <a:rPr lang="fr-FR"/>
              <a:t>Modifiez le style du titre</a:t>
            </a:r>
            <a:endParaRPr lang="fr-SN"/>
          </a:p>
        </p:txBody>
      </p:sp>
      <p:sp>
        <p:nvSpPr>
          <p:cNvPr id="3" name="Espace réservé du contenu 2">
            <a:extLst>
              <a:ext uri="{FF2B5EF4-FFF2-40B4-BE49-F238E27FC236}">
                <a16:creationId xmlns:a16="http://schemas.microsoft.com/office/drawing/2014/main" id="{D77CC365-DDB2-2ECC-09E1-CCA32A63FF2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4" name="Espace réservé du contenu 3">
            <a:extLst>
              <a:ext uri="{FF2B5EF4-FFF2-40B4-BE49-F238E27FC236}">
                <a16:creationId xmlns:a16="http://schemas.microsoft.com/office/drawing/2014/main" id="{5960290A-7479-AAD2-C4B0-44F07F8D48E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5" name="Espace réservé de la date 4">
            <a:extLst>
              <a:ext uri="{FF2B5EF4-FFF2-40B4-BE49-F238E27FC236}">
                <a16:creationId xmlns:a16="http://schemas.microsoft.com/office/drawing/2014/main" id="{A746DD37-038C-0B64-9687-501F41601F3A}"/>
              </a:ext>
            </a:extLst>
          </p:cNvPr>
          <p:cNvSpPr>
            <a:spLocks noGrp="1"/>
          </p:cNvSpPr>
          <p:nvPr>
            <p:ph type="dt" sz="half" idx="10"/>
          </p:nvPr>
        </p:nvSpPr>
        <p:spPr/>
        <p:txBody>
          <a:bodyPr/>
          <a:lstStyle/>
          <a:p>
            <a:fld id="{F60DEC1C-B4F5-49EE-BB40-2633F5DD6279}" type="datetimeFigureOut">
              <a:rPr lang="fr-SN" smtClean="0"/>
              <a:t>18/10/2024</a:t>
            </a:fld>
            <a:endParaRPr lang="fr-SN"/>
          </a:p>
        </p:txBody>
      </p:sp>
      <p:sp>
        <p:nvSpPr>
          <p:cNvPr id="6" name="Espace réservé du pied de page 5">
            <a:extLst>
              <a:ext uri="{FF2B5EF4-FFF2-40B4-BE49-F238E27FC236}">
                <a16:creationId xmlns:a16="http://schemas.microsoft.com/office/drawing/2014/main" id="{2DB72F30-BEDC-26C7-E20D-F85410E0C432}"/>
              </a:ext>
            </a:extLst>
          </p:cNvPr>
          <p:cNvSpPr>
            <a:spLocks noGrp="1"/>
          </p:cNvSpPr>
          <p:nvPr>
            <p:ph type="ftr" sz="quarter" idx="11"/>
          </p:nvPr>
        </p:nvSpPr>
        <p:spPr/>
        <p:txBody>
          <a:bodyPr/>
          <a:lstStyle/>
          <a:p>
            <a:endParaRPr lang="fr-SN"/>
          </a:p>
        </p:txBody>
      </p:sp>
      <p:sp>
        <p:nvSpPr>
          <p:cNvPr id="7" name="Espace réservé du numéro de diapositive 6">
            <a:extLst>
              <a:ext uri="{FF2B5EF4-FFF2-40B4-BE49-F238E27FC236}">
                <a16:creationId xmlns:a16="http://schemas.microsoft.com/office/drawing/2014/main" id="{4D28557D-D95C-1374-F934-03A6746199E9}"/>
              </a:ext>
            </a:extLst>
          </p:cNvPr>
          <p:cNvSpPr>
            <a:spLocks noGrp="1"/>
          </p:cNvSpPr>
          <p:nvPr>
            <p:ph type="sldNum" sz="quarter" idx="12"/>
          </p:nvPr>
        </p:nvSpPr>
        <p:spPr/>
        <p:txBody>
          <a:bodyPr/>
          <a:lstStyle/>
          <a:p>
            <a:fld id="{F851F63A-1ACF-465A-8770-512BDF2583C7}" type="slidenum">
              <a:rPr lang="fr-SN" smtClean="0"/>
              <a:t>‹N°›</a:t>
            </a:fld>
            <a:endParaRPr lang="fr-SN"/>
          </a:p>
        </p:txBody>
      </p:sp>
    </p:spTree>
    <p:extLst>
      <p:ext uri="{BB962C8B-B14F-4D97-AF65-F5344CB8AC3E}">
        <p14:creationId xmlns:p14="http://schemas.microsoft.com/office/powerpoint/2010/main" val="204125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8785E5-28B3-A97A-AB19-C8D0212DBF38}"/>
              </a:ext>
            </a:extLst>
          </p:cNvPr>
          <p:cNvSpPr>
            <a:spLocks noGrp="1"/>
          </p:cNvSpPr>
          <p:nvPr>
            <p:ph type="title"/>
          </p:nvPr>
        </p:nvSpPr>
        <p:spPr>
          <a:xfrm>
            <a:off x="839788" y="365125"/>
            <a:ext cx="10515600" cy="1325563"/>
          </a:xfrm>
        </p:spPr>
        <p:txBody>
          <a:bodyPr/>
          <a:lstStyle/>
          <a:p>
            <a:r>
              <a:rPr lang="fr-FR"/>
              <a:t>Modifiez le style du titre</a:t>
            </a:r>
            <a:endParaRPr lang="fr-SN"/>
          </a:p>
        </p:txBody>
      </p:sp>
      <p:sp>
        <p:nvSpPr>
          <p:cNvPr id="3" name="Espace réservé du texte 2">
            <a:extLst>
              <a:ext uri="{FF2B5EF4-FFF2-40B4-BE49-F238E27FC236}">
                <a16:creationId xmlns:a16="http://schemas.microsoft.com/office/drawing/2014/main" id="{9A211929-4896-24C3-C634-95E47B145A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FB8655A-D0C0-766B-AF6A-EAFCEBA3E61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5" name="Espace réservé du texte 4">
            <a:extLst>
              <a:ext uri="{FF2B5EF4-FFF2-40B4-BE49-F238E27FC236}">
                <a16:creationId xmlns:a16="http://schemas.microsoft.com/office/drawing/2014/main" id="{04468F32-05D5-7630-4D00-045A1BDA5C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E3D8D14-F4A1-332D-A925-B4B673BED8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7" name="Espace réservé de la date 6">
            <a:extLst>
              <a:ext uri="{FF2B5EF4-FFF2-40B4-BE49-F238E27FC236}">
                <a16:creationId xmlns:a16="http://schemas.microsoft.com/office/drawing/2014/main" id="{99068B9B-D425-5D5E-F88A-9B2AA3936CC0}"/>
              </a:ext>
            </a:extLst>
          </p:cNvPr>
          <p:cNvSpPr>
            <a:spLocks noGrp="1"/>
          </p:cNvSpPr>
          <p:nvPr>
            <p:ph type="dt" sz="half" idx="10"/>
          </p:nvPr>
        </p:nvSpPr>
        <p:spPr/>
        <p:txBody>
          <a:bodyPr/>
          <a:lstStyle/>
          <a:p>
            <a:fld id="{F60DEC1C-B4F5-49EE-BB40-2633F5DD6279}" type="datetimeFigureOut">
              <a:rPr lang="fr-SN" smtClean="0"/>
              <a:t>18/10/2024</a:t>
            </a:fld>
            <a:endParaRPr lang="fr-SN"/>
          </a:p>
        </p:txBody>
      </p:sp>
      <p:sp>
        <p:nvSpPr>
          <p:cNvPr id="8" name="Espace réservé du pied de page 7">
            <a:extLst>
              <a:ext uri="{FF2B5EF4-FFF2-40B4-BE49-F238E27FC236}">
                <a16:creationId xmlns:a16="http://schemas.microsoft.com/office/drawing/2014/main" id="{F6655A64-8857-3DF4-FEFE-15EF7ACF2E6D}"/>
              </a:ext>
            </a:extLst>
          </p:cNvPr>
          <p:cNvSpPr>
            <a:spLocks noGrp="1"/>
          </p:cNvSpPr>
          <p:nvPr>
            <p:ph type="ftr" sz="quarter" idx="11"/>
          </p:nvPr>
        </p:nvSpPr>
        <p:spPr/>
        <p:txBody>
          <a:bodyPr/>
          <a:lstStyle/>
          <a:p>
            <a:endParaRPr lang="fr-SN"/>
          </a:p>
        </p:txBody>
      </p:sp>
      <p:sp>
        <p:nvSpPr>
          <p:cNvPr id="9" name="Espace réservé du numéro de diapositive 8">
            <a:extLst>
              <a:ext uri="{FF2B5EF4-FFF2-40B4-BE49-F238E27FC236}">
                <a16:creationId xmlns:a16="http://schemas.microsoft.com/office/drawing/2014/main" id="{1D06D5E4-01ED-9968-55AD-2DB9BBA38442}"/>
              </a:ext>
            </a:extLst>
          </p:cNvPr>
          <p:cNvSpPr>
            <a:spLocks noGrp="1"/>
          </p:cNvSpPr>
          <p:nvPr>
            <p:ph type="sldNum" sz="quarter" idx="12"/>
          </p:nvPr>
        </p:nvSpPr>
        <p:spPr/>
        <p:txBody>
          <a:bodyPr/>
          <a:lstStyle/>
          <a:p>
            <a:fld id="{F851F63A-1ACF-465A-8770-512BDF2583C7}" type="slidenum">
              <a:rPr lang="fr-SN" smtClean="0"/>
              <a:t>‹N°›</a:t>
            </a:fld>
            <a:endParaRPr lang="fr-SN"/>
          </a:p>
        </p:txBody>
      </p:sp>
    </p:spTree>
    <p:extLst>
      <p:ext uri="{BB962C8B-B14F-4D97-AF65-F5344CB8AC3E}">
        <p14:creationId xmlns:p14="http://schemas.microsoft.com/office/powerpoint/2010/main" val="202608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F0B894-E7DA-8748-C52F-42D365C42D11}"/>
              </a:ext>
            </a:extLst>
          </p:cNvPr>
          <p:cNvSpPr>
            <a:spLocks noGrp="1"/>
          </p:cNvSpPr>
          <p:nvPr>
            <p:ph type="title"/>
          </p:nvPr>
        </p:nvSpPr>
        <p:spPr/>
        <p:txBody>
          <a:bodyPr/>
          <a:lstStyle/>
          <a:p>
            <a:r>
              <a:rPr lang="fr-FR"/>
              <a:t>Modifiez le style du titre</a:t>
            </a:r>
            <a:endParaRPr lang="fr-SN"/>
          </a:p>
        </p:txBody>
      </p:sp>
      <p:sp>
        <p:nvSpPr>
          <p:cNvPr id="3" name="Espace réservé de la date 2">
            <a:extLst>
              <a:ext uri="{FF2B5EF4-FFF2-40B4-BE49-F238E27FC236}">
                <a16:creationId xmlns:a16="http://schemas.microsoft.com/office/drawing/2014/main" id="{AC9F4529-02A6-8C26-8610-3D4510991716}"/>
              </a:ext>
            </a:extLst>
          </p:cNvPr>
          <p:cNvSpPr>
            <a:spLocks noGrp="1"/>
          </p:cNvSpPr>
          <p:nvPr>
            <p:ph type="dt" sz="half" idx="10"/>
          </p:nvPr>
        </p:nvSpPr>
        <p:spPr/>
        <p:txBody>
          <a:bodyPr/>
          <a:lstStyle/>
          <a:p>
            <a:fld id="{F60DEC1C-B4F5-49EE-BB40-2633F5DD6279}" type="datetimeFigureOut">
              <a:rPr lang="fr-SN" smtClean="0"/>
              <a:t>18/10/2024</a:t>
            </a:fld>
            <a:endParaRPr lang="fr-SN"/>
          </a:p>
        </p:txBody>
      </p:sp>
      <p:sp>
        <p:nvSpPr>
          <p:cNvPr id="4" name="Espace réservé du pied de page 3">
            <a:extLst>
              <a:ext uri="{FF2B5EF4-FFF2-40B4-BE49-F238E27FC236}">
                <a16:creationId xmlns:a16="http://schemas.microsoft.com/office/drawing/2014/main" id="{C491126B-C777-0B61-7619-2807AA87EA86}"/>
              </a:ext>
            </a:extLst>
          </p:cNvPr>
          <p:cNvSpPr>
            <a:spLocks noGrp="1"/>
          </p:cNvSpPr>
          <p:nvPr>
            <p:ph type="ftr" sz="quarter" idx="11"/>
          </p:nvPr>
        </p:nvSpPr>
        <p:spPr/>
        <p:txBody>
          <a:bodyPr/>
          <a:lstStyle/>
          <a:p>
            <a:endParaRPr lang="fr-SN"/>
          </a:p>
        </p:txBody>
      </p:sp>
      <p:sp>
        <p:nvSpPr>
          <p:cNvPr id="5" name="Espace réservé du numéro de diapositive 4">
            <a:extLst>
              <a:ext uri="{FF2B5EF4-FFF2-40B4-BE49-F238E27FC236}">
                <a16:creationId xmlns:a16="http://schemas.microsoft.com/office/drawing/2014/main" id="{B60A76DD-7211-62C7-C674-6B9453FB2085}"/>
              </a:ext>
            </a:extLst>
          </p:cNvPr>
          <p:cNvSpPr>
            <a:spLocks noGrp="1"/>
          </p:cNvSpPr>
          <p:nvPr>
            <p:ph type="sldNum" sz="quarter" idx="12"/>
          </p:nvPr>
        </p:nvSpPr>
        <p:spPr/>
        <p:txBody>
          <a:bodyPr/>
          <a:lstStyle/>
          <a:p>
            <a:fld id="{F851F63A-1ACF-465A-8770-512BDF2583C7}" type="slidenum">
              <a:rPr lang="fr-SN" smtClean="0"/>
              <a:t>‹N°›</a:t>
            </a:fld>
            <a:endParaRPr lang="fr-SN"/>
          </a:p>
        </p:txBody>
      </p:sp>
    </p:spTree>
    <p:extLst>
      <p:ext uri="{BB962C8B-B14F-4D97-AF65-F5344CB8AC3E}">
        <p14:creationId xmlns:p14="http://schemas.microsoft.com/office/powerpoint/2010/main" val="252531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F45DA9E-38ED-F613-9B66-8EB2168656DD}"/>
              </a:ext>
            </a:extLst>
          </p:cNvPr>
          <p:cNvSpPr>
            <a:spLocks noGrp="1"/>
          </p:cNvSpPr>
          <p:nvPr>
            <p:ph type="dt" sz="half" idx="10"/>
          </p:nvPr>
        </p:nvSpPr>
        <p:spPr/>
        <p:txBody>
          <a:bodyPr/>
          <a:lstStyle/>
          <a:p>
            <a:fld id="{F60DEC1C-B4F5-49EE-BB40-2633F5DD6279}" type="datetimeFigureOut">
              <a:rPr lang="fr-SN" smtClean="0"/>
              <a:t>18/10/2024</a:t>
            </a:fld>
            <a:endParaRPr lang="fr-SN"/>
          </a:p>
        </p:txBody>
      </p:sp>
      <p:sp>
        <p:nvSpPr>
          <p:cNvPr id="3" name="Espace réservé du pied de page 2">
            <a:extLst>
              <a:ext uri="{FF2B5EF4-FFF2-40B4-BE49-F238E27FC236}">
                <a16:creationId xmlns:a16="http://schemas.microsoft.com/office/drawing/2014/main" id="{FD8072AB-5471-5BDB-19D3-4CBA13A1BAE5}"/>
              </a:ext>
            </a:extLst>
          </p:cNvPr>
          <p:cNvSpPr>
            <a:spLocks noGrp="1"/>
          </p:cNvSpPr>
          <p:nvPr>
            <p:ph type="ftr" sz="quarter" idx="11"/>
          </p:nvPr>
        </p:nvSpPr>
        <p:spPr/>
        <p:txBody>
          <a:bodyPr/>
          <a:lstStyle/>
          <a:p>
            <a:endParaRPr lang="fr-SN"/>
          </a:p>
        </p:txBody>
      </p:sp>
      <p:sp>
        <p:nvSpPr>
          <p:cNvPr id="4" name="Espace réservé du numéro de diapositive 3">
            <a:extLst>
              <a:ext uri="{FF2B5EF4-FFF2-40B4-BE49-F238E27FC236}">
                <a16:creationId xmlns:a16="http://schemas.microsoft.com/office/drawing/2014/main" id="{E08AF195-2BAE-C6DE-8A22-A2F526F18959}"/>
              </a:ext>
            </a:extLst>
          </p:cNvPr>
          <p:cNvSpPr>
            <a:spLocks noGrp="1"/>
          </p:cNvSpPr>
          <p:nvPr>
            <p:ph type="sldNum" sz="quarter" idx="12"/>
          </p:nvPr>
        </p:nvSpPr>
        <p:spPr/>
        <p:txBody>
          <a:bodyPr/>
          <a:lstStyle/>
          <a:p>
            <a:fld id="{F851F63A-1ACF-465A-8770-512BDF2583C7}" type="slidenum">
              <a:rPr lang="fr-SN" smtClean="0"/>
              <a:t>‹N°›</a:t>
            </a:fld>
            <a:endParaRPr lang="fr-SN"/>
          </a:p>
        </p:txBody>
      </p:sp>
    </p:spTree>
    <p:extLst>
      <p:ext uri="{BB962C8B-B14F-4D97-AF65-F5344CB8AC3E}">
        <p14:creationId xmlns:p14="http://schemas.microsoft.com/office/powerpoint/2010/main" val="289460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B60460-28FB-8820-FC5E-72B806B3951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SN"/>
          </a:p>
        </p:txBody>
      </p:sp>
      <p:sp>
        <p:nvSpPr>
          <p:cNvPr id="3" name="Espace réservé du contenu 2">
            <a:extLst>
              <a:ext uri="{FF2B5EF4-FFF2-40B4-BE49-F238E27FC236}">
                <a16:creationId xmlns:a16="http://schemas.microsoft.com/office/drawing/2014/main" id="{44505FF9-1E5C-1EAB-0010-591031C67F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4" name="Espace réservé du texte 3">
            <a:extLst>
              <a:ext uri="{FF2B5EF4-FFF2-40B4-BE49-F238E27FC236}">
                <a16:creationId xmlns:a16="http://schemas.microsoft.com/office/drawing/2014/main" id="{F4AFBA21-A0BC-3D45-DEAF-5242F8B26C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DB576EE-788E-4B1D-4ABB-097FC43BB3A3}"/>
              </a:ext>
            </a:extLst>
          </p:cNvPr>
          <p:cNvSpPr>
            <a:spLocks noGrp="1"/>
          </p:cNvSpPr>
          <p:nvPr>
            <p:ph type="dt" sz="half" idx="10"/>
          </p:nvPr>
        </p:nvSpPr>
        <p:spPr/>
        <p:txBody>
          <a:bodyPr/>
          <a:lstStyle/>
          <a:p>
            <a:fld id="{F60DEC1C-B4F5-49EE-BB40-2633F5DD6279}" type="datetimeFigureOut">
              <a:rPr lang="fr-SN" smtClean="0"/>
              <a:t>18/10/2024</a:t>
            </a:fld>
            <a:endParaRPr lang="fr-SN"/>
          </a:p>
        </p:txBody>
      </p:sp>
      <p:sp>
        <p:nvSpPr>
          <p:cNvPr id="6" name="Espace réservé du pied de page 5">
            <a:extLst>
              <a:ext uri="{FF2B5EF4-FFF2-40B4-BE49-F238E27FC236}">
                <a16:creationId xmlns:a16="http://schemas.microsoft.com/office/drawing/2014/main" id="{B38007DC-17DF-F081-C6B1-D29479E8462D}"/>
              </a:ext>
            </a:extLst>
          </p:cNvPr>
          <p:cNvSpPr>
            <a:spLocks noGrp="1"/>
          </p:cNvSpPr>
          <p:nvPr>
            <p:ph type="ftr" sz="quarter" idx="11"/>
          </p:nvPr>
        </p:nvSpPr>
        <p:spPr/>
        <p:txBody>
          <a:bodyPr/>
          <a:lstStyle/>
          <a:p>
            <a:endParaRPr lang="fr-SN"/>
          </a:p>
        </p:txBody>
      </p:sp>
      <p:sp>
        <p:nvSpPr>
          <p:cNvPr id="7" name="Espace réservé du numéro de diapositive 6">
            <a:extLst>
              <a:ext uri="{FF2B5EF4-FFF2-40B4-BE49-F238E27FC236}">
                <a16:creationId xmlns:a16="http://schemas.microsoft.com/office/drawing/2014/main" id="{3974598C-9ECA-8EF0-16A4-6C55A8653152}"/>
              </a:ext>
            </a:extLst>
          </p:cNvPr>
          <p:cNvSpPr>
            <a:spLocks noGrp="1"/>
          </p:cNvSpPr>
          <p:nvPr>
            <p:ph type="sldNum" sz="quarter" idx="12"/>
          </p:nvPr>
        </p:nvSpPr>
        <p:spPr/>
        <p:txBody>
          <a:bodyPr/>
          <a:lstStyle/>
          <a:p>
            <a:fld id="{F851F63A-1ACF-465A-8770-512BDF2583C7}" type="slidenum">
              <a:rPr lang="fr-SN" smtClean="0"/>
              <a:t>‹N°›</a:t>
            </a:fld>
            <a:endParaRPr lang="fr-SN"/>
          </a:p>
        </p:txBody>
      </p:sp>
    </p:spTree>
    <p:extLst>
      <p:ext uri="{BB962C8B-B14F-4D97-AF65-F5344CB8AC3E}">
        <p14:creationId xmlns:p14="http://schemas.microsoft.com/office/powerpoint/2010/main" val="344767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F748D3-02DB-EE00-8FB4-62A01150E55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SN"/>
          </a:p>
        </p:txBody>
      </p:sp>
      <p:sp>
        <p:nvSpPr>
          <p:cNvPr id="3" name="Espace réservé pour une image  2">
            <a:extLst>
              <a:ext uri="{FF2B5EF4-FFF2-40B4-BE49-F238E27FC236}">
                <a16:creationId xmlns:a16="http://schemas.microsoft.com/office/drawing/2014/main" id="{9D5181E2-8F42-4D3C-5D61-E654EE32EE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SN"/>
          </a:p>
        </p:txBody>
      </p:sp>
      <p:sp>
        <p:nvSpPr>
          <p:cNvPr id="4" name="Espace réservé du texte 3">
            <a:extLst>
              <a:ext uri="{FF2B5EF4-FFF2-40B4-BE49-F238E27FC236}">
                <a16:creationId xmlns:a16="http://schemas.microsoft.com/office/drawing/2014/main" id="{D16D5C31-482C-5D53-F278-488F9F1F28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7B8C525-6296-1438-39F7-914DF296EE4D}"/>
              </a:ext>
            </a:extLst>
          </p:cNvPr>
          <p:cNvSpPr>
            <a:spLocks noGrp="1"/>
          </p:cNvSpPr>
          <p:nvPr>
            <p:ph type="dt" sz="half" idx="10"/>
          </p:nvPr>
        </p:nvSpPr>
        <p:spPr/>
        <p:txBody>
          <a:bodyPr/>
          <a:lstStyle/>
          <a:p>
            <a:fld id="{F60DEC1C-B4F5-49EE-BB40-2633F5DD6279}" type="datetimeFigureOut">
              <a:rPr lang="fr-SN" smtClean="0"/>
              <a:t>18/10/2024</a:t>
            </a:fld>
            <a:endParaRPr lang="fr-SN"/>
          </a:p>
        </p:txBody>
      </p:sp>
      <p:sp>
        <p:nvSpPr>
          <p:cNvPr id="6" name="Espace réservé du pied de page 5">
            <a:extLst>
              <a:ext uri="{FF2B5EF4-FFF2-40B4-BE49-F238E27FC236}">
                <a16:creationId xmlns:a16="http://schemas.microsoft.com/office/drawing/2014/main" id="{116831C1-D489-F4F3-26DF-F1AD7A3640FE}"/>
              </a:ext>
            </a:extLst>
          </p:cNvPr>
          <p:cNvSpPr>
            <a:spLocks noGrp="1"/>
          </p:cNvSpPr>
          <p:nvPr>
            <p:ph type="ftr" sz="quarter" idx="11"/>
          </p:nvPr>
        </p:nvSpPr>
        <p:spPr/>
        <p:txBody>
          <a:bodyPr/>
          <a:lstStyle/>
          <a:p>
            <a:endParaRPr lang="fr-SN"/>
          </a:p>
        </p:txBody>
      </p:sp>
      <p:sp>
        <p:nvSpPr>
          <p:cNvPr id="7" name="Espace réservé du numéro de diapositive 6">
            <a:extLst>
              <a:ext uri="{FF2B5EF4-FFF2-40B4-BE49-F238E27FC236}">
                <a16:creationId xmlns:a16="http://schemas.microsoft.com/office/drawing/2014/main" id="{252DD301-64B5-3419-BA6F-AE8F71C5E793}"/>
              </a:ext>
            </a:extLst>
          </p:cNvPr>
          <p:cNvSpPr>
            <a:spLocks noGrp="1"/>
          </p:cNvSpPr>
          <p:nvPr>
            <p:ph type="sldNum" sz="quarter" idx="12"/>
          </p:nvPr>
        </p:nvSpPr>
        <p:spPr/>
        <p:txBody>
          <a:bodyPr/>
          <a:lstStyle/>
          <a:p>
            <a:fld id="{F851F63A-1ACF-465A-8770-512BDF2583C7}" type="slidenum">
              <a:rPr lang="fr-SN" smtClean="0"/>
              <a:t>‹N°›</a:t>
            </a:fld>
            <a:endParaRPr lang="fr-SN"/>
          </a:p>
        </p:txBody>
      </p:sp>
    </p:spTree>
    <p:extLst>
      <p:ext uri="{BB962C8B-B14F-4D97-AF65-F5344CB8AC3E}">
        <p14:creationId xmlns:p14="http://schemas.microsoft.com/office/powerpoint/2010/main" val="151716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15E5E88-6F24-FA83-5783-E0B81E9DA7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SN"/>
          </a:p>
        </p:txBody>
      </p:sp>
      <p:sp>
        <p:nvSpPr>
          <p:cNvPr id="3" name="Espace réservé du texte 2">
            <a:extLst>
              <a:ext uri="{FF2B5EF4-FFF2-40B4-BE49-F238E27FC236}">
                <a16:creationId xmlns:a16="http://schemas.microsoft.com/office/drawing/2014/main" id="{71405612-CDF5-CC4E-D905-C551C43D88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4" name="Espace réservé de la date 3">
            <a:extLst>
              <a:ext uri="{FF2B5EF4-FFF2-40B4-BE49-F238E27FC236}">
                <a16:creationId xmlns:a16="http://schemas.microsoft.com/office/drawing/2014/main" id="{4B360B12-DE60-2102-4A63-ABE1516B80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0DEC1C-B4F5-49EE-BB40-2633F5DD6279}" type="datetimeFigureOut">
              <a:rPr lang="fr-SN" smtClean="0"/>
              <a:t>18/10/2024</a:t>
            </a:fld>
            <a:endParaRPr lang="fr-SN"/>
          </a:p>
        </p:txBody>
      </p:sp>
      <p:sp>
        <p:nvSpPr>
          <p:cNvPr id="5" name="Espace réservé du pied de page 4">
            <a:extLst>
              <a:ext uri="{FF2B5EF4-FFF2-40B4-BE49-F238E27FC236}">
                <a16:creationId xmlns:a16="http://schemas.microsoft.com/office/drawing/2014/main" id="{538FE2DD-435B-9C29-4FA2-CA23669633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SN"/>
          </a:p>
        </p:txBody>
      </p:sp>
      <p:sp>
        <p:nvSpPr>
          <p:cNvPr id="6" name="Espace réservé du numéro de diapositive 5">
            <a:extLst>
              <a:ext uri="{FF2B5EF4-FFF2-40B4-BE49-F238E27FC236}">
                <a16:creationId xmlns:a16="http://schemas.microsoft.com/office/drawing/2014/main" id="{763AD2A5-54C7-9751-E22D-AE68120798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1F63A-1ACF-465A-8770-512BDF2583C7}" type="slidenum">
              <a:rPr lang="fr-SN" smtClean="0"/>
              <a:t>‹N°›</a:t>
            </a:fld>
            <a:endParaRPr lang="fr-SN"/>
          </a:p>
        </p:txBody>
      </p:sp>
    </p:spTree>
    <p:extLst>
      <p:ext uri="{BB962C8B-B14F-4D97-AF65-F5344CB8AC3E}">
        <p14:creationId xmlns:p14="http://schemas.microsoft.com/office/powerpoint/2010/main" val="1741412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evopedia.org/machine-learning-in-python" TargetMode="External"/><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8.xml"/><Relationship Id="rId4" Type="http://schemas.openxmlformats.org/officeDocument/2006/relationships/hyperlink" Target="https://www.physix.fr/dokuwiki/doku.php?id=diffusion_encre_bleue_dans_eau_chaud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9.xml"/><Relationship Id="rId4" Type="http://schemas.openxmlformats.org/officeDocument/2006/relationships/hyperlink" Target="https://www.physix.fr/dokuwiki/doku.php?id=diffusion_encre_bleue_dans_eau_chaud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10.xml"/><Relationship Id="rId5" Type="http://schemas.openxmlformats.org/officeDocument/2006/relationships/image" Target="../media/image4.png"/><Relationship Id="rId4" Type="http://schemas.openxmlformats.org/officeDocument/2006/relationships/hyperlink" Target="https://www.physix.fr/dokuwiki/doku.php?id=diffusion_encre_bleue_dans_eau_chaud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11.xml"/><Relationship Id="rId4" Type="http://schemas.openxmlformats.org/officeDocument/2006/relationships/hyperlink" Target="https://www.physix.fr/dokuwiki/doku.php?id=diffusion_encre_bleue_dans_eau_chaud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12.xml"/><Relationship Id="rId5" Type="http://schemas.openxmlformats.org/officeDocument/2006/relationships/image" Target="../media/image5.png"/><Relationship Id="rId4" Type="http://schemas.openxmlformats.org/officeDocument/2006/relationships/hyperlink" Target="https://www.physix.fr/dokuwiki/doku.php?id=diffusion_encre_bleue_dans_eau_chaud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oracle.com/fr/database/base-donnees-relationnelle-difference-non-relationnelle/" TargetMode="External"/><Relationship Id="rId2" Type="http://schemas.openxmlformats.org/officeDocument/2006/relationships/slideLayout" Target="../slideLayouts/slideLayout7.xml"/><Relationship Id="rId1" Type="http://schemas.openxmlformats.org/officeDocument/2006/relationships/themeOverride" Target="../theme/themeOverride13.xml"/><Relationship Id="rId6" Type="http://schemas.openxmlformats.org/officeDocument/2006/relationships/hyperlink" Target="https://aws.amazon.com/fr/compare/the-difference-between-relational-and-non-relational-databases/" TargetMode="External"/><Relationship Id="rId5" Type="http://schemas.openxmlformats.org/officeDocument/2006/relationships/hyperlink" Target="https://www.intelligence-artificielle-school.com/ecole/technologies/tout-comprendre-sur-les-bases-de-donnees-non-relationnelle/" TargetMode="External"/><Relationship Id="rId4" Type="http://schemas.openxmlformats.org/officeDocument/2006/relationships/hyperlink" Target="https://www.physix.fr/dokuwiki/doku.php?id=diffusion_encre_bleue_dans_eau_chaud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physix.fr/dokuwiki/doku.php?id=diffusion_encre_bleue_dans_eau_chaude"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hyperlink" Target="https://www.physix.fr/dokuwiki/doku.php?id=diffusion_encre_bleue_dans_eau_chaud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hyperlink" Target="https://www.physix.fr/dokuwiki/doku.php?id=diffusion_encre_bleue_dans_eau_chaud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3.xml"/><Relationship Id="rId4" Type="http://schemas.openxmlformats.org/officeDocument/2006/relationships/hyperlink" Target="https://www.physix.fr/dokuwiki/doku.php?id=diffusion_encre_bleue_dans_eau_chaud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4.xml"/><Relationship Id="rId4" Type="http://schemas.openxmlformats.org/officeDocument/2006/relationships/hyperlink" Target="https://www.physix.fr/dokuwiki/doku.php?id=diffusion_encre_bleue_dans_eau_chaud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5.xml"/><Relationship Id="rId4" Type="http://schemas.openxmlformats.org/officeDocument/2006/relationships/hyperlink" Target="https://www.physix.fr/dokuwiki/doku.php?id=diffusion_encre_bleue_dans_eau_chaud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6.xml"/><Relationship Id="rId4" Type="http://schemas.openxmlformats.org/officeDocument/2006/relationships/hyperlink" Target="https://www.physix.fr/dokuwiki/doku.php?id=diffusion_encre_bleue_dans_eau_chaud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7.xml"/><Relationship Id="rId4" Type="http://schemas.openxmlformats.org/officeDocument/2006/relationships/hyperlink" Target="https://www.physix.fr/dokuwiki/doku.php?id=diffusion_encre_bleue_dans_eau_chau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9000"/>
            <a:lum/>
            <a:extLst>
              <a:ext uri="{837473B0-CC2E-450A-ABE3-18F120FF3D39}">
                <a1611:picAttrSrcUrl xmlns:a1611="http://schemas.microsoft.com/office/drawing/2016/11/main" r:id="rId3"/>
              </a:ext>
            </a:extLst>
          </a:blip>
          <a:srcRect/>
          <a:stretch>
            <a:fillRect l="-4000" r="-4000"/>
          </a:stretch>
        </a:blipFill>
        <a:effectLst/>
      </p:bgPr>
    </p:bg>
    <p:spTree>
      <p:nvGrpSpPr>
        <p:cNvPr id="1" name=""/>
        <p:cNvGrpSpPr/>
        <p:nvPr/>
      </p:nvGrpSpPr>
      <p:grpSpPr>
        <a:xfrm>
          <a:off x="0" y="0"/>
          <a:ext cx="0" cy="0"/>
          <a:chOff x="0" y="0"/>
          <a:chExt cx="0" cy="0"/>
        </a:xfrm>
      </p:grpSpPr>
      <p:pic>
        <p:nvPicPr>
          <p:cNvPr id="1026" name="Picture 2" descr="Summer Academy - GOMYCODE Senegal: Learn digital skills">
            <a:extLst>
              <a:ext uri="{FF2B5EF4-FFF2-40B4-BE49-F238E27FC236}">
                <a16:creationId xmlns:a16="http://schemas.microsoft.com/office/drawing/2014/main" id="{D6B8D002-F47A-587F-CCC1-45E7704934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1885" y="532632"/>
            <a:ext cx="5276850" cy="866775"/>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A840096D-CFF1-F3A0-6648-4B13AA4E22A2}"/>
              </a:ext>
            </a:extLst>
          </p:cNvPr>
          <p:cNvSpPr txBox="1"/>
          <p:nvPr/>
        </p:nvSpPr>
        <p:spPr>
          <a:xfrm>
            <a:off x="2035569" y="3084846"/>
            <a:ext cx="8391541" cy="9233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5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Gestion de do</a:t>
            </a:r>
            <a:r>
              <a:rPr lang="fr-CA" sz="5400" b="1" dirty="0" err="1">
                <a:solidFill>
                  <a:srgbClr val="000000"/>
                </a:solidFill>
                <a:latin typeface="Times New Roman" panose="02020603050405020304" pitchFamily="18" charset="0"/>
                <a:cs typeface="Times New Roman" panose="02020603050405020304" pitchFamily="18" charset="0"/>
              </a:rPr>
              <a:t>nnées</a:t>
            </a:r>
            <a:r>
              <a:rPr lang="fr-CA" sz="5400" b="1" dirty="0">
                <a:solidFill>
                  <a:srgbClr val="000000"/>
                </a:solidFill>
                <a:latin typeface="Times New Roman" panose="02020603050405020304" pitchFamily="18" charset="0"/>
                <a:cs typeface="Times New Roman" panose="02020603050405020304" pitchFamily="18" charset="0"/>
              </a:rPr>
              <a:t> </a:t>
            </a:r>
            <a:endParaRPr kumimoji="0" lang="fr-CA" sz="5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863283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9000"/>
            <a:lum/>
            <a:extLst>
              <a:ext uri="{837473B0-CC2E-450A-ABE3-18F120FF3D39}">
                <a1611:picAttrSrcUrl xmlns:a1611="http://schemas.microsoft.com/office/drawing/2016/11/main" r:id="rId4"/>
              </a:ext>
            </a:extLst>
          </a:blip>
          <a:srcRect/>
          <a:stretch>
            <a:fillRect t="-24000" b="-24000"/>
          </a:stretch>
        </a:blipFill>
        <a:effectLst/>
      </p:bgPr>
    </p:bg>
    <p:spTree>
      <p:nvGrpSpPr>
        <p:cNvPr id="1" name=""/>
        <p:cNvGrpSpPr/>
        <p:nvPr/>
      </p:nvGrpSpPr>
      <p:grpSpPr>
        <a:xfrm>
          <a:off x="0" y="0"/>
          <a:ext cx="0" cy="0"/>
          <a:chOff x="0" y="0"/>
          <a:chExt cx="0" cy="0"/>
        </a:xfrm>
      </p:grpSpPr>
      <p:graphicFrame>
        <p:nvGraphicFramePr>
          <p:cNvPr id="2" name="Tableau 1">
            <a:extLst>
              <a:ext uri="{FF2B5EF4-FFF2-40B4-BE49-F238E27FC236}">
                <a16:creationId xmlns:a16="http://schemas.microsoft.com/office/drawing/2014/main" id="{409C17F1-5475-CA99-7402-F3CC54C450FA}"/>
              </a:ext>
            </a:extLst>
          </p:cNvPr>
          <p:cNvGraphicFramePr>
            <a:graphicFrameLocks noGrp="1"/>
          </p:cNvGraphicFramePr>
          <p:nvPr>
            <p:extLst>
              <p:ext uri="{D42A27DB-BD31-4B8C-83A1-F6EECF244321}">
                <p14:modId xmlns:p14="http://schemas.microsoft.com/office/powerpoint/2010/main" val="1900060052"/>
              </p:ext>
            </p:extLst>
          </p:nvPr>
        </p:nvGraphicFramePr>
        <p:xfrm>
          <a:off x="838200" y="1983888"/>
          <a:ext cx="10515600" cy="4142768"/>
        </p:xfrm>
        <a:graphic>
          <a:graphicData uri="http://schemas.openxmlformats.org/drawingml/2006/table">
            <a:tbl>
              <a:tblPr/>
              <a:tblGrid>
                <a:gridCol w="3505200">
                  <a:extLst>
                    <a:ext uri="{9D8B030D-6E8A-4147-A177-3AD203B41FA5}">
                      <a16:colId xmlns:a16="http://schemas.microsoft.com/office/drawing/2014/main" val="2932569443"/>
                    </a:ext>
                  </a:extLst>
                </a:gridCol>
                <a:gridCol w="3505200">
                  <a:extLst>
                    <a:ext uri="{9D8B030D-6E8A-4147-A177-3AD203B41FA5}">
                      <a16:colId xmlns:a16="http://schemas.microsoft.com/office/drawing/2014/main" val="3149251216"/>
                    </a:ext>
                  </a:extLst>
                </a:gridCol>
                <a:gridCol w="3505200">
                  <a:extLst>
                    <a:ext uri="{9D8B030D-6E8A-4147-A177-3AD203B41FA5}">
                      <a16:colId xmlns:a16="http://schemas.microsoft.com/office/drawing/2014/main" val="1948129642"/>
                    </a:ext>
                  </a:extLst>
                </a:gridCol>
              </a:tblGrid>
              <a:tr h="517846">
                <a:tc>
                  <a:txBody>
                    <a:bodyPr/>
                    <a:lstStyle/>
                    <a:p>
                      <a:r>
                        <a:rPr lang="fr-SN" dirty="0" err="1">
                          <a:effectLst/>
                        </a:rPr>
                        <a:t>Product_id</a:t>
                      </a:r>
                      <a:r>
                        <a:rPr lang="fr-SN" dirty="0">
                          <a:effectLst/>
                        </a:rPr>
                        <a:t> (clé primaire)</a:t>
                      </a:r>
                    </a:p>
                  </a:txBody>
                  <a:tcPr anchor="ctr">
                    <a:lnL>
                      <a:noFill/>
                    </a:lnL>
                    <a:lnR>
                      <a:noFill/>
                    </a:lnR>
                    <a:lnT>
                      <a:noFill/>
                    </a:lnT>
                    <a:lnB>
                      <a:noFill/>
                    </a:lnB>
                    <a:solidFill>
                      <a:srgbClr val="FBFBFB"/>
                    </a:solidFill>
                  </a:tcPr>
                </a:tc>
                <a:tc>
                  <a:txBody>
                    <a:bodyPr/>
                    <a:lstStyle/>
                    <a:p>
                      <a:r>
                        <a:rPr lang="fr-SN">
                          <a:effectLst/>
                        </a:rPr>
                        <a:t>Product_name</a:t>
                      </a:r>
                    </a:p>
                  </a:txBody>
                  <a:tcPr anchor="ctr">
                    <a:lnL>
                      <a:noFill/>
                    </a:lnL>
                    <a:lnR>
                      <a:noFill/>
                    </a:lnR>
                    <a:lnT>
                      <a:noFill/>
                    </a:lnT>
                    <a:lnB>
                      <a:noFill/>
                    </a:lnB>
                    <a:solidFill>
                      <a:srgbClr val="FBFBFB"/>
                    </a:solidFill>
                  </a:tcPr>
                </a:tc>
                <a:tc>
                  <a:txBody>
                    <a:bodyPr/>
                    <a:lstStyle/>
                    <a:p>
                      <a:r>
                        <a:rPr lang="fr-SN">
                          <a:effectLst/>
                        </a:rPr>
                        <a:t>Product_cost</a:t>
                      </a:r>
                    </a:p>
                  </a:txBody>
                  <a:tcPr anchor="ctr">
                    <a:lnL>
                      <a:noFill/>
                    </a:lnL>
                    <a:lnR>
                      <a:noFill/>
                    </a:lnR>
                    <a:lnT>
                      <a:noFill/>
                    </a:lnT>
                    <a:lnB>
                      <a:noFill/>
                    </a:lnB>
                    <a:solidFill>
                      <a:srgbClr val="FBFBFB"/>
                    </a:solidFill>
                  </a:tcPr>
                </a:tc>
                <a:extLst>
                  <a:ext uri="{0D108BD9-81ED-4DB2-BD59-A6C34878D82A}">
                    <a16:rowId xmlns:a16="http://schemas.microsoft.com/office/drawing/2014/main" val="1831432779"/>
                  </a:ext>
                </a:extLst>
              </a:tr>
              <a:tr h="517846">
                <a:tc>
                  <a:txBody>
                    <a:bodyPr/>
                    <a:lstStyle/>
                    <a:p>
                      <a:r>
                        <a:rPr lang="fr-SN" dirty="0">
                          <a:effectLst/>
                        </a:rPr>
                        <a:t>P1</a:t>
                      </a:r>
                    </a:p>
                  </a:txBody>
                  <a:tcPr anchor="ctr">
                    <a:lnL>
                      <a:noFill/>
                    </a:lnL>
                    <a:lnR>
                      <a:noFill/>
                    </a:lnR>
                    <a:lnT>
                      <a:noFill/>
                    </a:lnT>
                    <a:lnB>
                      <a:noFill/>
                    </a:lnB>
                    <a:solidFill>
                      <a:srgbClr val="FBFBFB"/>
                    </a:solidFill>
                  </a:tcPr>
                </a:tc>
                <a:tc>
                  <a:txBody>
                    <a:bodyPr/>
                    <a:lstStyle/>
                    <a:p>
                      <a:r>
                        <a:rPr lang="fr-SN">
                          <a:effectLst/>
                        </a:rPr>
                        <a:t>Product_A</a:t>
                      </a:r>
                    </a:p>
                  </a:txBody>
                  <a:tcPr anchor="ctr">
                    <a:lnL>
                      <a:noFill/>
                    </a:lnL>
                    <a:lnR>
                      <a:noFill/>
                    </a:lnR>
                    <a:lnT>
                      <a:noFill/>
                    </a:lnT>
                    <a:lnB>
                      <a:noFill/>
                    </a:lnB>
                    <a:solidFill>
                      <a:srgbClr val="FBFBFB"/>
                    </a:solidFill>
                  </a:tcPr>
                </a:tc>
                <a:tc>
                  <a:txBody>
                    <a:bodyPr/>
                    <a:lstStyle/>
                    <a:p>
                      <a:r>
                        <a:rPr lang="fr-SN">
                          <a:effectLst/>
                        </a:rPr>
                        <a:t>100 USD</a:t>
                      </a:r>
                    </a:p>
                  </a:txBody>
                  <a:tcPr anchor="ctr">
                    <a:lnL>
                      <a:noFill/>
                    </a:lnL>
                    <a:lnR>
                      <a:noFill/>
                    </a:lnR>
                    <a:lnT>
                      <a:noFill/>
                    </a:lnT>
                    <a:lnB>
                      <a:noFill/>
                    </a:lnB>
                    <a:solidFill>
                      <a:srgbClr val="FBFBFB"/>
                    </a:solidFill>
                  </a:tcPr>
                </a:tc>
                <a:extLst>
                  <a:ext uri="{0D108BD9-81ED-4DB2-BD59-A6C34878D82A}">
                    <a16:rowId xmlns:a16="http://schemas.microsoft.com/office/drawing/2014/main" val="172941826"/>
                  </a:ext>
                </a:extLst>
              </a:tr>
              <a:tr h="517846">
                <a:tc>
                  <a:txBody>
                    <a:bodyPr/>
                    <a:lstStyle/>
                    <a:p>
                      <a:r>
                        <a:rPr lang="fr-SN">
                          <a:effectLst/>
                        </a:rPr>
                        <a:t>P2</a:t>
                      </a:r>
                    </a:p>
                  </a:txBody>
                  <a:tcPr anchor="ctr">
                    <a:lnL>
                      <a:noFill/>
                    </a:lnL>
                    <a:lnR>
                      <a:noFill/>
                    </a:lnR>
                    <a:lnT>
                      <a:noFill/>
                    </a:lnT>
                    <a:lnB>
                      <a:noFill/>
                    </a:lnB>
                    <a:solidFill>
                      <a:srgbClr val="FBFBFB"/>
                    </a:solidFill>
                  </a:tcPr>
                </a:tc>
                <a:tc>
                  <a:txBody>
                    <a:bodyPr/>
                    <a:lstStyle/>
                    <a:p>
                      <a:r>
                        <a:rPr lang="fr-SN">
                          <a:effectLst/>
                        </a:rPr>
                        <a:t>Product_B</a:t>
                      </a:r>
                    </a:p>
                  </a:txBody>
                  <a:tcPr anchor="ctr">
                    <a:lnL>
                      <a:noFill/>
                    </a:lnL>
                    <a:lnR>
                      <a:noFill/>
                    </a:lnR>
                    <a:lnT>
                      <a:noFill/>
                    </a:lnT>
                    <a:lnB>
                      <a:noFill/>
                    </a:lnB>
                    <a:solidFill>
                      <a:srgbClr val="FBFBFB"/>
                    </a:solidFill>
                  </a:tcPr>
                </a:tc>
                <a:tc>
                  <a:txBody>
                    <a:bodyPr/>
                    <a:lstStyle/>
                    <a:p>
                      <a:r>
                        <a:rPr lang="fr-SN">
                          <a:effectLst/>
                        </a:rPr>
                        <a:t>50 USD</a:t>
                      </a:r>
                    </a:p>
                  </a:txBody>
                  <a:tcPr anchor="ctr">
                    <a:lnL>
                      <a:noFill/>
                    </a:lnL>
                    <a:lnR>
                      <a:noFill/>
                    </a:lnR>
                    <a:lnT>
                      <a:noFill/>
                    </a:lnT>
                    <a:lnB>
                      <a:noFill/>
                    </a:lnB>
                    <a:solidFill>
                      <a:srgbClr val="FBFBFB"/>
                    </a:solidFill>
                  </a:tcPr>
                </a:tc>
                <a:extLst>
                  <a:ext uri="{0D108BD9-81ED-4DB2-BD59-A6C34878D82A}">
                    <a16:rowId xmlns:a16="http://schemas.microsoft.com/office/drawing/2014/main" val="2337686154"/>
                  </a:ext>
                </a:extLst>
              </a:tr>
              <a:tr h="517846">
                <a:tc>
                  <a:txBody>
                    <a:bodyPr/>
                    <a:lstStyle/>
                    <a:p>
                      <a:r>
                        <a:rPr lang="fr-SN" dirty="0">
                          <a:effectLst/>
                        </a:rPr>
                        <a:t>P3</a:t>
                      </a:r>
                    </a:p>
                  </a:txBody>
                  <a:tcPr anchor="ctr">
                    <a:lnL>
                      <a:noFill/>
                    </a:lnL>
                    <a:lnR>
                      <a:noFill/>
                    </a:lnR>
                    <a:lnT>
                      <a:noFill/>
                    </a:lnT>
                    <a:lnB>
                      <a:noFill/>
                    </a:lnB>
                    <a:solidFill>
                      <a:srgbClr val="FBFBFB"/>
                    </a:solidFill>
                  </a:tcPr>
                </a:tc>
                <a:tc>
                  <a:txBody>
                    <a:bodyPr/>
                    <a:lstStyle/>
                    <a:p>
                      <a:r>
                        <a:rPr lang="fr-SN">
                          <a:effectLst/>
                        </a:rPr>
                        <a:t>Product_C</a:t>
                      </a:r>
                    </a:p>
                  </a:txBody>
                  <a:tcPr anchor="ctr">
                    <a:lnL>
                      <a:noFill/>
                    </a:lnL>
                    <a:lnR>
                      <a:noFill/>
                    </a:lnR>
                    <a:lnT>
                      <a:noFill/>
                    </a:lnT>
                    <a:lnB>
                      <a:noFill/>
                    </a:lnB>
                    <a:solidFill>
                      <a:srgbClr val="FBFBFB"/>
                    </a:solidFill>
                  </a:tcPr>
                </a:tc>
                <a:tc>
                  <a:txBody>
                    <a:bodyPr/>
                    <a:lstStyle/>
                    <a:p>
                      <a:r>
                        <a:rPr lang="fr-SN">
                          <a:effectLst/>
                        </a:rPr>
                        <a:t>80 USD</a:t>
                      </a:r>
                    </a:p>
                  </a:txBody>
                  <a:tcPr anchor="ctr">
                    <a:lnL>
                      <a:noFill/>
                    </a:lnL>
                    <a:lnR>
                      <a:noFill/>
                    </a:lnR>
                    <a:lnT>
                      <a:noFill/>
                    </a:lnT>
                    <a:lnB>
                      <a:noFill/>
                    </a:lnB>
                    <a:solidFill>
                      <a:srgbClr val="FBFBFB"/>
                    </a:solidFill>
                  </a:tcPr>
                </a:tc>
                <a:extLst>
                  <a:ext uri="{0D108BD9-81ED-4DB2-BD59-A6C34878D82A}">
                    <a16:rowId xmlns:a16="http://schemas.microsoft.com/office/drawing/2014/main" val="2762054610"/>
                  </a:ext>
                </a:extLst>
              </a:tr>
              <a:tr h="517846">
                <a:tc>
                  <a:txBody>
                    <a:bodyPr/>
                    <a:lstStyle/>
                    <a:p>
                      <a:r>
                        <a:rPr lang="fr-SN" dirty="0" err="1">
                          <a:effectLst/>
                        </a:rPr>
                        <a:t>Customer_id</a:t>
                      </a:r>
                      <a:endParaRPr lang="fr-SN" dirty="0">
                        <a:effectLst/>
                      </a:endParaRPr>
                    </a:p>
                  </a:txBody>
                  <a:tcPr anchor="ctr">
                    <a:lnL>
                      <a:noFill/>
                    </a:lnL>
                    <a:lnR>
                      <a:noFill/>
                    </a:lnR>
                    <a:lnT>
                      <a:noFill/>
                    </a:lnT>
                    <a:lnB>
                      <a:noFill/>
                    </a:lnB>
                    <a:solidFill>
                      <a:srgbClr val="FBFBFB"/>
                    </a:solidFill>
                  </a:tcPr>
                </a:tc>
                <a:tc>
                  <a:txBody>
                    <a:bodyPr/>
                    <a:lstStyle/>
                    <a:p>
                      <a:r>
                        <a:rPr lang="fr-SN">
                          <a:effectLst/>
                        </a:rPr>
                        <a:t>Customer_name</a:t>
                      </a:r>
                    </a:p>
                  </a:txBody>
                  <a:tcPr anchor="ctr">
                    <a:lnL>
                      <a:noFill/>
                    </a:lnL>
                    <a:lnR>
                      <a:noFill/>
                    </a:lnR>
                    <a:lnT>
                      <a:noFill/>
                    </a:lnT>
                    <a:lnB>
                      <a:noFill/>
                    </a:lnB>
                    <a:solidFill>
                      <a:srgbClr val="FBFBFB"/>
                    </a:solidFill>
                  </a:tcPr>
                </a:tc>
                <a:tc>
                  <a:txBody>
                    <a:bodyPr/>
                    <a:lstStyle/>
                    <a:p>
                      <a:r>
                        <a:rPr lang="fr-SN">
                          <a:effectLst/>
                        </a:rPr>
                        <a:t>Item_purchased (clé étrangère)</a:t>
                      </a:r>
                    </a:p>
                  </a:txBody>
                  <a:tcPr anchor="ctr">
                    <a:lnL>
                      <a:noFill/>
                    </a:lnL>
                    <a:lnR>
                      <a:noFill/>
                    </a:lnR>
                    <a:lnT>
                      <a:noFill/>
                    </a:lnT>
                    <a:lnB>
                      <a:noFill/>
                    </a:lnB>
                    <a:solidFill>
                      <a:srgbClr val="FBFBFB"/>
                    </a:solidFill>
                  </a:tcPr>
                </a:tc>
                <a:extLst>
                  <a:ext uri="{0D108BD9-81ED-4DB2-BD59-A6C34878D82A}">
                    <a16:rowId xmlns:a16="http://schemas.microsoft.com/office/drawing/2014/main" val="1791004815"/>
                  </a:ext>
                </a:extLst>
              </a:tr>
              <a:tr h="517846">
                <a:tc>
                  <a:txBody>
                    <a:bodyPr/>
                    <a:lstStyle/>
                    <a:p>
                      <a:r>
                        <a:rPr lang="fr-SN" dirty="0">
                          <a:effectLst/>
                        </a:rPr>
                        <a:t>C1</a:t>
                      </a:r>
                    </a:p>
                  </a:txBody>
                  <a:tcPr anchor="ctr">
                    <a:lnL>
                      <a:noFill/>
                    </a:lnL>
                    <a:lnR>
                      <a:noFill/>
                    </a:lnR>
                    <a:lnT>
                      <a:noFill/>
                    </a:lnT>
                    <a:lnB>
                      <a:noFill/>
                    </a:lnB>
                    <a:solidFill>
                      <a:srgbClr val="FBFBFB"/>
                    </a:solidFill>
                  </a:tcPr>
                </a:tc>
                <a:tc>
                  <a:txBody>
                    <a:bodyPr/>
                    <a:lstStyle/>
                    <a:p>
                      <a:r>
                        <a:rPr lang="fr-SN">
                          <a:effectLst/>
                        </a:rPr>
                        <a:t>Customer_A</a:t>
                      </a:r>
                    </a:p>
                  </a:txBody>
                  <a:tcPr anchor="ctr">
                    <a:lnL>
                      <a:noFill/>
                    </a:lnL>
                    <a:lnR>
                      <a:noFill/>
                    </a:lnR>
                    <a:lnT>
                      <a:noFill/>
                    </a:lnT>
                    <a:lnB>
                      <a:noFill/>
                    </a:lnB>
                    <a:solidFill>
                      <a:srgbClr val="FBFBFB"/>
                    </a:solidFill>
                  </a:tcPr>
                </a:tc>
                <a:tc>
                  <a:txBody>
                    <a:bodyPr/>
                    <a:lstStyle/>
                    <a:p>
                      <a:r>
                        <a:rPr lang="fr-SN" dirty="0">
                          <a:effectLst/>
                        </a:rPr>
                        <a:t>P2</a:t>
                      </a:r>
                    </a:p>
                  </a:txBody>
                  <a:tcPr anchor="ctr">
                    <a:lnL>
                      <a:noFill/>
                    </a:lnL>
                    <a:lnR>
                      <a:noFill/>
                    </a:lnR>
                    <a:lnT>
                      <a:noFill/>
                    </a:lnT>
                    <a:lnB>
                      <a:noFill/>
                    </a:lnB>
                    <a:solidFill>
                      <a:srgbClr val="FBFBFB"/>
                    </a:solidFill>
                  </a:tcPr>
                </a:tc>
                <a:extLst>
                  <a:ext uri="{0D108BD9-81ED-4DB2-BD59-A6C34878D82A}">
                    <a16:rowId xmlns:a16="http://schemas.microsoft.com/office/drawing/2014/main" val="2492675753"/>
                  </a:ext>
                </a:extLst>
              </a:tr>
              <a:tr h="517846">
                <a:tc>
                  <a:txBody>
                    <a:bodyPr/>
                    <a:lstStyle/>
                    <a:p>
                      <a:r>
                        <a:rPr lang="fr-SN" dirty="0">
                          <a:effectLst/>
                        </a:rPr>
                        <a:t>C2</a:t>
                      </a:r>
                    </a:p>
                  </a:txBody>
                  <a:tcPr anchor="ctr">
                    <a:lnL>
                      <a:noFill/>
                    </a:lnL>
                    <a:lnR>
                      <a:noFill/>
                    </a:lnR>
                    <a:lnT>
                      <a:noFill/>
                    </a:lnT>
                    <a:lnB>
                      <a:noFill/>
                    </a:lnB>
                    <a:solidFill>
                      <a:srgbClr val="FBFBFB"/>
                    </a:solidFill>
                  </a:tcPr>
                </a:tc>
                <a:tc>
                  <a:txBody>
                    <a:bodyPr/>
                    <a:lstStyle/>
                    <a:p>
                      <a:r>
                        <a:rPr lang="fr-SN">
                          <a:effectLst/>
                        </a:rPr>
                        <a:t>Customer_B</a:t>
                      </a:r>
                    </a:p>
                  </a:txBody>
                  <a:tcPr anchor="ctr">
                    <a:lnL>
                      <a:noFill/>
                    </a:lnL>
                    <a:lnR>
                      <a:noFill/>
                    </a:lnR>
                    <a:lnT>
                      <a:noFill/>
                    </a:lnT>
                    <a:lnB>
                      <a:noFill/>
                    </a:lnB>
                    <a:solidFill>
                      <a:srgbClr val="FBFBFB"/>
                    </a:solidFill>
                  </a:tcPr>
                </a:tc>
                <a:tc>
                  <a:txBody>
                    <a:bodyPr/>
                    <a:lstStyle/>
                    <a:p>
                      <a:r>
                        <a:rPr lang="fr-SN">
                          <a:effectLst/>
                        </a:rPr>
                        <a:t>P1</a:t>
                      </a:r>
                    </a:p>
                  </a:txBody>
                  <a:tcPr anchor="ctr">
                    <a:lnL>
                      <a:noFill/>
                    </a:lnL>
                    <a:lnR>
                      <a:noFill/>
                    </a:lnR>
                    <a:lnT>
                      <a:noFill/>
                    </a:lnT>
                    <a:lnB>
                      <a:noFill/>
                    </a:lnB>
                    <a:solidFill>
                      <a:srgbClr val="FBFBFB"/>
                    </a:solidFill>
                  </a:tcPr>
                </a:tc>
                <a:extLst>
                  <a:ext uri="{0D108BD9-81ED-4DB2-BD59-A6C34878D82A}">
                    <a16:rowId xmlns:a16="http://schemas.microsoft.com/office/drawing/2014/main" val="2469434708"/>
                  </a:ext>
                </a:extLst>
              </a:tr>
              <a:tr h="517846">
                <a:tc>
                  <a:txBody>
                    <a:bodyPr/>
                    <a:lstStyle/>
                    <a:p>
                      <a:r>
                        <a:rPr lang="fr-SN">
                          <a:effectLst/>
                        </a:rPr>
                        <a:t>C3</a:t>
                      </a:r>
                    </a:p>
                  </a:txBody>
                  <a:tcPr anchor="ctr">
                    <a:lnL>
                      <a:noFill/>
                    </a:lnL>
                    <a:lnR>
                      <a:noFill/>
                    </a:lnR>
                    <a:lnT>
                      <a:noFill/>
                    </a:lnT>
                    <a:lnB>
                      <a:noFill/>
                    </a:lnB>
                    <a:solidFill>
                      <a:srgbClr val="FBFBFB"/>
                    </a:solidFill>
                  </a:tcPr>
                </a:tc>
                <a:tc>
                  <a:txBody>
                    <a:bodyPr/>
                    <a:lstStyle/>
                    <a:p>
                      <a:r>
                        <a:rPr lang="fr-SN">
                          <a:effectLst/>
                        </a:rPr>
                        <a:t>Customer_C</a:t>
                      </a:r>
                    </a:p>
                  </a:txBody>
                  <a:tcPr anchor="ctr">
                    <a:lnL>
                      <a:noFill/>
                    </a:lnL>
                    <a:lnR>
                      <a:noFill/>
                    </a:lnR>
                    <a:lnT>
                      <a:noFill/>
                    </a:lnT>
                    <a:lnB>
                      <a:noFill/>
                    </a:lnB>
                    <a:solidFill>
                      <a:srgbClr val="FBFBFB"/>
                    </a:solidFill>
                  </a:tcPr>
                </a:tc>
                <a:tc>
                  <a:txBody>
                    <a:bodyPr/>
                    <a:lstStyle/>
                    <a:p>
                      <a:r>
                        <a:rPr lang="fr-SN" dirty="0">
                          <a:effectLst/>
                        </a:rPr>
                        <a:t>P3</a:t>
                      </a:r>
                    </a:p>
                  </a:txBody>
                  <a:tcPr anchor="ctr">
                    <a:lnL>
                      <a:noFill/>
                    </a:lnL>
                    <a:lnR>
                      <a:noFill/>
                    </a:lnR>
                    <a:lnT>
                      <a:noFill/>
                    </a:lnT>
                    <a:lnB>
                      <a:noFill/>
                    </a:lnB>
                    <a:solidFill>
                      <a:srgbClr val="FBFBFB"/>
                    </a:solidFill>
                  </a:tcPr>
                </a:tc>
                <a:extLst>
                  <a:ext uri="{0D108BD9-81ED-4DB2-BD59-A6C34878D82A}">
                    <a16:rowId xmlns:a16="http://schemas.microsoft.com/office/drawing/2014/main" val="2395998328"/>
                  </a:ext>
                </a:extLst>
              </a:tr>
            </a:tbl>
          </a:graphicData>
        </a:graphic>
      </p:graphicFrame>
      <p:sp>
        <p:nvSpPr>
          <p:cNvPr id="3" name="ZoneTexte 2">
            <a:extLst>
              <a:ext uri="{FF2B5EF4-FFF2-40B4-BE49-F238E27FC236}">
                <a16:creationId xmlns:a16="http://schemas.microsoft.com/office/drawing/2014/main" id="{D19525E1-BA19-50DD-BF42-808649F77B38}"/>
              </a:ext>
            </a:extLst>
          </p:cNvPr>
          <p:cNvSpPr txBox="1"/>
          <p:nvPr/>
        </p:nvSpPr>
        <p:spPr>
          <a:xfrm>
            <a:off x="1494503" y="1126783"/>
            <a:ext cx="5193891"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CA" sz="2400" b="1" i="0" dirty="0">
                <a:solidFill>
                  <a:srgbClr val="333333"/>
                </a:solidFill>
                <a:effectLst/>
                <a:latin typeface="Times New Roman" panose="02020603050405020304" pitchFamily="18" charset="0"/>
                <a:cs typeface="Times New Roman" panose="02020603050405020304" pitchFamily="18" charset="0"/>
              </a:rPr>
              <a:t>Exemple de stockage:</a:t>
            </a:r>
            <a:endParaRPr lang="fr-CA" sz="2400" b="0" i="0" dirty="0">
              <a:solidFill>
                <a:srgbClr val="333333"/>
              </a:solidFill>
              <a:effectLst/>
              <a:latin typeface="Times New Roman" panose="02020603050405020304" pitchFamily="18" charset="0"/>
              <a:cs typeface="Times New Roman" panose="02020603050405020304" pitchFamily="18" charset="0"/>
            </a:endParaRPr>
          </a:p>
        </p:txBody>
      </p:sp>
      <p:sp>
        <p:nvSpPr>
          <p:cNvPr id="4" name="ZoneTexte 3">
            <a:extLst>
              <a:ext uri="{FF2B5EF4-FFF2-40B4-BE49-F238E27FC236}">
                <a16:creationId xmlns:a16="http://schemas.microsoft.com/office/drawing/2014/main" id="{9452E2BC-3E55-43D0-BAC7-043DC0F36BC5}"/>
              </a:ext>
            </a:extLst>
          </p:cNvPr>
          <p:cNvSpPr txBox="1"/>
          <p:nvPr/>
        </p:nvSpPr>
        <p:spPr>
          <a:xfrm>
            <a:off x="1494503" y="377383"/>
            <a:ext cx="9202994"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a:r>
              <a:rPr lang="fr-CA" sz="2400" b="0" i="0" dirty="0">
                <a:solidFill>
                  <a:srgbClr val="232F3E"/>
                </a:solidFill>
                <a:effectLst/>
                <a:latin typeface="Times New Roman" panose="02020603050405020304" pitchFamily="18" charset="0"/>
                <a:cs typeface="Times New Roman" panose="02020603050405020304" pitchFamily="18" charset="0"/>
              </a:rPr>
              <a:t>Comment les bases de données relationnelles stockent-elles les données ?</a:t>
            </a:r>
          </a:p>
        </p:txBody>
      </p:sp>
    </p:spTree>
    <p:extLst>
      <p:ext uri="{BB962C8B-B14F-4D97-AF65-F5344CB8AC3E}">
        <p14:creationId xmlns:p14="http://schemas.microsoft.com/office/powerpoint/2010/main" val="95037658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9000"/>
            <a:lum/>
            <a:extLst>
              <a:ext uri="{837473B0-CC2E-450A-ABE3-18F120FF3D39}">
                <a1611:picAttrSrcUrl xmlns:a1611="http://schemas.microsoft.com/office/drawing/2016/11/main" r:id="rId4"/>
              </a:ext>
            </a:extLst>
          </a:blip>
          <a:srcRect/>
          <a:stretch>
            <a:fillRect t="-24000" b="-24000"/>
          </a:stretch>
        </a:blip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E43DB34-BF8A-551A-2151-10AA32FAE7EC}"/>
              </a:ext>
            </a:extLst>
          </p:cNvPr>
          <p:cNvSpPr txBox="1"/>
          <p:nvPr/>
        </p:nvSpPr>
        <p:spPr>
          <a:xfrm>
            <a:off x="2123768" y="244648"/>
            <a:ext cx="8557752" cy="83099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fr-CA" sz="2400" b="0" i="0" dirty="0">
                <a:solidFill>
                  <a:srgbClr val="232F3E"/>
                </a:solidFill>
                <a:effectLst/>
                <a:latin typeface="Times New Roman" panose="02020603050405020304" pitchFamily="18" charset="0"/>
                <a:cs typeface="Times New Roman" panose="02020603050405020304" pitchFamily="18" charset="0"/>
              </a:rPr>
              <a:t>Comment les bases de données non relationnelles stockent-elles les données ?</a:t>
            </a:r>
          </a:p>
        </p:txBody>
      </p:sp>
      <p:sp>
        <p:nvSpPr>
          <p:cNvPr id="5" name="ZoneTexte 4">
            <a:extLst>
              <a:ext uri="{FF2B5EF4-FFF2-40B4-BE49-F238E27FC236}">
                <a16:creationId xmlns:a16="http://schemas.microsoft.com/office/drawing/2014/main" id="{C3506AA1-75A2-3ACB-1F2C-F329EE4A0D4F}"/>
              </a:ext>
            </a:extLst>
          </p:cNvPr>
          <p:cNvSpPr txBox="1"/>
          <p:nvPr/>
        </p:nvSpPr>
        <p:spPr>
          <a:xfrm>
            <a:off x="498987" y="1405362"/>
            <a:ext cx="11194026" cy="378565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l"/>
            <a:r>
              <a:rPr lang="fr-CA" sz="2400" b="0" i="0" dirty="0">
                <a:solidFill>
                  <a:srgbClr val="333333"/>
                </a:solidFill>
                <a:effectLst/>
                <a:latin typeface="Times New Roman" panose="02020603050405020304" pitchFamily="18" charset="0"/>
                <a:cs typeface="Times New Roman" panose="02020603050405020304" pitchFamily="18" charset="0"/>
              </a:rPr>
              <a:t>Il existe plusieurs systèmes de bases de données non relationnelles en raison des variations dans la façon dont ils gèrent et stockent les données sans schéma. Les données sans schéma sont des données stockées sans les contraintes imposées par les bases de données relationnelles.</a:t>
            </a:r>
          </a:p>
          <a:p>
            <a:pPr algn="l"/>
            <a:r>
              <a:rPr lang="fr-CA" sz="2400" b="0" i="0" dirty="0">
                <a:solidFill>
                  <a:srgbClr val="333333"/>
                </a:solidFill>
                <a:effectLst/>
                <a:latin typeface="Times New Roman" panose="02020603050405020304" pitchFamily="18" charset="0"/>
                <a:cs typeface="Times New Roman" panose="02020603050405020304" pitchFamily="18" charset="0"/>
              </a:rPr>
              <a:t>Ensuite, nous expliquons certains des types de bases de données non relationnelles les plus courants.</a:t>
            </a:r>
          </a:p>
          <a:p>
            <a:r>
              <a:rPr lang="fr-CA" sz="2400" dirty="0">
                <a:solidFill>
                  <a:srgbClr val="333333"/>
                </a:solidFill>
                <a:latin typeface="Times New Roman" panose="02020603050405020304" pitchFamily="18" charset="0"/>
                <a:cs typeface="Times New Roman" panose="02020603050405020304" pitchFamily="18" charset="0"/>
              </a:rPr>
              <a:t>- </a:t>
            </a:r>
            <a:r>
              <a:rPr lang="fr-SN" sz="2400" b="0" i="0" dirty="0">
                <a:solidFill>
                  <a:srgbClr val="333333"/>
                </a:solidFill>
                <a:effectLst/>
                <a:latin typeface="AmazonEmberBold"/>
              </a:rPr>
              <a:t>Bases de données clé-valeur</a:t>
            </a:r>
            <a:endParaRPr lang="fr-SN" sz="2400" b="1" i="0" dirty="0">
              <a:solidFill>
                <a:srgbClr val="333333"/>
              </a:solidFill>
              <a:effectLst/>
              <a:latin typeface="AmazonEmber"/>
            </a:endParaRPr>
          </a:p>
          <a:p>
            <a:r>
              <a:rPr lang="fr-CA" sz="2400" b="0" i="0" dirty="0">
                <a:solidFill>
                  <a:srgbClr val="333333"/>
                </a:solidFill>
                <a:effectLst/>
                <a:latin typeface="Times New Roman" panose="02020603050405020304" pitchFamily="18" charset="0"/>
                <a:cs typeface="Times New Roman" panose="02020603050405020304" pitchFamily="18" charset="0"/>
              </a:rPr>
              <a:t>- </a:t>
            </a:r>
            <a:r>
              <a:rPr lang="fr-SN" sz="2400" b="0" i="0" dirty="0">
                <a:solidFill>
                  <a:srgbClr val="333333"/>
                </a:solidFill>
                <a:effectLst/>
                <a:latin typeface="AmazonEmberBold"/>
              </a:rPr>
              <a:t>Bases de données document</a:t>
            </a:r>
            <a:endParaRPr lang="fr-SN" sz="2400" b="1" i="0" dirty="0">
              <a:solidFill>
                <a:srgbClr val="333333"/>
              </a:solidFill>
              <a:effectLst/>
              <a:latin typeface="AmazonEmber"/>
            </a:endParaRPr>
          </a:p>
          <a:p>
            <a:r>
              <a:rPr lang="fr-CA" sz="2400" b="0" i="0" dirty="0">
                <a:solidFill>
                  <a:srgbClr val="333333"/>
                </a:solidFill>
                <a:effectLst/>
                <a:latin typeface="Times New Roman" panose="02020603050405020304" pitchFamily="18" charset="0"/>
                <a:cs typeface="Times New Roman" panose="02020603050405020304" pitchFamily="18" charset="0"/>
              </a:rPr>
              <a:t>- </a:t>
            </a:r>
            <a:r>
              <a:rPr lang="fr-SN" sz="2400" b="0" i="0" dirty="0">
                <a:solidFill>
                  <a:srgbClr val="333333"/>
                </a:solidFill>
                <a:effectLst/>
                <a:latin typeface="AmazonEmberBold"/>
              </a:rPr>
              <a:t>Bases de données graphiques</a:t>
            </a:r>
            <a:endParaRPr lang="fr-SN" sz="2400" b="1" i="0" dirty="0">
              <a:solidFill>
                <a:srgbClr val="333333"/>
              </a:solidFill>
              <a:effectLst/>
              <a:latin typeface="AmazonEmber"/>
            </a:endParaRPr>
          </a:p>
          <a:p>
            <a:pPr algn="l"/>
            <a:endParaRPr lang="fr-CA" sz="24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68785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9000"/>
            <a:lum/>
            <a:extLst>
              <a:ext uri="{837473B0-CC2E-450A-ABE3-18F120FF3D39}">
                <a1611:picAttrSrcUrl xmlns:a1611="http://schemas.microsoft.com/office/drawing/2016/11/main" r:id="rId4"/>
              </a:ext>
            </a:extLst>
          </a:blip>
          <a:srcRect/>
          <a:stretch>
            <a:fillRect t="-24000" b="-24000"/>
          </a:stretch>
        </a:blipFill>
        <a:effectLst/>
      </p:bgPr>
    </p:bg>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D05CBAC5-A789-1071-4521-11E4B88CAC6F}"/>
              </a:ext>
            </a:extLst>
          </p:cNvPr>
          <p:cNvPicPr>
            <a:picLocks noChangeAspect="1"/>
          </p:cNvPicPr>
          <p:nvPr/>
        </p:nvPicPr>
        <p:blipFill>
          <a:blip r:embed="rId5"/>
          <a:stretch>
            <a:fillRect/>
          </a:stretch>
        </p:blipFill>
        <p:spPr>
          <a:xfrm>
            <a:off x="1367089" y="2197510"/>
            <a:ext cx="9457821" cy="4277031"/>
          </a:xfrm>
          <a:prstGeom prst="rect">
            <a:avLst/>
          </a:prstGeom>
        </p:spPr>
      </p:pic>
      <p:sp>
        <p:nvSpPr>
          <p:cNvPr id="5" name="ZoneTexte 4">
            <a:extLst>
              <a:ext uri="{FF2B5EF4-FFF2-40B4-BE49-F238E27FC236}">
                <a16:creationId xmlns:a16="http://schemas.microsoft.com/office/drawing/2014/main" id="{1516AD85-5DD1-44BF-4AA9-BE205EDED354}"/>
              </a:ext>
            </a:extLst>
          </p:cNvPr>
          <p:cNvSpPr txBox="1"/>
          <p:nvPr/>
        </p:nvSpPr>
        <p:spPr>
          <a:xfrm>
            <a:off x="634180" y="383459"/>
            <a:ext cx="11149781"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l"/>
            <a:r>
              <a:rPr lang="fr-CA" sz="2400" b="1" i="0" u="sng" dirty="0">
                <a:solidFill>
                  <a:srgbClr val="333333"/>
                </a:solidFill>
                <a:effectLst/>
                <a:latin typeface="Times New Roman" panose="02020603050405020304" pitchFamily="18" charset="0"/>
                <a:cs typeface="Times New Roman" panose="02020603050405020304" pitchFamily="18" charset="0"/>
              </a:rPr>
              <a:t>Bases de données clé-valeur:</a:t>
            </a:r>
          </a:p>
          <a:p>
            <a:pPr algn="l"/>
            <a:r>
              <a:rPr lang="fr-CA" sz="2400" b="0" i="0" dirty="0">
                <a:solidFill>
                  <a:srgbClr val="333333"/>
                </a:solidFill>
                <a:effectLst/>
                <a:latin typeface="Times New Roman" panose="02020603050405020304" pitchFamily="18" charset="0"/>
                <a:cs typeface="Times New Roman" panose="02020603050405020304" pitchFamily="18" charset="0"/>
              </a:rPr>
              <a:t>Une base de données clé-valeur stocke les données sous la forme d'un ensemble de paires clé-valeur. Dans une paire, la clé sert d'identifiant unique. Les clés et les valeurs peuvent se présenter sous toutes les formes, des objets simples aux objets composés complexes. </a:t>
            </a:r>
          </a:p>
        </p:txBody>
      </p:sp>
    </p:spTree>
    <p:extLst>
      <p:ext uri="{BB962C8B-B14F-4D97-AF65-F5344CB8AC3E}">
        <p14:creationId xmlns:p14="http://schemas.microsoft.com/office/powerpoint/2010/main" val="334584784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9000"/>
            <a:lum/>
            <a:extLst>
              <a:ext uri="{837473B0-CC2E-450A-ABE3-18F120FF3D39}">
                <a1611:picAttrSrcUrl xmlns:a1611="http://schemas.microsoft.com/office/drawing/2016/11/main" r:id="rId4"/>
              </a:ext>
            </a:extLst>
          </a:blip>
          <a:srcRect/>
          <a:stretch>
            <a:fillRect t="-24000" b="-24000"/>
          </a:stretch>
        </a:blip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115401B-C527-9BF9-59D8-C63C494F3BC8}"/>
              </a:ext>
            </a:extLst>
          </p:cNvPr>
          <p:cNvSpPr txBox="1"/>
          <p:nvPr/>
        </p:nvSpPr>
        <p:spPr>
          <a:xfrm>
            <a:off x="988143" y="486696"/>
            <a:ext cx="10279625" cy="267765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l"/>
            <a:r>
              <a:rPr lang="fr-CA" sz="2400" b="1" i="0" u="sng" dirty="0">
                <a:solidFill>
                  <a:srgbClr val="333333"/>
                </a:solidFill>
                <a:effectLst/>
                <a:latin typeface="Times New Roman" panose="02020603050405020304" pitchFamily="18" charset="0"/>
                <a:cs typeface="Times New Roman" panose="02020603050405020304" pitchFamily="18" charset="0"/>
              </a:rPr>
              <a:t>Bases de données document:</a:t>
            </a:r>
          </a:p>
          <a:p>
            <a:pPr algn="l"/>
            <a:r>
              <a:rPr lang="fr-CA" sz="2400" b="0" i="0" dirty="0">
                <a:solidFill>
                  <a:srgbClr val="333333"/>
                </a:solidFill>
                <a:effectLst/>
                <a:latin typeface="Times New Roman" panose="02020603050405020304" pitchFamily="18" charset="0"/>
                <a:cs typeface="Times New Roman" panose="02020603050405020304" pitchFamily="18" charset="0"/>
              </a:rPr>
              <a:t>Les bases de données orientées documents ont le même format de modèle de document que celui utilisé par les développeurs dans leur code d'application. Ils stockent les données sous forme d'objets JSON qui sont flexibles, semi-structurés et hiérarchiques par nature.</a:t>
            </a:r>
          </a:p>
          <a:p>
            <a:pPr algn="l"/>
            <a:r>
              <a:rPr lang="fr-CA" sz="2400" b="0" i="0" dirty="0">
                <a:solidFill>
                  <a:srgbClr val="333333"/>
                </a:solidFill>
                <a:effectLst/>
                <a:latin typeface="Times New Roman" panose="02020603050405020304" pitchFamily="18" charset="0"/>
                <a:cs typeface="Times New Roman" panose="02020603050405020304" pitchFamily="18" charset="0"/>
              </a:rPr>
              <a:t>L'exemple suivant montre à quoi peuvent ressembler les données stockées dans une base de données document.</a:t>
            </a:r>
          </a:p>
        </p:txBody>
      </p:sp>
      <p:graphicFrame>
        <p:nvGraphicFramePr>
          <p:cNvPr id="4" name="Tableau 3">
            <a:extLst>
              <a:ext uri="{FF2B5EF4-FFF2-40B4-BE49-F238E27FC236}">
                <a16:creationId xmlns:a16="http://schemas.microsoft.com/office/drawing/2014/main" id="{B5571BE6-DF20-5F97-BCED-FE10724845E2}"/>
              </a:ext>
            </a:extLst>
          </p:cNvPr>
          <p:cNvGraphicFramePr>
            <a:graphicFrameLocks noGrp="1"/>
          </p:cNvGraphicFramePr>
          <p:nvPr>
            <p:extLst>
              <p:ext uri="{D42A27DB-BD31-4B8C-83A1-F6EECF244321}">
                <p14:modId xmlns:p14="http://schemas.microsoft.com/office/powerpoint/2010/main" val="3076367774"/>
              </p:ext>
            </p:extLst>
          </p:nvPr>
        </p:nvGraphicFramePr>
        <p:xfrm>
          <a:off x="838200" y="3429000"/>
          <a:ext cx="10515600" cy="3017520"/>
        </p:xfrm>
        <a:graphic>
          <a:graphicData uri="http://schemas.openxmlformats.org/drawingml/2006/table">
            <a:tbl>
              <a:tblPr>
                <a:tableStyleId>{69C7853C-536D-4A76-A0AE-DD22124D55A5}</a:tableStyleId>
              </a:tblPr>
              <a:tblGrid>
                <a:gridCol w="10515600">
                  <a:extLst>
                    <a:ext uri="{9D8B030D-6E8A-4147-A177-3AD203B41FA5}">
                      <a16:colId xmlns:a16="http://schemas.microsoft.com/office/drawing/2014/main" val="3592316033"/>
                    </a:ext>
                  </a:extLst>
                </a:gridCol>
              </a:tblGrid>
              <a:tr h="0">
                <a:tc>
                  <a:txBody>
                    <a:bodyPr/>
                    <a:lstStyle/>
                    <a:p>
                      <a:r>
                        <a:rPr lang="fr-SN" sz="2400" dirty="0">
                          <a:effectLst/>
                          <a:latin typeface="Times New Roman" panose="02020603050405020304" pitchFamily="18" charset="0"/>
                          <a:cs typeface="Times New Roman" panose="02020603050405020304" pitchFamily="18" charset="0"/>
                        </a:rPr>
                        <a:t>{</a:t>
                      </a:r>
                    </a:p>
                    <a:p>
                      <a:r>
                        <a:rPr lang="fr-SN" sz="2400" dirty="0">
                          <a:effectLst/>
                          <a:latin typeface="Times New Roman" panose="02020603050405020304" pitchFamily="18" charset="0"/>
                          <a:cs typeface="Times New Roman" panose="02020603050405020304" pitchFamily="18" charset="0"/>
                        </a:rPr>
                        <a:t>  </a:t>
                      </a:r>
                      <a:r>
                        <a:rPr lang="fr-SN" sz="2400" dirty="0" err="1">
                          <a:effectLst/>
                          <a:latin typeface="Times New Roman" panose="02020603050405020304" pitchFamily="18" charset="0"/>
                          <a:cs typeface="Times New Roman" panose="02020603050405020304" pitchFamily="18" charset="0"/>
                        </a:rPr>
                        <a:t>company_name</a:t>
                      </a:r>
                      <a:r>
                        <a:rPr lang="fr-SN" sz="2400" dirty="0">
                          <a:effectLst/>
                          <a:latin typeface="Times New Roman" panose="02020603050405020304" pitchFamily="18" charset="0"/>
                          <a:cs typeface="Times New Roman" panose="02020603050405020304" pitchFamily="18" charset="0"/>
                        </a:rPr>
                        <a:t> : "</a:t>
                      </a:r>
                      <a:r>
                        <a:rPr lang="fr-SN" sz="2400" dirty="0" err="1">
                          <a:effectLst/>
                          <a:latin typeface="Times New Roman" panose="02020603050405020304" pitchFamily="18" charset="0"/>
                          <a:cs typeface="Times New Roman" panose="02020603050405020304" pitchFamily="18" charset="0"/>
                        </a:rPr>
                        <a:t>AnyCompany</a:t>
                      </a:r>
                      <a:r>
                        <a:rPr lang="fr-SN" sz="2400" dirty="0">
                          <a:effectLst/>
                          <a:latin typeface="Times New Roman" panose="02020603050405020304" pitchFamily="18" charset="0"/>
                          <a:cs typeface="Times New Roman" panose="02020603050405020304" pitchFamily="18" charset="0"/>
                        </a:rPr>
                        <a:t>",</a:t>
                      </a:r>
                    </a:p>
                    <a:p>
                      <a:r>
                        <a:rPr lang="fr-SN" sz="2400" dirty="0">
                          <a:effectLst/>
                          <a:latin typeface="Times New Roman" panose="02020603050405020304" pitchFamily="18" charset="0"/>
                          <a:cs typeface="Times New Roman" panose="02020603050405020304" pitchFamily="18" charset="0"/>
                        </a:rPr>
                        <a:t>  adresse : {rue : "1212 Main Street", ville : "</a:t>
                      </a:r>
                      <a:r>
                        <a:rPr lang="fr-SN" sz="2400" dirty="0" err="1">
                          <a:effectLst/>
                          <a:latin typeface="Times New Roman" panose="02020603050405020304" pitchFamily="18" charset="0"/>
                          <a:cs typeface="Times New Roman" panose="02020603050405020304" pitchFamily="18" charset="0"/>
                        </a:rPr>
                        <a:t>Anytown</a:t>
                      </a:r>
                      <a:r>
                        <a:rPr lang="fr-SN" sz="2400" dirty="0">
                          <a:effectLst/>
                          <a:latin typeface="Times New Roman" panose="02020603050405020304" pitchFamily="18" charset="0"/>
                          <a:cs typeface="Times New Roman" panose="02020603050405020304" pitchFamily="18" charset="0"/>
                        </a:rPr>
                        <a:t>"},</a:t>
                      </a:r>
                    </a:p>
                    <a:p>
                      <a:r>
                        <a:rPr lang="fr-SN" sz="2400" dirty="0">
                          <a:effectLst/>
                          <a:latin typeface="Times New Roman" panose="02020603050405020304" pitchFamily="18" charset="0"/>
                          <a:cs typeface="Times New Roman" panose="02020603050405020304" pitchFamily="18" charset="0"/>
                        </a:rPr>
                        <a:t>  </a:t>
                      </a:r>
                      <a:r>
                        <a:rPr lang="fr-SN" sz="2400" dirty="0" err="1">
                          <a:effectLst/>
                          <a:latin typeface="Times New Roman" panose="02020603050405020304" pitchFamily="18" charset="0"/>
                          <a:cs typeface="Times New Roman" panose="02020603050405020304" pitchFamily="18" charset="0"/>
                        </a:rPr>
                        <a:t>phone_number</a:t>
                      </a:r>
                      <a:r>
                        <a:rPr lang="fr-SN" sz="2400" dirty="0">
                          <a:effectLst/>
                          <a:latin typeface="Times New Roman" panose="02020603050405020304" pitchFamily="18" charset="0"/>
                          <a:cs typeface="Times New Roman" panose="02020603050405020304" pitchFamily="18" charset="0"/>
                        </a:rPr>
                        <a:t> : "1-800-555-0101",</a:t>
                      </a:r>
                    </a:p>
                    <a:p>
                      <a:r>
                        <a:rPr lang="fr-SN" sz="2400" dirty="0">
                          <a:effectLst/>
                          <a:latin typeface="Times New Roman" panose="02020603050405020304" pitchFamily="18" charset="0"/>
                          <a:cs typeface="Times New Roman" panose="02020603050405020304" pitchFamily="18" charset="0"/>
                        </a:rPr>
                        <a:t>  secteur : ["transformation alimentaire", "appareils"]</a:t>
                      </a:r>
                    </a:p>
                    <a:p>
                      <a:r>
                        <a:rPr lang="fr-SN" sz="2400" dirty="0">
                          <a:effectLst/>
                          <a:latin typeface="Times New Roman" panose="02020603050405020304" pitchFamily="18" charset="0"/>
                          <a:cs typeface="Times New Roman" panose="02020603050405020304" pitchFamily="18" charset="0"/>
                        </a:rPr>
                        <a:t>  type : "privé",</a:t>
                      </a:r>
                    </a:p>
                    <a:p>
                      <a:r>
                        <a:rPr lang="fr-SN" sz="2400" dirty="0">
                          <a:effectLst/>
                          <a:latin typeface="Times New Roman" panose="02020603050405020304" pitchFamily="18" charset="0"/>
                          <a:cs typeface="Times New Roman" panose="02020603050405020304" pitchFamily="18" charset="0"/>
                        </a:rPr>
                        <a:t>  </a:t>
                      </a:r>
                      <a:r>
                        <a:rPr lang="fr-SN" sz="2400" dirty="0" err="1">
                          <a:effectLst/>
                          <a:latin typeface="Times New Roman" panose="02020603050405020304" pitchFamily="18" charset="0"/>
                          <a:cs typeface="Times New Roman" panose="02020603050405020304" pitchFamily="18" charset="0"/>
                        </a:rPr>
                        <a:t>number_of_employees</a:t>
                      </a:r>
                      <a:r>
                        <a:rPr lang="fr-SN" sz="2400" dirty="0">
                          <a:effectLst/>
                          <a:latin typeface="Times New Roman" panose="02020603050405020304" pitchFamily="18" charset="0"/>
                          <a:cs typeface="Times New Roman" panose="02020603050405020304" pitchFamily="18" charset="0"/>
                        </a:rPr>
                        <a:t> : 987</a:t>
                      </a:r>
                    </a:p>
                    <a:p>
                      <a:r>
                        <a:rPr lang="fr-SN" sz="2400" dirty="0">
                          <a:effectLst/>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2900505609"/>
                  </a:ext>
                </a:extLst>
              </a:tr>
            </a:tbl>
          </a:graphicData>
        </a:graphic>
      </p:graphicFrame>
    </p:spTree>
    <p:extLst>
      <p:ext uri="{BB962C8B-B14F-4D97-AF65-F5344CB8AC3E}">
        <p14:creationId xmlns:p14="http://schemas.microsoft.com/office/powerpoint/2010/main" val="418380327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9000"/>
            <a:lum/>
            <a:extLst>
              <a:ext uri="{837473B0-CC2E-450A-ABE3-18F120FF3D39}">
                <a1611:picAttrSrcUrl xmlns:a1611="http://schemas.microsoft.com/office/drawing/2016/11/main" r:id="rId4"/>
              </a:ext>
            </a:extLst>
          </a:blip>
          <a:srcRect/>
          <a:stretch>
            <a:fillRect t="-24000" b="-24000"/>
          </a:stretch>
        </a:blip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2667CFD-9667-AE6D-5964-0DC98162C589}"/>
              </a:ext>
            </a:extLst>
          </p:cNvPr>
          <p:cNvSpPr txBox="1"/>
          <p:nvPr/>
        </p:nvSpPr>
        <p:spPr>
          <a:xfrm>
            <a:off x="609600" y="265471"/>
            <a:ext cx="10972800" cy="230832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r>
              <a:rPr lang="fr-CA" sz="2400" b="1" i="0" u="sng" dirty="0">
                <a:solidFill>
                  <a:srgbClr val="333333"/>
                </a:solidFill>
                <a:effectLst/>
                <a:latin typeface="Times New Roman" panose="02020603050405020304" pitchFamily="18" charset="0"/>
                <a:cs typeface="Times New Roman" panose="02020603050405020304" pitchFamily="18" charset="0"/>
              </a:rPr>
              <a:t>Bases de données graphiques</a:t>
            </a:r>
          </a:p>
          <a:p>
            <a:pPr algn="l"/>
            <a:r>
              <a:rPr lang="fr-CA" sz="2400" b="0" i="0" dirty="0">
                <a:solidFill>
                  <a:srgbClr val="333333"/>
                </a:solidFill>
                <a:effectLst/>
                <a:latin typeface="Times New Roman" panose="02020603050405020304" pitchFamily="18" charset="0"/>
                <a:cs typeface="Times New Roman" panose="02020603050405020304" pitchFamily="18" charset="0"/>
              </a:rPr>
              <a:t>Les bases de données orientées graphe sont conçues pour stocker et rechercher des relations. Elles recourent à des nœuds pour stocker les entités de données, ainsi qu'à des périphéries pour stocker les relations entre les entités.</a:t>
            </a:r>
          </a:p>
          <a:p>
            <a:pPr algn="l"/>
            <a:r>
              <a:rPr lang="fr-CA" sz="2400" b="0" i="0" dirty="0">
                <a:solidFill>
                  <a:srgbClr val="333333"/>
                </a:solidFill>
                <a:effectLst/>
                <a:latin typeface="Times New Roman" panose="02020603050405020304" pitchFamily="18" charset="0"/>
                <a:cs typeface="Times New Roman" panose="02020603050405020304" pitchFamily="18" charset="0"/>
              </a:rPr>
              <a:t>Un arc possède toujours un nœud initial, un nœud final, un type et une direction. Il peut décrire, par exemple, les relations, les actions et la propriété parents-enfants. </a:t>
            </a:r>
          </a:p>
        </p:txBody>
      </p:sp>
      <p:pic>
        <p:nvPicPr>
          <p:cNvPr id="5" name="Image 4">
            <a:extLst>
              <a:ext uri="{FF2B5EF4-FFF2-40B4-BE49-F238E27FC236}">
                <a16:creationId xmlns:a16="http://schemas.microsoft.com/office/drawing/2014/main" id="{32DD2CBA-3052-CF79-3A19-6BFD114077E2}"/>
              </a:ext>
            </a:extLst>
          </p:cNvPr>
          <p:cNvPicPr>
            <a:picLocks noChangeAspect="1"/>
          </p:cNvPicPr>
          <p:nvPr/>
        </p:nvPicPr>
        <p:blipFill>
          <a:blip r:embed="rId5"/>
          <a:srcRect b="9016"/>
          <a:stretch/>
        </p:blipFill>
        <p:spPr>
          <a:xfrm>
            <a:off x="1946787" y="2632787"/>
            <a:ext cx="7447936" cy="4107825"/>
          </a:xfrm>
          <a:prstGeom prst="rect">
            <a:avLst/>
          </a:prstGeom>
        </p:spPr>
      </p:pic>
    </p:spTree>
    <p:extLst>
      <p:ext uri="{BB962C8B-B14F-4D97-AF65-F5344CB8AC3E}">
        <p14:creationId xmlns:p14="http://schemas.microsoft.com/office/powerpoint/2010/main" val="378245825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9000"/>
            <a:lum/>
            <a:extLst>
              <a:ext uri="{837473B0-CC2E-450A-ABE3-18F120FF3D39}">
                <a1611:picAttrSrcUrl xmlns:a1611="http://schemas.microsoft.com/office/drawing/2016/11/main" r:id="rId4"/>
              </a:ext>
            </a:extLst>
          </a:blip>
          <a:srcRect/>
          <a:stretch>
            <a:fillRect t="-24000" b="-24000"/>
          </a:stretch>
        </a:blip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2878D78-106C-EC43-BC91-AE4DDBF32C26}"/>
              </a:ext>
            </a:extLst>
          </p:cNvPr>
          <p:cNvSpPr txBox="1"/>
          <p:nvPr/>
        </p:nvSpPr>
        <p:spPr>
          <a:xfrm>
            <a:off x="1135626" y="1123787"/>
            <a:ext cx="9438968" cy="390876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SN" sz="3200" b="1" dirty="0">
                <a:solidFill>
                  <a:schemeClr val="tx1"/>
                </a:solidFill>
                <a:hlinkClick r:id="rId5">
                  <a:extLst>
                    <a:ext uri="{A12FA001-AC4F-418D-AE19-62706E023703}">
                      <ahyp:hlinkClr xmlns:ahyp="http://schemas.microsoft.com/office/drawing/2018/hyperlinkcolor" val="tx"/>
                    </a:ext>
                  </a:extLst>
                </a:hlinkClick>
              </a:rPr>
              <a:t>SOURCES : </a:t>
            </a:r>
          </a:p>
          <a:p>
            <a:endParaRPr lang="fr-SN" dirty="0">
              <a:solidFill>
                <a:srgbClr val="0563C1"/>
              </a:solidFill>
              <a:hlinkClick r:id="rId5">
                <a:extLst>
                  <a:ext uri="{A12FA001-AC4F-418D-AE19-62706E023703}">
                    <ahyp:hlinkClr xmlns:ahyp="http://schemas.microsoft.com/office/drawing/2018/hyperlinkcolor" val="tx"/>
                  </a:ext>
                </a:extLst>
              </a:hlinkClick>
            </a:endParaRPr>
          </a:p>
          <a:p>
            <a:r>
              <a:rPr lang="fr-SN" dirty="0">
                <a:solidFill>
                  <a:srgbClr val="0563C1"/>
                </a:solidFill>
                <a:hlinkClick r:id="rId5">
                  <a:extLst>
                    <a:ext uri="{A12FA001-AC4F-418D-AE19-62706E023703}">
                      <ahyp:hlinkClr xmlns:ahyp="http://schemas.microsoft.com/office/drawing/2018/hyperlinkcolor" val="tx"/>
                    </a:ext>
                  </a:extLst>
                </a:hlinkClick>
              </a:rPr>
              <a:t>https://www.codecademy.com/articles/what-is-rdbms-sql</a:t>
            </a:r>
          </a:p>
          <a:p>
            <a:endParaRPr lang="fr-SN" dirty="0">
              <a:solidFill>
                <a:srgbClr val="0563C1"/>
              </a:solidFill>
              <a:hlinkClick r:id="rId5">
                <a:extLst>
                  <a:ext uri="{A12FA001-AC4F-418D-AE19-62706E023703}">
                    <ahyp:hlinkClr xmlns:ahyp="http://schemas.microsoft.com/office/drawing/2018/hyperlinkcolor" val="tx"/>
                  </a:ext>
                </a:extLst>
              </a:hlinkClick>
            </a:endParaRPr>
          </a:p>
          <a:p>
            <a:r>
              <a:rPr lang="fr-SN" dirty="0">
                <a:solidFill>
                  <a:srgbClr val="0563C1"/>
                </a:solidFill>
                <a:hlinkClick r:id="rId5">
                  <a:extLst>
                    <a:ext uri="{A12FA001-AC4F-418D-AE19-62706E023703}">
                      <ahyp:hlinkClr xmlns:ahyp="http://schemas.microsoft.com/office/drawing/2018/hyperlinkcolor" val="tx"/>
                    </a:ext>
                  </a:extLst>
                </a:hlinkClick>
              </a:rPr>
              <a:t>https://www.intelligence-artificielle-school.com/ecole/technologies/tout-comprendre-sur-les-bases-de-donnees-non-relationnelle/</a:t>
            </a:r>
            <a:endParaRPr lang="fr-SN" dirty="0"/>
          </a:p>
          <a:p>
            <a:endParaRPr lang="fr-SN" dirty="0"/>
          </a:p>
          <a:p>
            <a:r>
              <a:rPr lang="fr-SN" dirty="0">
                <a:hlinkClick r:id="rId6"/>
              </a:rPr>
              <a:t>https://aws.amazon.com/fr/compare/the-difference-between-relational-and-non-relational-databases/</a:t>
            </a:r>
            <a:endParaRPr lang="fr-SN" dirty="0"/>
          </a:p>
          <a:p>
            <a:endParaRPr lang="fr-SN" dirty="0"/>
          </a:p>
          <a:p>
            <a:r>
              <a:rPr lang="fr-SN" dirty="0">
                <a:hlinkClick r:id="rId7"/>
              </a:rPr>
              <a:t>https://www.oracle.com/fr/database/base-donnees-relationnelle-difference-non-relationnelle/</a:t>
            </a:r>
            <a:endParaRPr lang="fr-SN" dirty="0"/>
          </a:p>
          <a:p>
            <a:endParaRPr lang="fr-SN" dirty="0"/>
          </a:p>
          <a:p>
            <a:endParaRPr lang="fr-SN" dirty="0"/>
          </a:p>
        </p:txBody>
      </p:sp>
    </p:spTree>
    <p:extLst>
      <p:ext uri="{BB962C8B-B14F-4D97-AF65-F5344CB8AC3E}">
        <p14:creationId xmlns:p14="http://schemas.microsoft.com/office/powerpoint/2010/main" val="372338985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9000"/>
            <a:lum/>
            <a:extLst>
              <a:ext uri="{837473B0-CC2E-450A-ABE3-18F120FF3D39}">
                <a1611:picAttrSrcUrl xmlns:a1611="http://schemas.microsoft.com/office/drawing/2016/11/main" r:id="rId3"/>
              </a:ext>
            </a:extLst>
          </a:blip>
          <a:srcRect/>
          <a:stretch>
            <a:fillRect t="-24000" b="-24000"/>
          </a:stretch>
        </a:blip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ACA5306-E9EF-CA81-ACED-7065475A45C4}"/>
              </a:ext>
            </a:extLst>
          </p:cNvPr>
          <p:cNvSpPr txBox="1"/>
          <p:nvPr/>
        </p:nvSpPr>
        <p:spPr>
          <a:xfrm>
            <a:off x="3832122" y="622495"/>
            <a:ext cx="4655574"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fr-CA" sz="3600" b="1" dirty="0">
                <a:latin typeface="Times New Roman" panose="02020603050405020304" pitchFamily="18" charset="0"/>
                <a:cs typeface="Times New Roman" panose="02020603050405020304" pitchFamily="18" charset="0"/>
              </a:rPr>
              <a:t>INDRODUCTION</a:t>
            </a:r>
            <a:endParaRPr lang="fr-SN" sz="3600" b="1" dirty="0">
              <a:latin typeface="Times New Roman" panose="02020603050405020304" pitchFamily="18" charset="0"/>
              <a:cs typeface="Times New Roman" panose="02020603050405020304" pitchFamily="18" charset="0"/>
            </a:endParaRPr>
          </a:p>
        </p:txBody>
      </p:sp>
      <p:sp>
        <p:nvSpPr>
          <p:cNvPr id="5" name="ZoneTexte 4">
            <a:extLst>
              <a:ext uri="{FF2B5EF4-FFF2-40B4-BE49-F238E27FC236}">
                <a16:creationId xmlns:a16="http://schemas.microsoft.com/office/drawing/2014/main" id="{1135894E-CCC6-176B-A20D-9AB7F120D81C}"/>
              </a:ext>
            </a:extLst>
          </p:cNvPr>
          <p:cNvSpPr txBox="1"/>
          <p:nvPr/>
        </p:nvSpPr>
        <p:spPr>
          <a:xfrm>
            <a:off x="870155" y="2241655"/>
            <a:ext cx="10579509" cy="237468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fr-CA" sz="2800" b="0" i="0" dirty="0">
                <a:effectLst/>
                <a:latin typeface="Times New Roman" panose="02020603050405020304" pitchFamily="18" charset="0"/>
                <a:cs typeface="Times New Roman" panose="02020603050405020304" pitchFamily="18" charset="0"/>
              </a:rPr>
              <a:t>Les bases de données sont essentielles pour le stockage et la gestion des données dans diverses applications. Elles se divisent principalement en deux catégories : relationnelles et non relationnelles (ou NoSQL). Cette présentation explore leurs caractéristiques, cas d'utilisation et avantages respectifs.</a:t>
            </a:r>
            <a:endParaRPr kumimoji="0" lang="fr-SN" sz="28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5458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9000"/>
            <a:lum/>
            <a:extLst>
              <a:ext uri="{837473B0-CC2E-450A-ABE3-18F120FF3D39}">
                <a1611:picAttrSrcUrl xmlns:a1611="http://schemas.microsoft.com/office/drawing/2016/11/main" r:id="rId4"/>
              </a:ext>
            </a:extLst>
          </a:blip>
          <a:srcRect/>
          <a:stretch>
            <a:fillRect t="-24000" b="-24000"/>
          </a:stretch>
        </a:blip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2C77914-2D08-A065-B05E-BC3CD91C3704}"/>
              </a:ext>
            </a:extLst>
          </p:cNvPr>
          <p:cNvSpPr txBox="1"/>
          <p:nvPr/>
        </p:nvSpPr>
        <p:spPr>
          <a:xfrm>
            <a:off x="2046337" y="150549"/>
            <a:ext cx="8099325"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fr-SN" sz="3600" b="0" i="0" dirty="0">
                <a:effectLst/>
                <a:latin typeface="Times New Roman" panose="02020603050405020304" pitchFamily="18" charset="0"/>
                <a:cs typeface="Times New Roman" panose="02020603050405020304" pitchFamily="18" charset="0"/>
              </a:rPr>
              <a:t>Bases de données relationnelles</a:t>
            </a:r>
          </a:p>
        </p:txBody>
      </p:sp>
      <p:sp>
        <p:nvSpPr>
          <p:cNvPr id="5" name="ZoneTexte 4">
            <a:extLst>
              <a:ext uri="{FF2B5EF4-FFF2-40B4-BE49-F238E27FC236}">
                <a16:creationId xmlns:a16="http://schemas.microsoft.com/office/drawing/2014/main" id="{B3289FA6-02C5-37B1-9828-3261B028D182}"/>
              </a:ext>
            </a:extLst>
          </p:cNvPr>
          <p:cNvSpPr txBox="1"/>
          <p:nvPr/>
        </p:nvSpPr>
        <p:spPr>
          <a:xfrm>
            <a:off x="535857" y="1091849"/>
            <a:ext cx="11120283" cy="489364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l"/>
            <a:r>
              <a:rPr lang="fr-CA" sz="2400" b="0" i="0" dirty="0">
                <a:solidFill>
                  <a:srgbClr val="161513"/>
                </a:solidFill>
                <a:effectLst/>
                <a:latin typeface="OracleSansVF"/>
              </a:rPr>
              <a:t>Une base de données relationnelle relie les informations entre elles au sein des bases de données. La base de données relationnelle stocke les données dans des tables, qui peuvent être accessibles et reconstruites de différentes manières, et qui sont elles-mêmes composées de lignes </a:t>
            </a:r>
            <a:r>
              <a:rPr lang="fr-CA" sz="2400" b="0" i="0" dirty="0">
                <a:effectLst/>
                <a:latin typeface="Times New Roman" panose="02020603050405020304" pitchFamily="18" charset="0"/>
                <a:cs typeface="Times New Roman" panose="02020603050405020304" pitchFamily="18" charset="0"/>
              </a:rPr>
              <a:t>( enregistrements</a:t>
            </a:r>
            <a:r>
              <a:rPr lang="fr-CA" sz="2400" dirty="0">
                <a:latin typeface="Times New Roman" panose="02020603050405020304" pitchFamily="18" charset="0"/>
                <a:cs typeface="Times New Roman" panose="02020603050405020304" pitchFamily="18" charset="0"/>
              </a:rPr>
              <a:t>, tuples ou entité )</a:t>
            </a:r>
            <a:r>
              <a:rPr lang="fr-CA" sz="2400" b="0" i="0" dirty="0">
                <a:solidFill>
                  <a:srgbClr val="161513"/>
                </a:solidFill>
                <a:effectLst/>
                <a:latin typeface="OracleSansVF"/>
              </a:rPr>
              <a:t> et de colonnes </a:t>
            </a:r>
            <a:r>
              <a:rPr lang="fr-CA" sz="2400" b="0" i="0" dirty="0">
                <a:effectLst/>
                <a:latin typeface="Times New Roman" panose="02020603050405020304" pitchFamily="18" charset="0"/>
                <a:cs typeface="Times New Roman" panose="02020603050405020304" pitchFamily="18" charset="0"/>
              </a:rPr>
              <a:t>(champs ou attributs)</a:t>
            </a:r>
            <a:r>
              <a:rPr lang="fr-CA" sz="2400" b="0" i="0" dirty="0">
                <a:solidFill>
                  <a:srgbClr val="161513"/>
                </a:solidFill>
                <a:effectLst/>
                <a:latin typeface="OracleSansVF"/>
              </a:rPr>
              <a:t>. Le langage de requête structuré (</a:t>
            </a:r>
            <a:r>
              <a:rPr lang="fr-CA" sz="2400" b="0" i="0" dirty="0">
                <a:solidFill>
                  <a:srgbClr val="006B8F"/>
                </a:solidFill>
                <a:effectLst/>
                <a:latin typeface="OracleSansVF"/>
              </a:rPr>
              <a:t>SQL</a:t>
            </a:r>
            <a:r>
              <a:rPr lang="fr-CA" sz="2400" b="0" i="0" dirty="0">
                <a:solidFill>
                  <a:srgbClr val="161513"/>
                </a:solidFill>
                <a:effectLst/>
                <a:latin typeface="OracleSansVF"/>
              </a:rPr>
              <a:t>) permet d’interroger la donnée de façon interactive et ainsi de collecter les données dans le cadre de rapports.</a:t>
            </a:r>
          </a:p>
          <a:p>
            <a:pPr algn="l"/>
            <a:r>
              <a:rPr lang="fr-CA" sz="2400" b="0" i="0" dirty="0">
                <a:solidFill>
                  <a:srgbClr val="161513"/>
                </a:solidFill>
                <a:effectLst/>
                <a:latin typeface="OracleSansVF"/>
              </a:rPr>
              <a:t>Au sein d’une base de données relationnelle, il est possible de normaliser les données dans les tables de manière, par exemple, à traiter les données provenant d’applications transactionnelles. Dans le cas d’un site e-commerce, vous pourrez avoir table client, la table facture, la table des acomptes…etc.</a:t>
            </a:r>
          </a:p>
          <a:p>
            <a:pPr algn="l"/>
            <a:r>
              <a:rPr lang="fr-CA" sz="2400" b="0" i="0" dirty="0">
                <a:solidFill>
                  <a:srgbClr val="161513"/>
                </a:solidFill>
                <a:effectLst/>
                <a:latin typeface="OracleSansVF"/>
              </a:rPr>
              <a:t>Exemple de base de données relationnelle : </a:t>
            </a:r>
            <a:r>
              <a:rPr lang="fr-CA" sz="2400" b="0" i="0" dirty="0">
                <a:solidFill>
                  <a:srgbClr val="0070C0"/>
                </a:solidFill>
                <a:effectLst/>
                <a:latin typeface="OracleSansVF"/>
              </a:rPr>
              <a:t>MySQL, </a:t>
            </a:r>
            <a:r>
              <a:rPr lang="fr-CA" sz="2400" dirty="0">
                <a:solidFill>
                  <a:srgbClr val="0070C0"/>
                </a:solidFill>
                <a:latin typeface="OracleSansVF"/>
              </a:rPr>
              <a:t>Oracle </a:t>
            </a:r>
            <a:r>
              <a:rPr lang="fr-CA" sz="2400" dirty="0" err="1">
                <a:solidFill>
                  <a:srgbClr val="0070C0"/>
                </a:solidFill>
                <a:latin typeface="OracleSansVF"/>
              </a:rPr>
              <a:t>Database</a:t>
            </a:r>
            <a:r>
              <a:rPr lang="fr-CA" sz="2400" dirty="0">
                <a:solidFill>
                  <a:srgbClr val="0070C0"/>
                </a:solidFill>
                <a:latin typeface="OracleSansVF"/>
              </a:rPr>
              <a:t>, </a:t>
            </a:r>
            <a:r>
              <a:rPr lang="fr-CA" sz="2400" b="0" i="0" dirty="0">
                <a:solidFill>
                  <a:srgbClr val="0070C0"/>
                </a:solidFill>
                <a:effectLst/>
                <a:latin typeface="OracleSansVF"/>
              </a:rPr>
              <a:t>Oracle </a:t>
            </a:r>
            <a:r>
              <a:rPr lang="fr-CA" sz="2400" b="0" i="0" dirty="0" err="1">
                <a:solidFill>
                  <a:srgbClr val="0070C0"/>
                </a:solidFill>
                <a:effectLst/>
                <a:latin typeface="OracleSansVF"/>
              </a:rPr>
              <a:t>TimesTen</a:t>
            </a:r>
            <a:r>
              <a:rPr lang="fr-CA" sz="2400" b="0" i="0" dirty="0">
                <a:solidFill>
                  <a:srgbClr val="0070C0"/>
                </a:solidFill>
                <a:effectLst/>
                <a:latin typeface="OracleSansVF"/>
              </a:rPr>
              <a:t> In-Memory DB, Oracle PostgreSQL. </a:t>
            </a:r>
          </a:p>
          <a:p>
            <a:pPr algn="l"/>
            <a:endParaRPr lang="fr-SN"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820636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9000"/>
            <a:lum/>
            <a:extLst>
              <a:ext uri="{837473B0-CC2E-450A-ABE3-18F120FF3D39}">
                <a1611:picAttrSrcUrl xmlns:a1611="http://schemas.microsoft.com/office/drawing/2016/11/main" r:id="rId4"/>
              </a:ext>
            </a:extLst>
          </a:blip>
          <a:srcRect/>
          <a:stretch>
            <a:fillRect t="-24000" b="-24000"/>
          </a:stretch>
        </a:blip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ACA5306-E9EF-CA81-ACED-7065475A45C4}"/>
              </a:ext>
            </a:extLst>
          </p:cNvPr>
          <p:cNvSpPr txBox="1"/>
          <p:nvPr/>
        </p:nvSpPr>
        <p:spPr>
          <a:xfrm>
            <a:off x="1317523" y="581790"/>
            <a:ext cx="986667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fr-CA" sz="2400" b="1" i="0">
                <a:solidFill>
                  <a:srgbClr val="161513"/>
                </a:solidFill>
                <a:effectLst/>
                <a:latin typeface="Times New Roman" panose="02020603050405020304" pitchFamily="18" charset="0"/>
                <a:cs typeface="Times New Roman" panose="02020603050405020304" pitchFamily="18" charset="0"/>
              </a:rPr>
              <a:t>Qu’est-ce qu’une base de données non relationnelle, ou NoSQL ?</a:t>
            </a:r>
          </a:p>
        </p:txBody>
      </p:sp>
      <p:sp>
        <p:nvSpPr>
          <p:cNvPr id="5" name="ZoneTexte 4">
            <a:extLst>
              <a:ext uri="{FF2B5EF4-FFF2-40B4-BE49-F238E27FC236}">
                <a16:creationId xmlns:a16="http://schemas.microsoft.com/office/drawing/2014/main" id="{1135894E-CCC6-176B-A20D-9AB7F120D81C}"/>
              </a:ext>
            </a:extLst>
          </p:cNvPr>
          <p:cNvSpPr txBox="1"/>
          <p:nvPr/>
        </p:nvSpPr>
        <p:spPr>
          <a:xfrm>
            <a:off x="336755" y="1607573"/>
            <a:ext cx="11518489" cy="415498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l"/>
            <a:r>
              <a:rPr lang="fr-CA" sz="2400" b="0" i="0" dirty="0">
                <a:solidFill>
                  <a:srgbClr val="161513"/>
                </a:solidFill>
                <a:effectLst/>
                <a:latin typeface="Times New Roman" panose="02020603050405020304" pitchFamily="18" charset="0"/>
                <a:cs typeface="Times New Roman" panose="02020603050405020304" pitchFamily="18" charset="0"/>
              </a:rPr>
              <a:t>Dans un contexte de quantité croissante de données, la base de données relationnelle n’est pas assez efficace. A contrario, la base de données non relationnelle permet de stocker des données volumineuses. Celles-ci peuvent être regroupées sur plusieurs machines afin de réduire les coûts de maintenance.</a:t>
            </a:r>
          </a:p>
          <a:p>
            <a:pPr algn="l"/>
            <a:r>
              <a:rPr lang="fr-CA" sz="2400" b="0" i="0" dirty="0">
                <a:solidFill>
                  <a:srgbClr val="161513"/>
                </a:solidFill>
                <a:effectLst/>
                <a:latin typeface="Times New Roman" panose="02020603050405020304" pitchFamily="18" charset="0"/>
                <a:cs typeface="Times New Roman" panose="02020603050405020304" pitchFamily="18" charset="0"/>
              </a:rPr>
              <a:t>Les bases de données NoSQL peuvent être de différents types :</a:t>
            </a:r>
          </a:p>
          <a:p>
            <a:pPr algn="l">
              <a:buFont typeface="Arial" panose="020B0604020202020204" pitchFamily="34" charset="0"/>
              <a:buChar char="•"/>
            </a:pPr>
            <a:r>
              <a:rPr lang="fr-CA" sz="2400" b="0" i="0" dirty="0">
                <a:solidFill>
                  <a:srgbClr val="161513"/>
                </a:solidFill>
                <a:effectLst/>
                <a:latin typeface="Times New Roman" panose="02020603050405020304" pitchFamily="18" charset="0"/>
                <a:cs typeface="Times New Roman" panose="02020603050405020304" pitchFamily="18" charset="0"/>
              </a:rPr>
              <a:t>Base de données orientée documents : Les données dynamiques y sont stockées, au format JavaScript Object Notation (JSON)</a:t>
            </a:r>
            <a:br>
              <a:rPr lang="fr-CA" sz="2400" b="0" i="0" dirty="0">
                <a:solidFill>
                  <a:srgbClr val="161513"/>
                </a:solidFill>
                <a:effectLst/>
                <a:latin typeface="Times New Roman" panose="02020603050405020304" pitchFamily="18" charset="0"/>
                <a:cs typeface="Times New Roman" panose="02020603050405020304" pitchFamily="18" charset="0"/>
              </a:rPr>
            </a:br>
            <a:r>
              <a:rPr lang="fr-CA" sz="2400" b="0" i="0" dirty="0">
                <a:solidFill>
                  <a:srgbClr val="161513"/>
                </a:solidFill>
                <a:effectLst/>
                <a:latin typeface="Times New Roman" panose="02020603050405020304" pitchFamily="18" charset="0"/>
                <a:cs typeface="Times New Roman" panose="02020603050405020304" pitchFamily="18" charset="0"/>
              </a:rPr>
              <a:t>Par exemple : </a:t>
            </a:r>
            <a:r>
              <a:rPr lang="fr-CA" sz="2400" b="0" i="0" dirty="0" err="1">
                <a:solidFill>
                  <a:srgbClr val="161513"/>
                </a:solidFill>
                <a:effectLst/>
                <a:latin typeface="Times New Roman" panose="02020603050405020304" pitchFamily="18" charset="0"/>
                <a:cs typeface="Times New Roman" panose="02020603050405020304" pitchFamily="18" charset="0"/>
              </a:rPr>
              <a:t>CouchDB</a:t>
            </a:r>
            <a:r>
              <a:rPr lang="fr-CA" sz="2400" b="0" i="0" dirty="0">
                <a:solidFill>
                  <a:srgbClr val="161513"/>
                </a:solidFill>
                <a:effectLst/>
                <a:latin typeface="Times New Roman" panose="02020603050405020304" pitchFamily="18" charset="0"/>
                <a:cs typeface="Times New Roman" panose="02020603050405020304" pitchFamily="18" charset="0"/>
              </a:rPr>
              <a:t>, MongoDB, Oracle NoSQL DB Cloud Service</a:t>
            </a:r>
            <a:endParaRPr lang="fr-CA" sz="2400" b="0" i="0" u="none" strike="noStrike" dirty="0">
              <a:solidFill>
                <a:srgbClr val="006B8F"/>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fr-CA" sz="2400" b="0" i="0" dirty="0">
                <a:solidFill>
                  <a:srgbClr val="161513"/>
                </a:solidFill>
                <a:effectLst/>
                <a:latin typeface="Times New Roman" panose="02020603050405020304" pitchFamily="18" charset="0"/>
                <a:cs typeface="Times New Roman" panose="02020603050405020304" pitchFamily="18" charset="0"/>
              </a:rPr>
              <a:t>Base de données orientée colonnes : Elle est utile pour analyser les données.</a:t>
            </a:r>
            <a:br>
              <a:rPr lang="fr-CA" sz="2400" b="0" i="0" dirty="0">
                <a:solidFill>
                  <a:srgbClr val="161513"/>
                </a:solidFill>
                <a:effectLst/>
                <a:latin typeface="Times New Roman" panose="02020603050405020304" pitchFamily="18" charset="0"/>
                <a:cs typeface="Times New Roman" panose="02020603050405020304" pitchFamily="18" charset="0"/>
              </a:rPr>
            </a:br>
            <a:r>
              <a:rPr lang="fr-CA" sz="2400" b="0" i="0" dirty="0">
                <a:solidFill>
                  <a:srgbClr val="161513"/>
                </a:solidFill>
                <a:effectLst/>
                <a:latin typeface="Times New Roman" panose="02020603050405020304" pitchFamily="18" charset="0"/>
                <a:cs typeface="Times New Roman" panose="02020603050405020304" pitchFamily="18" charset="0"/>
              </a:rPr>
              <a:t>Par exemple : Apache Cassandra, Oracle NoSQL</a:t>
            </a:r>
          </a:p>
          <a:p>
            <a:pPr algn="l"/>
            <a:endParaRPr lang="fr-CA" sz="2400" b="0" i="0" u="none" strike="noStrike" dirty="0">
              <a:solidFill>
                <a:srgbClr val="006B8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327809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9000"/>
            <a:lum/>
            <a:extLst>
              <a:ext uri="{837473B0-CC2E-450A-ABE3-18F120FF3D39}">
                <a1611:picAttrSrcUrl xmlns:a1611="http://schemas.microsoft.com/office/drawing/2016/11/main" r:id="rId4"/>
              </a:ext>
            </a:extLst>
          </a:blip>
          <a:srcRect/>
          <a:stretch>
            <a:fillRect t="-24000" b="-24000"/>
          </a:stretch>
        </a:blip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135894E-CCC6-176B-A20D-9AB7F120D81C}"/>
              </a:ext>
            </a:extLst>
          </p:cNvPr>
          <p:cNvSpPr txBox="1"/>
          <p:nvPr/>
        </p:nvSpPr>
        <p:spPr>
          <a:xfrm>
            <a:off x="806245" y="1695964"/>
            <a:ext cx="10579509" cy="440120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l">
              <a:buFont typeface="Arial" panose="020B0604020202020204" pitchFamily="34" charset="0"/>
              <a:buChar char="•"/>
            </a:pPr>
            <a:r>
              <a:rPr lang="fr-CA" sz="2800" b="0" i="0" dirty="0">
                <a:solidFill>
                  <a:srgbClr val="161513"/>
                </a:solidFill>
                <a:effectLst/>
                <a:latin typeface="Times New Roman" panose="02020603050405020304" pitchFamily="18" charset="0"/>
                <a:cs typeface="Times New Roman" panose="02020603050405020304" pitchFamily="18" charset="0"/>
              </a:rPr>
              <a:t>Base de données en cache : Les données sont stockées sur le disque ou le cache.</a:t>
            </a:r>
            <a:br>
              <a:rPr lang="fr-CA" sz="2800" b="0" i="0" dirty="0">
                <a:solidFill>
                  <a:srgbClr val="161513"/>
                </a:solidFill>
                <a:effectLst/>
                <a:latin typeface="Times New Roman" panose="02020603050405020304" pitchFamily="18" charset="0"/>
                <a:cs typeface="Times New Roman" panose="02020603050405020304" pitchFamily="18" charset="0"/>
              </a:rPr>
            </a:br>
            <a:r>
              <a:rPr lang="fr-CA" sz="2800" b="0" i="0" dirty="0">
                <a:solidFill>
                  <a:srgbClr val="161513"/>
                </a:solidFill>
                <a:effectLst/>
                <a:latin typeface="Times New Roman" panose="02020603050405020304" pitchFamily="18" charset="0"/>
                <a:cs typeface="Times New Roman" panose="02020603050405020304" pitchFamily="18" charset="0"/>
              </a:rPr>
              <a:t>Par exemple : Oracle </a:t>
            </a:r>
            <a:r>
              <a:rPr lang="fr-CA" sz="2800" b="0" i="0" dirty="0" err="1">
                <a:solidFill>
                  <a:srgbClr val="161513"/>
                </a:solidFill>
                <a:effectLst/>
                <a:latin typeface="Times New Roman" panose="02020603050405020304" pitchFamily="18" charset="0"/>
                <a:cs typeface="Times New Roman" panose="02020603050405020304" pitchFamily="18" charset="0"/>
              </a:rPr>
              <a:t>Coherence</a:t>
            </a:r>
            <a:r>
              <a:rPr lang="fr-CA" sz="2800" b="0" i="0" dirty="0">
                <a:solidFill>
                  <a:srgbClr val="161513"/>
                </a:solidFill>
                <a:effectLst/>
                <a:latin typeface="Times New Roman" panose="02020603050405020304" pitchFamily="18" charset="0"/>
                <a:cs typeface="Times New Roman" panose="02020603050405020304" pitchFamily="18" charset="0"/>
              </a:rPr>
              <a:t>, </a:t>
            </a:r>
            <a:r>
              <a:rPr lang="fr-CA" sz="2800" b="0" i="0" dirty="0" err="1">
                <a:solidFill>
                  <a:srgbClr val="161513"/>
                </a:solidFill>
                <a:effectLst/>
                <a:latin typeface="Times New Roman" panose="02020603050405020304" pitchFamily="18" charset="0"/>
                <a:cs typeface="Times New Roman" panose="02020603050405020304" pitchFamily="18" charset="0"/>
              </a:rPr>
              <a:t>Memcache</a:t>
            </a:r>
            <a:r>
              <a:rPr lang="fr-CA" sz="2800" b="0" i="0" dirty="0">
                <a:solidFill>
                  <a:srgbClr val="161513"/>
                </a:solidFill>
                <a:effectLst/>
                <a:latin typeface="Times New Roman" panose="02020603050405020304" pitchFamily="18" charset="0"/>
                <a:cs typeface="Times New Roman" panose="02020603050405020304" pitchFamily="18" charset="0"/>
              </a:rPr>
              <a:t>, OCI Cache </a:t>
            </a:r>
            <a:r>
              <a:rPr lang="fr-CA" sz="2800" b="0" i="0" dirty="0" err="1">
                <a:solidFill>
                  <a:srgbClr val="161513"/>
                </a:solidFill>
                <a:effectLst/>
                <a:latin typeface="Times New Roman" panose="02020603050405020304" pitchFamily="18" charset="0"/>
                <a:cs typeface="Times New Roman" panose="02020603050405020304" pitchFamily="18" charset="0"/>
              </a:rPr>
              <a:t>with</a:t>
            </a:r>
            <a:r>
              <a:rPr lang="fr-CA" sz="2800" b="0" i="0" dirty="0">
                <a:solidFill>
                  <a:srgbClr val="161513"/>
                </a:solidFill>
                <a:effectLst/>
                <a:latin typeface="Times New Roman" panose="02020603050405020304" pitchFamily="18" charset="0"/>
                <a:cs typeface="Times New Roman" panose="02020603050405020304" pitchFamily="18" charset="0"/>
              </a:rPr>
              <a:t> Redis</a:t>
            </a:r>
          </a:p>
          <a:p>
            <a:pPr algn="l">
              <a:buFont typeface="Arial" panose="020B0604020202020204" pitchFamily="34" charset="0"/>
              <a:buChar char="•"/>
            </a:pPr>
            <a:r>
              <a:rPr lang="fr-CA" sz="2800" b="0" i="0" dirty="0">
                <a:solidFill>
                  <a:srgbClr val="161513"/>
                </a:solidFill>
                <a:effectLst/>
                <a:latin typeface="Times New Roman" panose="02020603050405020304" pitchFamily="18" charset="0"/>
                <a:cs typeface="Times New Roman" panose="02020603050405020304" pitchFamily="18" charset="0"/>
              </a:rPr>
              <a:t>Base de données orientée graphe : Elle est composée de nœuds et créé des relations en utilisant des arêtes.</a:t>
            </a:r>
            <a:br>
              <a:rPr lang="fr-CA" sz="2800" b="0" i="0" dirty="0">
                <a:solidFill>
                  <a:srgbClr val="161513"/>
                </a:solidFill>
                <a:effectLst/>
                <a:latin typeface="Times New Roman" panose="02020603050405020304" pitchFamily="18" charset="0"/>
                <a:cs typeface="Times New Roman" panose="02020603050405020304" pitchFamily="18" charset="0"/>
              </a:rPr>
            </a:br>
            <a:r>
              <a:rPr lang="fr-CA" sz="2800" b="0" i="0" dirty="0">
                <a:solidFill>
                  <a:srgbClr val="161513"/>
                </a:solidFill>
                <a:effectLst/>
                <a:latin typeface="Times New Roman" panose="02020603050405020304" pitchFamily="18" charset="0"/>
                <a:cs typeface="Times New Roman" panose="02020603050405020304" pitchFamily="18" charset="0"/>
              </a:rPr>
              <a:t>Par exemple. Neo4J, Oracle Graph.</a:t>
            </a:r>
          </a:p>
          <a:p>
            <a:pPr algn="l">
              <a:buFont typeface="Arial" panose="020B0604020202020204" pitchFamily="34" charset="0"/>
              <a:buChar char="•"/>
            </a:pPr>
            <a:r>
              <a:rPr lang="fr-CA" sz="2800" b="0" i="0" dirty="0">
                <a:solidFill>
                  <a:srgbClr val="161513"/>
                </a:solidFill>
                <a:effectLst/>
                <a:latin typeface="Times New Roman" panose="02020603050405020304" pitchFamily="18" charset="0"/>
                <a:cs typeface="Times New Roman" panose="02020603050405020304" pitchFamily="18" charset="0"/>
              </a:rPr>
              <a:t>Base de données </a:t>
            </a:r>
            <a:r>
              <a:rPr lang="fr-CA" sz="2800" b="0" i="0" dirty="0" err="1">
                <a:solidFill>
                  <a:srgbClr val="161513"/>
                </a:solidFill>
                <a:effectLst/>
                <a:latin typeface="Times New Roman" panose="02020603050405020304" pitchFamily="18" charset="0"/>
                <a:cs typeface="Times New Roman" panose="02020603050405020304" pitchFamily="18" charset="0"/>
              </a:rPr>
              <a:t>search</a:t>
            </a:r>
            <a:r>
              <a:rPr lang="fr-CA" sz="2800" b="0" i="0" dirty="0">
                <a:solidFill>
                  <a:srgbClr val="161513"/>
                </a:solidFill>
                <a:effectLst/>
                <a:latin typeface="Times New Roman" panose="02020603050405020304" pitchFamily="18" charset="0"/>
                <a:cs typeface="Times New Roman" panose="02020603050405020304" pitchFamily="18" charset="0"/>
              </a:rPr>
              <a:t> engine : un moteur de recherche qui fonctionne sur du matériel stocké dans une base de données numérique.</a:t>
            </a:r>
            <a:br>
              <a:rPr lang="fr-CA" sz="2800" b="0" i="0" dirty="0">
                <a:solidFill>
                  <a:srgbClr val="161513"/>
                </a:solidFill>
                <a:effectLst/>
                <a:latin typeface="Times New Roman" panose="02020603050405020304" pitchFamily="18" charset="0"/>
                <a:cs typeface="Times New Roman" panose="02020603050405020304" pitchFamily="18" charset="0"/>
              </a:rPr>
            </a:br>
            <a:r>
              <a:rPr lang="fr-CA" sz="2800" b="0" i="0" dirty="0">
                <a:solidFill>
                  <a:srgbClr val="161513"/>
                </a:solidFill>
                <a:effectLst/>
                <a:latin typeface="Times New Roman" panose="02020603050405020304" pitchFamily="18" charset="0"/>
                <a:cs typeface="Times New Roman" panose="02020603050405020304" pitchFamily="18" charset="0"/>
              </a:rPr>
              <a:t>Par exemple : OCI </a:t>
            </a:r>
            <a:r>
              <a:rPr lang="fr-CA" sz="2800" b="0" i="0" dirty="0" err="1">
                <a:solidFill>
                  <a:srgbClr val="161513"/>
                </a:solidFill>
                <a:effectLst/>
                <a:latin typeface="Times New Roman" panose="02020603050405020304" pitchFamily="18" charset="0"/>
                <a:cs typeface="Times New Roman" panose="02020603050405020304" pitchFamily="18" charset="0"/>
              </a:rPr>
              <a:t>Search</a:t>
            </a:r>
            <a:r>
              <a:rPr lang="fr-CA" sz="2800" b="0" i="0" dirty="0">
                <a:solidFill>
                  <a:srgbClr val="161513"/>
                </a:solidFill>
                <a:effectLst/>
                <a:latin typeface="Times New Roman" panose="02020603050405020304" pitchFamily="18" charset="0"/>
                <a:cs typeface="Times New Roman" panose="02020603050405020304" pitchFamily="18" charset="0"/>
              </a:rPr>
              <a:t> </a:t>
            </a:r>
            <a:r>
              <a:rPr lang="fr-CA" sz="2800" b="0" i="0" dirty="0" err="1">
                <a:solidFill>
                  <a:srgbClr val="161513"/>
                </a:solidFill>
                <a:effectLst/>
                <a:latin typeface="Times New Roman" panose="02020603050405020304" pitchFamily="18" charset="0"/>
                <a:cs typeface="Times New Roman" panose="02020603050405020304" pitchFamily="18" charset="0"/>
              </a:rPr>
              <a:t>with</a:t>
            </a:r>
            <a:r>
              <a:rPr lang="fr-CA" sz="2800" b="0" i="0" dirty="0">
                <a:solidFill>
                  <a:srgbClr val="161513"/>
                </a:solidFill>
                <a:effectLst/>
                <a:latin typeface="Times New Roman" panose="02020603050405020304" pitchFamily="18" charset="0"/>
                <a:cs typeface="Times New Roman" panose="02020603050405020304" pitchFamily="18" charset="0"/>
              </a:rPr>
              <a:t> </a:t>
            </a:r>
            <a:r>
              <a:rPr lang="fr-CA" sz="2800" b="0" i="0" dirty="0" err="1">
                <a:solidFill>
                  <a:srgbClr val="161513"/>
                </a:solidFill>
                <a:effectLst/>
                <a:latin typeface="Times New Roman" panose="02020603050405020304" pitchFamily="18" charset="0"/>
                <a:cs typeface="Times New Roman" panose="02020603050405020304" pitchFamily="18" charset="0"/>
              </a:rPr>
              <a:t>OpenSearch</a:t>
            </a:r>
            <a:r>
              <a:rPr lang="fr-CA" sz="2800" b="0" i="0" dirty="0">
                <a:solidFill>
                  <a:srgbClr val="161513"/>
                </a:solidFill>
                <a:effectLst/>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fr-CA" sz="2800" b="0" i="0" dirty="0">
                <a:solidFill>
                  <a:srgbClr val="161513"/>
                </a:solidFill>
                <a:effectLst/>
                <a:latin typeface="Times New Roman" panose="02020603050405020304" pitchFamily="18" charset="0"/>
                <a:cs typeface="Times New Roman" panose="02020603050405020304" pitchFamily="18" charset="0"/>
              </a:rPr>
              <a:t>Etc…</a:t>
            </a:r>
          </a:p>
        </p:txBody>
      </p:sp>
      <p:sp>
        <p:nvSpPr>
          <p:cNvPr id="2" name="ZoneTexte 1">
            <a:extLst>
              <a:ext uri="{FF2B5EF4-FFF2-40B4-BE49-F238E27FC236}">
                <a16:creationId xmlns:a16="http://schemas.microsoft.com/office/drawing/2014/main" id="{FCF03DD9-40A7-D7E7-8020-E8CD6C88BD27}"/>
              </a:ext>
            </a:extLst>
          </p:cNvPr>
          <p:cNvSpPr txBox="1"/>
          <p:nvPr/>
        </p:nvSpPr>
        <p:spPr>
          <a:xfrm>
            <a:off x="1317523" y="581790"/>
            <a:ext cx="986667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fr-CA" sz="2400" b="1" i="0">
                <a:solidFill>
                  <a:srgbClr val="161513"/>
                </a:solidFill>
                <a:effectLst/>
                <a:latin typeface="Times New Roman" panose="02020603050405020304" pitchFamily="18" charset="0"/>
                <a:cs typeface="Times New Roman" panose="02020603050405020304" pitchFamily="18" charset="0"/>
              </a:rPr>
              <a:t>Qu’est-ce qu’une base de données non relationnelle, ou NoSQL ?</a:t>
            </a:r>
          </a:p>
        </p:txBody>
      </p:sp>
    </p:spTree>
    <p:extLst>
      <p:ext uri="{BB962C8B-B14F-4D97-AF65-F5344CB8AC3E}">
        <p14:creationId xmlns:p14="http://schemas.microsoft.com/office/powerpoint/2010/main" val="17904514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9000"/>
            <a:lum/>
            <a:extLst>
              <a:ext uri="{837473B0-CC2E-450A-ABE3-18F120FF3D39}">
                <a1611:picAttrSrcUrl xmlns:a1611="http://schemas.microsoft.com/office/drawing/2016/11/main" r:id="rId4"/>
              </a:ext>
            </a:extLst>
          </a:blip>
          <a:srcRect/>
          <a:stretch>
            <a:fillRect t="-24000" b="-24000"/>
          </a:stretch>
        </a:blip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43F46CA-A6DA-5391-B0B9-F2D7897E7052}"/>
              </a:ext>
            </a:extLst>
          </p:cNvPr>
          <p:cNvSpPr txBox="1"/>
          <p:nvPr/>
        </p:nvSpPr>
        <p:spPr>
          <a:xfrm>
            <a:off x="1548581" y="333139"/>
            <a:ext cx="8554065" cy="83099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fr-CA" sz="2400" b="0" i="0" dirty="0">
                <a:solidFill>
                  <a:srgbClr val="232F3E"/>
                </a:solidFill>
                <a:effectLst/>
                <a:latin typeface="Times New Roman" panose="02020603050405020304" pitchFamily="18" charset="0"/>
                <a:cs typeface="Times New Roman" panose="02020603050405020304" pitchFamily="18" charset="0"/>
              </a:rPr>
              <a:t>Quelle est la différence entre une base de données relationnelle et non relationnelle ?</a:t>
            </a:r>
          </a:p>
        </p:txBody>
      </p:sp>
      <p:sp>
        <p:nvSpPr>
          <p:cNvPr id="5" name="ZoneTexte 4">
            <a:extLst>
              <a:ext uri="{FF2B5EF4-FFF2-40B4-BE49-F238E27FC236}">
                <a16:creationId xmlns:a16="http://schemas.microsoft.com/office/drawing/2014/main" id="{8AF81449-913B-951D-651A-9AC78C45C3B6}"/>
              </a:ext>
            </a:extLst>
          </p:cNvPr>
          <p:cNvSpPr txBox="1"/>
          <p:nvPr/>
        </p:nvSpPr>
        <p:spPr>
          <a:xfrm>
            <a:off x="493456" y="1555388"/>
            <a:ext cx="10998609" cy="378565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CA" sz="2400" b="0" i="0" dirty="0">
                <a:solidFill>
                  <a:srgbClr val="333333"/>
                </a:solidFill>
                <a:effectLst/>
                <a:latin typeface="Times New Roman" panose="02020603050405020304" pitchFamily="18" charset="0"/>
                <a:cs typeface="Times New Roman" panose="02020603050405020304" pitchFamily="18" charset="0"/>
              </a:rPr>
              <a:t>Les bases de données relationnelles et non relationnelles sont deux méthodes de stockage de données pour les applications. Une base de données relationnelle (ou base de données SQL) stocke les données sous forme de table avec des lignes et des colonnes. Vous pouvez lier les tables dans une base de données relationnelle pour mieux comprendre l'interconnexion entre les différents points de données. D'autre part, les bases de données non relationnelles (ou bases de données NoSQL) utilisent divers modèles de données pour accéder aux données et les gérer. Elles sont spécialement optimisées pour les applications qui nécessitent un volume de données important, une faible latence et des modèles de données flexibles, qui sont obtenus en assouplissant certaines des restrictions de cohérence des données des autres bases de données.</a:t>
            </a:r>
          </a:p>
        </p:txBody>
      </p:sp>
    </p:spTree>
    <p:extLst>
      <p:ext uri="{BB962C8B-B14F-4D97-AF65-F5344CB8AC3E}">
        <p14:creationId xmlns:p14="http://schemas.microsoft.com/office/powerpoint/2010/main" val="120894226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9000"/>
            <a:lum/>
            <a:extLst>
              <a:ext uri="{837473B0-CC2E-450A-ABE3-18F120FF3D39}">
                <a1611:picAttrSrcUrl xmlns:a1611="http://schemas.microsoft.com/office/drawing/2016/11/main" r:id="rId4"/>
              </a:ext>
            </a:extLst>
          </a:blip>
          <a:srcRect/>
          <a:stretch>
            <a:fillRect t="-24000" b="-24000"/>
          </a:stretch>
        </a:blip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29A2FBE-2599-35B4-1303-BAEFCBBC70A2}"/>
              </a:ext>
            </a:extLst>
          </p:cNvPr>
          <p:cNvSpPr txBox="1"/>
          <p:nvPr/>
        </p:nvSpPr>
        <p:spPr>
          <a:xfrm>
            <a:off x="441223" y="735811"/>
            <a:ext cx="11309554" cy="19389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CA" sz="2400" b="0" i="0" dirty="0">
                <a:solidFill>
                  <a:srgbClr val="161513"/>
                </a:solidFill>
                <a:effectLst/>
                <a:latin typeface="Times New Roman" panose="02020603050405020304" pitchFamily="18" charset="0"/>
                <a:cs typeface="Times New Roman" panose="02020603050405020304" pitchFamily="18" charset="0"/>
              </a:rPr>
              <a:t>Finalement, la différence qui existe entre une base de données relationnelle et une base de données non relationnelle est la façon de stocker. L’une stocke les données dans des tables tandis que l’autre les stockent au format clé-valeur de manière à stocker davantage en termes de quantité. Si le NoSQL répond à la problématique actuelle du Big Data, il ne replace pas pour autant la base de données relationnel mais plutôt la complète.</a:t>
            </a:r>
            <a:endParaRPr lang="fr-SN" sz="2400" dirty="0">
              <a:latin typeface="Times New Roman" panose="02020603050405020304" pitchFamily="18" charset="0"/>
              <a:cs typeface="Times New Roman" panose="02020603050405020304" pitchFamily="18" charset="0"/>
            </a:endParaRPr>
          </a:p>
        </p:txBody>
      </p:sp>
      <p:sp>
        <p:nvSpPr>
          <p:cNvPr id="4" name="ZoneTexte 3">
            <a:extLst>
              <a:ext uri="{FF2B5EF4-FFF2-40B4-BE49-F238E27FC236}">
                <a16:creationId xmlns:a16="http://schemas.microsoft.com/office/drawing/2014/main" id="{C26FEAB2-137D-E14B-5941-C457BB0C44E3}"/>
              </a:ext>
            </a:extLst>
          </p:cNvPr>
          <p:cNvSpPr txBox="1"/>
          <p:nvPr/>
        </p:nvSpPr>
        <p:spPr>
          <a:xfrm>
            <a:off x="441223" y="170910"/>
            <a:ext cx="11309554"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fr-CA" sz="2400" b="0" i="0" dirty="0">
                <a:solidFill>
                  <a:srgbClr val="232F3E"/>
                </a:solidFill>
                <a:effectLst/>
                <a:latin typeface="Times New Roman" panose="02020603050405020304" pitchFamily="18" charset="0"/>
                <a:cs typeface="Times New Roman" panose="02020603050405020304" pitchFamily="18" charset="0"/>
              </a:rPr>
              <a:t>Quelle est la différence entre une base de données relationnelle et non relationnelle ?</a:t>
            </a:r>
          </a:p>
        </p:txBody>
      </p:sp>
      <p:graphicFrame>
        <p:nvGraphicFramePr>
          <p:cNvPr id="7" name="Tableau 6">
            <a:extLst>
              <a:ext uri="{FF2B5EF4-FFF2-40B4-BE49-F238E27FC236}">
                <a16:creationId xmlns:a16="http://schemas.microsoft.com/office/drawing/2014/main" id="{741A709D-DADB-C5B7-871E-A042850CCE4A}"/>
              </a:ext>
            </a:extLst>
          </p:cNvPr>
          <p:cNvGraphicFramePr>
            <a:graphicFrameLocks noGrp="1"/>
          </p:cNvGraphicFramePr>
          <p:nvPr>
            <p:extLst>
              <p:ext uri="{D42A27DB-BD31-4B8C-83A1-F6EECF244321}">
                <p14:modId xmlns:p14="http://schemas.microsoft.com/office/powerpoint/2010/main" val="1901918827"/>
              </p:ext>
            </p:extLst>
          </p:nvPr>
        </p:nvGraphicFramePr>
        <p:xfrm>
          <a:off x="235975" y="2848053"/>
          <a:ext cx="11675805" cy="3877213"/>
        </p:xfrm>
        <a:graphic>
          <a:graphicData uri="http://schemas.openxmlformats.org/drawingml/2006/table">
            <a:tbl>
              <a:tblPr/>
              <a:tblGrid>
                <a:gridCol w="3891935">
                  <a:extLst>
                    <a:ext uri="{9D8B030D-6E8A-4147-A177-3AD203B41FA5}">
                      <a16:colId xmlns:a16="http://schemas.microsoft.com/office/drawing/2014/main" val="4150546640"/>
                    </a:ext>
                  </a:extLst>
                </a:gridCol>
                <a:gridCol w="3891935">
                  <a:extLst>
                    <a:ext uri="{9D8B030D-6E8A-4147-A177-3AD203B41FA5}">
                      <a16:colId xmlns:a16="http://schemas.microsoft.com/office/drawing/2014/main" val="4039013447"/>
                    </a:ext>
                  </a:extLst>
                </a:gridCol>
                <a:gridCol w="3891935">
                  <a:extLst>
                    <a:ext uri="{9D8B030D-6E8A-4147-A177-3AD203B41FA5}">
                      <a16:colId xmlns:a16="http://schemas.microsoft.com/office/drawing/2014/main" val="3244868301"/>
                    </a:ext>
                  </a:extLst>
                </a:gridCol>
              </a:tblGrid>
              <a:tr h="397663">
                <a:tc>
                  <a:txBody>
                    <a:bodyPr/>
                    <a:lstStyle/>
                    <a:p>
                      <a:r>
                        <a:rPr lang="fr-SN">
                          <a:effectLst/>
                        </a:rPr>
                        <a:t>Catégorie</a:t>
                      </a:r>
                    </a:p>
                  </a:txBody>
                  <a:tcPr anchor="ctr">
                    <a:lnL>
                      <a:noFill/>
                    </a:lnL>
                    <a:lnR>
                      <a:noFill/>
                    </a:lnR>
                    <a:lnT>
                      <a:noFill/>
                    </a:lnT>
                    <a:lnB>
                      <a:noFill/>
                    </a:lnB>
                    <a:solidFill>
                      <a:srgbClr val="FBFBFB"/>
                    </a:solidFill>
                  </a:tcPr>
                </a:tc>
                <a:tc>
                  <a:txBody>
                    <a:bodyPr/>
                    <a:lstStyle/>
                    <a:p>
                      <a:r>
                        <a:rPr lang="fr-SN">
                          <a:effectLst/>
                        </a:rPr>
                        <a:t>Base de données relationnelle</a:t>
                      </a:r>
                    </a:p>
                  </a:txBody>
                  <a:tcPr anchor="ctr">
                    <a:lnL>
                      <a:noFill/>
                    </a:lnL>
                    <a:lnR>
                      <a:noFill/>
                    </a:lnR>
                    <a:lnT>
                      <a:noFill/>
                    </a:lnT>
                    <a:lnB>
                      <a:noFill/>
                    </a:lnB>
                    <a:solidFill>
                      <a:srgbClr val="FBFBFB"/>
                    </a:solidFill>
                  </a:tcPr>
                </a:tc>
                <a:tc>
                  <a:txBody>
                    <a:bodyPr/>
                    <a:lstStyle/>
                    <a:p>
                      <a:r>
                        <a:rPr lang="fr-CA">
                          <a:effectLst/>
                        </a:rPr>
                        <a:t>Base de données non relationnelle</a:t>
                      </a:r>
                    </a:p>
                  </a:txBody>
                  <a:tcPr anchor="ctr">
                    <a:lnL>
                      <a:noFill/>
                    </a:lnL>
                    <a:lnR>
                      <a:noFill/>
                    </a:lnR>
                    <a:lnT>
                      <a:noFill/>
                    </a:lnT>
                    <a:lnB>
                      <a:noFill/>
                    </a:lnB>
                    <a:solidFill>
                      <a:srgbClr val="FBFBFB"/>
                    </a:solidFill>
                  </a:tcPr>
                </a:tc>
                <a:extLst>
                  <a:ext uri="{0D108BD9-81ED-4DB2-BD59-A6C34878D82A}">
                    <a16:rowId xmlns:a16="http://schemas.microsoft.com/office/drawing/2014/main" val="500430396"/>
                  </a:ext>
                </a:extLst>
              </a:tr>
              <a:tr h="397663">
                <a:tc>
                  <a:txBody>
                    <a:bodyPr/>
                    <a:lstStyle/>
                    <a:p>
                      <a:r>
                        <a:rPr lang="fr-SN">
                          <a:effectLst/>
                        </a:rPr>
                        <a:t>Modèle de données</a:t>
                      </a:r>
                    </a:p>
                  </a:txBody>
                  <a:tcPr anchor="ctr">
                    <a:lnL>
                      <a:noFill/>
                    </a:lnL>
                    <a:lnR>
                      <a:noFill/>
                    </a:lnR>
                    <a:lnT>
                      <a:noFill/>
                    </a:lnT>
                    <a:lnB>
                      <a:noFill/>
                    </a:lnB>
                    <a:solidFill>
                      <a:srgbClr val="FBFBFB"/>
                    </a:solidFill>
                  </a:tcPr>
                </a:tc>
                <a:tc>
                  <a:txBody>
                    <a:bodyPr/>
                    <a:lstStyle/>
                    <a:p>
                      <a:r>
                        <a:rPr lang="fr-SN">
                          <a:effectLst/>
                        </a:rPr>
                        <a:t>Tabulaire.</a:t>
                      </a:r>
                    </a:p>
                  </a:txBody>
                  <a:tcPr anchor="ctr">
                    <a:lnL>
                      <a:noFill/>
                    </a:lnL>
                    <a:lnR>
                      <a:noFill/>
                    </a:lnR>
                    <a:lnT>
                      <a:noFill/>
                    </a:lnT>
                    <a:lnB>
                      <a:noFill/>
                    </a:lnB>
                    <a:solidFill>
                      <a:srgbClr val="FBFBFB"/>
                    </a:solidFill>
                  </a:tcPr>
                </a:tc>
                <a:tc>
                  <a:txBody>
                    <a:bodyPr/>
                    <a:lstStyle/>
                    <a:p>
                      <a:r>
                        <a:rPr lang="fr-SN">
                          <a:effectLst/>
                        </a:rPr>
                        <a:t>Clé-valeur, document ou graphique.</a:t>
                      </a:r>
                    </a:p>
                  </a:txBody>
                  <a:tcPr anchor="ctr">
                    <a:lnL>
                      <a:noFill/>
                    </a:lnL>
                    <a:lnR>
                      <a:noFill/>
                    </a:lnR>
                    <a:lnT>
                      <a:noFill/>
                    </a:lnT>
                    <a:lnB>
                      <a:noFill/>
                    </a:lnB>
                    <a:solidFill>
                      <a:srgbClr val="FBFBFB"/>
                    </a:solidFill>
                  </a:tcPr>
                </a:tc>
                <a:extLst>
                  <a:ext uri="{0D108BD9-81ED-4DB2-BD59-A6C34878D82A}">
                    <a16:rowId xmlns:a16="http://schemas.microsoft.com/office/drawing/2014/main" val="2384703871"/>
                  </a:ext>
                </a:extLst>
              </a:tr>
              <a:tr h="695910">
                <a:tc>
                  <a:txBody>
                    <a:bodyPr/>
                    <a:lstStyle/>
                    <a:p>
                      <a:r>
                        <a:rPr lang="fr-SN" dirty="0">
                          <a:effectLst/>
                        </a:rPr>
                        <a:t>Type de données</a:t>
                      </a:r>
                    </a:p>
                  </a:txBody>
                  <a:tcPr anchor="ctr">
                    <a:lnL>
                      <a:noFill/>
                    </a:lnL>
                    <a:lnR>
                      <a:noFill/>
                    </a:lnR>
                    <a:lnT>
                      <a:noFill/>
                    </a:lnT>
                    <a:lnB>
                      <a:noFill/>
                    </a:lnB>
                    <a:solidFill>
                      <a:srgbClr val="FBFBFB"/>
                    </a:solidFill>
                  </a:tcPr>
                </a:tc>
                <a:tc>
                  <a:txBody>
                    <a:bodyPr/>
                    <a:lstStyle/>
                    <a:p>
                      <a:r>
                        <a:rPr lang="fr-SN">
                          <a:effectLst/>
                        </a:rPr>
                        <a:t>Structurées.</a:t>
                      </a:r>
                    </a:p>
                  </a:txBody>
                  <a:tcPr anchor="ctr">
                    <a:lnL>
                      <a:noFill/>
                    </a:lnL>
                    <a:lnR>
                      <a:noFill/>
                    </a:lnR>
                    <a:lnT>
                      <a:noFill/>
                    </a:lnT>
                    <a:lnB>
                      <a:noFill/>
                    </a:lnB>
                    <a:solidFill>
                      <a:srgbClr val="FBFBFB"/>
                    </a:solidFill>
                  </a:tcPr>
                </a:tc>
                <a:tc>
                  <a:txBody>
                    <a:bodyPr/>
                    <a:lstStyle/>
                    <a:p>
                      <a:r>
                        <a:rPr lang="fr-CA">
                          <a:effectLst/>
                        </a:rPr>
                        <a:t>Structurées, semi-structurées et non structurées.</a:t>
                      </a:r>
                    </a:p>
                  </a:txBody>
                  <a:tcPr anchor="ctr">
                    <a:lnL>
                      <a:noFill/>
                    </a:lnL>
                    <a:lnR>
                      <a:noFill/>
                    </a:lnR>
                    <a:lnT>
                      <a:noFill/>
                    </a:lnT>
                    <a:lnB>
                      <a:noFill/>
                    </a:lnB>
                    <a:solidFill>
                      <a:srgbClr val="FBFBFB"/>
                    </a:solidFill>
                  </a:tcPr>
                </a:tc>
                <a:extLst>
                  <a:ext uri="{0D108BD9-81ED-4DB2-BD59-A6C34878D82A}">
                    <a16:rowId xmlns:a16="http://schemas.microsoft.com/office/drawing/2014/main" val="596437889"/>
                  </a:ext>
                </a:extLst>
              </a:tr>
              <a:tr h="695910">
                <a:tc>
                  <a:txBody>
                    <a:bodyPr/>
                    <a:lstStyle/>
                    <a:p>
                      <a:r>
                        <a:rPr lang="fr-SN">
                          <a:effectLst/>
                        </a:rPr>
                        <a:t>Intégrité des données</a:t>
                      </a:r>
                    </a:p>
                  </a:txBody>
                  <a:tcPr anchor="ctr">
                    <a:lnL>
                      <a:noFill/>
                    </a:lnL>
                    <a:lnR>
                      <a:noFill/>
                    </a:lnR>
                    <a:lnT>
                      <a:noFill/>
                    </a:lnT>
                    <a:lnB>
                      <a:noFill/>
                    </a:lnB>
                    <a:solidFill>
                      <a:srgbClr val="FBFBFB"/>
                    </a:solidFill>
                  </a:tcPr>
                </a:tc>
                <a:tc>
                  <a:txBody>
                    <a:bodyPr/>
                    <a:lstStyle/>
                    <a:p>
                      <a:r>
                        <a:rPr lang="fr-CA">
                          <a:effectLst/>
                        </a:rPr>
                        <a:t>Élevée avec une conformité ACID totale.</a:t>
                      </a:r>
                    </a:p>
                  </a:txBody>
                  <a:tcPr anchor="ctr">
                    <a:lnL>
                      <a:noFill/>
                    </a:lnL>
                    <a:lnR>
                      <a:noFill/>
                    </a:lnR>
                    <a:lnT>
                      <a:noFill/>
                    </a:lnT>
                    <a:lnB>
                      <a:noFill/>
                    </a:lnB>
                    <a:solidFill>
                      <a:srgbClr val="FBFBFB"/>
                    </a:solidFill>
                  </a:tcPr>
                </a:tc>
                <a:tc>
                  <a:txBody>
                    <a:bodyPr/>
                    <a:lstStyle/>
                    <a:p>
                      <a:r>
                        <a:rPr lang="fr-SN">
                          <a:effectLst/>
                        </a:rPr>
                        <a:t>Modèle de cohérence éventuelle.</a:t>
                      </a:r>
                    </a:p>
                  </a:txBody>
                  <a:tcPr anchor="ctr">
                    <a:lnL>
                      <a:noFill/>
                    </a:lnL>
                    <a:lnR>
                      <a:noFill/>
                    </a:lnR>
                    <a:lnT>
                      <a:noFill/>
                    </a:lnT>
                    <a:lnB>
                      <a:noFill/>
                    </a:lnB>
                    <a:solidFill>
                      <a:srgbClr val="FBFBFB"/>
                    </a:solidFill>
                  </a:tcPr>
                </a:tc>
                <a:extLst>
                  <a:ext uri="{0D108BD9-81ED-4DB2-BD59-A6C34878D82A}">
                    <a16:rowId xmlns:a16="http://schemas.microsoft.com/office/drawing/2014/main" val="3461686282"/>
                  </a:ext>
                </a:extLst>
              </a:tr>
              <a:tr h="695910">
                <a:tc>
                  <a:txBody>
                    <a:bodyPr/>
                    <a:lstStyle/>
                    <a:p>
                      <a:r>
                        <a:rPr lang="fr-SN">
                          <a:effectLst/>
                        </a:rPr>
                        <a:t>Performances</a:t>
                      </a:r>
                    </a:p>
                  </a:txBody>
                  <a:tcPr anchor="ctr">
                    <a:lnL>
                      <a:noFill/>
                    </a:lnL>
                    <a:lnR>
                      <a:noFill/>
                    </a:lnR>
                    <a:lnT>
                      <a:noFill/>
                    </a:lnT>
                    <a:lnB>
                      <a:noFill/>
                    </a:lnB>
                    <a:solidFill>
                      <a:srgbClr val="FBFBFB"/>
                    </a:solidFill>
                  </a:tcPr>
                </a:tc>
                <a:tc>
                  <a:txBody>
                    <a:bodyPr/>
                    <a:lstStyle/>
                    <a:p>
                      <a:r>
                        <a:rPr lang="fr-CA">
                          <a:effectLst/>
                        </a:rPr>
                        <a:t>Amélioré par l'ajout de ressources au serveur.</a:t>
                      </a:r>
                    </a:p>
                  </a:txBody>
                  <a:tcPr anchor="ctr">
                    <a:lnL>
                      <a:noFill/>
                    </a:lnL>
                    <a:lnR>
                      <a:noFill/>
                    </a:lnR>
                    <a:lnT>
                      <a:noFill/>
                    </a:lnT>
                    <a:lnB>
                      <a:noFill/>
                    </a:lnB>
                    <a:solidFill>
                      <a:srgbClr val="FBFBFB"/>
                    </a:solidFill>
                  </a:tcPr>
                </a:tc>
                <a:tc>
                  <a:txBody>
                    <a:bodyPr/>
                    <a:lstStyle/>
                    <a:p>
                      <a:r>
                        <a:rPr lang="fr-CA">
                          <a:effectLst/>
                        </a:rPr>
                        <a:t>Amélioré par l'ajout de nœuds de serveur.</a:t>
                      </a:r>
                    </a:p>
                  </a:txBody>
                  <a:tcPr anchor="ctr">
                    <a:lnL>
                      <a:noFill/>
                    </a:lnL>
                    <a:lnR>
                      <a:noFill/>
                    </a:lnR>
                    <a:lnT>
                      <a:noFill/>
                    </a:lnT>
                    <a:lnB>
                      <a:noFill/>
                    </a:lnB>
                    <a:solidFill>
                      <a:srgbClr val="FBFBFB"/>
                    </a:solidFill>
                  </a:tcPr>
                </a:tc>
                <a:extLst>
                  <a:ext uri="{0D108BD9-81ED-4DB2-BD59-A6C34878D82A}">
                    <a16:rowId xmlns:a16="http://schemas.microsoft.com/office/drawing/2014/main" val="4291655983"/>
                  </a:ext>
                </a:extLst>
              </a:tr>
              <a:tr h="994157">
                <a:tc>
                  <a:txBody>
                    <a:bodyPr/>
                    <a:lstStyle/>
                    <a:p>
                      <a:r>
                        <a:rPr lang="fr-SN" dirty="0">
                          <a:effectLst/>
                        </a:rPr>
                        <a:t>Dimensionnement</a:t>
                      </a:r>
                    </a:p>
                  </a:txBody>
                  <a:tcPr anchor="ctr">
                    <a:lnL>
                      <a:noFill/>
                    </a:lnL>
                    <a:lnR>
                      <a:noFill/>
                    </a:lnR>
                    <a:lnT>
                      <a:noFill/>
                    </a:lnT>
                    <a:lnB>
                      <a:noFill/>
                    </a:lnB>
                    <a:solidFill>
                      <a:srgbClr val="FBFBFB"/>
                    </a:solidFill>
                  </a:tcPr>
                </a:tc>
                <a:tc>
                  <a:txBody>
                    <a:bodyPr/>
                    <a:lstStyle/>
                    <a:p>
                      <a:r>
                        <a:rPr lang="fr-CA">
                          <a:effectLst/>
                        </a:rPr>
                        <a:t>La mise à l'échelle horizontale nécessite des stratégies supplémentaires de gestion des données.</a:t>
                      </a:r>
                    </a:p>
                  </a:txBody>
                  <a:tcPr anchor="ctr">
                    <a:lnL>
                      <a:noFill/>
                    </a:lnL>
                    <a:lnR>
                      <a:noFill/>
                    </a:lnR>
                    <a:lnT>
                      <a:noFill/>
                    </a:lnT>
                    <a:lnB>
                      <a:noFill/>
                    </a:lnB>
                    <a:solidFill>
                      <a:srgbClr val="FBFBFB"/>
                    </a:solidFill>
                  </a:tcPr>
                </a:tc>
                <a:tc>
                  <a:txBody>
                    <a:bodyPr/>
                    <a:lstStyle/>
                    <a:p>
                      <a:r>
                        <a:rPr lang="fr-CA" dirty="0">
                          <a:effectLst/>
                        </a:rPr>
                        <a:t>La mise à l'échelle horizontale est simple.</a:t>
                      </a:r>
                    </a:p>
                  </a:txBody>
                  <a:tcPr anchor="ctr">
                    <a:lnL>
                      <a:noFill/>
                    </a:lnL>
                    <a:lnR>
                      <a:noFill/>
                    </a:lnR>
                    <a:lnT>
                      <a:noFill/>
                    </a:lnT>
                    <a:lnB>
                      <a:noFill/>
                    </a:lnB>
                    <a:solidFill>
                      <a:srgbClr val="FBFBFB"/>
                    </a:solidFill>
                  </a:tcPr>
                </a:tc>
                <a:extLst>
                  <a:ext uri="{0D108BD9-81ED-4DB2-BD59-A6C34878D82A}">
                    <a16:rowId xmlns:a16="http://schemas.microsoft.com/office/drawing/2014/main" val="3012134965"/>
                  </a:ext>
                </a:extLst>
              </a:tr>
            </a:tbl>
          </a:graphicData>
        </a:graphic>
      </p:graphicFrame>
    </p:spTree>
    <p:extLst>
      <p:ext uri="{BB962C8B-B14F-4D97-AF65-F5344CB8AC3E}">
        <p14:creationId xmlns:p14="http://schemas.microsoft.com/office/powerpoint/2010/main" val="377330163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9000"/>
            <a:lum/>
            <a:extLst>
              <a:ext uri="{837473B0-CC2E-450A-ABE3-18F120FF3D39}">
                <a1611:picAttrSrcUrl xmlns:a1611="http://schemas.microsoft.com/office/drawing/2016/11/main" r:id="rId4"/>
              </a:ext>
            </a:extLst>
          </a:blip>
          <a:srcRect/>
          <a:stretch>
            <a:fillRect t="-24000" b="-24000"/>
          </a:stretch>
        </a:blip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A3614D4-EDAD-4DCF-EC9E-E67844E8B0F8}"/>
              </a:ext>
            </a:extLst>
          </p:cNvPr>
          <p:cNvSpPr txBox="1"/>
          <p:nvPr/>
        </p:nvSpPr>
        <p:spPr>
          <a:xfrm>
            <a:off x="1494503" y="598609"/>
            <a:ext cx="9202994"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a:r>
              <a:rPr lang="fr-CA" sz="2400" b="0" i="0" dirty="0">
                <a:solidFill>
                  <a:srgbClr val="232F3E"/>
                </a:solidFill>
                <a:effectLst/>
                <a:latin typeface="Times New Roman" panose="02020603050405020304" pitchFamily="18" charset="0"/>
                <a:cs typeface="Times New Roman" panose="02020603050405020304" pitchFamily="18" charset="0"/>
              </a:rPr>
              <a:t>Comment les bases de données relationnelles stockent-elles les données ?</a:t>
            </a:r>
          </a:p>
        </p:txBody>
      </p:sp>
      <p:sp>
        <p:nvSpPr>
          <p:cNvPr id="5" name="ZoneTexte 4">
            <a:extLst>
              <a:ext uri="{FF2B5EF4-FFF2-40B4-BE49-F238E27FC236}">
                <a16:creationId xmlns:a16="http://schemas.microsoft.com/office/drawing/2014/main" id="{B11B11B4-A78B-8CD4-36D7-3F6A67B2615C}"/>
              </a:ext>
            </a:extLst>
          </p:cNvPr>
          <p:cNvSpPr txBox="1"/>
          <p:nvPr/>
        </p:nvSpPr>
        <p:spPr>
          <a:xfrm>
            <a:off x="398206" y="1582341"/>
            <a:ext cx="11371007" cy="378565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l"/>
            <a:r>
              <a:rPr lang="fr-CA" sz="2400" b="0" i="0" dirty="0">
                <a:solidFill>
                  <a:srgbClr val="333333"/>
                </a:solidFill>
                <a:effectLst/>
                <a:latin typeface="Times New Roman" panose="02020603050405020304" pitchFamily="18" charset="0"/>
                <a:cs typeface="Times New Roman" panose="02020603050405020304" pitchFamily="18" charset="0"/>
              </a:rPr>
              <a:t>Les bases de données relationnelles stockent les données dans des tables comportant des colonnes et des lignes. Chaque colonne représente un attribut de données spécifique et chaque ligne représente une instance de ces données.</a:t>
            </a:r>
          </a:p>
          <a:p>
            <a:pPr algn="l"/>
            <a:r>
              <a:rPr lang="fr-CA" sz="2400" b="0" i="0" dirty="0">
                <a:solidFill>
                  <a:srgbClr val="333333"/>
                </a:solidFill>
                <a:effectLst/>
                <a:latin typeface="Times New Roman" panose="02020603050405020304" pitchFamily="18" charset="0"/>
                <a:cs typeface="Times New Roman" panose="02020603050405020304" pitchFamily="18" charset="0"/>
              </a:rPr>
              <a:t>Vous attribuez à chaque table une clé primaire, c'est-à-dire une colonne d'identification qui identifie la table de manière unique. Vous utilisez la clé primaire pour établir des relations entre les tables. Vous l'utilisez pour relier les lignes entre les tables en tant que clé étrangère dans une autre table.</a:t>
            </a:r>
          </a:p>
          <a:p>
            <a:pPr algn="l"/>
            <a:r>
              <a:rPr lang="fr-CA" sz="2400" b="0" i="0" dirty="0">
                <a:solidFill>
                  <a:srgbClr val="333333"/>
                </a:solidFill>
                <a:effectLst/>
                <a:latin typeface="Times New Roman" panose="02020603050405020304" pitchFamily="18" charset="0"/>
                <a:cs typeface="Times New Roman" panose="02020603050405020304" pitchFamily="18" charset="0"/>
              </a:rPr>
              <a:t>Une fois que deux tables sont connectées, vous pouvez obtenir des données à partir des deux tables à l'aide d'une seule requête. Vous écrivez des requêtes SQL pour interagir avec la base de données relationnelle.</a:t>
            </a:r>
          </a:p>
        </p:txBody>
      </p:sp>
    </p:spTree>
    <p:extLst>
      <p:ext uri="{BB962C8B-B14F-4D97-AF65-F5344CB8AC3E}">
        <p14:creationId xmlns:p14="http://schemas.microsoft.com/office/powerpoint/2010/main" val="224101094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9000"/>
            <a:lum/>
            <a:extLst>
              <a:ext uri="{837473B0-CC2E-450A-ABE3-18F120FF3D39}">
                <a1611:picAttrSrcUrl xmlns:a1611="http://schemas.microsoft.com/office/drawing/2016/11/main" r:id="rId4"/>
              </a:ext>
            </a:extLst>
          </a:blip>
          <a:srcRect/>
          <a:stretch>
            <a:fillRect t="-24000" b="-24000"/>
          </a:stretch>
        </a:blip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226F025-9BF6-0109-7409-4AE939E874BF}"/>
              </a:ext>
            </a:extLst>
          </p:cNvPr>
          <p:cNvSpPr txBox="1"/>
          <p:nvPr/>
        </p:nvSpPr>
        <p:spPr>
          <a:xfrm>
            <a:off x="587477" y="1490008"/>
            <a:ext cx="11017045" cy="19389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l"/>
            <a:r>
              <a:rPr lang="fr-CA" sz="2400" b="1" i="0" dirty="0">
                <a:solidFill>
                  <a:srgbClr val="333333"/>
                </a:solidFill>
                <a:effectLst/>
                <a:latin typeface="Times New Roman" panose="02020603050405020304" pitchFamily="18" charset="0"/>
                <a:cs typeface="Times New Roman" panose="02020603050405020304" pitchFamily="18" charset="0"/>
              </a:rPr>
              <a:t>Exemple de données stockées: </a:t>
            </a:r>
          </a:p>
          <a:p>
            <a:pPr algn="l"/>
            <a:r>
              <a:rPr lang="fr-CA" sz="2400" b="0" i="0" dirty="0">
                <a:solidFill>
                  <a:srgbClr val="333333"/>
                </a:solidFill>
                <a:effectLst/>
                <a:latin typeface="Times New Roman" panose="02020603050405020304" pitchFamily="18" charset="0"/>
                <a:cs typeface="Times New Roman" panose="02020603050405020304" pitchFamily="18" charset="0"/>
              </a:rPr>
              <a:t>Imaginons par exemple qu'un détaillant crée une table de tous ses produits. Dans cette table, vous pouvez avoir des colonnes pour les noms, les descriptions et le prix des produits. Une autre table contient des données sur les clients, leurs noms et les achats qu'ils ont effectués.</a:t>
            </a:r>
          </a:p>
        </p:txBody>
      </p:sp>
      <p:sp>
        <p:nvSpPr>
          <p:cNvPr id="4" name="ZoneTexte 3">
            <a:extLst>
              <a:ext uri="{FF2B5EF4-FFF2-40B4-BE49-F238E27FC236}">
                <a16:creationId xmlns:a16="http://schemas.microsoft.com/office/drawing/2014/main" id="{CC394AD2-F3FD-D7A9-B920-CFDB3CE4C2C2}"/>
              </a:ext>
            </a:extLst>
          </p:cNvPr>
          <p:cNvSpPr txBox="1"/>
          <p:nvPr/>
        </p:nvSpPr>
        <p:spPr>
          <a:xfrm>
            <a:off x="1494503" y="377383"/>
            <a:ext cx="9202994"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a:r>
              <a:rPr lang="fr-CA" sz="2400" b="0" i="0" dirty="0">
                <a:solidFill>
                  <a:srgbClr val="232F3E"/>
                </a:solidFill>
                <a:effectLst/>
                <a:latin typeface="Times New Roman" panose="02020603050405020304" pitchFamily="18" charset="0"/>
                <a:cs typeface="Times New Roman" panose="02020603050405020304" pitchFamily="18" charset="0"/>
              </a:rPr>
              <a:t>Comment les bases de données relationnelles stockent-elles les données ?</a:t>
            </a:r>
          </a:p>
        </p:txBody>
      </p:sp>
      <p:sp>
        <p:nvSpPr>
          <p:cNvPr id="6" name="ZoneTexte 5">
            <a:extLst>
              <a:ext uri="{FF2B5EF4-FFF2-40B4-BE49-F238E27FC236}">
                <a16:creationId xmlns:a16="http://schemas.microsoft.com/office/drawing/2014/main" id="{6D35BF88-BDC9-1FFA-FD48-70A595673D8E}"/>
              </a:ext>
            </a:extLst>
          </p:cNvPr>
          <p:cNvSpPr txBox="1"/>
          <p:nvPr/>
        </p:nvSpPr>
        <p:spPr>
          <a:xfrm>
            <a:off x="1087694" y="4079960"/>
            <a:ext cx="6098458"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l"/>
            <a:r>
              <a:rPr lang="fr-CA" sz="2400" b="0" i="0" dirty="0">
                <a:solidFill>
                  <a:srgbClr val="333333"/>
                </a:solidFill>
                <a:effectLst/>
                <a:latin typeface="Times New Roman" panose="02020603050405020304" pitchFamily="18" charset="0"/>
                <a:cs typeface="Times New Roman" panose="02020603050405020304" pitchFamily="18" charset="0"/>
              </a:rPr>
              <a:t>Les tables suivantes illustrent cette approche.</a:t>
            </a:r>
          </a:p>
        </p:txBody>
      </p:sp>
    </p:spTree>
    <p:extLst>
      <p:ext uri="{BB962C8B-B14F-4D97-AF65-F5344CB8AC3E}">
        <p14:creationId xmlns:p14="http://schemas.microsoft.com/office/powerpoint/2010/main" val="412623814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1794</TotalTime>
  <Words>1466</Words>
  <Application>Microsoft Office PowerPoint</Application>
  <PresentationFormat>Grand écran</PresentationFormat>
  <Paragraphs>104</Paragraphs>
  <Slides>15</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15</vt:i4>
      </vt:variant>
    </vt:vector>
  </HeadingPairs>
  <TitlesOfParts>
    <vt:vector size="23" baseType="lpstr">
      <vt:lpstr>AmazonEmber</vt:lpstr>
      <vt:lpstr>AmazonEmberBold</vt:lpstr>
      <vt:lpstr>Arial</vt:lpstr>
      <vt:lpstr>Calibri</vt:lpstr>
      <vt:lpstr>Calibri Light</vt:lpstr>
      <vt:lpstr>OracleSansVF</vt:lpstr>
      <vt:lpstr>Times New Roman</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Seydou Sane</dc:creator>
  <cp:lastModifiedBy>Seydou Sane</cp:lastModifiedBy>
  <cp:revision>14</cp:revision>
  <dcterms:created xsi:type="dcterms:W3CDTF">2024-10-09T12:07:09Z</dcterms:created>
  <dcterms:modified xsi:type="dcterms:W3CDTF">2024-10-18T15:55:30Z</dcterms:modified>
</cp:coreProperties>
</file>