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howGuides="1">
      <p:cViewPr varScale="1">
        <p:scale>
          <a:sx n="65" d="100"/>
          <a:sy n="65" d="100"/>
        </p:scale>
        <p:origin x="85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3008D0-04D7-4C26-6C03-B3C8FB65979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SN"/>
          </a:p>
        </p:txBody>
      </p:sp>
      <p:sp>
        <p:nvSpPr>
          <p:cNvPr id="3" name="Sous-titre 2">
            <a:extLst>
              <a:ext uri="{FF2B5EF4-FFF2-40B4-BE49-F238E27FC236}">
                <a16:creationId xmlns:a16="http://schemas.microsoft.com/office/drawing/2014/main" id="{9C29C071-C5B7-3233-3928-E2CDFD6B33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SN"/>
          </a:p>
        </p:txBody>
      </p:sp>
      <p:sp>
        <p:nvSpPr>
          <p:cNvPr id="4" name="Espace réservé de la date 3">
            <a:extLst>
              <a:ext uri="{FF2B5EF4-FFF2-40B4-BE49-F238E27FC236}">
                <a16:creationId xmlns:a16="http://schemas.microsoft.com/office/drawing/2014/main" id="{2D1A4AD6-8787-0A7A-A112-348589331AE6}"/>
              </a:ext>
            </a:extLst>
          </p:cNvPr>
          <p:cNvSpPr>
            <a:spLocks noGrp="1"/>
          </p:cNvSpPr>
          <p:nvPr>
            <p:ph type="dt" sz="half" idx="10"/>
          </p:nvPr>
        </p:nvSpPr>
        <p:spPr/>
        <p:txBody>
          <a:bodyPr/>
          <a:lstStyle/>
          <a:p>
            <a:fld id="{F60DEC1C-B4F5-49EE-BB40-2633F5DD6279}" type="datetimeFigureOut">
              <a:rPr lang="fr-SN" smtClean="0"/>
              <a:t>10/10/2024</a:t>
            </a:fld>
            <a:endParaRPr lang="fr-SN"/>
          </a:p>
        </p:txBody>
      </p:sp>
      <p:sp>
        <p:nvSpPr>
          <p:cNvPr id="5" name="Espace réservé du pied de page 4">
            <a:extLst>
              <a:ext uri="{FF2B5EF4-FFF2-40B4-BE49-F238E27FC236}">
                <a16:creationId xmlns:a16="http://schemas.microsoft.com/office/drawing/2014/main" id="{6DF78B3D-427E-9850-DC3C-6E71E69AFD71}"/>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082FACF6-A967-D46C-59C3-5FD97B0BFF3B}"/>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152807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48AD0D-2A14-F4DD-A1CF-02409BC54331}"/>
              </a:ext>
            </a:extLst>
          </p:cNvPr>
          <p:cNvSpPr>
            <a:spLocks noGrp="1"/>
          </p:cNvSpPr>
          <p:nvPr>
            <p:ph type="title"/>
          </p:nvPr>
        </p:nvSpPr>
        <p:spPr/>
        <p:txBody>
          <a:bodyPr/>
          <a:lstStyle/>
          <a:p>
            <a:r>
              <a:rPr lang="fr-FR"/>
              <a:t>Modifiez le style du titre</a:t>
            </a:r>
            <a:endParaRPr lang="fr-SN"/>
          </a:p>
        </p:txBody>
      </p:sp>
      <p:sp>
        <p:nvSpPr>
          <p:cNvPr id="3" name="Espace réservé du texte vertical 2">
            <a:extLst>
              <a:ext uri="{FF2B5EF4-FFF2-40B4-BE49-F238E27FC236}">
                <a16:creationId xmlns:a16="http://schemas.microsoft.com/office/drawing/2014/main" id="{6153EAE8-A3CB-57D6-E141-3BCF73688B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6C152B10-42D6-C4DE-2482-03FA47D3407D}"/>
              </a:ext>
            </a:extLst>
          </p:cNvPr>
          <p:cNvSpPr>
            <a:spLocks noGrp="1"/>
          </p:cNvSpPr>
          <p:nvPr>
            <p:ph type="dt" sz="half" idx="10"/>
          </p:nvPr>
        </p:nvSpPr>
        <p:spPr/>
        <p:txBody>
          <a:bodyPr/>
          <a:lstStyle/>
          <a:p>
            <a:fld id="{F60DEC1C-B4F5-49EE-BB40-2633F5DD6279}" type="datetimeFigureOut">
              <a:rPr lang="fr-SN" smtClean="0"/>
              <a:t>10/10/2024</a:t>
            </a:fld>
            <a:endParaRPr lang="fr-SN"/>
          </a:p>
        </p:txBody>
      </p:sp>
      <p:sp>
        <p:nvSpPr>
          <p:cNvPr id="5" name="Espace réservé du pied de page 4">
            <a:extLst>
              <a:ext uri="{FF2B5EF4-FFF2-40B4-BE49-F238E27FC236}">
                <a16:creationId xmlns:a16="http://schemas.microsoft.com/office/drawing/2014/main" id="{D6D676BC-D993-B527-0CC5-B14BB45034EF}"/>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A80B8400-7105-9487-68E1-271D937A6B75}"/>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142647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00C8F06-558E-321B-0D00-0B72BE68385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SN"/>
          </a:p>
        </p:txBody>
      </p:sp>
      <p:sp>
        <p:nvSpPr>
          <p:cNvPr id="3" name="Espace réservé du texte vertical 2">
            <a:extLst>
              <a:ext uri="{FF2B5EF4-FFF2-40B4-BE49-F238E27FC236}">
                <a16:creationId xmlns:a16="http://schemas.microsoft.com/office/drawing/2014/main" id="{BF70BCD9-7871-2B73-14AA-CBB418CB59D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3449DF85-3C00-22D1-B6E9-E672792F3D6F}"/>
              </a:ext>
            </a:extLst>
          </p:cNvPr>
          <p:cNvSpPr>
            <a:spLocks noGrp="1"/>
          </p:cNvSpPr>
          <p:nvPr>
            <p:ph type="dt" sz="half" idx="10"/>
          </p:nvPr>
        </p:nvSpPr>
        <p:spPr/>
        <p:txBody>
          <a:bodyPr/>
          <a:lstStyle/>
          <a:p>
            <a:fld id="{F60DEC1C-B4F5-49EE-BB40-2633F5DD6279}" type="datetimeFigureOut">
              <a:rPr lang="fr-SN" smtClean="0"/>
              <a:t>10/10/2024</a:t>
            </a:fld>
            <a:endParaRPr lang="fr-SN"/>
          </a:p>
        </p:txBody>
      </p:sp>
      <p:sp>
        <p:nvSpPr>
          <p:cNvPr id="5" name="Espace réservé du pied de page 4">
            <a:extLst>
              <a:ext uri="{FF2B5EF4-FFF2-40B4-BE49-F238E27FC236}">
                <a16:creationId xmlns:a16="http://schemas.microsoft.com/office/drawing/2014/main" id="{939D3B2D-AB5E-DB43-DB99-1B1E4ABF6174}"/>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5EABE1E9-EDBD-E9AA-36CE-E0E41624DC42}"/>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175571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344E1B-4784-92E4-FB1A-3689068BC3D7}"/>
              </a:ext>
            </a:extLst>
          </p:cNvPr>
          <p:cNvSpPr>
            <a:spLocks noGrp="1"/>
          </p:cNvSpPr>
          <p:nvPr>
            <p:ph type="title"/>
          </p:nvPr>
        </p:nvSpPr>
        <p:spPr/>
        <p:txBody>
          <a:bodyPr/>
          <a:lstStyle/>
          <a:p>
            <a:r>
              <a:rPr lang="fr-FR"/>
              <a:t>Modifiez le style du titre</a:t>
            </a:r>
            <a:endParaRPr lang="fr-SN"/>
          </a:p>
        </p:txBody>
      </p:sp>
      <p:sp>
        <p:nvSpPr>
          <p:cNvPr id="3" name="Espace réservé du contenu 2">
            <a:extLst>
              <a:ext uri="{FF2B5EF4-FFF2-40B4-BE49-F238E27FC236}">
                <a16:creationId xmlns:a16="http://schemas.microsoft.com/office/drawing/2014/main" id="{23027C05-A4AC-5651-3273-8CBC9D0354F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2D4447D3-6BE5-3683-AC16-94EE2E9C5596}"/>
              </a:ext>
            </a:extLst>
          </p:cNvPr>
          <p:cNvSpPr>
            <a:spLocks noGrp="1"/>
          </p:cNvSpPr>
          <p:nvPr>
            <p:ph type="dt" sz="half" idx="10"/>
          </p:nvPr>
        </p:nvSpPr>
        <p:spPr/>
        <p:txBody>
          <a:bodyPr/>
          <a:lstStyle/>
          <a:p>
            <a:fld id="{F60DEC1C-B4F5-49EE-BB40-2633F5DD6279}" type="datetimeFigureOut">
              <a:rPr lang="fr-SN" smtClean="0"/>
              <a:t>10/10/2024</a:t>
            </a:fld>
            <a:endParaRPr lang="fr-SN"/>
          </a:p>
        </p:txBody>
      </p:sp>
      <p:sp>
        <p:nvSpPr>
          <p:cNvPr id="5" name="Espace réservé du pied de page 4">
            <a:extLst>
              <a:ext uri="{FF2B5EF4-FFF2-40B4-BE49-F238E27FC236}">
                <a16:creationId xmlns:a16="http://schemas.microsoft.com/office/drawing/2014/main" id="{3D5A7760-D6AB-DB85-60BE-187F57DEAD0B}"/>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3F21250F-3FE0-04EC-5C98-B9C06D07F0AA}"/>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133361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217CCF-8055-1690-2ED6-749AFAA5447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SN"/>
          </a:p>
        </p:txBody>
      </p:sp>
      <p:sp>
        <p:nvSpPr>
          <p:cNvPr id="3" name="Espace réservé du texte 2">
            <a:extLst>
              <a:ext uri="{FF2B5EF4-FFF2-40B4-BE49-F238E27FC236}">
                <a16:creationId xmlns:a16="http://schemas.microsoft.com/office/drawing/2014/main" id="{41BF0C20-4B0A-4CE3-9623-76E0EA23FD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262F628-8047-13CA-FE96-8AF367FF2AD7}"/>
              </a:ext>
            </a:extLst>
          </p:cNvPr>
          <p:cNvSpPr>
            <a:spLocks noGrp="1"/>
          </p:cNvSpPr>
          <p:nvPr>
            <p:ph type="dt" sz="half" idx="10"/>
          </p:nvPr>
        </p:nvSpPr>
        <p:spPr/>
        <p:txBody>
          <a:bodyPr/>
          <a:lstStyle/>
          <a:p>
            <a:fld id="{F60DEC1C-B4F5-49EE-BB40-2633F5DD6279}" type="datetimeFigureOut">
              <a:rPr lang="fr-SN" smtClean="0"/>
              <a:t>10/10/2024</a:t>
            </a:fld>
            <a:endParaRPr lang="fr-SN"/>
          </a:p>
        </p:txBody>
      </p:sp>
      <p:sp>
        <p:nvSpPr>
          <p:cNvPr id="5" name="Espace réservé du pied de page 4">
            <a:extLst>
              <a:ext uri="{FF2B5EF4-FFF2-40B4-BE49-F238E27FC236}">
                <a16:creationId xmlns:a16="http://schemas.microsoft.com/office/drawing/2014/main" id="{F9DDABAD-07A2-52C1-721C-1D38E44A4FE0}"/>
              </a:ext>
            </a:extLst>
          </p:cNvPr>
          <p:cNvSpPr>
            <a:spLocks noGrp="1"/>
          </p:cNvSpPr>
          <p:nvPr>
            <p:ph type="ftr" sz="quarter" idx="11"/>
          </p:nvPr>
        </p:nvSpPr>
        <p:spPr/>
        <p:txBody>
          <a:bodyPr/>
          <a:lstStyle/>
          <a:p>
            <a:endParaRPr lang="fr-SN"/>
          </a:p>
        </p:txBody>
      </p:sp>
      <p:sp>
        <p:nvSpPr>
          <p:cNvPr id="6" name="Espace réservé du numéro de diapositive 5">
            <a:extLst>
              <a:ext uri="{FF2B5EF4-FFF2-40B4-BE49-F238E27FC236}">
                <a16:creationId xmlns:a16="http://schemas.microsoft.com/office/drawing/2014/main" id="{C9079B15-DAD4-C6E6-6342-206BB9C15D66}"/>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1579406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E712B2-E9BC-60F3-EBC7-B4C07F3F6751}"/>
              </a:ext>
            </a:extLst>
          </p:cNvPr>
          <p:cNvSpPr>
            <a:spLocks noGrp="1"/>
          </p:cNvSpPr>
          <p:nvPr>
            <p:ph type="title"/>
          </p:nvPr>
        </p:nvSpPr>
        <p:spPr/>
        <p:txBody>
          <a:bodyPr/>
          <a:lstStyle/>
          <a:p>
            <a:r>
              <a:rPr lang="fr-FR"/>
              <a:t>Modifiez le style du titre</a:t>
            </a:r>
            <a:endParaRPr lang="fr-SN"/>
          </a:p>
        </p:txBody>
      </p:sp>
      <p:sp>
        <p:nvSpPr>
          <p:cNvPr id="3" name="Espace réservé du contenu 2">
            <a:extLst>
              <a:ext uri="{FF2B5EF4-FFF2-40B4-BE49-F238E27FC236}">
                <a16:creationId xmlns:a16="http://schemas.microsoft.com/office/drawing/2014/main" id="{D77CC365-DDB2-2ECC-09E1-CCA32A63FF2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u contenu 3">
            <a:extLst>
              <a:ext uri="{FF2B5EF4-FFF2-40B4-BE49-F238E27FC236}">
                <a16:creationId xmlns:a16="http://schemas.microsoft.com/office/drawing/2014/main" id="{5960290A-7479-AAD2-C4B0-44F07F8D48E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5" name="Espace réservé de la date 4">
            <a:extLst>
              <a:ext uri="{FF2B5EF4-FFF2-40B4-BE49-F238E27FC236}">
                <a16:creationId xmlns:a16="http://schemas.microsoft.com/office/drawing/2014/main" id="{A746DD37-038C-0B64-9687-501F41601F3A}"/>
              </a:ext>
            </a:extLst>
          </p:cNvPr>
          <p:cNvSpPr>
            <a:spLocks noGrp="1"/>
          </p:cNvSpPr>
          <p:nvPr>
            <p:ph type="dt" sz="half" idx="10"/>
          </p:nvPr>
        </p:nvSpPr>
        <p:spPr/>
        <p:txBody>
          <a:bodyPr/>
          <a:lstStyle/>
          <a:p>
            <a:fld id="{F60DEC1C-B4F5-49EE-BB40-2633F5DD6279}" type="datetimeFigureOut">
              <a:rPr lang="fr-SN" smtClean="0"/>
              <a:t>10/10/2024</a:t>
            </a:fld>
            <a:endParaRPr lang="fr-SN"/>
          </a:p>
        </p:txBody>
      </p:sp>
      <p:sp>
        <p:nvSpPr>
          <p:cNvPr id="6" name="Espace réservé du pied de page 5">
            <a:extLst>
              <a:ext uri="{FF2B5EF4-FFF2-40B4-BE49-F238E27FC236}">
                <a16:creationId xmlns:a16="http://schemas.microsoft.com/office/drawing/2014/main" id="{2DB72F30-BEDC-26C7-E20D-F85410E0C432}"/>
              </a:ext>
            </a:extLst>
          </p:cNvPr>
          <p:cNvSpPr>
            <a:spLocks noGrp="1"/>
          </p:cNvSpPr>
          <p:nvPr>
            <p:ph type="ftr" sz="quarter" idx="11"/>
          </p:nvPr>
        </p:nvSpPr>
        <p:spPr/>
        <p:txBody>
          <a:bodyPr/>
          <a:lstStyle/>
          <a:p>
            <a:endParaRPr lang="fr-SN"/>
          </a:p>
        </p:txBody>
      </p:sp>
      <p:sp>
        <p:nvSpPr>
          <p:cNvPr id="7" name="Espace réservé du numéro de diapositive 6">
            <a:extLst>
              <a:ext uri="{FF2B5EF4-FFF2-40B4-BE49-F238E27FC236}">
                <a16:creationId xmlns:a16="http://schemas.microsoft.com/office/drawing/2014/main" id="{4D28557D-D95C-1374-F934-03A6746199E9}"/>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204125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785E5-28B3-A97A-AB19-C8D0212DBF38}"/>
              </a:ext>
            </a:extLst>
          </p:cNvPr>
          <p:cNvSpPr>
            <a:spLocks noGrp="1"/>
          </p:cNvSpPr>
          <p:nvPr>
            <p:ph type="title"/>
          </p:nvPr>
        </p:nvSpPr>
        <p:spPr>
          <a:xfrm>
            <a:off x="839788" y="365125"/>
            <a:ext cx="10515600" cy="1325563"/>
          </a:xfrm>
        </p:spPr>
        <p:txBody>
          <a:bodyPr/>
          <a:lstStyle/>
          <a:p>
            <a:r>
              <a:rPr lang="fr-FR"/>
              <a:t>Modifiez le style du titre</a:t>
            </a:r>
            <a:endParaRPr lang="fr-SN"/>
          </a:p>
        </p:txBody>
      </p:sp>
      <p:sp>
        <p:nvSpPr>
          <p:cNvPr id="3" name="Espace réservé du texte 2">
            <a:extLst>
              <a:ext uri="{FF2B5EF4-FFF2-40B4-BE49-F238E27FC236}">
                <a16:creationId xmlns:a16="http://schemas.microsoft.com/office/drawing/2014/main" id="{9A211929-4896-24C3-C634-95E47B145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FB8655A-D0C0-766B-AF6A-EAFCEBA3E61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5" name="Espace réservé du texte 4">
            <a:extLst>
              <a:ext uri="{FF2B5EF4-FFF2-40B4-BE49-F238E27FC236}">
                <a16:creationId xmlns:a16="http://schemas.microsoft.com/office/drawing/2014/main" id="{04468F32-05D5-7630-4D00-045A1BDA5C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E3D8D14-F4A1-332D-A925-B4B673BED8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7" name="Espace réservé de la date 6">
            <a:extLst>
              <a:ext uri="{FF2B5EF4-FFF2-40B4-BE49-F238E27FC236}">
                <a16:creationId xmlns:a16="http://schemas.microsoft.com/office/drawing/2014/main" id="{99068B9B-D425-5D5E-F88A-9B2AA3936CC0}"/>
              </a:ext>
            </a:extLst>
          </p:cNvPr>
          <p:cNvSpPr>
            <a:spLocks noGrp="1"/>
          </p:cNvSpPr>
          <p:nvPr>
            <p:ph type="dt" sz="half" idx="10"/>
          </p:nvPr>
        </p:nvSpPr>
        <p:spPr/>
        <p:txBody>
          <a:bodyPr/>
          <a:lstStyle/>
          <a:p>
            <a:fld id="{F60DEC1C-B4F5-49EE-BB40-2633F5DD6279}" type="datetimeFigureOut">
              <a:rPr lang="fr-SN" smtClean="0"/>
              <a:t>10/10/2024</a:t>
            </a:fld>
            <a:endParaRPr lang="fr-SN"/>
          </a:p>
        </p:txBody>
      </p:sp>
      <p:sp>
        <p:nvSpPr>
          <p:cNvPr id="8" name="Espace réservé du pied de page 7">
            <a:extLst>
              <a:ext uri="{FF2B5EF4-FFF2-40B4-BE49-F238E27FC236}">
                <a16:creationId xmlns:a16="http://schemas.microsoft.com/office/drawing/2014/main" id="{F6655A64-8857-3DF4-FEFE-15EF7ACF2E6D}"/>
              </a:ext>
            </a:extLst>
          </p:cNvPr>
          <p:cNvSpPr>
            <a:spLocks noGrp="1"/>
          </p:cNvSpPr>
          <p:nvPr>
            <p:ph type="ftr" sz="quarter" idx="11"/>
          </p:nvPr>
        </p:nvSpPr>
        <p:spPr/>
        <p:txBody>
          <a:bodyPr/>
          <a:lstStyle/>
          <a:p>
            <a:endParaRPr lang="fr-SN"/>
          </a:p>
        </p:txBody>
      </p:sp>
      <p:sp>
        <p:nvSpPr>
          <p:cNvPr id="9" name="Espace réservé du numéro de diapositive 8">
            <a:extLst>
              <a:ext uri="{FF2B5EF4-FFF2-40B4-BE49-F238E27FC236}">
                <a16:creationId xmlns:a16="http://schemas.microsoft.com/office/drawing/2014/main" id="{1D06D5E4-01ED-9968-55AD-2DB9BBA38442}"/>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20260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F0B894-E7DA-8748-C52F-42D365C42D11}"/>
              </a:ext>
            </a:extLst>
          </p:cNvPr>
          <p:cNvSpPr>
            <a:spLocks noGrp="1"/>
          </p:cNvSpPr>
          <p:nvPr>
            <p:ph type="title"/>
          </p:nvPr>
        </p:nvSpPr>
        <p:spPr/>
        <p:txBody>
          <a:bodyPr/>
          <a:lstStyle/>
          <a:p>
            <a:r>
              <a:rPr lang="fr-FR"/>
              <a:t>Modifiez le style du titre</a:t>
            </a:r>
            <a:endParaRPr lang="fr-SN"/>
          </a:p>
        </p:txBody>
      </p:sp>
      <p:sp>
        <p:nvSpPr>
          <p:cNvPr id="3" name="Espace réservé de la date 2">
            <a:extLst>
              <a:ext uri="{FF2B5EF4-FFF2-40B4-BE49-F238E27FC236}">
                <a16:creationId xmlns:a16="http://schemas.microsoft.com/office/drawing/2014/main" id="{AC9F4529-02A6-8C26-8610-3D4510991716}"/>
              </a:ext>
            </a:extLst>
          </p:cNvPr>
          <p:cNvSpPr>
            <a:spLocks noGrp="1"/>
          </p:cNvSpPr>
          <p:nvPr>
            <p:ph type="dt" sz="half" idx="10"/>
          </p:nvPr>
        </p:nvSpPr>
        <p:spPr/>
        <p:txBody>
          <a:bodyPr/>
          <a:lstStyle/>
          <a:p>
            <a:fld id="{F60DEC1C-B4F5-49EE-BB40-2633F5DD6279}" type="datetimeFigureOut">
              <a:rPr lang="fr-SN" smtClean="0"/>
              <a:t>10/10/2024</a:t>
            </a:fld>
            <a:endParaRPr lang="fr-SN"/>
          </a:p>
        </p:txBody>
      </p:sp>
      <p:sp>
        <p:nvSpPr>
          <p:cNvPr id="4" name="Espace réservé du pied de page 3">
            <a:extLst>
              <a:ext uri="{FF2B5EF4-FFF2-40B4-BE49-F238E27FC236}">
                <a16:creationId xmlns:a16="http://schemas.microsoft.com/office/drawing/2014/main" id="{C491126B-C777-0B61-7619-2807AA87EA86}"/>
              </a:ext>
            </a:extLst>
          </p:cNvPr>
          <p:cNvSpPr>
            <a:spLocks noGrp="1"/>
          </p:cNvSpPr>
          <p:nvPr>
            <p:ph type="ftr" sz="quarter" idx="11"/>
          </p:nvPr>
        </p:nvSpPr>
        <p:spPr/>
        <p:txBody>
          <a:bodyPr/>
          <a:lstStyle/>
          <a:p>
            <a:endParaRPr lang="fr-SN"/>
          </a:p>
        </p:txBody>
      </p:sp>
      <p:sp>
        <p:nvSpPr>
          <p:cNvPr id="5" name="Espace réservé du numéro de diapositive 4">
            <a:extLst>
              <a:ext uri="{FF2B5EF4-FFF2-40B4-BE49-F238E27FC236}">
                <a16:creationId xmlns:a16="http://schemas.microsoft.com/office/drawing/2014/main" id="{B60A76DD-7211-62C7-C674-6B9453FB2085}"/>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252531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F45DA9E-38ED-F613-9B66-8EB2168656DD}"/>
              </a:ext>
            </a:extLst>
          </p:cNvPr>
          <p:cNvSpPr>
            <a:spLocks noGrp="1"/>
          </p:cNvSpPr>
          <p:nvPr>
            <p:ph type="dt" sz="half" idx="10"/>
          </p:nvPr>
        </p:nvSpPr>
        <p:spPr/>
        <p:txBody>
          <a:bodyPr/>
          <a:lstStyle/>
          <a:p>
            <a:fld id="{F60DEC1C-B4F5-49EE-BB40-2633F5DD6279}" type="datetimeFigureOut">
              <a:rPr lang="fr-SN" smtClean="0"/>
              <a:t>10/10/2024</a:t>
            </a:fld>
            <a:endParaRPr lang="fr-SN"/>
          </a:p>
        </p:txBody>
      </p:sp>
      <p:sp>
        <p:nvSpPr>
          <p:cNvPr id="3" name="Espace réservé du pied de page 2">
            <a:extLst>
              <a:ext uri="{FF2B5EF4-FFF2-40B4-BE49-F238E27FC236}">
                <a16:creationId xmlns:a16="http://schemas.microsoft.com/office/drawing/2014/main" id="{FD8072AB-5471-5BDB-19D3-4CBA13A1BAE5}"/>
              </a:ext>
            </a:extLst>
          </p:cNvPr>
          <p:cNvSpPr>
            <a:spLocks noGrp="1"/>
          </p:cNvSpPr>
          <p:nvPr>
            <p:ph type="ftr" sz="quarter" idx="11"/>
          </p:nvPr>
        </p:nvSpPr>
        <p:spPr/>
        <p:txBody>
          <a:bodyPr/>
          <a:lstStyle/>
          <a:p>
            <a:endParaRPr lang="fr-SN"/>
          </a:p>
        </p:txBody>
      </p:sp>
      <p:sp>
        <p:nvSpPr>
          <p:cNvPr id="4" name="Espace réservé du numéro de diapositive 3">
            <a:extLst>
              <a:ext uri="{FF2B5EF4-FFF2-40B4-BE49-F238E27FC236}">
                <a16:creationId xmlns:a16="http://schemas.microsoft.com/office/drawing/2014/main" id="{E08AF195-2BAE-C6DE-8A22-A2F526F18959}"/>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289460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B60460-28FB-8820-FC5E-72B806B395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SN"/>
          </a:p>
        </p:txBody>
      </p:sp>
      <p:sp>
        <p:nvSpPr>
          <p:cNvPr id="3" name="Espace réservé du contenu 2">
            <a:extLst>
              <a:ext uri="{FF2B5EF4-FFF2-40B4-BE49-F238E27FC236}">
                <a16:creationId xmlns:a16="http://schemas.microsoft.com/office/drawing/2014/main" id="{44505FF9-1E5C-1EAB-0010-591031C67F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u texte 3">
            <a:extLst>
              <a:ext uri="{FF2B5EF4-FFF2-40B4-BE49-F238E27FC236}">
                <a16:creationId xmlns:a16="http://schemas.microsoft.com/office/drawing/2014/main" id="{F4AFBA21-A0BC-3D45-DEAF-5242F8B26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DB576EE-788E-4B1D-4ABB-097FC43BB3A3}"/>
              </a:ext>
            </a:extLst>
          </p:cNvPr>
          <p:cNvSpPr>
            <a:spLocks noGrp="1"/>
          </p:cNvSpPr>
          <p:nvPr>
            <p:ph type="dt" sz="half" idx="10"/>
          </p:nvPr>
        </p:nvSpPr>
        <p:spPr/>
        <p:txBody>
          <a:bodyPr/>
          <a:lstStyle/>
          <a:p>
            <a:fld id="{F60DEC1C-B4F5-49EE-BB40-2633F5DD6279}" type="datetimeFigureOut">
              <a:rPr lang="fr-SN" smtClean="0"/>
              <a:t>10/10/2024</a:t>
            </a:fld>
            <a:endParaRPr lang="fr-SN"/>
          </a:p>
        </p:txBody>
      </p:sp>
      <p:sp>
        <p:nvSpPr>
          <p:cNvPr id="6" name="Espace réservé du pied de page 5">
            <a:extLst>
              <a:ext uri="{FF2B5EF4-FFF2-40B4-BE49-F238E27FC236}">
                <a16:creationId xmlns:a16="http://schemas.microsoft.com/office/drawing/2014/main" id="{B38007DC-17DF-F081-C6B1-D29479E8462D}"/>
              </a:ext>
            </a:extLst>
          </p:cNvPr>
          <p:cNvSpPr>
            <a:spLocks noGrp="1"/>
          </p:cNvSpPr>
          <p:nvPr>
            <p:ph type="ftr" sz="quarter" idx="11"/>
          </p:nvPr>
        </p:nvSpPr>
        <p:spPr/>
        <p:txBody>
          <a:bodyPr/>
          <a:lstStyle/>
          <a:p>
            <a:endParaRPr lang="fr-SN"/>
          </a:p>
        </p:txBody>
      </p:sp>
      <p:sp>
        <p:nvSpPr>
          <p:cNvPr id="7" name="Espace réservé du numéro de diapositive 6">
            <a:extLst>
              <a:ext uri="{FF2B5EF4-FFF2-40B4-BE49-F238E27FC236}">
                <a16:creationId xmlns:a16="http://schemas.microsoft.com/office/drawing/2014/main" id="{3974598C-9ECA-8EF0-16A4-6C55A8653152}"/>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344767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F748D3-02DB-EE00-8FB4-62A01150E55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SN"/>
          </a:p>
        </p:txBody>
      </p:sp>
      <p:sp>
        <p:nvSpPr>
          <p:cNvPr id="3" name="Espace réservé pour une image  2">
            <a:extLst>
              <a:ext uri="{FF2B5EF4-FFF2-40B4-BE49-F238E27FC236}">
                <a16:creationId xmlns:a16="http://schemas.microsoft.com/office/drawing/2014/main" id="{9D5181E2-8F42-4D3C-5D61-E654EE32EE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SN"/>
          </a:p>
        </p:txBody>
      </p:sp>
      <p:sp>
        <p:nvSpPr>
          <p:cNvPr id="4" name="Espace réservé du texte 3">
            <a:extLst>
              <a:ext uri="{FF2B5EF4-FFF2-40B4-BE49-F238E27FC236}">
                <a16:creationId xmlns:a16="http://schemas.microsoft.com/office/drawing/2014/main" id="{D16D5C31-482C-5D53-F278-488F9F1F2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7B8C525-6296-1438-39F7-914DF296EE4D}"/>
              </a:ext>
            </a:extLst>
          </p:cNvPr>
          <p:cNvSpPr>
            <a:spLocks noGrp="1"/>
          </p:cNvSpPr>
          <p:nvPr>
            <p:ph type="dt" sz="half" idx="10"/>
          </p:nvPr>
        </p:nvSpPr>
        <p:spPr/>
        <p:txBody>
          <a:bodyPr/>
          <a:lstStyle/>
          <a:p>
            <a:fld id="{F60DEC1C-B4F5-49EE-BB40-2633F5DD6279}" type="datetimeFigureOut">
              <a:rPr lang="fr-SN" smtClean="0"/>
              <a:t>10/10/2024</a:t>
            </a:fld>
            <a:endParaRPr lang="fr-SN"/>
          </a:p>
        </p:txBody>
      </p:sp>
      <p:sp>
        <p:nvSpPr>
          <p:cNvPr id="6" name="Espace réservé du pied de page 5">
            <a:extLst>
              <a:ext uri="{FF2B5EF4-FFF2-40B4-BE49-F238E27FC236}">
                <a16:creationId xmlns:a16="http://schemas.microsoft.com/office/drawing/2014/main" id="{116831C1-D489-F4F3-26DF-F1AD7A3640FE}"/>
              </a:ext>
            </a:extLst>
          </p:cNvPr>
          <p:cNvSpPr>
            <a:spLocks noGrp="1"/>
          </p:cNvSpPr>
          <p:nvPr>
            <p:ph type="ftr" sz="quarter" idx="11"/>
          </p:nvPr>
        </p:nvSpPr>
        <p:spPr/>
        <p:txBody>
          <a:bodyPr/>
          <a:lstStyle/>
          <a:p>
            <a:endParaRPr lang="fr-SN"/>
          </a:p>
        </p:txBody>
      </p:sp>
      <p:sp>
        <p:nvSpPr>
          <p:cNvPr id="7" name="Espace réservé du numéro de diapositive 6">
            <a:extLst>
              <a:ext uri="{FF2B5EF4-FFF2-40B4-BE49-F238E27FC236}">
                <a16:creationId xmlns:a16="http://schemas.microsoft.com/office/drawing/2014/main" id="{252DD301-64B5-3419-BA6F-AE8F71C5E793}"/>
              </a:ext>
            </a:extLst>
          </p:cNvPr>
          <p:cNvSpPr>
            <a:spLocks noGrp="1"/>
          </p:cNvSpPr>
          <p:nvPr>
            <p:ph type="sldNum" sz="quarter" idx="12"/>
          </p:nvPr>
        </p:nvSpPr>
        <p:spPr/>
        <p:txBody>
          <a:bodyPr/>
          <a:lstStyle/>
          <a:p>
            <a:fld id="{F851F63A-1ACF-465A-8770-512BDF2583C7}" type="slidenum">
              <a:rPr lang="fr-SN" smtClean="0"/>
              <a:t>‹N°›</a:t>
            </a:fld>
            <a:endParaRPr lang="fr-SN"/>
          </a:p>
        </p:txBody>
      </p:sp>
    </p:spTree>
    <p:extLst>
      <p:ext uri="{BB962C8B-B14F-4D97-AF65-F5344CB8AC3E}">
        <p14:creationId xmlns:p14="http://schemas.microsoft.com/office/powerpoint/2010/main" val="151716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15E5E88-6F24-FA83-5783-E0B81E9DA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SN"/>
          </a:p>
        </p:txBody>
      </p:sp>
      <p:sp>
        <p:nvSpPr>
          <p:cNvPr id="3" name="Espace réservé du texte 2">
            <a:extLst>
              <a:ext uri="{FF2B5EF4-FFF2-40B4-BE49-F238E27FC236}">
                <a16:creationId xmlns:a16="http://schemas.microsoft.com/office/drawing/2014/main" id="{71405612-CDF5-CC4E-D905-C551C43D8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SN"/>
          </a:p>
        </p:txBody>
      </p:sp>
      <p:sp>
        <p:nvSpPr>
          <p:cNvPr id="4" name="Espace réservé de la date 3">
            <a:extLst>
              <a:ext uri="{FF2B5EF4-FFF2-40B4-BE49-F238E27FC236}">
                <a16:creationId xmlns:a16="http://schemas.microsoft.com/office/drawing/2014/main" id="{4B360B12-DE60-2102-4A63-ABE1516B8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DEC1C-B4F5-49EE-BB40-2633F5DD6279}" type="datetimeFigureOut">
              <a:rPr lang="fr-SN" smtClean="0"/>
              <a:t>10/10/2024</a:t>
            </a:fld>
            <a:endParaRPr lang="fr-SN"/>
          </a:p>
        </p:txBody>
      </p:sp>
      <p:sp>
        <p:nvSpPr>
          <p:cNvPr id="5" name="Espace réservé du pied de page 4">
            <a:extLst>
              <a:ext uri="{FF2B5EF4-FFF2-40B4-BE49-F238E27FC236}">
                <a16:creationId xmlns:a16="http://schemas.microsoft.com/office/drawing/2014/main" id="{538FE2DD-435B-9C29-4FA2-CA23669633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SN"/>
          </a:p>
        </p:txBody>
      </p:sp>
      <p:sp>
        <p:nvSpPr>
          <p:cNvPr id="6" name="Espace réservé du numéro de diapositive 5">
            <a:extLst>
              <a:ext uri="{FF2B5EF4-FFF2-40B4-BE49-F238E27FC236}">
                <a16:creationId xmlns:a16="http://schemas.microsoft.com/office/drawing/2014/main" id="{763AD2A5-54C7-9751-E22D-AE6812079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1F63A-1ACF-465A-8770-512BDF2583C7}" type="slidenum">
              <a:rPr lang="fr-SN" smtClean="0"/>
              <a:t>‹N°›</a:t>
            </a:fld>
            <a:endParaRPr lang="fr-SN"/>
          </a:p>
        </p:txBody>
      </p:sp>
    </p:spTree>
    <p:extLst>
      <p:ext uri="{BB962C8B-B14F-4D97-AF65-F5344CB8AC3E}">
        <p14:creationId xmlns:p14="http://schemas.microsoft.com/office/powerpoint/2010/main" val="1741412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vopedia.org/machine-learning-in-python"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www.physix.fr/dokuwiki/doku.php?id=diffusion_encre_bleue_dans_eau_chaud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physix.fr/dokuwiki/doku.php?id=diffusion_encre_bleue_dans_eau_chaud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physix.fr/dokuwiki/doku.php?id=diffusion_encre_bleue_dans_eau_chaud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physix.fr/dokuwiki/doku.php?id=diffusion_encre_bleue_dans_eau_chaud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physix.fr/dokuwiki/doku.php?id=diffusion_encre_bleue_dans_eau_chaud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physix.fr/dokuwiki/doku.php?id=diffusion_encre_bleue_dans_eau_chaud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physix.fr/dokuwiki/doku.php?id=diffusion_encre_bleue_dans_eau_chaud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extLst>
              <a:ext uri="{837473B0-CC2E-450A-ABE3-18F120FF3D39}">
                <a1611:picAttrSrcUrl xmlns:a1611="http://schemas.microsoft.com/office/drawing/2016/11/main" r:id="rId3"/>
              </a:ext>
            </a:extLst>
          </a:blip>
          <a:srcRect/>
          <a:stretch>
            <a:fillRect l="-4000" r="-4000"/>
          </a:stretch>
        </a:blipFill>
        <a:effectLst/>
      </p:bgPr>
    </p:bg>
    <p:spTree>
      <p:nvGrpSpPr>
        <p:cNvPr id="1" name=""/>
        <p:cNvGrpSpPr/>
        <p:nvPr/>
      </p:nvGrpSpPr>
      <p:grpSpPr>
        <a:xfrm>
          <a:off x="0" y="0"/>
          <a:ext cx="0" cy="0"/>
          <a:chOff x="0" y="0"/>
          <a:chExt cx="0" cy="0"/>
        </a:xfrm>
      </p:grpSpPr>
      <p:pic>
        <p:nvPicPr>
          <p:cNvPr id="1026" name="Picture 2" descr="Summer Academy - GOMYCODE Senegal: Learn digital skills">
            <a:extLst>
              <a:ext uri="{FF2B5EF4-FFF2-40B4-BE49-F238E27FC236}">
                <a16:creationId xmlns:a16="http://schemas.microsoft.com/office/drawing/2014/main" id="{D6B8D002-F47A-587F-CCC1-45E770493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1885" y="532632"/>
            <a:ext cx="5276850" cy="8667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A840096D-CFF1-F3A0-6648-4B13AA4E22A2}"/>
              </a:ext>
            </a:extLst>
          </p:cNvPr>
          <p:cNvSpPr txBox="1"/>
          <p:nvPr/>
        </p:nvSpPr>
        <p:spPr>
          <a:xfrm>
            <a:off x="2360034" y="1970126"/>
            <a:ext cx="6737471" cy="39192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A" sz="8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Chimiométrie et science des données </a:t>
            </a:r>
          </a:p>
        </p:txBody>
      </p:sp>
    </p:spTree>
    <p:extLst>
      <p:ext uri="{BB962C8B-B14F-4D97-AF65-F5344CB8AC3E}">
        <p14:creationId xmlns:p14="http://schemas.microsoft.com/office/powerpoint/2010/main" val="286328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extLst>
              <a:ext uri="{837473B0-CC2E-450A-ABE3-18F120FF3D39}">
                <a1611:picAttrSrcUrl xmlns:a1611="http://schemas.microsoft.com/office/drawing/2016/11/main" r:id="rId3"/>
              </a:ext>
            </a:extLst>
          </a:blip>
          <a:srcRect/>
          <a:stretch>
            <a:fillRect t="-24000" b="-24000"/>
          </a:stretch>
        </a:blip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22C7FD2F-F856-CA56-7509-420FA8707FA9}"/>
              </a:ext>
            </a:extLst>
          </p:cNvPr>
          <p:cNvSpPr txBox="1"/>
          <p:nvPr/>
        </p:nvSpPr>
        <p:spPr>
          <a:xfrm>
            <a:off x="1236406" y="2164264"/>
            <a:ext cx="9719188" cy="29299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fr-SN" sz="2800" b="1" i="0" u="sng"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La chimiométrie</a:t>
            </a:r>
            <a:r>
              <a:rPr kumimoji="0" lang="fr-SN" sz="28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est une discipline qui utilise des techniques statistiques et mathématiques pour résoudre des problèmes en chimie analytique. </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fr-SN" sz="28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D'autre part, </a:t>
            </a:r>
            <a:r>
              <a:rPr kumimoji="0" lang="fr-SN" sz="2800" b="1" i="0" u="sng"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la data science</a:t>
            </a:r>
            <a:r>
              <a:rPr kumimoji="0" lang="fr-SN" sz="2800" b="0" i="0" u="none" strike="noStrike" kern="1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est un domaine interdisciplinaire qui utilise des outils, des techniques et des méthodes pour extraire des connaissances et des idées à partir de données. </a:t>
            </a:r>
          </a:p>
        </p:txBody>
      </p:sp>
      <p:sp>
        <p:nvSpPr>
          <p:cNvPr id="4" name="ZoneTexte 3">
            <a:extLst>
              <a:ext uri="{FF2B5EF4-FFF2-40B4-BE49-F238E27FC236}">
                <a16:creationId xmlns:a16="http://schemas.microsoft.com/office/drawing/2014/main" id="{9ACA5306-E9EF-CA81-ACED-7065475A45C4}"/>
              </a:ext>
            </a:extLst>
          </p:cNvPr>
          <p:cNvSpPr txBox="1"/>
          <p:nvPr/>
        </p:nvSpPr>
        <p:spPr>
          <a:xfrm>
            <a:off x="3046709" y="799476"/>
            <a:ext cx="609858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fr-SN" sz="2800" b="1" dirty="0">
                <a:latin typeface="Times New Roman" panose="02020603050405020304" pitchFamily="18" charset="0"/>
                <a:cs typeface="Times New Roman" panose="02020603050405020304" pitchFamily="18" charset="0"/>
              </a:rPr>
              <a:t>Définition: </a:t>
            </a:r>
          </a:p>
        </p:txBody>
      </p:sp>
    </p:spTree>
    <p:extLst>
      <p:ext uri="{BB962C8B-B14F-4D97-AF65-F5344CB8AC3E}">
        <p14:creationId xmlns:p14="http://schemas.microsoft.com/office/powerpoint/2010/main" val="272545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extLst>
              <a:ext uri="{837473B0-CC2E-450A-ABE3-18F120FF3D39}">
                <a1611:picAttrSrcUrl xmlns:a1611="http://schemas.microsoft.com/office/drawing/2016/11/main" r:id="rId3"/>
              </a:ext>
            </a:extLst>
          </a:blip>
          <a:srcRect/>
          <a:stretch>
            <a:fillRect t="-24000" b="-24000"/>
          </a:stretch>
        </a:blipFill>
        <a:effectLst/>
      </p:bgPr>
    </p:bg>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0E16157E-FE67-4B41-88E9-1042A9255602}"/>
              </a:ext>
            </a:extLst>
          </p:cNvPr>
          <p:cNvSpPr txBox="1"/>
          <p:nvPr/>
        </p:nvSpPr>
        <p:spPr>
          <a:xfrm>
            <a:off x="1519083" y="545690"/>
            <a:ext cx="9453717" cy="52225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07000"/>
              </a:lnSpc>
              <a:spcAft>
                <a:spcPts val="800"/>
              </a:spcAft>
            </a:pPr>
            <a:r>
              <a:rPr lang="fr-SN" sz="2800" b="1" kern="100" dirty="0">
                <a:effectLst/>
                <a:latin typeface="Times New Roman" panose="02020603050405020304" pitchFamily="18" charset="0"/>
                <a:ea typeface="Calibri" panose="020F0502020204030204" pitchFamily="34" charset="0"/>
                <a:cs typeface="Times New Roman" panose="02020603050405020304" pitchFamily="18" charset="0"/>
              </a:rPr>
              <a:t>La convergence de la chimiométrie et de la data science</a:t>
            </a:r>
            <a:endParaRPr lang="fr-S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ZoneTexte 4">
            <a:extLst>
              <a:ext uri="{FF2B5EF4-FFF2-40B4-BE49-F238E27FC236}">
                <a16:creationId xmlns:a16="http://schemas.microsoft.com/office/drawing/2014/main" id="{DF61ECD4-86CC-A816-1ED3-77DA5B8B8E30}"/>
              </a:ext>
            </a:extLst>
          </p:cNvPr>
          <p:cNvSpPr txBox="1"/>
          <p:nvPr/>
        </p:nvSpPr>
        <p:spPr>
          <a:xfrm>
            <a:off x="1106128" y="1887793"/>
            <a:ext cx="10087897" cy="339099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800"/>
              </a:spcAft>
            </a:pPr>
            <a:r>
              <a:rPr lang="fr-SN" sz="2800" kern="100" dirty="0">
                <a:effectLst/>
                <a:latin typeface="Times New Roman" panose="02020603050405020304" pitchFamily="18" charset="0"/>
                <a:ea typeface="Calibri" panose="020F0502020204030204" pitchFamily="34" charset="0"/>
                <a:cs typeface="Times New Roman" panose="02020603050405020304" pitchFamily="18" charset="0"/>
              </a:rPr>
              <a:t>La chimiométrie et la data science sont des disciplines complémentaires. </a:t>
            </a:r>
          </a:p>
          <a:p>
            <a:pPr>
              <a:lnSpc>
                <a:spcPct val="107000"/>
              </a:lnSpc>
              <a:spcAft>
                <a:spcPts val="800"/>
              </a:spcAft>
            </a:pPr>
            <a:r>
              <a:rPr lang="fr-SN" sz="2800" kern="100" dirty="0">
                <a:effectLst/>
                <a:latin typeface="Times New Roman" panose="02020603050405020304" pitchFamily="18" charset="0"/>
                <a:ea typeface="Calibri" panose="020F0502020204030204" pitchFamily="34" charset="0"/>
                <a:cs typeface="Times New Roman" panose="02020603050405020304" pitchFamily="18" charset="0"/>
              </a:rPr>
              <a:t>La chimiométrie fournit des méthodes statistiques et mathématiques pour traiter les données chimiques, tandis que la data science fournit des outils et des techniques pour l'analyse de données à grande échelle. Ensemble, ces deux disciplines permettent d'extraire des informations utiles à partir de données complexes et hétérogènes.</a:t>
            </a:r>
          </a:p>
        </p:txBody>
      </p:sp>
    </p:spTree>
    <p:extLst>
      <p:ext uri="{BB962C8B-B14F-4D97-AF65-F5344CB8AC3E}">
        <p14:creationId xmlns:p14="http://schemas.microsoft.com/office/powerpoint/2010/main" val="3838206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extLst>
              <a:ext uri="{837473B0-CC2E-450A-ABE3-18F120FF3D39}">
                <a1611:picAttrSrcUrl xmlns:a1611="http://schemas.microsoft.com/office/drawing/2016/11/main" r:id="rId3"/>
              </a:ext>
            </a:extLst>
          </a:blip>
          <a:srcRect/>
          <a:stretch>
            <a:fillRect t="-24000" b="-24000"/>
          </a:stretch>
        </a:blip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7DEADE0-82C3-3C4F-F475-054345D0A331}"/>
              </a:ext>
            </a:extLst>
          </p:cNvPr>
          <p:cNvSpPr txBox="1"/>
          <p:nvPr/>
        </p:nvSpPr>
        <p:spPr>
          <a:xfrm>
            <a:off x="2477729" y="557018"/>
            <a:ext cx="7788377" cy="52225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07000"/>
              </a:lnSpc>
              <a:spcAft>
                <a:spcPts val="800"/>
              </a:spcAft>
            </a:pPr>
            <a:r>
              <a:rPr lang="fr-SN" sz="2800" b="1" kern="100" dirty="0">
                <a:effectLst/>
                <a:latin typeface="Times New Roman" panose="02020603050405020304" pitchFamily="18" charset="0"/>
                <a:ea typeface="Calibri" panose="020F0502020204030204" pitchFamily="34" charset="0"/>
                <a:cs typeface="Times New Roman" panose="02020603050405020304" pitchFamily="18" charset="0"/>
              </a:rPr>
              <a:t>Le traitement des données massives</a:t>
            </a:r>
            <a:endParaRPr lang="fr-S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832BCD94-233C-EB1A-E06D-6CDD3AD4F10B}"/>
              </a:ext>
            </a:extLst>
          </p:cNvPr>
          <p:cNvSpPr txBox="1"/>
          <p:nvPr/>
        </p:nvSpPr>
        <p:spPr>
          <a:xfrm>
            <a:off x="648928" y="1769807"/>
            <a:ext cx="10382865" cy="29299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800"/>
              </a:spcAft>
            </a:pPr>
            <a:r>
              <a:rPr lang="fr-SN" sz="2800" kern="100" dirty="0">
                <a:effectLst/>
                <a:latin typeface="Times New Roman" panose="02020603050405020304" pitchFamily="18" charset="0"/>
                <a:ea typeface="Calibri" panose="020F0502020204030204" pitchFamily="34" charset="0"/>
                <a:cs typeface="Times New Roman" panose="02020603050405020304" pitchFamily="18" charset="0"/>
              </a:rPr>
              <a:t>L'un des domaines clés de la convergence de la chimiométrie et de la data science est le traitement des données massives. </a:t>
            </a:r>
          </a:p>
          <a:p>
            <a:pPr>
              <a:lnSpc>
                <a:spcPct val="107000"/>
              </a:lnSpc>
              <a:spcAft>
                <a:spcPts val="800"/>
              </a:spcAft>
            </a:pPr>
            <a:r>
              <a:rPr lang="fr-SN" sz="2800" kern="100" dirty="0">
                <a:effectLst/>
                <a:latin typeface="Times New Roman" panose="02020603050405020304" pitchFamily="18" charset="0"/>
                <a:ea typeface="Calibri" panose="020F0502020204030204" pitchFamily="34" charset="0"/>
                <a:cs typeface="Times New Roman" panose="02020603050405020304" pitchFamily="18" charset="0"/>
              </a:rPr>
              <a:t>La chimie analytique génère une grande quantité de données, et le traitement de ces données peut être difficile sans les outils appropriés. La data science fournit des méthodes pour gérer ces données massives, notamment le stockage, la gestion et l'analyse des données.</a:t>
            </a:r>
          </a:p>
        </p:txBody>
      </p:sp>
    </p:spTree>
    <p:extLst>
      <p:ext uri="{BB962C8B-B14F-4D97-AF65-F5344CB8AC3E}">
        <p14:creationId xmlns:p14="http://schemas.microsoft.com/office/powerpoint/2010/main" val="75482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extLst>
              <a:ext uri="{837473B0-CC2E-450A-ABE3-18F120FF3D39}">
                <a1611:picAttrSrcUrl xmlns:a1611="http://schemas.microsoft.com/office/drawing/2016/11/main" r:id="rId3"/>
              </a:ext>
            </a:extLst>
          </a:blip>
          <a:srcRect/>
          <a:stretch>
            <a:fillRect t="-24000" b="-24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ADDE302-ABDC-7A50-E1D7-48DF1C254A37}"/>
              </a:ext>
            </a:extLst>
          </p:cNvPr>
          <p:cNvSpPr txBox="1"/>
          <p:nvPr/>
        </p:nvSpPr>
        <p:spPr>
          <a:xfrm>
            <a:off x="2123769" y="365288"/>
            <a:ext cx="8233286" cy="52225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07000"/>
              </a:lnSpc>
              <a:spcAft>
                <a:spcPts val="800"/>
              </a:spcAft>
            </a:pPr>
            <a:r>
              <a:rPr lang="fr-SN" sz="2800" b="1" kern="100" dirty="0">
                <a:effectLst/>
                <a:latin typeface="Times New Roman" panose="02020603050405020304" pitchFamily="18" charset="0"/>
                <a:ea typeface="Calibri" panose="020F0502020204030204" pitchFamily="34" charset="0"/>
                <a:cs typeface="Times New Roman" panose="02020603050405020304" pitchFamily="18" charset="0"/>
              </a:rPr>
              <a:t>L'apprentissage automatique (machine </a:t>
            </a:r>
            <a:r>
              <a:rPr lang="fr-SN" sz="2800" b="1" kern="100" dirty="0" err="1">
                <a:effectLst/>
                <a:latin typeface="Times New Roman" panose="02020603050405020304" pitchFamily="18" charset="0"/>
                <a:ea typeface="Calibri" panose="020F0502020204030204" pitchFamily="34" charset="0"/>
                <a:cs typeface="Times New Roman" panose="02020603050405020304" pitchFamily="18" charset="0"/>
              </a:rPr>
              <a:t>learning</a:t>
            </a:r>
            <a:r>
              <a:rPr lang="fr-SN" sz="2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S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ZoneTexte 4">
            <a:extLst>
              <a:ext uri="{FF2B5EF4-FFF2-40B4-BE49-F238E27FC236}">
                <a16:creationId xmlns:a16="http://schemas.microsoft.com/office/drawing/2014/main" id="{0E6AAC5D-A858-7D30-DC94-1F0AF2E7BDA6}"/>
              </a:ext>
            </a:extLst>
          </p:cNvPr>
          <p:cNvSpPr txBox="1"/>
          <p:nvPr/>
        </p:nvSpPr>
        <p:spPr>
          <a:xfrm>
            <a:off x="545690" y="1430594"/>
            <a:ext cx="11017046" cy="38520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800"/>
              </a:spcAft>
            </a:pPr>
            <a:r>
              <a:rPr lang="fr-SN" sz="2800" kern="100" dirty="0">
                <a:effectLst/>
                <a:latin typeface="Times New Roman" panose="02020603050405020304" pitchFamily="18" charset="0"/>
                <a:ea typeface="Calibri" panose="020F0502020204030204" pitchFamily="34" charset="0"/>
                <a:cs typeface="Times New Roman" panose="02020603050405020304" pitchFamily="18" charset="0"/>
              </a:rPr>
              <a:t>L'apprentissage automatique est une technique d'analyse de données qui permet aux ordinateurs d'apprendre à partir de données sans être explicitement programmés. </a:t>
            </a:r>
          </a:p>
          <a:p>
            <a:pPr>
              <a:lnSpc>
                <a:spcPct val="107000"/>
              </a:lnSpc>
              <a:spcAft>
                <a:spcPts val="800"/>
              </a:spcAft>
            </a:pPr>
            <a:r>
              <a:rPr lang="fr-SN" sz="2800" kern="100" dirty="0">
                <a:effectLst/>
                <a:latin typeface="Times New Roman" panose="02020603050405020304" pitchFamily="18" charset="0"/>
                <a:ea typeface="Calibri" panose="020F0502020204030204" pitchFamily="34" charset="0"/>
                <a:cs typeface="Times New Roman" panose="02020603050405020304" pitchFamily="18" charset="0"/>
              </a:rPr>
              <a:t>La chimiométrie utilise également des techniques d'apprentissage automatique pour l'analyse des données. Les techniques d'apprentissage machine telles que les réseaux de neurones artificiels (ANN), les arbres de décision et les algorithmes génétiques ont des applications importantes en chimie analytique.</a:t>
            </a:r>
          </a:p>
        </p:txBody>
      </p:sp>
    </p:spTree>
    <p:extLst>
      <p:ext uri="{BB962C8B-B14F-4D97-AF65-F5344CB8AC3E}">
        <p14:creationId xmlns:p14="http://schemas.microsoft.com/office/powerpoint/2010/main" val="363378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extLst>
              <a:ext uri="{837473B0-CC2E-450A-ABE3-18F120FF3D39}">
                <a1611:picAttrSrcUrl xmlns:a1611="http://schemas.microsoft.com/office/drawing/2016/11/main" r:id="rId3"/>
              </a:ext>
            </a:extLst>
          </a:blip>
          <a:srcRect/>
          <a:stretch>
            <a:fillRect t="-24000" b="-24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845D39A-2B02-97BB-9CFA-767DB2DE370B}"/>
              </a:ext>
            </a:extLst>
          </p:cNvPr>
          <p:cNvSpPr txBox="1"/>
          <p:nvPr/>
        </p:nvSpPr>
        <p:spPr>
          <a:xfrm>
            <a:off x="2577279" y="424281"/>
            <a:ext cx="6669959" cy="52225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07000"/>
              </a:lnSpc>
              <a:spcAft>
                <a:spcPts val="800"/>
              </a:spcAft>
            </a:pPr>
            <a:r>
              <a:rPr lang="fr-SN" sz="2800" b="1" kern="100" dirty="0">
                <a:effectLst/>
                <a:latin typeface="Times New Roman" panose="02020603050405020304" pitchFamily="18" charset="0"/>
                <a:ea typeface="Calibri" panose="020F0502020204030204" pitchFamily="34" charset="0"/>
                <a:cs typeface="Times New Roman" panose="02020603050405020304" pitchFamily="18" charset="0"/>
              </a:rPr>
              <a:t>L'intelligence artificielle</a:t>
            </a:r>
            <a:endParaRPr lang="fr-S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ZoneTexte 4">
            <a:extLst>
              <a:ext uri="{FF2B5EF4-FFF2-40B4-BE49-F238E27FC236}">
                <a16:creationId xmlns:a16="http://schemas.microsoft.com/office/drawing/2014/main" id="{9A5C66A5-C53F-B092-B489-C82B7955A07E}"/>
              </a:ext>
            </a:extLst>
          </p:cNvPr>
          <p:cNvSpPr txBox="1"/>
          <p:nvPr/>
        </p:nvSpPr>
        <p:spPr>
          <a:xfrm>
            <a:off x="914400" y="1659340"/>
            <a:ext cx="10441858" cy="328840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800"/>
              </a:spcAft>
            </a:pPr>
            <a:r>
              <a:rPr lang="fr-SN" sz="2800" kern="100" dirty="0">
                <a:effectLst/>
                <a:latin typeface="Times New Roman" panose="02020603050405020304" pitchFamily="18" charset="0"/>
                <a:ea typeface="Calibri" panose="020F0502020204030204" pitchFamily="34" charset="0"/>
                <a:cs typeface="Times New Roman" panose="02020603050405020304" pitchFamily="18" charset="0"/>
              </a:rPr>
              <a:t>L'intelligence artificielle (IA) est un domaine de la data science qui utilise des algorithmes pour simuler l'intelligence humaine. L'IA peut être utilisée pour analyser les données chimiques et pour résoudre des problèmes complexes en chimie analytique. Les techniques d'IA telles que le traitement du langage naturel (NLP), la vision par ordinateur et l'apprentissage profond ont des applications importantes en chimie analytique.</a:t>
            </a:r>
          </a:p>
        </p:txBody>
      </p:sp>
    </p:spTree>
    <p:extLst>
      <p:ext uri="{BB962C8B-B14F-4D97-AF65-F5344CB8AC3E}">
        <p14:creationId xmlns:p14="http://schemas.microsoft.com/office/powerpoint/2010/main" val="55678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extLst>
              <a:ext uri="{837473B0-CC2E-450A-ABE3-18F120FF3D39}">
                <a1611:picAttrSrcUrl xmlns:a1611="http://schemas.microsoft.com/office/drawing/2016/11/main" r:id="rId3"/>
              </a:ext>
            </a:extLst>
          </a:blip>
          <a:srcRect/>
          <a:stretch>
            <a:fillRect t="-24000" b="-24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6FFB77C-672A-C768-126A-8FB592036A68}"/>
              </a:ext>
            </a:extLst>
          </p:cNvPr>
          <p:cNvSpPr txBox="1"/>
          <p:nvPr/>
        </p:nvSpPr>
        <p:spPr>
          <a:xfrm>
            <a:off x="3152467" y="512772"/>
            <a:ext cx="6098458" cy="52225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07000"/>
              </a:lnSpc>
              <a:spcAft>
                <a:spcPts val="800"/>
              </a:spcAft>
            </a:pPr>
            <a:r>
              <a:rPr lang="fr-SN" sz="2800" b="1" kern="100" dirty="0">
                <a:effectLst/>
                <a:latin typeface="Times New Roman" panose="02020603050405020304" pitchFamily="18" charset="0"/>
                <a:ea typeface="Calibri" panose="020F0502020204030204" pitchFamily="34" charset="0"/>
                <a:cs typeface="Times New Roman" panose="02020603050405020304" pitchFamily="18" charset="0"/>
              </a:rPr>
              <a:t>La modélisation prédictive</a:t>
            </a:r>
          </a:p>
        </p:txBody>
      </p:sp>
      <p:sp>
        <p:nvSpPr>
          <p:cNvPr id="5" name="ZoneTexte 4">
            <a:extLst>
              <a:ext uri="{FF2B5EF4-FFF2-40B4-BE49-F238E27FC236}">
                <a16:creationId xmlns:a16="http://schemas.microsoft.com/office/drawing/2014/main" id="{EFE67F55-E0FD-E414-1740-57D03B9C06E5}"/>
              </a:ext>
            </a:extLst>
          </p:cNvPr>
          <p:cNvSpPr txBox="1"/>
          <p:nvPr/>
        </p:nvSpPr>
        <p:spPr>
          <a:xfrm>
            <a:off x="796413" y="1799304"/>
            <a:ext cx="10810567" cy="26776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SN" sz="2800" dirty="0">
                <a:effectLst/>
                <a:latin typeface="Times New Roman" panose="02020603050405020304" pitchFamily="18" charset="0"/>
                <a:ea typeface="Calibri" panose="020F0502020204030204" pitchFamily="34" charset="0"/>
                <a:cs typeface="Times New Roman" panose="02020603050405020304" pitchFamily="18" charset="0"/>
              </a:rPr>
              <a:t>La modélisation prédictive est un domaine de la data science qui utilise des modèles mathématiques pour prédire les résultats futurs à partir de données historiques. Les techniques de modélisation prédictive utilisées en chimiométrie pour l'analyse des données chimiques comprennent la régression linéaire, la régression logistique, les arbres de décision, les réseaux de neurones, et bien d'autres. </a:t>
            </a:r>
            <a:endParaRPr lang="fr-S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34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extLst>
              <a:ext uri="{837473B0-CC2E-450A-ABE3-18F120FF3D39}">
                <a1611:picAttrSrcUrl xmlns:a1611="http://schemas.microsoft.com/office/drawing/2016/11/main" r:id="rId3"/>
              </a:ext>
            </a:extLst>
          </a:blip>
          <a:srcRect/>
          <a:stretch>
            <a:fillRect t="-24000" b="-24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99D5C28-E0A4-E261-0226-073E748C0A84}"/>
              </a:ext>
            </a:extLst>
          </p:cNvPr>
          <p:cNvSpPr txBox="1"/>
          <p:nvPr/>
        </p:nvSpPr>
        <p:spPr>
          <a:xfrm>
            <a:off x="825910" y="2035277"/>
            <a:ext cx="10913806" cy="28273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800"/>
              </a:spcAft>
            </a:pPr>
            <a:r>
              <a:rPr lang="fr-SN" sz="2800" kern="100" dirty="0">
                <a:effectLst/>
                <a:latin typeface="Times New Roman" panose="02020603050405020304" pitchFamily="18" charset="0"/>
                <a:ea typeface="Calibri" panose="020F0502020204030204" pitchFamily="34" charset="0"/>
                <a:cs typeface="Times New Roman" panose="02020603050405020304" pitchFamily="18" charset="0"/>
              </a:rPr>
              <a:t>En intégrant les techniques de la data science dans la chimiométrie, les </a:t>
            </a:r>
            <a:r>
              <a:rPr lang="fr-SN" sz="2800" kern="100" dirty="0" err="1">
                <a:effectLst/>
                <a:latin typeface="Times New Roman" panose="02020603050405020304" pitchFamily="18" charset="0"/>
                <a:ea typeface="Calibri" panose="020F0502020204030204" pitchFamily="34" charset="0"/>
                <a:cs typeface="Times New Roman" panose="02020603050405020304" pitchFamily="18" charset="0"/>
              </a:rPr>
              <a:t>chimiométriciens</a:t>
            </a:r>
            <a:r>
              <a:rPr lang="fr-SN" sz="2800" kern="100" dirty="0">
                <a:effectLst/>
                <a:latin typeface="Times New Roman" panose="02020603050405020304" pitchFamily="18" charset="0"/>
                <a:ea typeface="Calibri" panose="020F0502020204030204" pitchFamily="34" charset="0"/>
                <a:cs typeface="Times New Roman" panose="02020603050405020304" pitchFamily="18" charset="0"/>
              </a:rPr>
              <a:t> peuvent améliorer l'analyse des données chimiques, augmenter la précision des résultats et réduire les erreurs potentielles. En outre, cela peut également accélérer le temps nécessaire pour effectuer l'analyse, réduisant ainsi les coûts et augmentant l'efficacité globale du processus.</a:t>
            </a:r>
          </a:p>
        </p:txBody>
      </p:sp>
      <p:sp>
        <p:nvSpPr>
          <p:cNvPr id="5" name="ZoneTexte 4">
            <a:extLst>
              <a:ext uri="{FF2B5EF4-FFF2-40B4-BE49-F238E27FC236}">
                <a16:creationId xmlns:a16="http://schemas.microsoft.com/office/drawing/2014/main" id="{4A8CE2BF-3A24-2AC6-D4B8-7F7DCC3FA355}"/>
              </a:ext>
            </a:extLst>
          </p:cNvPr>
          <p:cNvSpPr txBox="1"/>
          <p:nvPr/>
        </p:nvSpPr>
        <p:spPr>
          <a:xfrm>
            <a:off x="2783757" y="704501"/>
            <a:ext cx="6098458" cy="53290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07000"/>
              </a:lnSpc>
              <a:spcAft>
                <a:spcPts val="800"/>
              </a:spcAft>
            </a:pPr>
            <a:r>
              <a:rPr lang="fr-SN" sz="2800" kern="100" dirty="0">
                <a:effectLst/>
                <a:latin typeface="Times New Roman" panose="02020603050405020304" pitchFamily="18" charset="0"/>
                <a:ea typeface="Calibri" panose="020F0502020204030204" pitchFamily="34" charset="0"/>
                <a:cs typeface="Times New Roman" panose="02020603050405020304" pitchFamily="18" charset="0"/>
              </a:rPr>
              <a:t>Conclusion </a:t>
            </a:r>
          </a:p>
        </p:txBody>
      </p:sp>
    </p:spTree>
    <p:extLst>
      <p:ext uri="{BB962C8B-B14F-4D97-AF65-F5344CB8AC3E}">
        <p14:creationId xmlns:p14="http://schemas.microsoft.com/office/powerpoint/2010/main" val="114125917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TotalTime>
  <Words>469</Words>
  <Application>Microsoft Office PowerPoint</Application>
  <PresentationFormat>Grand écran</PresentationFormat>
  <Paragraphs>19</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Calibri Light</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Seydou Sane</dc:creator>
  <cp:lastModifiedBy>Seydou Sane</cp:lastModifiedBy>
  <cp:revision>5</cp:revision>
  <dcterms:created xsi:type="dcterms:W3CDTF">2024-10-09T12:07:09Z</dcterms:created>
  <dcterms:modified xsi:type="dcterms:W3CDTF">2024-10-10T18:29:20Z</dcterms:modified>
</cp:coreProperties>
</file>