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70" r:id="rId4"/>
    <p:sldId id="271" r:id="rId5"/>
    <p:sldId id="275" r:id="rId6"/>
    <p:sldId id="278" r:id="rId7"/>
    <p:sldId id="276"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p:scale>
          <a:sx n="100" d="100"/>
          <a:sy n="100" d="100"/>
        </p:scale>
        <p:origin x="198" y="87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ACFFDF-773B-4110-8C1D-D64485C218B4}"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3A2215E4-FE7F-4A42-84C9-D546D1AE4B27}">
      <dgm:prSet phldrT="[Text]" custT="1"/>
      <dgm:spPr/>
      <dgm:t>
        <a:bodyPr/>
        <a:lstStyle/>
        <a:p>
          <a:r>
            <a:rPr lang="en-US" sz="1800" dirty="0" smtClean="0"/>
            <a:t>Loan Variables</a:t>
          </a:r>
          <a:endParaRPr lang="en-US" sz="1800" dirty="0"/>
        </a:p>
      </dgm:t>
    </dgm:pt>
    <dgm:pt modelId="{21B2F1AB-9018-4492-9F49-288A8E4EA530}" type="parTrans" cxnId="{0E4FE162-1AEF-40F1-A443-EC3F00E55A74}">
      <dgm:prSet/>
      <dgm:spPr/>
      <dgm:t>
        <a:bodyPr/>
        <a:lstStyle/>
        <a:p>
          <a:endParaRPr lang="en-US" sz="2400"/>
        </a:p>
      </dgm:t>
    </dgm:pt>
    <dgm:pt modelId="{2F67A977-3A0D-4E0F-B687-CBAF66766CEB}" type="sibTrans" cxnId="{0E4FE162-1AEF-40F1-A443-EC3F00E55A74}">
      <dgm:prSet/>
      <dgm:spPr/>
      <dgm:t>
        <a:bodyPr/>
        <a:lstStyle/>
        <a:p>
          <a:endParaRPr lang="en-US" sz="2400"/>
        </a:p>
      </dgm:t>
    </dgm:pt>
    <dgm:pt modelId="{664672DA-5F30-46AA-BAE9-8C3347CC9C27}">
      <dgm:prSet phldrT="[Text]" custT="1"/>
      <dgm:spPr/>
      <dgm:t>
        <a:bodyPr/>
        <a:lstStyle/>
        <a:p>
          <a:r>
            <a:rPr lang="en-US" sz="1800" dirty="0" smtClean="0">
              <a:solidFill>
                <a:schemeClr val="tx1"/>
              </a:solidFill>
            </a:rPr>
            <a:t>Pre-Loan Variables</a:t>
          </a:r>
          <a:endParaRPr lang="en-US" sz="1800" dirty="0">
            <a:solidFill>
              <a:schemeClr val="tx1"/>
            </a:solidFill>
          </a:endParaRPr>
        </a:p>
      </dgm:t>
    </dgm:pt>
    <dgm:pt modelId="{8DE01690-E435-4784-B833-4489A222DBF9}" type="parTrans" cxnId="{AEEB5B13-301B-4AD0-86F1-291DD570BE10}">
      <dgm:prSet/>
      <dgm:spPr/>
      <dgm:t>
        <a:bodyPr/>
        <a:lstStyle/>
        <a:p>
          <a:endParaRPr lang="en-US" sz="2400"/>
        </a:p>
      </dgm:t>
    </dgm:pt>
    <dgm:pt modelId="{B24902EB-69F0-4457-BDC4-FBC2B087D4ED}" type="sibTrans" cxnId="{AEEB5B13-301B-4AD0-86F1-291DD570BE10}">
      <dgm:prSet/>
      <dgm:spPr/>
      <dgm:t>
        <a:bodyPr/>
        <a:lstStyle/>
        <a:p>
          <a:endParaRPr lang="en-US" sz="2400"/>
        </a:p>
      </dgm:t>
    </dgm:pt>
    <dgm:pt modelId="{9D1CBF9E-B31F-4222-BC62-40666671B978}">
      <dgm:prSet phldrT="[Text]" custT="1"/>
      <dgm:spPr>
        <a:solidFill>
          <a:schemeClr val="accent2">
            <a:lumMod val="60000"/>
            <a:lumOff val="40000"/>
          </a:schemeClr>
        </a:solidFill>
      </dgm:spPr>
      <dgm:t>
        <a:bodyPr/>
        <a:lstStyle/>
        <a:p>
          <a:r>
            <a:rPr lang="en-US" sz="1800" dirty="0" smtClean="0">
              <a:solidFill>
                <a:schemeClr val="tx1"/>
              </a:solidFill>
            </a:rPr>
            <a:t>Loan Variables (Company Intrinsic)</a:t>
          </a:r>
          <a:endParaRPr lang="en-US" sz="1800" dirty="0">
            <a:solidFill>
              <a:schemeClr val="tx1"/>
            </a:solidFill>
          </a:endParaRPr>
        </a:p>
      </dgm:t>
    </dgm:pt>
    <dgm:pt modelId="{F81C8AC1-7023-4697-A57C-F8B9B909F91C}" type="parTrans" cxnId="{8B583DB3-1ACD-4C1A-B3F5-FC19BE36BD94}">
      <dgm:prSet/>
      <dgm:spPr/>
      <dgm:t>
        <a:bodyPr/>
        <a:lstStyle/>
        <a:p>
          <a:endParaRPr lang="en-US" sz="2400"/>
        </a:p>
      </dgm:t>
    </dgm:pt>
    <dgm:pt modelId="{5F1B484D-D245-4E26-81C3-A1AC532E6CC9}" type="sibTrans" cxnId="{8B583DB3-1ACD-4C1A-B3F5-FC19BE36BD94}">
      <dgm:prSet/>
      <dgm:spPr/>
      <dgm:t>
        <a:bodyPr/>
        <a:lstStyle/>
        <a:p>
          <a:endParaRPr lang="en-US" sz="2400"/>
        </a:p>
      </dgm:t>
    </dgm:pt>
    <dgm:pt modelId="{D9880F51-13DC-443A-AD1A-50D181CCA064}">
      <dgm:prSet phldrT="[Text]" custT="1"/>
      <dgm:spPr>
        <a:solidFill>
          <a:schemeClr val="accent1">
            <a:lumMod val="60000"/>
            <a:lumOff val="40000"/>
          </a:schemeClr>
        </a:solidFill>
      </dgm:spPr>
      <dgm:t>
        <a:bodyPr/>
        <a:lstStyle/>
        <a:p>
          <a:r>
            <a:rPr lang="en-US" sz="1800" dirty="0" smtClean="0">
              <a:solidFill>
                <a:schemeClr val="tx1"/>
              </a:solidFill>
            </a:rPr>
            <a:t>Post-Loan Variable</a:t>
          </a:r>
          <a:endParaRPr lang="en-US" sz="1800" dirty="0">
            <a:solidFill>
              <a:schemeClr val="tx1"/>
            </a:solidFill>
          </a:endParaRPr>
        </a:p>
      </dgm:t>
    </dgm:pt>
    <dgm:pt modelId="{E989D053-22D5-47DE-9CB0-0D1C452B1C09}" type="parTrans" cxnId="{81F54DB8-6C5D-4CCA-95A4-9B0D08D7DE19}">
      <dgm:prSet/>
      <dgm:spPr/>
      <dgm:t>
        <a:bodyPr/>
        <a:lstStyle/>
        <a:p>
          <a:endParaRPr lang="en-US" sz="2400"/>
        </a:p>
      </dgm:t>
    </dgm:pt>
    <dgm:pt modelId="{ED94C89B-96EE-492E-8449-76C1D21F4F8D}" type="sibTrans" cxnId="{81F54DB8-6C5D-4CCA-95A4-9B0D08D7DE19}">
      <dgm:prSet/>
      <dgm:spPr/>
      <dgm:t>
        <a:bodyPr/>
        <a:lstStyle/>
        <a:p>
          <a:endParaRPr lang="en-US" sz="2400"/>
        </a:p>
      </dgm:t>
    </dgm:pt>
    <dgm:pt modelId="{E728C49E-F516-4C66-9A07-CE5F8741B32D}" type="pres">
      <dgm:prSet presAssocID="{14ACFFDF-773B-4110-8C1D-D64485C218B4}" presName="hierChild1" presStyleCnt="0">
        <dgm:presLayoutVars>
          <dgm:orgChart val="1"/>
          <dgm:chPref val="1"/>
          <dgm:dir/>
          <dgm:animOne val="branch"/>
          <dgm:animLvl val="lvl"/>
          <dgm:resizeHandles/>
        </dgm:presLayoutVars>
      </dgm:prSet>
      <dgm:spPr/>
      <dgm:t>
        <a:bodyPr/>
        <a:lstStyle/>
        <a:p>
          <a:endParaRPr lang="en-US"/>
        </a:p>
      </dgm:t>
    </dgm:pt>
    <dgm:pt modelId="{D429B2B9-A72E-4D91-BE3C-D79598AB4EAB}" type="pres">
      <dgm:prSet presAssocID="{3A2215E4-FE7F-4A42-84C9-D546D1AE4B27}" presName="hierRoot1" presStyleCnt="0">
        <dgm:presLayoutVars>
          <dgm:hierBranch val="init"/>
        </dgm:presLayoutVars>
      </dgm:prSet>
      <dgm:spPr/>
    </dgm:pt>
    <dgm:pt modelId="{7BC6237F-5D44-466A-BA0B-1D83C3E588AF}" type="pres">
      <dgm:prSet presAssocID="{3A2215E4-FE7F-4A42-84C9-D546D1AE4B27}" presName="rootComposite1" presStyleCnt="0"/>
      <dgm:spPr/>
    </dgm:pt>
    <dgm:pt modelId="{236225DC-98BC-4744-9DCD-9AB26048F319}" type="pres">
      <dgm:prSet presAssocID="{3A2215E4-FE7F-4A42-84C9-D546D1AE4B27}" presName="rootText1" presStyleLbl="node0" presStyleIdx="0" presStyleCnt="1">
        <dgm:presLayoutVars>
          <dgm:chPref val="3"/>
        </dgm:presLayoutVars>
      </dgm:prSet>
      <dgm:spPr/>
      <dgm:t>
        <a:bodyPr/>
        <a:lstStyle/>
        <a:p>
          <a:endParaRPr lang="en-US"/>
        </a:p>
      </dgm:t>
    </dgm:pt>
    <dgm:pt modelId="{630957C2-8221-4CE1-8282-34C6DB1C7813}" type="pres">
      <dgm:prSet presAssocID="{3A2215E4-FE7F-4A42-84C9-D546D1AE4B27}" presName="rootConnector1" presStyleLbl="node1" presStyleIdx="0" presStyleCnt="0"/>
      <dgm:spPr/>
      <dgm:t>
        <a:bodyPr/>
        <a:lstStyle/>
        <a:p>
          <a:endParaRPr lang="en-US"/>
        </a:p>
      </dgm:t>
    </dgm:pt>
    <dgm:pt modelId="{72B5FE51-6623-4DE6-9264-AEDEFA3F14F7}" type="pres">
      <dgm:prSet presAssocID="{3A2215E4-FE7F-4A42-84C9-D546D1AE4B27}" presName="hierChild2" presStyleCnt="0"/>
      <dgm:spPr/>
    </dgm:pt>
    <dgm:pt modelId="{A4C2DE93-B39F-4797-80F9-DC1FB3ACA03F}" type="pres">
      <dgm:prSet presAssocID="{8DE01690-E435-4784-B833-4489A222DBF9}" presName="Name37" presStyleLbl="parChTrans1D2" presStyleIdx="0" presStyleCnt="3"/>
      <dgm:spPr/>
      <dgm:t>
        <a:bodyPr/>
        <a:lstStyle/>
        <a:p>
          <a:endParaRPr lang="en-US"/>
        </a:p>
      </dgm:t>
    </dgm:pt>
    <dgm:pt modelId="{C884E7AF-4E99-4331-A265-D949F687BFD6}" type="pres">
      <dgm:prSet presAssocID="{664672DA-5F30-46AA-BAE9-8C3347CC9C27}" presName="hierRoot2" presStyleCnt="0">
        <dgm:presLayoutVars>
          <dgm:hierBranch val="init"/>
        </dgm:presLayoutVars>
      </dgm:prSet>
      <dgm:spPr/>
    </dgm:pt>
    <dgm:pt modelId="{E9809930-7226-4ABE-BA84-FFA2CCC78098}" type="pres">
      <dgm:prSet presAssocID="{664672DA-5F30-46AA-BAE9-8C3347CC9C27}" presName="rootComposite" presStyleCnt="0"/>
      <dgm:spPr/>
    </dgm:pt>
    <dgm:pt modelId="{D96322A7-53C1-4FAA-81BB-3FF4B2DB028E}" type="pres">
      <dgm:prSet presAssocID="{664672DA-5F30-46AA-BAE9-8C3347CC9C27}" presName="rootText" presStyleLbl="node2" presStyleIdx="0" presStyleCnt="3">
        <dgm:presLayoutVars>
          <dgm:chPref val="3"/>
        </dgm:presLayoutVars>
      </dgm:prSet>
      <dgm:spPr/>
      <dgm:t>
        <a:bodyPr/>
        <a:lstStyle/>
        <a:p>
          <a:endParaRPr lang="en-US"/>
        </a:p>
      </dgm:t>
    </dgm:pt>
    <dgm:pt modelId="{F75272B9-0DC6-4718-ABD0-826F41F86FF1}" type="pres">
      <dgm:prSet presAssocID="{664672DA-5F30-46AA-BAE9-8C3347CC9C27}" presName="rootConnector" presStyleLbl="node2" presStyleIdx="0" presStyleCnt="3"/>
      <dgm:spPr/>
      <dgm:t>
        <a:bodyPr/>
        <a:lstStyle/>
        <a:p>
          <a:endParaRPr lang="en-US"/>
        </a:p>
      </dgm:t>
    </dgm:pt>
    <dgm:pt modelId="{D2A69278-1802-4878-B00D-8379785632EB}" type="pres">
      <dgm:prSet presAssocID="{664672DA-5F30-46AA-BAE9-8C3347CC9C27}" presName="hierChild4" presStyleCnt="0"/>
      <dgm:spPr/>
    </dgm:pt>
    <dgm:pt modelId="{1C863B16-A0BF-44FD-89C6-BFE946F61312}" type="pres">
      <dgm:prSet presAssocID="{664672DA-5F30-46AA-BAE9-8C3347CC9C27}" presName="hierChild5" presStyleCnt="0"/>
      <dgm:spPr/>
    </dgm:pt>
    <dgm:pt modelId="{BD0660EB-B27D-4727-9F51-D27382866684}" type="pres">
      <dgm:prSet presAssocID="{F81C8AC1-7023-4697-A57C-F8B9B909F91C}" presName="Name37" presStyleLbl="parChTrans1D2" presStyleIdx="1" presStyleCnt="3"/>
      <dgm:spPr/>
      <dgm:t>
        <a:bodyPr/>
        <a:lstStyle/>
        <a:p>
          <a:endParaRPr lang="en-US"/>
        </a:p>
      </dgm:t>
    </dgm:pt>
    <dgm:pt modelId="{5D5E8397-FAD6-4F0F-B1C9-ABC46CD0617B}" type="pres">
      <dgm:prSet presAssocID="{9D1CBF9E-B31F-4222-BC62-40666671B978}" presName="hierRoot2" presStyleCnt="0">
        <dgm:presLayoutVars>
          <dgm:hierBranch val="init"/>
        </dgm:presLayoutVars>
      </dgm:prSet>
      <dgm:spPr/>
    </dgm:pt>
    <dgm:pt modelId="{35EB292E-3329-44FE-9BF9-B5EB2605F7CA}" type="pres">
      <dgm:prSet presAssocID="{9D1CBF9E-B31F-4222-BC62-40666671B978}" presName="rootComposite" presStyleCnt="0"/>
      <dgm:spPr/>
    </dgm:pt>
    <dgm:pt modelId="{63BE9807-E7D8-447A-9C56-E9E1BAFAB101}" type="pres">
      <dgm:prSet presAssocID="{9D1CBF9E-B31F-4222-BC62-40666671B978}" presName="rootText" presStyleLbl="node2" presStyleIdx="1" presStyleCnt="3">
        <dgm:presLayoutVars>
          <dgm:chPref val="3"/>
        </dgm:presLayoutVars>
      </dgm:prSet>
      <dgm:spPr/>
      <dgm:t>
        <a:bodyPr/>
        <a:lstStyle/>
        <a:p>
          <a:endParaRPr lang="en-US"/>
        </a:p>
      </dgm:t>
    </dgm:pt>
    <dgm:pt modelId="{E77A34C5-4A57-4D11-B391-5398EDAD840B}" type="pres">
      <dgm:prSet presAssocID="{9D1CBF9E-B31F-4222-BC62-40666671B978}" presName="rootConnector" presStyleLbl="node2" presStyleIdx="1" presStyleCnt="3"/>
      <dgm:spPr/>
      <dgm:t>
        <a:bodyPr/>
        <a:lstStyle/>
        <a:p>
          <a:endParaRPr lang="en-US"/>
        </a:p>
      </dgm:t>
    </dgm:pt>
    <dgm:pt modelId="{B6752FFD-D14A-45A0-973F-AAEA1E886E56}" type="pres">
      <dgm:prSet presAssocID="{9D1CBF9E-B31F-4222-BC62-40666671B978}" presName="hierChild4" presStyleCnt="0"/>
      <dgm:spPr/>
    </dgm:pt>
    <dgm:pt modelId="{E8CA4962-1B17-4637-83F5-A9D3621F761B}" type="pres">
      <dgm:prSet presAssocID="{9D1CBF9E-B31F-4222-BC62-40666671B978}" presName="hierChild5" presStyleCnt="0"/>
      <dgm:spPr/>
    </dgm:pt>
    <dgm:pt modelId="{90D86C31-4679-44EA-A16F-D70F0CC2C9CD}" type="pres">
      <dgm:prSet presAssocID="{E989D053-22D5-47DE-9CB0-0D1C452B1C09}" presName="Name37" presStyleLbl="parChTrans1D2" presStyleIdx="2" presStyleCnt="3"/>
      <dgm:spPr/>
      <dgm:t>
        <a:bodyPr/>
        <a:lstStyle/>
        <a:p>
          <a:endParaRPr lang="en-US"/>
        </a:p>
      </dgm:t>
    </dgm:pt>
    <dgm:pt modelId="{0E166EEA-C52E-45C3-8FDD-D6970ECEED18}" type="pres">
      <dgm:prSet presAssocID="{D9880F51-13DC-443A-AD1A-50D181CCA064}" presName="hierRoot2" presStyleCnt="0">
        <dgm:presLayoutVars>
          <dgm:hierBranch val="init"/>
        </dgm:presLayoutVars>
      </dgm:prSet>
      <dgm:spPr/>
    </dgm:pt>
    <dgm:pt modelId="{EDEDC307-7494-47D1-B428-530B430BCB30}" type="pres">
      <dgm:prSet presAssocID="{D9880F51-13DC-443A-AD1A-50D181CCA064}" presName="rootComposite" presStyleCnt="0"/>
      <dgm:spPr/>
    </dgm:pt>
    <dgm:pt modelId="{A1BD2EE5-7A5C-4691-8585-3E2816824BDD}" type="pres">
      <dgm:prSet presAssocID="{D9880F51-13DC-443A-AD1A-50D181CCA064}" presName="rootText" presStyleLbl="node2" presStyleIdx="2" presStyleCnt="3">
        <dgm:presLayoutVars>
          <dgm:chPref val="3"/>
        </dgm:presLayoutVars>
      </dgm:prSet>
      <dgm:spPr/>
      <dgm:t>
        <a:bodyPr/>
        <a:lstStyle/>
        <a:p>
          <a:endParaRPr lang="en-US"/>
        </a:p>
      </dgm:t>
    </dgm:pt>
    <dgm:pt modelId="{D9C3FF79-D5A0-4216-9287-E00C800815CE}" type="pres">
      <dgm:prSet presAssocID="{D9880F51-13DC-443A-AD1A-50D181CCA064}" presName="rootConnector" presStyleLbl="node2" presStyleIdx="2" presStyleCnt="3"/>
      <dgm:spPr/>
      <dgm:t>
        <a:bodyPr/>
        <a:lstStyle/>
        <a:p>
          <a:endParaRPr lang="en-US"/>
        </a:p>
      </dgm:t>
    </dgm:pt>
    <dgm:pt modelId="{5EAD38F4-B6B9-4899-86C6-69B62BCA7C18}" type="pres">
      <dgm:prSet presAssocID="{D9880F51-13DC-443A-AD1A-50D181CCA064}" presName="hierChild4" presStyleCnt="0"/>
      <dgm:spPr/>
    </dgm:pt>
    <dgm:pt modelId="{84677DD6-CFD1-41E4-BD3C-F6ED708A2A6A}" type="pres">
      <dgm:prSet presAssocID="{D9880F51-13DC-443A-AD1A-50D181CCA064}" presName="hierChild5" presStyleCnt="0"/>
      <dgm:spPr/>
    </dgm:pt>
    <dgm:pt modelId="{C3B22762-89C0-4E06-9272-6DC0F023D383}" type="pres">
      <dgm:prSet presAssocID="{3A2215E4-FE7F-4A42-84C9-D546D1AE4B27}" presName="hierChild3" presStyleCnt="0"/>
      <dgm:spPr/>
    </dgm:pt>
  </dgm:ptLst>
  <dgm:cxnLst>
    <dgm:cxn modelId="{5AA2C709-AA3D-4B92-B06A-A5E6B50FC3C0}" type="presOf" srcId="{14ACFFDF-773B-4110-8C1D-D64485C218B4}" destId="{E728C49E-F516-4C66-9A07-CE5F8741B32D}" srcOrd="0" destOrd="0" presId="urn:microsoft.com/office/officeart/2005/8/layout/orgChart1"/>
    <dgm:cxn modelId="{126BBCAC-CC90-4BC5-929B-CE0CEC3731D5}" type="presOf" srcId="{8DE01690-E435-4784-B833-4489A222DBF9}" destId="{A4C2DE93-B39F-4797-80F9-DC1FB3ACA03F}" srcOrd="0" destOrd="0" presId="urn:microsoft.com/office/officeart/2005/8/layout/orgChart1"/>
    <dgm:cxn modelId="{EA0CD301-156A-4F95-9C09-B6DD9849B042}" type="presOf" srcId="{3A2215E4-FE7F-4A42-84C9-D546D1AE4B27}" destId="{630957C2-8221-4CE1-8282-34C6DB1C7813}" srcOrd="1" destOrd="0" presId="urn:microsoft.com/office/officeart/2005/8/layout/orgChart1"/>
    <dgm:cxn modelId="{EBE31B59-11EC-47FF-80C6-6918795FB1D0}" type="presOf" srcId="{664672DA-5F30-46AA-BAE9-8C3347CC9C27}" destId="{D96322A7-53C1-4FAA-81BB-3FF4B2DB028E}" srcOrd="0" destOrd="0" presId="urn:microsoft.com/office/officeart/2005/8/layout/orgChart1"/>
    <dgm:cxn modelId="{8B583DB3-1ACD-4C1A-B3F5-FC19BE36BD94}" srcId="{3A2215E4-FE7F-4A42-84C9-D546D1AE4B27}" destId="{9D1CBF9E-B31F-4222-BC62-40666671B978}" srcOrd="1" destOrd="0" parTransId="{F81C8AC1-7023-4697-A57C-F8B9B909F91C}" sibTransId="{5F1B484D-D245-4E26-81C3-A1AC532E6CC9}"/>
    <dgm:cxn modelId="{532DF228-3574-4A65-B4C6-98039B12CEF4}" type="presOf" srcId="{9D1CBF9E-B31F-4222-BC62-40666671B978}" destId="{63BE9807-E7D8-447A-9C56-E9E1BAFAB101}" srcOrd="0" destOrd="0" presId="urn:microsoft.com/office/officeart/2005/8/layout/orgChart1"/>
    <dgm:cxn modelId="{8DF13EFF-F1D9-4F06-AEB3-815D7D6D6C95}" type="presOf" srcId="{D9880F51-13DC-443A-AD1A-50D181CCA064}" destId="{D9C3FF79-D5A0-4216-9287-E00C800815CE}" srcOrd="1" destOrd="0" presId="urn:microsoft.com/office/officeart/2005/8/layout/orgChart1"/>
    <dgm:cxn modelId="{81F54DB8-6C5D-4CCA-95A4-9B0D08D7DE19}" srcId="{3A2215E4-FE7F-4A42-84C9-D546D1AE4B27}" destId="{D9880F51-13DC-443A-AD1A-50D181CCA064}" srcOrd="2" destOrd="0" parTransId="{E989D053-22D5-47DE-9CB0-0D1C452B1C09}" sibTransId="{ED94C89B-96EE-492E-8449-76C1D21F4F8D}"/>
    <dgm:cxn modelId="{5BD1488A-78AA-4A2A-A0CD-6A073B60BD4A}" type="presOf" srcId="{3A2215E4-FE7F-4A42-84C9-D546D1AE4B27}" destId="{236225DC-98BC-4744-9DCD-9AB26048F319}" srcOrd="0" destOrd="0" presId="urn:microsoft.com/office/officeart/2005/8/layout/orgChart1"/>
    <dgm:cxn modelId="{0E4FE162-1AEF-40F1-A443-EC3F00E55A74}" srcId="{14ACFFDF-773B-4110-8C1D-D64485C218B4}" destId="{3A2215E4-FE7F-4A42-84C9-D546D1AE4B27}" srcOrd="0" destOrd="0" parTransId="{21B2F1AB-9018-4492-9F49-288A8E4EA530}" sibTransId="{2F67A977-3A0D-4E0F-B687-CBAF66766CEB}"/>
    <dgm:cxn modelId="{2CACA4EE-01B9-4C68-8E80-EE745C490D0F}" type="presOf" srcId="{9D1CBF9E-B31F-4222-BC62-40666671B978}" destId="{E77A34C5-4A57-4D11-B391-5398EDAD840B}" srcOrd="1" destOrd="0" presId="urn:microsoft.com/office/officeart/2005/8/layout/orgChart1"/>
    <dgm:cxn modelId="{AEEB5B13-301B-4AD0-86F1-291DD570BE10}" srcId="{3A2215E4-FE7F-4A42-84C9-D546D1AE4B27}" destId="{664672DA-5F30-46AA-BAE9-8C3347CC9C27}" srcOrd="0" destOrd="0" parTransId="{8DE01690-E435-4784-B833-4489A222DBF9}" sibTransId="{B24902EB-69F0-4457-BDC4-FBC2B087D4ED}"/>
    <dgm:cxn modelId="{01B6237B-5820-4C7F-8A91-E09763CA2001}" type="presOf" srcId="{F81C8AC1-7023-4697-A57C-F8B9B909F91C}" destId="{BD0660EB-B27D-4727-9F51-D27382866684}" srcOrd="0" destOrd="0" presId="urn:microsoft.com/office/officeart/2005/8/layout/orgChart1"/>
    <dgm:cxn modelId="{9AEEE231-B82A-455E-B92A-0729ACEC1AA3}" type="presOf" srcId="{D9880F51-13DC-443A-AD1A-50D181CCA064}" destId="{A1BD2EE5-7A5C-4691-8585-3E2816824BDD}" srcOrd="0" destOrd="0" presId="urn:microsoft.com/office/officeart/2005/8/layout/orgChart1"/>
    <dgm:cxn modelId="{DCD8D987-5886-4290-AE54-6748118620BB}" type="presOf" srcId="{664672DA-5F30-46AA-BAE9-8C3347CC9C27}" destId="{F75272B9-0DC6-4718-ABD0-826F41F86FF1}" srcOrd="1" destOrd="0" presId="urn:microsoft.com/office/officeart/2005/8/layout/orgChart1"/>
    <dgm:cxn modelId="{64DDB99A-DFAE-4CC0-99AD-2E46D429BBBF}" type="presOf" srcId="{E989D053-22D5-47DE-9CB0-0D1C452B1C09}" destId="{90D86C31-4679-44EA-A16F-D70F0CC2C9CD}" srcOrd="0" destOrd="0" presId="urn:microsoft.com/office/officeart/2005/8/layout/orgChart1"/>
    <dgm:cxn modelId="{ED0857F7-42D3-4695-9285-7317D4D30478}" type="presParOf" srcId="{E728C49E-F516-4C66-9A07-CE5F8741B32D}" destId="{D429B2B9-A72E-4D91-BE3C-D79598AB4EAB}" srcOrd="0" destOrd="0" presId="urn:microsoft.com/office/officeart/2005/8/layout/orgChart1"/>
    <dgm:cxn modelId="{49246C1D-42CF-4A18-A39B-027646392D50}" type="presParOf" srcId="{D429B2B9-A72E-4D91-BE3C-D79598AB4EAB}" destId="{7BC6237F-5D44-466A-BA0B-1D83C3E588AF}" srcOrd="0" destOrd="0" presId="urn:microsoft.com/office/officeart/2005/8/layout/orgChart1"/>
    <dgm:cxn modelId="{D787D5FE-BC5A-418E-B8A0-C61FBB0152FC}" type="presParOf" srcId="{7BC6237F-5D44-466A-BA0B-1D83C3E588AF}" destId="{236225DC-98BC-4744-9DCD-9AB26048F319}" srcOrd="0" destOrd="0" presId="urn:microsoft.com/office/officeart/2005/8/layout/orgChart1"/>
    <dgm:cxn modelId="{CB480943-1C66-40CA-988E-D31553B3CDF6}" type="presParOf" srcId="{7BC6237F-5D44-466A-BA0B-1D83C3E588AF}" destId="{630957C2-8221-4CE1-8282-34C6DB1C7813}" srcOrd="1" destOrd="0" presId="urn:microsoft.com/office/officeart/2005/8/layout/orgChart1"/>
    <dgm:cxn modelId="{7F48ADB7-963B-4967-B587-707866C58958}" type="presParOf" srcId="{D429B2B9-A72E-4D91-BE3C-D79598AB4EAB}" destId="{72B5FE51-6623-4DE6-9264-AEDEFA3F14F7}" srcOrd="1" destOrd="0" presId="urn:microsoft.com/office/officeart/2005/8/layout/orgChart1"/>
    <dgm:cxn modelId="{0B1D21A7-DA5D-4CF2-A497-DD02BD69BB2A}" type="presParOf" srcId="{72B5FE51-6623-4DE6-9264-AEDEFA3F14F7}" destId="{A4C2DE93-B39F-4797-80F9-DC1FB3ACA03F}" srcOrd="0" destOrd="0" presId="urn:microsoft.com/office/officeart/2005/8/layout/orgChart1"/>
    <dgm:cxn modelId="{3C1A265E-1562-4BE4-A915-002BC2517764}" type="presParOf" srcId="{72B5FE51-6623-4DE6-9264-AEDEFA3F14F7}" destId="{C884E7AF-4E99-4331-A265-D949F687BFD6}" srcOrd="1" destOrd="0" presId="urn:microsoft.com/office/officeart/2005/8/layout/orgChart1"/>
    <dgm:cxn modelId="{1E89EB20-6185-4B7C-9211-78FD6D22D64F}" type="presParOf" srcId="{C884E7AF-4E99-4331-A265-D949F687BFD6}" destId="{E9809930-7226-4ABE-BA84-FFA2CCC78098}" srcOrd="0" destOrd="0" presId="urn:microsoft.com/office/officeart/2005/8/layout/orgChart1"/>
    <dgm:cxn modelId="{3D1652A1-C636-428B-8B05-51A8538C4108}" type="presParOf" srcId="{E9809930-7226-4ABE-BA84-FFA2CCC78098}" destId="{D96322A7-53C1-4FAA-81BB-3FF4B2DB028E}" srcOrd="0" destOrd="0" presId="urn:microsoft.com/office/officeart/2005/8/layout/orgChart1"/>
    <dgm:cxn modelId="{16C10AE6-05F5-42B4-9E3A-FD0914F45123}" type="presParOf" srcId="{E9809930-7226-4ABE-BA84-FFA2CCC78098}" destId="{F75272B9-0DC6-4718-ABD0-826F41F86FF1}" srcOrd="1" destOrd="0" presId="urn:microsoft.com/office/officeart/2005/8/layout/orgChart1"/>
    <dgm:cxn modelId="{AAE2C271-D037-40B7-8214-5AEDBEE6F21C}" type="presParOf" srcId="{C884E7AF-4E99-4331-A265-D949F687BFD6}" destId="{D2A69278-1802-4878-B00D-8379785632EB}" srcOrd="1" destOrd="0" presId="urn:microsoft.com/office/officeart/2005/8/layout/orgChart1"/>
    <dgm:cxn modelId="{ECEFA35E-1D80-43CB-985A-0F08133766EC}" type="presParOf" srcId="{C884E7AF-4E99-4331-A265-D949F687BFD6}" destId="{1C863B16-A0BF-44FD-89C6-BFE946F61312}" srcOrd="2" destOrd="0" presId="urn:microsoft.com/office/officeart/2005/8/layout/orgChart1"/>
    <dgm:cxn modelId="{62C292CA-733E-4BF8-9B93-66EF3D4893F6}" type="presParOf" srcId="{72B5FE51-6623-4DE6-9264-AEDEFA3F14F7}" destId="{BD0660EB-B27D-4727-9F51-D27382866684}" srcOrd="2" destOrd="0" presId="urn:microsoft.com/office/officeart/2005/8/layout/orgChart1"/>
    <dgm:cxn modelId="{416DFA97-39A9-40B5-889B-8C6E20983959}" type="presParOf" srcId="{72B5FE51-6623-4DE6-9264-AEDEFA3F14F7}" destId="{5D5E8397-FAD6-4F0F-B1C9-ABC46CD0617B}" srcOrd="3" destOrd="0" presId="urn:microsoft.com/office/officeart/2005/8/layout/orgChart1"/>
    <dgm:cxn modelId="{0EDAA212-4794-4B7F-9243-01C8658EFE8B}" type="presParOf" srcId="{5D5E8397-FAD6-4F0F-B1C9-ABC46CD0617B}" destId="{35EB292E-3329-44FE-9BF9-B5EB2605F7CA}" srcOrd="0" destOrd="0" presId="urn:microsoft.com/office/officeart/2005/8/layout/orgChart1"/>
    <dgm:cxn modelId="{09A8C4F9-74A3-4D54-9A9D-80CD8B72F9F1}" type="presParOf" srcId="{35EB292E-3329-44FE-9BF9-B5EB2605F7CA}" destId="{63BE9807-E7D8-447A-9C56-E9E1BAFAB101}" srcOrd="0" destOrd="0" presId="urn:microsoft.com/office/officeart/2005/8/layout/orgChart1"/>
    <dgm:cxn modelId="{EF7E4DD7-D1C3-4441-BE2D-E0446D47B797}" type="presParOf" srcId="{35EB292E-3329-44FE-9BF9-B5EB2605F7CA}" destId="{E77A34C5-4A57-4D11-B391-5398EDAD840B}" srcOrd="1" destOrd="0" presId="urn:microsoft.com/office/officeart/2005/8/layout/orgChart1"/>
    <dgm:cxn modelId="{2F6D9E49-D467-4B0F-BCED-92FA937B0301}" type="presParOf" srcId="{5D5E8397-FAD6-4F0F-B1C9-ABC46CD0617B}" destId="{B6752FFD-D14A-45A0-973F-AAEA1E886E56}" srcOrd="1" destOrd="0" presId="urn:microsoft.com/office/officeart/2005/8/layout/orgChart1"/>
    <dgm:cxn modelId="{CAD47E98-67C7-4CEF-8E36-C98FBC439DA9}" type="presParOf" srcId="{5D5E8397-FAD6-4F0F-B1C9-ABC46CD0617B}" destId="{E8CA4962-1B17-4637-83F5-A9D3621F761B}" srcOrd="2" destOrd="0" presId="urn:microsoft.com/office/officeart/2005/8/layout/orgChart1"/>
    <dgm:cxn modelId="{DFAE5000-BE1B-4556-8B1C-6BC751977FC7}" type="presParOf" srcId="{72B5FE51-6623-4DE6-9264-AEDEFA3F14F7}" destId="{90D86C31-4679-44EA-A16F-D70F0CC2C9CD}" srcOrd="4" destOrd="0" presId="urn:microsoft.com/office/officeart/2005/8/layout/orgChart1"/>
    <dgm:cxn modelId="{90D7AC8F-453E-4EE0-80FB-6765422B8918}" type="presParOf" srcId="{72B5FE51-6623-4DE6-9264-AEDEFA3F14F7}" destId="{0E166EEA-C52E-45C3-8FDD-D6970ECEED18}" srcOrd="5" destOrd="0" presId="urn:microsoft.com/office/officeart/2005/8/layout/orgChart1"/>
    <dgm:cxn modelId="{C080F570-F871-4D8E-91D7-F73346FB7B48}" type="presParOf" srcId="{0E166EEA-C52E-45C3-8FDD-D6970ECEED18}" destId="{EDEDC307-7494-47D1-B428-530B430BCB30}" srcOrd="0" destOrd="0" presId="urn:microsoft.com/office/officeart/2005/8/layout/orgChart1"/>
    <dgm:cxn modelId="{1219E007-A1B3-4C8E-83E4-6B44C51BE473}" type="presParOf" srcId="{EDEDC307-7494-47D1-B428-530B430BCB30}" destId="{A1BD2EE5-7A5C-4691-8585-3E2816824BDD}" srcOrd="0" destOrd="0" presId="urn:microsoft.com/office/officeart/2005/8/layout/orgChart1"/>
    <dgm:cxn modelId="{C8AE3DDD-A9F6-4956-AB90-F5A8AC7E6680}" type="presParOf" srcId="{EDEDC307-7494-47D1-B428-530B430BCB30}" destId="{D9C3FF79-D5A0-4216-9287-E00C800815CE}" srcOrd="1" destOrd="0" presId="urn:microsoft.com/office/officeart/2005/8/layout/orgChart1"/>
    <dgm:cxn modelId="{7CDB51FE-57E0-473A-990C-F884746C4AE1}" type="presParOf" srcId="{0E166EEA-C52E-45C3-8FDD-D6970ECEED18}" destId="{5EAD38F4-B6B9-4899-86C6-69B62BCA7C18}" srcOrd="1" destOrd="0" presId="urn:microsoft.com/office/officeart/2005/8/layout/orgChart1"/>
    <dgm:cxn modelId="{B1C3BD6A-1410-401A-9706-4EA0F1AF5622}" type="presParOf" srcId="{0E166EEA-C52E-45C3-8FDD-D6970ECEED18}" destId="{84677DD6-CFD1-41E4-BD3C-F6ED708A2A6A}" srcOrd="2" destOrd="0" presId="urn:microsoft.com/office/officeart/2005/8/layout/orgChart1"/>
    <dgm:cxn modelId="{ECC9E4A1-DA36-4837-9237-9FC62ED9AB7A}" type="presParOf" srcId="{D429B2B9-A72E-4D91-BE3C-D79598AB4EAB}" destId="{C3B22762-89C0-4E06-9272-6DC0F023D383}"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1584F-F82E-4C7C-8C81-5CC970AF2400}" type="doc">
      <dgm:prSet loTypeId="urn:microsoft.com/office/officeart/2005/8/layout/chevron1" loCatId="process" qsTypeId="urn:microsoft.com/office/officeart/2005/8/quickstyle/simple1" qsCatId="simple" csTypeId="urn:microsoft.com/office/officeart/2005/8/colors/accent1_2" csCatId="accent1" phldr="1"/>
      <dgm:spPr/>
    </dgm:pt>
    <dgm:pt modelId="{D5DDD7BD-B53A-42EA-89CC-FC6635F2861B}">
      <dgm:prSet phldrT="[Text]" custT="1"/>
      <dgm:spPr/>
      <dgm:t>
        <a:bodyPr/>
        <a:lstStyle/>
        <a:p>
          <a:r>
            <a:rPr lang="en-US" sz="2000" dirty="0" smtClean="0"/>
            <a:t>Sanity Check</a:t>
          </a:r>
          <a:endParaRPr lang="en-US" sz="2000" dirty="0"/>
        </a:p>
      </dgm:t>
    </dgm:pt>
    <dgm:pt modelId="{2A01F52E-3D75-4A0B-B4DB-9DCEEE31812C}" type="parTrans" cxnId="{E483112B-AF62-41D7-A6A1-50276A351D4E}">
      <dgm:prSet/>
      <dgm:spPr/>
      <dgm:t>
        <a:bodyPr/>
        <a:lstStyle/>
        <a:p>
          <a:endParaRPr lang="en-US" sz="1100"/>
        </a:p>
      </dgm:t>
    </dgm:pt>
    <dgm:pt modelId="{87D6EBBF-3CE6-45F7-8B00-D33044BFB9B9}" type="sibTrans" cxnId="{E483112B-AF62-41D7-A6A1-50276A351D4E}">
      <dgm:prSet/>
      <dgm:spPr/>
      <dgm:t>
        <a:bodyPr/>
        <a:lstStyle/>
        <a:p>
          <a:endParaRPr lang="en-US" sz="1100"/>
        </a:p>
      </dgm:t>
    </dgm:pt>
    <dgm:pt modelId="{4D30DD77-81D7-4E67-974B-0E08966348AA}">
      <dgm:prSet phldrT="[Text]" custT="1"/>
      <dgm:spPr/>
      <dgm:t>
        <a:bodyPr/>
        <a:lstStyle/>
        <a:p>
          <a:r>
            <a:rPr lang="en-US" sz="2000" dirty="0" smtClean="0"/>
            <a:t>Cleaning</a:t>
          </a:r>
          <a:endParaRPr lang="en-US" sz="2000" dirty="0"/>
        </a:p>
      </dgm:t>
    </dgm:pt>
    <dgm:pt modelId="{7AA17C8D-F518-4228-B41D-D997D4903467}" type="parTrans" cxnId="{E35CC1CA-2DD7-4A91-A6F9-9F24782D60D3}">
      <dgm:prSet/>
      <dgm:spPr/>
      <dgm:t>
        <a:bodyPr/>
        <a:lstStyle/>
        <a:p>
          <a:endParaRPr lang="en-US" sz="1100"/>
        </a:p>
      </dgm:t>
    </dgm:pt>
    <dgm:pt modelId="{0BE3DA13-2744-4E4A-8173-1F9158313777}" type="sibTrans" cxnId="{E35CC1CA-2DD7-4A91-A6F9-9F24782D60D3}">
      <dgm:prSet/>
      <dgm:spPr/>
      <dgm:t>
        <a:bodyPr/>
        <a:lstStyle/>
        <a:p>
          <a:endParaRPr lang="en-US" sz="1100"/>
        </a:p>
      </dgm:t>
    </dgm:pt>
    <dgm:pt modelId="{8B7F5C76-618B-4CCB-840E-E60DFF51F7B4}">
      <dgm:prSet phldrT="[Text]" custT="1"/>
      <dgm:spPr/>
      <dgm:t>
        <a:bodyPr/>
        <a:lstStyle/>
        <a:p>
          <a:r>
            <a:rPr lang="en-US" sz="2000" dirty="0" smtClean="0"/>
            <a:t>Manipulation</a:t>
          </a:r>
          <a:endParaRPr lang="en-US" sz="2000" dirty="0"/>
        </a:p>
      </dgm:t>
    </dgm:pt>
    <dgm:pt modelId="{93F227B7-FCB3-4390-976D-2D73F69BCAD7}" type="parTrans" cxnId="{6ED801BA-54E7-4D1F-8BEB-AEFB9ED4000B}">
      <dgm:prSet/>
      <dgm:spPr/>
      <dgm:t>
        <a:bodyPr/>
        <a:lstStyle/>
        <a:p>
          <a:endParaRPr lang="en-US" sz="1100"/>
        </a:p>
      </dgm:t>
    </dgm:pt>
    <dgm:pt modelId="{12155954-13DE-4774-BC1B-7DC909CF81B0}" type="sibTrans" cxnId="{6ED801BA-54E7-4D1F-8BEB-AEFB9ED4000B}">
      <dgm:prSet/>
      <dgm:spPr/>
      <dgm:t>
        <a:bodyPr/>
        <a:lstStyle/>
        <a:p>
          <a:endParaRPr lang="en-US" sz="1100"/>
        </a:p>
      </dgm:t>
    </dgm:pt>
    <dgm:pt modelId="{97E1F8DA-9184-495E-996C-36244B32406E}">
      <dgm:prSet phldrT="[Text]" custT="1"/>
      <dgm:spPr/>
      <dgm:t>
        <a:bodyPr/>
        <a:lstStyle/>
        <a:p>
          <a:r>
            <a:rPr lang="en-US" sz="2000" dirty="0" smtClean="0"/>
            <a:t>Removing Rows</a:t>
          </a:r>
          <a:endParaRPr lang="en-US" sz="2000" dirty="0"/>
        </a:p>
      </dgm:t>
    </dgm:pt>
    <dgm:pt modelId="{DDE79A7A-46B1-45A1-8316-07EB0BED8519}" type="parTrans" cxnId="{0EF8B03A-B938-46B9-8177-A92959E35CC6}">
      <dgm:prSet/>
      <dgm:spPr/>
      <dgm:t>
        <a:bodyPr/>
        <a:lstStyle/>
        <a:p>
          <a:endParaRPr lang="en-US" sz="1100"/>
        </a:p>
      </dgm:t>
    </dgm:pt>
    <dgm:pt modelId="{C57E7096-F393-45D3-B0B9-5CABB3360F1F}" type="sibTrans" cxnId="{0EF8B03A-B938-46B9-8177-A92959E35CC6}">
      <dgm:prSet/>
      <dgm:spPr/>
      <dgm:t>
        <a:bodyPr/>
        <a:lstStyle/>
        <a:p>
          <a:endParaRPr lang="en-US" sz="1100"/>
        </a:p>
      </dgm:t>
    </dgm:pt>
    <dgm:pt modelId="{325061DE-A4EF-430B-95D1-7DBAE6D67308}">
      <dgm:prSet phldrT="[Text]" custT="1"/>
      <dgm:spPr/>
      <dgm:t>
        <a:bodyPr/>
        <a:lstStyle/>
        <a:p>
          <a:r>
            <a:rPr lang="en-US" sz="2000" dirty="0" smtClean="0"/>
            <a:t>Finding percentage of missing values in each column</a:t>
          </a:r>
          <a:endParaRPr lang="en-US" sz="2000" dirty="0"/>
        </a:p>
      </dgm:t>
    </dgm:pt>
    <dgm:pt modelId="{07B0BBC6-8EC4-4999-94EA-7190588FC3A9}" type="parTrans" cxnId="{448FFED5-7B94-4655-A624-AF51D7C98A04}">
      <dgm:prSet/>
      <dgm:spPr/>
      <dgm:t>
        <a:bodyPr/>
        <a:lstStyle/>
        <a:p>
          <a:endParaRPr lang="en-US" sz="1100"/>
        </a:p>
      </dgm:t>
    </dgm:pt>
    <dgm:pt modelId="{81E27913-DD44-4671-B5A6-FB88FCBC0E19}" type="sibTrans" cxnId="{448FFED5-7B94-4655-A624-AF51D7C98A04}">
      <dgm:prSet/>
      <dgm:spPr/>
      <dgm:t>
        <a:bodyPr/>
        <a:lstStyle/>
        <a:p>
          <a:endParaRPr lang="en-US" sz="1100"/>
        </a:p>
      </dgm:t>
    </dgm:pt>
    <dgm:pt modelId="{5AA2EE81-2B46-4E7C-8151-C5ADBC1E9B06}">
      <dgm:prSet phldrT="[Text]" custT="1"/>
      <dgm:spPr/>
      <dgm:t>
        <a:bodyPr/>
        <a:lstStyle/>
        <a:p>
          <a:r>
            <a:rPr lang="en-US" sz="2000" dirty="0" smtClean="0"/>
            <a:t>Imputation for missing values</a:t>
          </a:r>
          <a:endParaRPr lang="en-US" sz="2000" dirty="0"/>
        </a:p>
      </dgm:t>
    </dgm:pt>
    <dgm:pt modelId="{ADB4B8D3-5D4E-4D1E-8FB6-95ADBC1F29BA}" type="parTrans" cxnId="{304BD418-0326-499F-AE1F-5CC7CE7E769C}">
      <dgm:prSet/>
      <dgm:spPr/>
      <dgm:t>
        <a:bodyPr/>
        <a:lstStyle/>
        <a:p>
          <a:endParaRPr lang="en-US"/>
        </a:p>
      </dgm:t>
    </dgm:pt>
    <dgm:pt modelId="{6CF207A6-FA93-410F-B9AF-D6CEC6E69538}" type="sibTrans" cxnId="{304BD418-0326-499F-AE1F-5CC7CE7E769C}">
      <dgm:prSet/>
      <dgm:spPr/>
      <dgm:t>
        <a:bodyPr/>
        <a:lstStyle/>
        <a:p>
          <a:endParaRPr lang="en-US"/>
        </a:p>
      </dgm:t>
    </dgm:pt>
    <dgm:pt modelId="{7940793C-3354-4473-B9A4-79936FE76B7C}">
      <dgm:prSet phldrT="[Text]" custT="1"/>
      <dgm:spPr/>
      <dgm:t>
        <a:bodyPr/>
        <a:lstStyle/>
        <a:p>
          <a:r>
            <a:rPr lang="en-US" sz="2000" dirty="0" smtClean="0"/>
            <a:t>Having 100% missing values or same values (zero standard deviation)</a:t>
          </a:r>
          <a:endParaRPr lang="en-US" sz="2000" dirty="0"/>
        </a:p>
      </dgm:t>
    </dgm:pt>
    <dgm:pt modelId="{B7919121-EC07-4C3E-9679-B454DC6D457E}" type="parTrans" cxnId="{37EC8DCB-E18A-4073-9554-F6A1007EF7B4}">
      <dgm:prSet/>
      <dgm:spPr/>
      <dgm:t>
        <a:bodyPr/>
        <a:lstStyle/>
        <a:p>
          <a:endParaRPr lang="en-US"/>
        </a:p>
      </dgm:t>
    </dgm:pt>
    <dgm:pt modelId="{567E2BC0-598D-4A62-9B69-7D74A42968B2}" type="sibTrans" cxnId="{37EC8DCB-E18A-4073-9554-F6A1007EF7B4}">
      <dgm:prSet/>
      <dgm:spPr/>
      <dgm:t>
        <a:bodyPr/>
        <a:lstStyle/>
        <a:p>
          <a:endParaRPr lang="en-US"/>
        </a:p>
      </dgm:t>
    </dgm:pt>
    <dgm:pt modelId="{A0532680-F097-40F0-8690-A6F9E29F3CB4}">
      <dgm:prSet phldrT="[Text]" custT="1"/>
      <dgm:spPr/>
      <dgm:t>
        <a:bodyPr/>
        <a:lstStyle/>
        <a:p>
          <a:r>
            <a:rPr lang="en-US" sz="2000" dirty="0" smtClean="0"/>
            <a:t>Loan status == Current **</a:t>
          </a:r>
          <a:endParaRPr lang="en-US" sz="2000" dirty="0"/>
        </a:p>
      </dgm:t>
    </dgm:pt>
    <dgm:pt modelId="{FB1939AA-8115-47C4-BD1C-F7148F23F4CA}" type="parTrans" cxnId="{D69C1948-9AE3-40C6-9F11-5075F8B081F8}">
      <dgm:prSet/>
      <dgm:spPr/>
      <dgm:t>
        <a:bodyPr/>
        <a:lstStyle/>
        <a:p>
          <a:endParaRPr lang="en-US"/>
        </a:p>
      </dgm:t>
    </dgm:pt>
    <dgm:pt modelId="{D2DBEDAC-B64F-4C19-B016-D55C6603C166}" type="sibTrans" cxnId="{D69C1948-9AE3-40C6-9F11-5075F8B081F8}">
      <dgm:prSet/>
      <dgm:spPr/>
      <dgm:t>
        <a:bodyPr/>
        <a:lstStyle/>
        <a:p>
          <a:endParaRPr lang="en-US"/>
        </a:p>
      </dgm:t>
    </dgm:pt>
    <dgm:pt modelId="{09B54E2C-2A2F-40BF-BB8A-45E153ABBF82}">
      <dgm:prSet phldrT="[Text]" custT="1"/>
      <dgm:spPr/>
      <dgm:t>
        <a:bodyPr/>
        <a:lstStyle/>
        <a:p>
          <a:r>
            <a:rPr lang="en-US" sz="2000" dirty="0" smtClean="0"/>
            <a:t>Unique / Duplicate values in columns</a:t>
          </a:r>
          <a:endParaRPr lang="en-US" sz="2000" dirty="0"/>
        </a:p>
      </dgm:t>
    </dgm:pt>
    <dgm:pt modelId="{8FBF446C-7400-4FC7-AFAD-D4F5153C2D41}" type="parTrans" cxnId="{3B30B5EF-C53A-4B65-BD2B-D7177FED2551}">
      <dgm:prSet/>
      <dgm:spPr/>
      <dgm:t>
        <a:bodyPr/>
        <a:lstStyle/>
        <a:p>
          <a:endParaRPr lang="en-US"/>
        </a:p>
      </dgm:t>
    </dgm:pt>
    <dgm:pt modelId="{2E290BA6-5C6E-44DE-A3F0-84DE36126159}" type="sibTrans" cxnId="{3B30B5EF-C53A-4B65-BD2B-D7177FED2551}">
      <dgm:prSet/>
      <dgm:spPr/>
      <dgm:t>
        <a:bodyPr/>
        <a:lstStyle/>
        <a:p>
          <a:endParaRPr lang="en-US"/>
        </a:p>
      </dgm:t>
    </dgm:pt>
    <dgm:pt modelId="{27A6CE2F-826E-44AF-B8FB-39149E70C2A0}">
      <dgm:prSet phldrT="[Text]" custT="1"/>
      <dgm:spPr/>
      <dgm:t>
        <a:bodyPr/>
        <a:lstStyle/>
        <a:p>
          <a:endParaRPr lang="en-US" sz="2000" dirty="0"/>
        </a:p>
      </dgm:t>
    </dgm:pt>
    <dgm:pt modelId="{4DE9FD02-191E-4EC1-947E-E8C568B6F24E}" type="parTrans" cxnId="{D9335F19-A537-4751-B5DB-E53054AE08A5}">
      <dgm:prSet/>
      <dgm:spPr/>
      <dgm:t>
        <a:bodyPr/>
        <a:lstStyle/>
        <a:p>
          <a:endParaRPr lang="en-US"/>
        </a:p>
      </dgm:t>
    </dgm:pt>
    <dgm:pt modelId="{508A18E5-6BD6-47E3-994A-00B9CAF17579}" type="sibTrans" cxnId="{D9335F19-A537-4751-B5DB-E53054AE08A5}">
      <dgm:prSet/>
      <dgm:spPr/>
      <dgm:t>
        <a:bodyPr/>
        <a:lstStyle/>
        <a:p>
          <a:endParaRPr lang="en-US"/>
        </a:p>
      </dgm:t>
    </dgm:pt>
    <dgm:pt modelId="{EB34FB77-C8F3-42AA-94E5-2EB3D690701A}">
      <dgm:prSet phldrT="[Text]" custT="1"/>
      <dgm:spPr/>
      <dgm:t>
        <a:bodyPr/>
        <a:lstStyle/>
        <a:p>
          <a:r>
            <a:rPr lang="en-US" sz="2000" dirty="0" smtClean="0"/>
            <a:t>Where every row has a different value</a:t>
          </a:r>
          <a:endParaRPr lang="en-US" sz="2000" dirty="0"/>
        </a:p>
      </dgm:t>
    </dgm:pt>
    <dgm:pt modelId="{C0E11259-624C-4ED0-BBBF-201DDF1E36D3}" type="parTrans" cxnId="{738149DC-4BE5-417E-A998-C355E0227755}">
      <dgm:prSet/>
      <dgm:spPr/>
      <dgm:t>
        <a:bodyPr/>
        <a:lstStyle/>
        <a:p>
          <a:endParaRPr lang="en-US"/>
        </a:p>
      </dgm:t>
    </dgm:pt>
    <dgm:pt modelId="{83840328-3F53-4804-BE45-C9C3D6B0913C}" type="sibTrans" cxnId="{738149DC-4BE5-417E-A998-C355E0227755}">
      <dgm:prSet/>
      <dgm:spPr/>
      <dgm:t>
        <a:bodyPr/>
        <a:lstStyle/>
        <a:p>
          <a:endParaRPr lang="en-US"/>
        </a:p>
      </dgm:t>
    </dgm:pt>
    <dgm:pt modelId="{F846C395-E301-4F18-BCE1-229CA8D7EE54}">
      <dgm:prSet phldrT="[Text]" custT="1"/>
      <dgm:spPr/>
      <dgm:t>
        <a:bodyPr/>
        <a:lstStyle/>
        <a:p>
          <a:r>
            <a:rPr lang="en-US" sz="2000" dirty="0" smtClean="0"/>
            <a:t>Cleaning</a:t>
          </a:r>
          <a:endParaRPr lang="en-US" sz="2000" dirty="0"/>
        </a:p>
      </dgm:t>
    </dgm:pt>
    <dgm:pt modelId="{DEF0765C-EF1B-4FA6-A47C-7B55F753A4C9}" type="parTrans" cxnId="{3566DF9B-C9AA-4F38-8965-944F6265AC20}">
      <dgm:prSet/>
      <dgm:spPr/>
      <dgm:t>
        <a:bodyPr/>
        <a:lstStyle/>
        <a:p>
          <a:endParaRPr lang="en-US"/>
        </a:p>
      </dgm:t>
    </dgm:pt>
    <dgm:pt modelId="{7F5C0F62-227A-47F6-9A9A-10300A76F3F0}" type="sibTrans" cxnId="{3566DF9B-C9AA-4F38-8965-944F6265AC20}">
      <dgm:prSet/>
      <dgm:spPr/>
      <dgm:t>
        <a:bodyPr/>
        <a:lstStyle/>
        <a:p>
          <a:endParaRPr lang="en-US"/>
        </a:p>
      </dgm:t>
    </dgm:pt>
    <dgm:pt modelId="{9BC8A4D5-A0E3-40D3-B5DA-F6D6B9B2DE1F}">
      <dgm:prSet phldrT="[Text]" custT="1"/>
      <dgm:spPr/>
      <dgm:t>
        <a:bodyPr/>
        <a:lstStyle/>
        <a:p>
          <a:r>
            <a:rPr lang="en-US" sz="2000" dirty="0" smtClean="0"/>
            <a:t>Leading &amp; Lagging spaces</a:t>
          </a:r>
          <a:endParaRPr lang="en-US" sz="2000" dirty="0"/>
        </a:p>
      </dgm:t>
    </dgm:pt>
    <dgm:pt modelId="{93592553-FA0B-4B33-9830-1307E0A78F9B}" type="parTrans" cxnId="{E1D98225-4349-4F42-9A3D-9D3CD9B3F33E}">
      <dgm:prSet/>
      <dgm:spPr/>
      <dgm:t>
        <a:bodyPr/>
        <a:lstStyle/>
        <a:p>
          <a:endParaRPr lang="en-US"/>
        </a:p>
      </dgm:t>
    </dgm:pt>
    <dgm:pt modelId="{8E1B29B1-2BD6-4E47-B384-D9BC8DF6EF00}" type="sibTrans" cxnId="{E1D98225-4349-4F42-9A3D-9D3CD9B3F33E}">
      <dgm:prSet/>
      <dgm:spPr/>
      <dgm:t>
        <a:bodyPr/>
        <a:lstStyle/>
        <a:p>
          <a:endParaRPr lang="en-US"/>
        </a:p>
      </dgm:t>
    </dgm:pt>
    <dgm:pt modelId="{26809B41-F1EB-4ADE-9B99-66924804687A}">
      <dgm:prSet phldrT="[Text]" custT="1"/>
      <dgm:spPr/>
      <dgm:t>
        <a:bodyPr/>
        <a:lstStyle/>
        <a:p>
          <a:endParaRPr lang="en-US" sz="2000" dirty="0"/>
        </a:p>
      </dgm:t>
    </dgm:pt>
    <dgm:pt modelId="{71CF5B34-8E8A-49A5-91E7-8044F7F324C6}" type="parTrans" cxnId="{9E937A52-657B-4B7B-97E9-86E7DBB86B6B}">
      <dgm:prSet/>
      <dgm:spPr/>
      <dgm:t>
        <a:bodyPr/>
        <a:lstStyle/>
        <a:p>
          <a:endParaRPr lang="en-US"/>
        </a:p>
      </dgm:t>
    </dgm:pt>
    <dgm:pt modelId="{DD5BCD62-13ED-4C22-A340-BE21545F73E1}" type="sibTrans" cxnId="{9E937A52-657B-4B7B-97E9-86E7DBB86B6B}">
      <dgm:prSet/>
      <dgm:spPr/>
      <dgm:t>
        <a:bodyPr/>
        <a:lstStyle/>
        <a:p>
          <a:endParaRPr lang="en-US"/>
        </a:p>
      </dgm:t>
    </dgm:pt>
    <dgm:pt modelId="{66540DBE-19EB-4217-8E04-9A15724F7159}">
      <dgm:prSet phldrT="[Text]" custT="1"/>
      <dgm:spPr/>
      <dgm:t>
        <a:bodyPr/>
        <a:lstStyle/>
        <a:p>
          <a:r>
            <a:rPr lang="en-US" sz="2000" dirty="0" smtClean="0"/>
            <a:t>Converting String to Integer (example : months)</a:t>
          </a:r>
          <a:endParaRPr lang="en-US" sz="2000" dirty="0"/>
        </a:p>
      </dgm:t>
    </dgm:pt>
    <dgm:pt modelId="{6A026D64-097F-4DAE-80A5-A8893492B819}" type="parTrans" cxnId="{18407596-07A8-4375-BB33-280332F3E173}">
      <dgm:prSet/>
      <dgm:spPr/>
      <dgm:t>
        <a:bodyPr/>
        <a:lstStyle/>
        <a:p>
          <a:endParaRPr lang="en-US"/>
        </a:p>
      </dgm:t>
    </dgm:pt>
    <dgm:pt modelId="{0A0FD803-D05D-4663-951F-096515A02D90}" type="sibTrans" cxnId="{18407596-07A8-4375-BB33-280332F3E173}">
      <dgm:prSet/>
      <dgm:spPr/>
      <dgm:t>
        <a:bodyPr/>
        <a:lstStyle/>
        <a:p>
          <a:endParaRPr lang="en-US"/>
        </a:p>
      </dgm:t>
    </dgm:pt>
    <dgm:pt modelId="{1346EFC4-CC1F-427C-A524-354B4BEF2CE8}">
      <dgm:prSet phldrT="[Text]" custT="1"/>
      <dgm:spPr/>
      <dgm:t>
        <a:bodyPr/>
        <a:lstStyle/>
        <a:p>
          <a:r>
            <a:rPr lang="en-US" sz="2000" dirty="0" smtClean="0"/>
            <a:t>Remove signs (example % in interest rates)</a:t>
          </a:r>
          <a:endParaRPr lang="en-US" sz="2000" dirty="0"/>
        </a:p>
      </dgm:t>
    </dgm:pt>
    <dgm:pt modelId="{E9321E74-DC68-4327-961C-C156F867F2EC}" type="parTrans" cxnId="{1CB58B3F-9CBA-4CE2-A084-777F758C5A5C}">
      <dgm:prSet/>
      <dgm:spPr/>
      <dgm:t>
        <a:bodyPr/>
        <a:lstStyle/>
        <a:p>
          <a:endParaRPr lang="en-US"/>
        </a:p>
      </dgm:t>
    </dgm:pt>
    <dgm:pt modelId="{E6179ECD-CF9A-430A-A248-32D59B742019}" type="sibTrans" cxnId="{1CB58B3F-9CBA-4CE2-A084-777F758C5A5C}">
      <dgm:prSet/>
      <dgm:spPr/>
      <dgm:t>
        <a:bodyPr/>
        <a:lstStyle/>
        <a:p>
          <a:endParaRPr lang="en-US"/>
        </a:p>
      </dgm:t>
    </dgm:pt>
    <dgm:pt modelId="{60F2ED96-A630-4061-8FAC-FBCC79570DA2}">
      <dgm:prSet phldrT="[Text]" custT="1"/>
      <dgm:spPr/>
      <dgm:t>
        <a:bodyPr/>
        <a:lstStyle/>
        <a:p>
          <a:r>
            <a:rPr lang="en-US" sz="2000" dirty="0" smtClean="0"/>
            <a:t>Emp_length = NA</a:t>
          </a:r>
          <a:endParaRPr lang="en-US" sz="2000" dirty="0"/>
        </a:p>
      </dgm:t>
    </dgm:pt>
    <dgm:pt modelId="{2D27466A-68B4-41EF-AF8D-820983E79127}" type="parTrans" cxnId="{A94C0C18-1892-464D-915F-8DFA772049F1}">
      <dgm:prSet/>
      <dgm:spPr/>
      <dgm:t>
        <a:bodyPr/>
        <a:lstStyle/>
        <a:p>
          <a:endParaRPr lang="en-US"/>
        </a:p>
      </dgm:t>
    </dgm:pt>
    <dgm:pt modelId="{5F6AAD43-ED43-4F02-9C15-B1C6EB80AFDB}" type="sibTrans" cxnId="{A94C0C18-1892-464D-915F-8DFA772049F1}">
      <dgm:prSet/>
      <dgm:spPr/>
      <dgm:t>
        <a:bodyPr/>
        <a:lstStyle/>
        <a:p>
          <a:endParaRPr lang="en-US"/>
        </a:p>
      </dgm:t>
    </dgm:pt>
    <dgm:pt modelId="{1C3BAC4D-A128-4B38-ABAD-EABDD3F9A225}">
      <dgm:prSet phldrT="[Text]" custT="1"/>
      <dgm:spPr/>
      <dgm:t>
        <a:bodyPr/>
        <a:lstStyle/>
        <a:p>
          <a:r>
            <a:rPr lang="en-US" sz="2000" dirty="0" err="1" smtClean="0"/>
            <a:t>Revol_util</a:t>
          </a:r>
          <a:r>
            <a:rPr lang="en-US" sz="2000" dirty="0" smtClean="0"/>
            <a:t> = 0</a:t>
          </a:r>
          <a:endParaRPr lang="en-US" sz="2000" dirty="0"/>
        </a:p>
      </dgm:t>
    </dgm:pt>
    <dgm:pt modelId="{15232418-2D08-46B4-B838-79602333A434}" type="parTrans" cxnId="{77D7965F-DCE3-4D8B-8F0C-834789BA845B}">
      <dgm:prSet/>
      <dgm:spPr/>
      <dgm:t>
        <a:bodyPr/>
        <a:lstStyle/>
        <a:p>
          <a:endParaRPr lang="en-US"/>
        </a:p>
      </dgm:t>
    </dgm:pt>
    <dgm:pt modelId="{98A57E67-580C-4978-8795-ABE2C71DDD8B}" type="sibTrans" cxnId="{77D7965F-DCE3-4D8B-8F0C-834789BA845B}">
      <dgm:prSet/>
      <dgm:spPr/>
      <dgm:t>
        <a:bodyPr/>
        <a:lstStyle/>
        <a:p>
          <a:endParaRPr lang="en-US"/>
        </a:p>
      </dgm:t>
    </dgm:pt>
    <dgm:pt modelId="{6A17BDDC-A2C6-49CF-BA76-3D3851245C01}">
      <dgm:prSet phldrT="[Text]" custT="1"/>
      <dgm:spPr/>
      <dgm:t>
        <a:bodyPr/>
        <a:lstStyle/>
        <a:p>
          <a:r>
            <a:rPr lang="en-US" sz="2000" dirty="0" err="1" smtClean="0"/>
            <a:t>mths_since_last_record</a:t>
          </a:r>
          <a:r>
            <a:rPr lang="en-US" sz="2000" dirty="0" smtClean="0"/>
            <a:t> = -1</a:t>
          </a:r>
          <a:endParaRPr lang="en-US" sz="2000" dirty="0"/>
        </a:p>
      </dgm:t>
    </dgm:pt>
    <dgm:pt modelId="{40A5F52F-8CAD-498A-B062-2CBABD194DFE}" type="parTrans" cxnId="{7CC3DE37-0BEB-4AE1-B376-DCC6456A2E12}">
      <dgm:prSet/>
      <dgm:spPr/>
      <dgm:t>
        <a:bodyPr/>
        <a:lstStyle/>
        <a:p>
          <a:endParaRPr lang="en-US"/>
        </a:p>
      </dgm:t>
    </dgm:pt>
    <dgm:pt modelId="{61BE2B74-408D-4C40-8B2B-2F6BEC611123}" type="sibTrans" cxnId="{7CC3DE37-0BEB-4AE1-B376-DCC6456A2E12}">
      <dgm:prSet/>
      <dgm:spPr/>
      <dgm:t>
        <a:bodyPr/>
        <a:lstStyle/>
        <a:p>
          <a:endParaRPr lang="en-US"/>
        </a:p>
      </dgm:t>
    </dgm:pt>
    <dgm:pt modelId="{A96FDC53-DB34-4D6A-834A-3DF6FDD23237}">
      <dgm:prSet phldrT="[Text]" custT="1"/>
      <dgm:spPr/>
      <dgm:t>
        <a:bodyPr/>
        <a:lstStyle/>
        <a:p>
          <a:r>
            <a:rPr lang="en-US" sz="2000" dirty="0" smtClean="0"/>
            <a:t>pub_rec_bankruptcies = 0</a:t>
          </a:r>
          <a:endParaRPr lang="en-US" sz="2000" dirty="0"/>
        </a:p>
      </dgm:t>
    </dgm:pt>
    <dgm:pt modelId="{81E629A4-3158-4227-B78C-4E5534F5AE0E}" type="parTrans" cxnId="{02D998C1-FEF0-4BFC-82DB-63447C47D2AF}">
      <dgm:prSet/>
      <dgm:spPr/>
      <dgm:t>
        <a:bodyPr/>
        <a:lstStyle/>
        <a:p>
          <a:endParaRPr lang="en-US"/>
        </a:p>
      </dgm:t>
    </dgm:pt>
    <dgm:pt modelId="{148812BE-DA57-4A7A-9880-5BB9A5F41D0F}" type="sibTrans" cxnId="{02D998C1-FEF0-4BFC-82DB-63447C47D2AF}">
      <dgm:prSet/>
      <dgm:spPr/>
      <dgm:t>
        <a:bodyPr/>
        <a:lstStyle/>
        <a:p>
          <a:endParaRPr lang="en-US"/>
        </a:p>
      </dgm:t>
    </dgm:pt>
    <dgm:pt modelId="{1922C221-EC52-446B-A288-D28C05E1AD6B}">
      <dgm:prSet phldrT="[Text]" custT="1"/>
      <dgm:spPr/>
      <dgm:t>
        <a:bodyPr/>
        <a:lstStyle/>
        <a:p>
          <a:r>
            <a:rPr lang="en-US" sz="2000" dirty="0" smtClean="0"/>
            <a:t>Loan Variables and Post-Loan Variables **</a:t>
          </a:r>
          <a:endParaRPr lang="en-US" sz="2000" dirty="0"/>
        </a:p>
      </dgm:t>
    </dgm:pt>
    <dgm:pt modelId="{D5BCB31C-ECF2-432C-A294-F935D5C0AC2A}" type="parTrans" cxnId="{DACE4E2D-41DF-4A8D-AE74-AE5DD1FFE72B}">
      <dgm:prSet/>
      <dgm:spPr/>
      <dgm:t>
        <a:bodyPr/>
        <a:lstStyle/>
        <a:p>
          <a:endParaRPr lang="en-US"/>
        </a:p>
      </dgm:t>
    </dgm:pt>
    <dgm:pt modelId="{2258886C-9B53-484E-B852-0ED3C9E44A1C}" type="sibTrans" cxnId="{DACE4E2D-41DF-4A8D-AE74-AE5DD1FFE72B}">
      <dgm:prSet/>
      <dgm:spPr/>
      <dgm:t>
        <a:bodyPr/>
        <a:lstStyle/>
        <a:p>
          <a:endParaRPr lang="en-US"/>
        </a:p>
      </dgm:t>
    </dgm:pt>
    <dgm:pt modelId="{2048D61B-9E1D-4EF9-8274-0AE3554F1FFE}">
      <dgm:prSet phldrT="[Text]" custT="1"/>
      <dgm:spPr/>
      <dgm:t>
        <a:bodyPr/>
        <a:lstStyle/>
        <a:p>
          <a:r>
            <a:rPr lang="en-US" sz="2000" dirty="0" smtClean="0"/>
            <a:t>Removing Columns</a:t>
          </a:r>
          <a:endParaRPr lang="en-US" sz="2000" dirty="0"/>
        </a:p>
      </dgm:t>
    </dgm:pt>
    <dgm:pt modelId="{1333E74D-0309-4E1E-9488-C1139153B6DB}" type="parTrans" cxnId="{704903FE-3010-410B-B103-94F277CBB1E2}">
      <dgm:prSet/>
      <dgm:spPr/>
      <dgm:t>
        <a:bodyPr/>
        <a:lstStyle/>
        <a:p>
          <a:endParaRPr lang="en-US"/>
        </a:p>
      </dgm:t>
    </dgm:pt>
    <dgm:pt modelId="{BB91244B-9776-4462-A68D-C8A48FD877E3}" type="sibTrans" cxnId="{704903FE-3010-410B-B103-94F277CBB1E2}">
      <dgm:prSet/>
      <dgm:spPr/>
      <dgm:t>
        <a:bodyPr/>
        <a:lstStyle/>
        <a:p>
          <a:endParaRPr lang="en-US"/>
        </a:p>
      </dgm:t>
    </dgm:pt>
    <dgm:pt modelId="{83E3395D-F688-44F0-A3DC-DD441AD38D8F}" type="pres">
      <dgm:prSet presAssocID="{98C1584F-F82E-4C7C-8C81-5CC970AF2400}" presName="Name0" presStyleCnt="0">
        <dgm:presLayoutVars>
          <dgm:dir/>
          <dgm:animLvl val="lvl"/>
          <dgm:resizeHandles val="exact"/>
        </dgm:presLayoutVars>
      </dgm:prSet>
      <dgm:spPr/>
    </dgm:pt>
    <dgm:pt modelId="{8215CFAC-EA9F-49D5-A686-71EC4973729C}" type="pres">
      <dgm:prSet presAssocID="{D5DDD7BD-B53A-42EA-89CC-FC6635F2861B}" presName="composite" presStyleCnt="0"/>
      <dgm:spPr/>
    </dgm:pt>
    <dgm:pt modelId="{A1219848-2A99-4915-AC4D-873CCB47F7BA}" type="pres">
      <dgm:prSet presAssocID="{D5DDD7BD-B53A-42EA-89CC-FC6635F2861B}" presName="parTx" presStyleLbl="node1" presStyleIdx="0" presStyleCnt="3">
        <dgm:presLayoutVars>
          <dgm:chMax val="0"/>
          <dgm:chPref val="0"/>
          <dgm:bulletEnabled val="1"/>
        </dgm:presLayoutVars>
      </dgm:prSet>
      <dgm:spPr/>
      <dgm:t>
        <a:bodyPr/>
        <a:lstStyle/>
        <a:p>
          <a:endParaRPr lang="en-US"/>
        </a:p>
      </dgm:t>
    </dgm:pt>
    <dgm:pt modelId="{6B847F7A-43D7-4D12-B68D-C4F949358D9C}" type="pres">
      <dgm:prSet presAssocID="{D5DDD7BD-B53A-42EA-89CC-FC6635F2861B}" presName="desTx" presStyleLbl="revTx" presStyleIdx="0" presStyleCnt="3">
        <dgm:presLayoutVars>
          <dgm:bulletEnabled val="1"/>
        </dgm:presLayoutVars>
      </dgm:prSet>
      <dgm:spPr/>
      <dgm:t>
        <a:bodyPr/>
        <a:lstStyle/>
        <a:p>
          <a:endParaRPr lang="en-US"/>
        </a:p>
      </dgm:t>
    </dgm:pt>
    <dgm:pt modelId="{1EAB49B7-09C6-48B1-AC29-8A9D7E0431FA}" type="pres">
      <dgm:prSet presAssocID="{87D6EBBF-3CE6-45F7-8B00-D33044BFB9B9}" presName="space" presStyleCnt="0"/>
      <dgm:spPr/>
    </dgm:pt>
    <dgm:pt modelId="{39841E5D-7CEF-43DA-96D9-5A3BFDCBBEB1}" type="pres">
      <dgm:prSet presAssocID="{4D30DD77-81D7-4E67-974B-0E08966348AA}" presName="composite" presStyleCnt="0"/>
      <dgm:spPr/>
    </dgm:pt>
    <dgm:pt modelId="{DBC03AB4-E21A-47D4-99DD-ACE0B3A3D1FB}" type="pres">
      <dgm:prSet presAssocID="{4D30DD77-81D7-4E67-974B-0E08966348AA}" presName="parTx" presStyleLbl="node1" presStyleIdx="1" presStyleCnt="3">
        <dgm:presLayoutVars>
          <dgm:chMax val="0"/>
          <dgm:chPref val="0"/>
          <dgm:bulletEnabled val="1"/>
        </dgm:presLayoutVars>
      </dgm:prSet>
      <dgm:spPr/>
      <dgm:t>
        <a:bodyPr/>
        <a:lstStyle/>
        <a:p>
          <a:endParaRPr lang="en-US"/>
        </a:p>
      </dgm:t>
    </dgm:pt>
    <dgm:pt modelId="{0642C37F-FB30-4846-BE4B-D2F52B6BEEBA}" type="pres">
      <dgm:prSet presAssocID="{4D30DD77-81D7-4E67-974B-0E08966348AA}" presName="desTx" presStyleLbl="revTx" presStyleIdx="1" presStyleCnt="3">
        <dgm:presLayoutVars>
          <dgm:bulletEnabled val="1"/>
        </dgm:presLayoutVars>
      </dgm:prSet>
      <dgm:spPr/>
      <dgm:t>
        <a:bodyPr/>
        <a:lstStyle/>
        <a:p>
          <a:endParaRPr lang="en-US"/>
        </a:p>
      </dgm:t>
    </dgm:pt>
    <dgm:pt modelId="{E323D800-2EF1-4374-AC7C-E4FA5E3D8073}" type="pres">
      <dgm:prSet presAssocID="{0BE3DA13-2744-4E4A-8173-1F9158313777}" presName="space" presStyleCnt="0"/>
      <dgm:spPr/>
    </dgm:pt>
    <dgm:pt modelId="{660502A2-2BF0-4350-9F76-65FBD6A31F73}" type="pres">
      <dgm:prSet presAssocID="{8B7F5C76-618B-4CCB-840E-E60DFF51F7B4}" presName="composite" presStyleCnt="0"/>
      <dgm:spPr/>
    </dgm:pt>
    <dgm:pt modelId="{0B93FD33-9551-4874-8746-44B350CB271B}" type="pres">
      <dgm:prSet presAssocID="{8B7F5C76-618B-4CCB-840E-E60DFF51F7B4}" presName="parTx" presStyleLbl="node1" presStyleIdx="2" presStyleCnt="3">
        <dgm:presLayoutVars>
          <dgm:chMax val="0"/>
          <dgm:chPref val="0"/>
          <dgm:bulletEnabled val="1"/>
        </dgm:presLayoutVars>
      </dgm:prSet>
      <dgm:spPr/>
      <dgm:t>
        <a:bodyPr/>
        <a:lstStyle/>
        <a:p>
          <a:endParaRPr lang="en-US"/>
        </a:p>
      </dgm:t>
    </dgm:pt>
    <dgm:pt modelId="{8A244A91-436A-40E9-A942-1B0E9E89208F}" type="pres">
      <dgm:prSet presAssocID="{8B7F5C76-618B-4CCB-840E-E60DFF51F7B4}" presName="desTx" presStyleLbl="revTx" presStyleIdx="2" presStyleCnt="3">
        <dgm:presLayoutVars>
          <dgm:bulletEnabled val="1"/>
        </dgm:presLayoutVars>
      </dgm:prSet>
      <dgm:spPr/>
      <dgm:t>
        <a:bodyPr/>
        <a:lstStyle/>
        <a:p>
          <a:endParaRPr lang="en-US"/>
        </a:p>
      </dgm:t>
    </dgm:pt>
  </dgm:ptLst>
  <dgm:cxnLst>
    <dgm:cxn modelId="{FD9482CE-5868-4F4A-89D5-2FBF978C2317}" type="presOf" srcId="{97E1F8DA-9184-495E-996C-36244B32406E}" destId="{0642C37F-FB30-4846-BE4B-D2F52B6BEEBA}" srcOrd="0" destOrd="0" presId="urn:microsoft.com/office/officeart/2005/8/layout/chevron1"/>
    <dgm:cxn modelId="{7532F94A-1057-4E28-AF2F-67185A9546B5}" type="presOf" srcId="{2048D61B-9E1D-4EF9-8274-0AE3554F1FFE}" destId="{0642C37F-FB30-4846-BE4B-D2F52B6BEEBA}" srcOrd="0" destOrd="2" presId="urn:microsoft.com/office/officeart/2005/8/layout/chevron1"/>
    <dgm:cxn modelId="{3CE3A46F-1C29-4D76-B1D8-BB69CC4FED9C}" type="presOf" srcId="{8B7F5C76-618B-4CCB-840E-E60DFF51F7B4}" destId="{0B93FD33-9551-4874-8746-44B350CB271B}" srcOrd="0" destOrd="0" presId="urn:microsoft.com/office/officeart/2005/8/layout/chevron1"/>
    <dgm:cxn modelId="{9E937A52-657B-4B7B-97E9-86E7DBB86B6B}" srcId="{F846C395-E301-4F18-BCE1-229CA8D7EE54}" destId="{26809B41-F1EB-4ADE-9B99-66924804687A}" srcOrd="2" destOrd="0" parTransId="{71CF5B34-8E8A-49A5-91E7-8044F7F324C6}" sibTransId="{DD5BCD62-13ED-4C22-A340-BE21545F73E1}"/>
    <dgm:cxn modelId="{B3562E10-DDA6-4BCD-9B37-3417C8026321}" type="presOf" srcId="{EB34FB77-C8F3-42AA-94E5-2EB3D690701A}" destId="{0642C37F-FB30-4846-BE4B-D2F52B6BEEBA}" srcOrd="0" destOrd="4" presId="urn:microsoft.com/office/officeart/2005/8/layout/chevron1"/>
    <dgm:cxn modelId="{D9335F19-A537-4751-B5DB-E53054AE08A5}" srcId="{D5DDD7BD-B53A-42EA-89CC-FC6635F2861B}" destId="{27A6CE2F-826E-44AF-B8FB-39149E70C2A0}" srcOrd="2" destOrd="0" parTransId="{4DE9FD02-191E-4EC1-947E-E8C568B6F24E}" sibTransId="{508A18E5-6BD6-47E3-994A-00B9CAF17579}"/>
    <dgm:cxn modelId="{549ABF58-35D0-4496-9712-464F9B9204CE}" type="presOf" srcId="{D5DDD7BD-B53A-42EA-89CC-FC6635F2861B}" destId="{A1219848-2A99-4915-AC4D-873CCB47F7BA}" srcOrd="0" destOrd="0" presId="urn:microsoft.com/office/officeart/2005/8/layout/chevron1"/>
    <dgm:cxn modelId="{DACE4E2D-41DF-4A8D-AE74-AE5DD1FFE72B}" srcId="{2048D61B-9E1D-4EF9-8274-0AE3554F1FFE}" destId="{1922C221-EC52-446B-A288-D28C05E1AD6B}" srcOrd="2" destOrd="0" parTransId="{D5BCB31C-ECF2-432C-A294-F935D5C0AC2A}" sibTransId="{2258886C-9B53-484E-B852-0ED3C9E44A1C}"/>
    <dgm:cxn modelId="{884F4857-12B8-4351-A855-25E28E908FC4}" type="presOf" srcId="{6A17BDDC-A2C6-49CF-BA76-3D3851245C01}" destId="{8A244A91-436A-40E9-A942-1B0E9E89208F}" srcOrd="0" destOrd="3" presId="urn:microsoft.com/office/officeart/2005/8/layout/chevron1"/>
    <dgm:cxn modelId="{6ED801BA-54E7-4D1F-8BEB-AEFB9ED4000B}" srcId="{98C1584F-F82E-4C7C-8C81-5CC970AF2400}" destId="{8B7F5C76-618B-4CCB-840E-E60DFF51F7B4}" srcOrd="2" destOrd="0" parTransId="{93F227B7-FCB3-4390-976D-2D73F69BCAD7}" sibTransId="{12155954-13DE-4774-BC1B-7DC909CF81B0}"/>
    <dgm:cxn modelId="{02D998C1-FEF0-4BFC-82DB-63447C47D2AF}" srcId="{5AA2EE81-2B46-4E7C-8151-C5ADBC1E9B06}" destId="{A96FDC53-DB34-4D6A-834A-3DF6FDD23237}" srcOrd="3" destOrd="0" parTransId="{81E629A4-3158-4227-B78C-4E5534F5AE0E}" sibTransId="{148812BE-DA57-4A7A-9880-5BB9A5F41D0F}"/>
    <dgm:cxn modelId="{9B59FBDE-AF8B-4781-8527-EB0AA6E703F1}" type="presOf" srcId="{7940793C-3354-4473-B9A4-79936FE76B7C}" destId="{0642C37F-FB30-4846-BE4B-D2F52B6BEEBA}" srcOrd="0" destOrd="3" presId="urn:microsoft.com/office/officeart/2005/8/layout/chevron1"/>
    <dgm:cxn modelId="{3566DF9B-C9AA-4F38-8965-944F6265AC20}" srcId="{4D30DD77-81D7-4E67-974B-0E08966348AA}" destId="{F846C395-E301-4F18-BCE1-229CA8D7EE54}" srcOrd="2" destOrd="0" parTransId="{DEF0765C-EF1B-4FA6-A47C-7B55F753A4C9}" sibTransId="{7F5C0F62-227A-47F6-9A9A-10300A76F3F0}"/>
    <dgm:cxn modelId="{850A1E4E-BB44-45B9-B577-ABB6EC8E6B9E}" type="presOf" srcId="{1C3BAC4D-A128-4B38-ABAD-EABDD3F9A225}" destId="{8A244A91-436A-40E9-A942-1B0E9E89208F}" srcOrd="0" destOrd="2" presId="urn:microsoft.com/office/officeart/2005/8/layout/chevron1"/>
    <dgm:cxn modelId="{304BD418-0326-499F-AE1F-5CC7CE7E769C}" srcId="{8B7F5C76-618B-4CCB-840E-E60DFF51F7B4}" destId="{5AA2EE81-2B46-4E7C-8151-C5ADBC1E9B06}" srcOrd="0" destOrd="0" parTransId="{ADB4B8D3-5D4E-4D1E-8FB6-95ADBC1F29BA}" sibTransId="{6CF207A6-FA93-410F-B9AF-D6CEC6E69538}"/>
    <dgm:cxn modelId="{4E718BDD-1710-47FE-B3DA-524006932AE9}" type="presOf" srcId="{66540DBE-19EB-4217-8E04-9A15724F7159}" destId="{8A244A91-436A-40E9-A942-1B0E9E89208F}" srcOrd="0" destOrd="5" presId="urn:microsoft.com/office/officeart/2005/8/layout/chevron1"/>
    <dgm:cxn modelId="{E35CC1CA-2DD7-4A91-A6F9-9F24782D60D3}" srcId="{98C1584F-F82E-4C7C-8C81-5CC970AF2400}" destId="{4D30DD77-81D7-4E67-974B-0E08966348AA}" srcOrd="1" destOrd="0" parTransId="{7AA17C8D-F518-4228-B41D-D997D4903467}" sibTransId="{0BE3DA13-2744-4E4A-8173-1F9158313777}"/>
    <dgm:cxn modelId="{738149DC-4BE5-417E-A998-C355E0227755}" srcId="{2048D61B-9E1D-4EF9-8274-0AE3554F1FFE}" destId="{EB34FB77-C8F3-42AA-94E5-2EB3D690701A}" srcOrd="1" destOrd="0" parTransId="{C0E11259-624C-4ED0-BBBF-201DDF1E36D3}" sibTransId="{83840328-3F53-4804-BE45-C9C3D6B0913C}"/>
    <dgm:cxn modelId="{D69C1948-9AE3-40C6-9F11-5075F8B081F8}" srcId="{97E1F8DA-9184-495E-996C-36244B32406E}" destId="{A0532680-F097-40F0-8690-A6F9E29F3CB4}" srcOrd="0" destOrd="0" parTransId="{FB1939AA-8115-47C4-BD1C-F7148F23F4CA}" sibTransId="{D2DBEDAC-B64F-4C19-B016-D55C6603C166}"/>
    <dgm:cxn modelId="{E50E22ED-4B7D-4533-BB62-9AB2C93EF609}" type="presOf" srcId="{4D30DD77-81D7-4E67-974B-0E08966348AA}" destId="{DBC03AB4-E21A-47D4-99DD-ACE0B3A3D1FB}" srcOrd="0" destOrd="0" presId="urn:microsoft.com/office/officeart/2005/8/layout/chevron1"/>
    <dgm:cxn modelId="{0EF8B03A-B938-46B9-8177-A92959E35CC6}" srcId="{4D30DD77-81D7-4E67-974B-0E08966348AA}" destId="{97E1F8DA-9184-495E-996C-36244B32406E}" srcOrd="0" destOrd="0" parTransId="{DDE79A7A-46B1-45A1-8316-07EB0BED8519}" sibTransId="{C57E7096-F393-45D3-B0B9-5CABB3360F1F}"/>
    <dgm:cxn modelId="{18407596-07A8-4375-BB33-280332F3E173}" srcId="{8B7F5C76-618B-4CCB-840E-E60DFF51F7B4}" destId="{66540DBE-19EB-4217-8E04-9A15724F7159}" srcOrd="1" destOrd="0" parTransId="{6A026D64-097F-4DAE-80A5-A8893492B819}" sibTransId="{0A0FD803-D05D-4663-951F-096515A02D90}"/>
    <dgm:cxn modelId="{2876906B-624B-4057-8AAD-4822A00BE4C8}" type="presOf" srcId="{60F2ED96-A630-4061-8FAC-FBCC79570DA2}" destId="{8A244A91-436A-40E9-A942-1B0E9E89208F}" srcOrd="0" destOrd="1" presId="urn:microsoft.com/office/officeart/2005/8/layout/chevron1"/>
    <dgm:cxn modelId="{AC5AA9A9-2EA1-49C1-9E41-336435875B5D}" type="presOf" srcId="{1346EFC4-CC1F-427C-A524-354B4BEF2CE8}" destId="{0642C37F-FB30-4846-BE4B-D2F52B6BEEBA}" srcOrd="0" destOrd="8" presId="urn:microsoft.com/office/officeart/2005/8/layout/chevron1"/>
    <dgm:cxn modelId="{E1D98225-4349-4F42-9A3D-9D3CD9B3F33E}" srcId="{F846C395-E301-4F18-BCE1-229CA8D7EE54}" destId="{9BC8A4D5-A0E3-40D3-B5DA-F6D6B9B2DE1F}" srcOrd="0" destOrd="0" parTransId="{93592553-FA0B-4B33-9830-1307E0A78F9B}" sibTransId="{8E1B29B1-2BD6-4E47-B384-D9BC8DF6EF00}"/>
    <dgm:cxn modelId="{0DF25BF3-3451-4867-8567-D57FAED09121}" type="presOf" srcId="{98C1584F-F82E-4C7C-8C81-5CC970AF2400}" destId="{83E3395D-F688-44F0-A3DC-DD441AD38D8F}" srcOrd="0" destOrd="0" presId="urn:microsoft.com/office/officeart/2005/8/layout/chevron1"/>
    <dgm:cxn modelId="{5C8CA9C8-B5C7-4B39-B8EF-7F8018196A58}" type="presOf" srcId="{9BC8A4D5-A0E3-40D3-B5DA-F6D6B9B2DE1F}" destId="{0642C37F-FB30-4846-BE4B-D2F52B6BEEBA}" srcOrd="0" destOrd="7" presId="urn:microsoft.com/office/officeart/2005/8/layout/chevron1"/>
    <dgm:cxn modelId="{EBD53AC3-3656-4D9F-ABCD-76EC4005867D}" type="presOf" srcId="{A96FDC53-DB34-4D6A-834A-3DF6FDD23237}" destId="{8A244A91-436A-40E9-A942-1B0E9E89208F}" srcOrd="0" destOrd="4" presId="urn:microsoft.com/office/officeart/2005/8/layout/chevron1"/>
    <dgm:cxn modelId="{00BAF0B7-CAC8-4B0A-9E34-1E7E02D29A90}" type="presOf" srcId="{A0532680-F097-40F0-8690-A6F9E29F3CB4}" destId="{0642C37F-FB30-4846-BE4B-D2F52B6BEEBA}" srcOrd="0" destOrd="1" presId="urn:microsoft.com/office/officeart/2005/8/layout/chevron1"/>
    <dgm:cxn modelId="{448FFED5-7B94-4655-A624-AF51D7C98A04}" srcId="{D5DDD7BD-B53A-42EA-89CC-FC6635F2861B}" destId="{325061DE-A4EF-430B-95D1-7DBAE6D67308}" srcOrd="0" destOrd="0" parTransId="{07B0BBC6-8EC4-4999-94EA-7190588FC3A9}" sibTransId="{81E27913-DD44-4671-B5A6-FB88FCBC0E19}"/>
    <dgm:cxn modelId="{61877155-D254-4A67-87F5-B25311DED62A}" type="presOf" srcId="{1922C221-EC52-446B-A288-D28C05E1AD6B}" destId="{0642C37F-FB30-4846-BE4B-D2F52B6BEEBA}" srcOrd="0" destOrd="5" presId="urn:microsoft.com/office/officeart/2005/8/layout/chevron1"/>
    <dgm:cxn modelId="{13F23CFD-8B42-4B46-9C1D-75E18BA7E3D7}" type="presOf" srcId="{27A6CE2F-826E-44AF-B8FB-39149E70C2A0}" destId="{6B847F7A-43D7-4D12-B68D-C4F949358D9C}" srcOrd="0" destOrd="2" presId="urn:microsoft.com/office/officeart/2005/8/layout/chevron1"/>
    <dgm:cxn modelId="{99211D89-2112-42AC-B32E-22B869FA7BC1}" type="presOf" srcId="{09B54E2C-2A2F-40BF-BB8A-45E153ABBF82}" destId="{6B847F7A-43D7-4D12-B68D-C4F949358D9C}" srcOrd="0" destOrd="1" presId="urn:microsoft.com/office/officeart/2005/8/layout/chevron1"/>
    <dgm:cxn modelId="{77D7965F-DCE3-4D8B-8F0C-834789BA845B}" srcId="{5AA2EE81-2B46-4E7C-8151-C5ADBC1E9B06}" destId="{1C3BAC4D-A128-4B38-ABAD-EABDD3F9A225}" srcOrd="1" destOrd="0" parTransId="{15232418-2D08-46B4-B838-79602333A434}" sibTransId="{98A57E67-580C-4978-8795-ABE2C71DDD8B}"/>
    <dgm:cxn modelId="{704903FE-3010-410B-B103-94F277CBB1E2}" srcId="{4D30DD77-81D7-4E67-974B-0E08966348AA}" destId="{2048D61B-9E1D-4EF9-8274-0AE3554F1FFE}" srcOrd="1" destOrd="0" parTransId="{1333E74D-0309-4E1E-9488-C1139153B6DB}" sibTransId="{BB91244B-9776-4462-A68D-C8A48FD877E3}"/>
    <dgm:cxn modelId="{8F197F4D-18AD-4A5E-8E0E-4CE74FC1C834}" type="presOf" srcId="{F846C395-E301-4F18-BCE1-229CA8D7EE54}" destId="{0642C37F-FB30-4846-BE4B-D2F52B6BEEBA}" srcOrd="0" destOrd="6" presId="urn:microsoft.com/office/officeart/2005/8/layout/chevron1"/>
    <dgm:cxn modelId="{D165C6E4-2B3C-4D97-B882-1B50C9005624}" type="presOf" srcId="{325061DE-A4EF-430B-95D1-7DBAE6D67308}" destId="{6B847F7A-43D7-4D12-B68D-C4F949358D9C}" srcOrd="0" destOrd="0" presId="urn:microsoft.com/office/officeart/2005/8/layout/chevron1"/>
    <dgm:cxn modelId="{7CC3DE37-0BEB-4AE1-B376-DCC6456A2E12}" srcId="{5AA2EE81-2B46-4E7C-8151-C5ADBC1E9B06}" destId="{6A17BDDC-A2C6-49CF-BA76-3D3851245C01}" srcOrd="2" destOrd="0" parTransId="{40A5F52F-8CAD-498A-B062-2CBABD194DFE}" sibTransId="{61BE2B74-408D-4C40-8B2B-2F6BEC611123}"/>
    <dgm:cxn modelId="{FFE5EB4F-9DD9-4133-B53C-9FDD805967BE}" type="presOf" srcId="{26809B41-F1EB-4ADE-9B99-66924804687A}" destId="{0642C37F-FB30-4846-BE4B-D2F52B6BEEBA}" srcOrd="0" destOrd="9" presId="urn:microsoft.com/office/officeart/2005/8/layout/chevron1"/>
    <dgm:cxn modelId="{3B30B5EF-C53A-4B65-BD2B-D7177FED2551}" srcId="{D5DDD7BD-B53A-42EA-89CC-FC6635F2861B}" destId="{09B54E2C-2A2F-40BF-BB8A-45E153ABBF82}" srcOrd="1" destOrd="0" parTransId="{8FBF446C-7400-4FC7-AFAD-D4F5153C2D41}" sibTransId="{2E290BA6-5C6E-44DE-A3F0-84DE36126159}"/>
    <dgm:cxn modelId="{37EC8DCB-E18A-4073-9554-F6A1007EF7B4}" srcId="{2048D61B-9E1D-4EF9-8274-0AE3554F1FFE}" destId="{7940793C-3354-4473-B9A4-79936FE76B7C}" srcOrd="0" destOrd="0" parTransId="{B7919121-EC07-4C3E-9679-B454DC6D457E}" sibTransId="{567E2BC0-598D-4A62-9B69-7D74A42968B2}"/>
    <dgm:cxn modelId="{E483112B-AF62-41D7-A6A1-50276A351D4E}" srcId="{98C1584F-F82E-4C7C-8C81-5CC970AF2400}" destId="{D5DDD7BD-B53A-42EA-89CC-FC6635F2861B}" srcOrd="0" destOrd="0" parTransId="{2A01F52E-3D75-4A0B-B4DB-9DCEEE31812C}" sibTransId="{87D6EBBF-3CE6-45F7-8B00-D33044BFB9B9}"/>
    <dgm:cxn modelId="{1CB58B3F-9CBA-4CE2-A084-777F758C5A5C}" srcId="{F846C395-E301-4F18-BCE1-229CA8D7EE54}" destId="{1346EFC4-CC1F-427C-A524-354B4BEF2CE8}" srcOrd="1" destOrd="0" parTransId="{E9321E74-DC68-4327-961C-C156F867F2EC}" sibTransId="{E6179ECD-CF9A-430A-A248-32D59B742019}"/>
    <dgm:cxn modelId="{B92BEA51-4444-46FF-AA19-B8BC7A85BA08}" type="presOf" srcId="{5AA2EE81-2B46-4E7C-8151-C5ADBC1E9B06}" destId="{8A244A91-436A-40E9-A942-1B0E9E89208F}" srcOrd="0" destOrd="0" presId="urn:microsoft.com/office/officeart/2005/8/layout/chevron1"/>
    <dgm:cxn modelId="{A94C0C18-1892-464D-915F-8DFA772049F1}" srcId="{5AA2EE81-2B46-4E7C-8151-C5ADBC1E9B06}" destId="{60F2ED96-A630-4061-8FAC-FBCC79570DA2}" srcOrd="0" destOrd="0" parTransId="{2D27466A-68B4-41EF-AF8D-820983E79127}" sibTransId="{5F6AAD43-ED43-4F02-9C15-B1C6EB80AFDB}"/>
    <dgm:cxn modelId="{B9C1FAD9-56FD-4FE6-A34D-2A4F339A7E0D}" type="presParOf" srcId="{83E3395D-F688-44F0-A3DC-DD441AD38D8F}" destId="{8215CFAC-EA9F-49D5-A686-71EC4973729C}" srcOrd="0" destOrd="0" presId="urn:microsoft.com/office/officeart/2005/8/layout/chevron1"/>
    <dgm:cxn modelId="{245DCF7E-5D4E-4797-9D2E-477FE43518EA}" type="presParOf" srcId="{8215CFAC-EA9F-49D5-A686-71EC4973729C}" destId="{A1219848-2A99-4915-AC4D-873CCB47F7BA}" srcOrd="0" destOrd="0" presId="urn:microsoft.com/office/officeart/2005/8/layout/chevron1"/>
    <dgm:cxn modelId="{1A2C9CB8-93B3-4766-875D-24E3E476D7D7}" type="presParOf" srcId="{8215CFAC-EA9F-49D5-A686-71EC4973729C}" destId="{6B847F7A-43D7-4D12-B68D-C4F949358D9C}" srcOrd="1" destOrd="0" presId="urn:microsoft.com/office/officeart/2005/8/layout/chevron1"/>
    <dgm:cxn modelId="{F1B66925-91A9-43B3-80D9-09E45F504391}" type="presParOf" srcId="{83E3395D-F688-44F0-A3DC-DD441AD38D8F}" destId="{1EAB49B7-09C6-48B1-AC29-8A9D7E0431FA}" srcOrd="1" destOrd="0" presId="urn:microsoft.com/office/officeart/2005/8/layout/chevron1"/>
    <dgm:cxn modelId="{59D6C0B1-F063-48E4-8269-C14056DD34DC}" type="presParOf" srcId="{83E3395D-F688-44F0-A3DC-DD441AD38D8F}" destId="{39841E5D-7CEF-43DA-96D9-5A3BFDCBBEB1}" srcOrd="2" destOrd="0" presId="urn:microsoft.com/office/officeart/2005/8/layout/chevron1"/>
    <dgm:cxn modelId="{31FC6E97-07DA-46A2-AC3A-D28A5CC0E1FF}" type="presParOf" srcId="{39841E5D-7CEF-43DA-96D9-5A3BFDCBBEB1}" destId="{DBC03AB4-E21A-47D4-99DD-ACE0B3A3D1FB}" srcOrd="0" destOrd="0" presId="urn:microsoft.com/office/officeart/2005/8/layout/chevron1"/>
    <dgm:cxn modelId="{971F4DDE-CAF2-4A5F-A0BA-3045950C1330}" type="presParOf" srcId="{39841E5D-7CEF-43DA-96D9-5A3BFDCBBEB1}" destId="{0642C37F-FB30-4846-BE4B-D2F52B6BEEBA}" srcOrd="1" destOrd="0" presId="urn:microsoft.com/office/officeart/2005/8/layout/chevron1"/>
    <dgm:cxn modelId="{0CB53C96-A2D9-4088-918F-E621001459A3}" type="presParOf" srcId="{83E3395D-F688-44F0-A3DC-DD441AD38D8F}" destId="{E323D800-2EF1-4374-AC7C-E4FA5E3D8073}" srcOrd="3" destOrd="0" presId="urn:microsoft.com/office/officeart/2005/8/layout/chevron1"/>
    <dgm:cxn modelId="{8ABE51F1-60B6-498F-8A9E-21D0DD37C363}" type="presParOf" srcId="{83E3395D-F688-44F0-A3DC-DD441AD38D8F}" destId="{660502A2-2BF0-4350-9F76-65FBD6A31F73}" srcOrd="4" destOrd="0" presId="urn:microsoft.com/office/officeart/2005/8/layout/chevron1"/>
    <dgm:cxn modelId="{C77B4C6C-E92B-494E-B695-E6E8016B4EB6}" type="presParOf" srcId="{660502A2-2BF0-4350-9F76-65FBD6A31F73}" destId="{0B93FD33-9551-4874-8746-44B350CB271B}" srcOrd="0" destOrd="0" presId="urn:microsoft.com/office/officeart/2005/8/layout/chevron1"/>
    <dgm:cxn modelId="{D2A98403-D10A-4C59-81EE-A94C94F08424}" type="presParOf" srcId="{660502A2-2BF0-4350-9F76-65FBD6A31F73}" destId="{8A244A91-436A-40E9-A942-1B0E9E89208F}" srcOrd="1"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0D86C31-4679-44EA-A16F-D70F0CC2C9CD}">
      <dsp:nvSpPr>
        <dsp:cNvPr id="0" name=""/>
        <dsp:cNvSpPr/>
      </dsp:nvSpPr>
      <dsp:spPr>
        <a:xfrm>
          <a:off x="3570513" y="722329"/>
          <a:ext cx="1745637" cy="302961"/>
        </a:xfrm>
        <a:custGeom>
          <a:avLst/>
          <a:gdLst/>
          <a:ahLst/>
          <a:cxnLst/>
          <a:rect l="0" t="0" r="0" b="0"/>
          <a:pathLst>
            <a:path>
              <a:moveTo>
                <a:pt x="0" y="0"/>
              </a:moveTo>
              <a:lnTo>
                <a:pt x="0" y="151480"/>
              </a:lnTo>
              <a:lnTo>
                <a:pt x="1745637" y="151480"/>
              </a:lnTo>
              <a:lnTo>
                <a:pt x="1745637"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660EB-B27D-4727-9F51-D27382866684}">
      <dsp:nvSpPr>
        <dsp:cNvPr id="0" name=""/>
        <dsp:cNvSpPr/>
      </dsp:nvSpPr>
      <dsp:spPr>
        <a:xfrm>
          <a:off x="3524793" y="722329"/>
          <a:ext cx="91440" cy="302961"/>
        </a:xfrm>
        <a:custGeom>
          <a:avLst/>
          <a:gdLst/>
          <a:ahLst/>
          <a:cxnLst/>
          <a:rect l="0" t="0" r="0" b="0"/>
          <a:pathLst>
            <a:path>
              <a:moveTo>
                <a:pt x="45720" y="0"/>
              </a:moveTo>
              <a:lnTo>
                <a:pt x="4572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C2DE93-B39F-4797-80F9-DC1FB3ACA03F}">
      <dsp:nvSpPr>
        <dsp:cNvPr id="0" name=""/>
        <dsp:cNvSpPr/>
      </dsp:nvSpPr>
      <dsp:spPr>
        <a:xfrm>
          <a:off x="1824875" y="722329"/>
          <a:ext cx="1745637" cy="302961"/>
        </a:xfrm>
        <a:custGeom>
          <a:avLst/>
          <a:gdLst/>
          <a:ahLst/>
          <a:cxnLst/>
          <a:rect l="0" t="0" r="0" b="0"/>
          <a:pathLst>
            <a:path>
              <a:moveTo>
                <a:pt x="1745637" y="0"/>
              </a:moveTo>
              <a:lnTo>
                <a:pt x="1745637" y="151480"/>
              </a:lnTo>
              <a:lnTo>
                <a:pt x="0" y="151480"/>
              </a:lnTo>
              <a:lnTo>
                <a:pt x="0" y="30296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6225DC-98BC-4744-9DCD-9AB26048F319}">
      <dsp:nvSpPr>
        <dsp:cNvPr id="0" name=""/>
        <dsp:cNvSpPr/>
      </dsp:nvSpPr>
      <dsp:spPr>
        <a:xfrm>
          <a:off x="2849175" y="991"/>
          <a:ext cx="1442675" cy="7213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Loan Variables</a:t>
          </a:r>
          <a:endParaRPr lang="en-US" sz="1800" kern="1200" dirty="0"/>
        </a:p>
      </dsp:txBody>
      <dsp:txXfrm>
        <a:off x="2849175" y="991"/>
        <a:ext cx="1442675" cy="721337"/>
      </dsp:txXfrm>
    </dsp:sp>
    <dsp:sp modelId="{D96322A7-53C1-4FAA-81BB-3FF4B2DB028E}">
      <dsp:nvSpPr>
        <dsp:cNvPr id="0" name=""/>
        <dsp:cNvSpPr/>
      </dsp:nvSpPr>
      <dsp:spPr>
        <a:xfrm>
          <a:off x="1103537" y="1025291"/>
          <a:ext cx="1442675" cy="7213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Pre-Loan Variables</a:t>
          </a:r>
          <a:endParaRPr lang="en-US" sz="1800" kern="1200" dirty="0">
            <a:solidFill>
              <a:schemeClr val="tx1"/>
            </a:solidFill>
          </a:endParaRPr>
        </a:p>
      </dsp:txBody>
      <dsp:txXfrm>
        <a:off x="1103537" y="1025291"/>
        <a:ext cx="1442675" cy="721337"/>
      </dsp:txXfrm>
    </dsp:sp>
    <dsp:sp modelId="{63BE9807-E7D8-447A-9C56-E9E1BAFAB101}">
      <dsp:nvSpPr>
        <dsp:cNvPr id="0" name=""/>
        <dsp:cNvSpPr/>
      </dsp:nvSpPr>
      <dsp:spPr>
        <a:xfrm>
          <a:off x="2849175" y="1025291"/>
          <a:ext cx="1442675" cy="721337"/>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Loan Variables (Company Intrinsic)</a:t>
          </a:r>
          <a:endParaRPr lang="en-US" sz="1800" kern="1200" dirty="0">
            <a:solidFill>
              <a:schemeClr val="tx1"/>
            </a:solidFill>
          </a:endParaRPr>
        </a:p>
      </dsp:txBody>
      <dsp:txXfrm>
        <a:off x="2849175" y="1025291"/>
        <a:ext cx="1442675" cy="721337"/>
      </dsp:txXfrm>
    </dsp:sp>
    <dsp:sp modelId="{A1BD2EE5-7A5C-4691-8585-3E2816824BDD}">
      <dsp:nvSpPr>
        <dsp:cNvPr id="0" name=""/>
        <dsp:cNvSpPr/>
      </dsp:nvSpPr>
      <dsp:spPr>
        <a:xfrm>
          <a:off x="4594813" y="1025291"/>
          <a:ext cx="1442675" cy="721337"/>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Post-Loan Variable</a:t>
          </a:r>
          <a:endParaRPr lang="en-US" sz="1800" kern="1200" dirty="0">
            <a:solidFill>
              <a:schemeClr val="tx1"/>
            </a:solidFill>
          </a:endParaRPr>
        </a:p>
      </dsp:txBody>
      <dsp:txXfrm>
        <a:off x="4594813" y="1025291"/>
        <a:ext cx="1442675" cy="7213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219848-2A99-4915-AC4D-873CCB47F7BA}">
      <dsp:nvSpPr>
        <dsp:cNvPr id="0" name=""/>
        <dsp:cNvSpPr/>
      </dsp:nvSpPr>
      <dsp:spPr>
        <a:xfrm>
          <a:off x="18339"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Sanity Check</a:t>
          </a:r>
          <a:endParaRPr lang="en-US" sz="2000" kern="1200" dirty="0"/>
        </a:p>
      </dsp:txBody>
      <dsp:txXfrm>
        <a:off x="18339" y="0"/>
        <a:ext cx="4042310" cy="354380"/>
      </dsp:txXfrm>
    </dsp:sp>
    <dsp:sp modelId="{6B847F7A-43D7-4D12-B68D-C4F949358D9C}">
      <dsp:nvSpPr>
        <dsp:cNvPr id="0" name=""/>
        <dsp:cNvSpPr/>
      </dsp:nvSpPr>
      <dsp:spPr>
        <a:xfrm>
          <a:off x="18339"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Finding percentage of missing values in each column</a:t>
          </a:r>
          <a:endParaRPr lang="en-US" sz="2000" kern="1200" dirty="0"/>
        </a:p>
        <a:p>
          <a:pPr marL="228600" lvl="1" indent="-228600" algn="l" defTabSz="889000">
            <a:lnSpc>
              <a:spcPct val="90000"/>
            </a:lnSpc>
            <a:spcBef>
              <a:spcPct val="0"/>
            </a:spcBef>
            <a:spcAft>
              <a:spcPct val="15000"/>
            </a:spcAft>
            <a:buChar char="••"/>
          </a:pPr>
          <a:r>
            <a:rPr lang="en-US" sz="2000" kern="1200" dirty="0" smtClean="0"/>
            <a:t>Unique / Duplicate values in columns</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18339" y="398677"/>
        <a:ext cx="3233848" cy="2611809"/>
      </dsp:txXfrm>
    </dsp:sp>
    <dsp:sp modelId="{DBC03AB4-E21A-47D4-99DD-ACE0B3A3D1FB}">
      <dsp:nvSpPr>
        <dsp:cNvPr id="0" name=""/>
        <dsp:cNvSpPr/>
      </dsp:nvSpPr>
      <dsp:spPr>
        <a:xfrm>
          <a:off x="3845071"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Cleaning</a:t>
          </a:r>
          <a:endParaRPr lang="en-US" sz="2000" kern="1200" dirty="0"/>
        </a:p>
      </dsp:txBody>
      <dsp:txXfrm>
        <a:off x="3845071" y="0"/>
        <a:ext cx="4042310" cy="354380"/>
      </dsp:txXfrm>
    </dsp:sp>
    <dsp:sp modelId="{0642C37F-FB30-4846-BE4B-D2F52B6BEEBA}">
      <dsp:nvSpPr>
        <dsp:cNvPr id="0" name=""/>
        <dsp:cNvSpPr/>
      </dsp:nvSpPr>
      <dsp:spPr>
        <a:xfrm>
          <a:off x="3845071"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Removing Rows</a:t>
          </a:r>
          <a:endParaRPr lang="en-US" sz="2000" kern="1200" dirty="0"/>
        </a:p>
        <a:p>
          <a:pPr marL="457200" lvl="2" indent="-228600" algn="l" defTabSz="889000">
            <a:lnSpc>
              <a:spcPct val="90000"/>
            </a:lnSpc>
            <a:spcBef>
              <a:spcPct val="0"/>
            </a:spcBef>
            <a:spcAft>
              <a:spcPct val="15000"/>
            </a:spcAft>
            <a:buChar char="••"/>
          </a:pPr>
          <a:r>
            <a:rPr lang="en-US" sz="2000" kern="1200" dirty="0" smtClean="0"/>
            <a:t>Loan status == Current **</a:t>
          </a:r>
          <a:endParaRPr lang="en-US" sz="2000" kern="1200" dirty="0"/>
        </a:p>
        <a:p>
          <a:pPr marL="228600" lvl="1" indent="-228600" algn="l" defTabSz="889000">
            <a:lnSpc>
              <a:spcPct val="90000"/>
            </a:lnSpc>
            <a:spcBef>
              <a:spcPct val="0"/>
            </a:spcBef>
            <a:spcAft>
              <a:spcPct val="15000"/>
            </a:spcAft>
            <a:buChar char="••"/>
          </a:pPr>
          <a:r>
            <a:rPr lang="en-US" sz="2000" kern="1200" dirty="0" smtClean="0"/>
            <a:t>Removing Columns</a:t>
          </a:r>
          <a:endParaRPr lang="en-US" sz="2000" kern="1200" dirty="0"/>
        </a:p>
        <a:p>
          <a:pPr marL="457200" lvl="2" indent="-228600" algn="l" defTabSz="889000">
            <a:lnSpc>
              <a:spcPct val="90000"/>
            </a:lnSpc>
            <a:spcBef>
              <a:spcPct val="0"/>
            </a:spcBef>
            <a:spcAft>
              <a:spcPct val="15000"/>
            </a:spcAft>
            <a:buChar char="••"/>
          </a:pPr>
          <a:r>
            <a:rPr lang="en-US" sz="2000" kern="1200" dirty="0" smtClean="0"/>
            <a:t>Having 100% missing values or same values (zero standard deviation)</a:t>
          </a:r>
          <a:endParaRPr lang="en-US" sz="2000" kern="1200" dirty="0"/>
        </a:p>
        <a:p>
          <a:pPr marL="457200" lvl="2" indent="-228600" algn="l" defTabSz="889000">
            <a:lnSpc>
              <a:spcPct val="90000"/>
            </a:lnSpc>
            <a:spcBef>
              <a:spcPct val="0"/>
            </a:spcBef>
            <a:spcAft>
              <a:spcPct val="15000"/>
            </a:spcAft>
            <a:buChar char="••"/>
          </a:pPr>
          <a:r>
            <a:rPr lang="en-US" sz="2000" kern="1200" dirty="0" smtClean="0"/>
            <a:t>Where every row has a different value</a:t>
          </a:r>
          <a:endParaRPr lang="en-US" sz="2000" kern="1200" dirty="0"/>
        </a:p>
        <a:p>
          <a:pPr marL="457200" lvl="2" indent="-228600" algn="l" defTabSz="889000">
            <a:lnSpc>
              <a:spcPct val="90000"/>
            </a:lnSpc>
            <a:spcBef>
              <a:spcPct val="0"/>
            </a:spcBef>
            <a:spcAft>
              <a:spcPct val="15000"/>
            </a:spcAft>
            <a:buChar char="••"/>
          </a:pPr>
          <a:r>
            <a:rPr lang="en-US" sz="2000" kern="1200" dirty="0" smtClean="0"/>
            <a:t>Loan Variables and Post-Loan Variables **</a:t>
          </a:r>
          <a:endParaRPr lang="en-US" sz="2000" kern="1200" dirty="0"/>
        </a:p>
        <a:p>
          <a:pPr marL="228600" lvl="1" indent="-228600" algn="l" defTabSz="889000">
            <a:lnSpc>
              <a:spcPct val="90000"/>
            </a:lnSpc>
            <a:spcBef>
              <a:spcPct val="0"/>
            </a:spcBef>
            <a:spcAft>
              <a:spcPct val="15000"/>
            </a:spcAft>
            <a:buChar char="••"/>
          </a:pPr>
          <a:r>
            <a:rPr lang="en-US" sz="2000" kern="1200" dirty="0" smtClean="0"/>
            <a:t>Cleaning</a:t>
          </a:r>
          <a:endParaRPr lang="en-US" sz="2000" kern="1200" dirty="0"/>
        </a:p>
        <a:p>
          <a:pPr marL="457200" lvl="2" indent="-228600" algn="l" defTabSz="889000">
            <a:lnSpc>
              <a:spcPct val="90000"/>
            </a:lnSpc>
            <a:spcBef>
              <a:spcPct val="0"/>
            </a:spcBef>
            <a:spcAft>
              <a:spcPct val="15000"/>
            </a:spcAft>
            <a:buChar char="••"/>
          </a:pPr>
          <a:r>
            <a:rPr lang="en-US" sz="2000" kern="1200" dirty="0" smtClean="0"/>
            <a:t>Leading &amp; Lagging spaces</a:t>
          </a:r>
          <a:endParaRPr lang="en-US" sz="2000" kern="1200" dirty="0"/>
        </a:p>
        <a:p>
          <a:pPr marL="457200" lvl="2" indent="-228600" algn="l" defTabSz="889000">
            <a:lnSpc>
              <a:spcPct val="90000"/>
            </a:lnSpc>
            <a:spcBef>
              <a:spcPct val="0"/>
            </a:spcBef>
            <a:spcAft>
              <a:spcPct val="15000"/>
            </a:spcAft>
            <a:buChar char="••"/>
          </a:pPr>
          <a:r>
            <a:rPr lang="en-US" sz="2000" kern="1200" dirty="0" smtClean="0"/>
            <a:t>Remove signs (example % in interest rates)</a:t>
          </a:r>
          <a:endParaRPr lang="en-US" sz="2000" kern="1200" dirty="0"/>
        </a:p>
        <a:p>
          <a:pPr marL="457200" lvl="2" indent="-228600" algn="l" defTabSz="889000">
            <a:lnSpc>
              <a:spcPct val="90000"/>
            </a:lnSpc>
            <a:spcBef>
              <a:spcPct val="0"/>
            </a:spcBef>
            <a:spcAft>
              <a:spcPct val="15000"/>
            </a:spcAft>
            <a:buChar char="••"/>
          </a:pPr>
          <a:endParaRPr lang="en-US" sz="2000" kern="1200" dirty="0"/>
        </a:p>
      </dsp:txBody>
      <dsp:txXfrm>
        <a:off x="3845071" y="398677"/>
        <a:ext cx="3233848" cy="2611809"/>
      </dsp:txXfrm>
    </dsp:sp>
    <dsp:sp modelId="{0B93FD33-9551-4874-8746-44B350CB271B}">
      <dsp:nvSpPr>
        <dsp:cNvPr id="0" name=""/>
        <dsp:cNvSpPr/>
      </dsp:nvSpPr>
      <dsp:spPr>
        <a:xfrm>
          <a:off x="7671803" y="0"/>
          <a:ext cx="4042310" cy="3543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Manipulation</a:t>
          </a:r>
          <a:endParaRPr lang="en-US" sz="2000" kern="1200" dirty="0"/>
        </a:p>
      </dsp:txBody>
      <dsp:txXfrm>
        <a:off x="7671803" y="0"/>
        <a:ext cx="4042310" cy="354380"/>
      </dsp:txXfrm>
    </dsp:sp>
    <dsp:sp modelId="{8A244A91-436A-40E9-A942-1B0E9E89208F}">
      <dsp:nvSpPr>
        <dsp:cNvPr id="0" name=""/>
        <dsp:cNvSpPr/>
      </dsp:nvSpPr>
      <dsp:spPr>
        <a:xfrm>
          <a:off x="7671803" y="398677"/>
          <a:ext cx="3233848" cy="2611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Imputation for missing values</a:t>
          </a:r>
          <a:endParaRPr lang="en-US" sz="2000" kern="1200" dirty="0"/>
        </a:p>
        <a:p>
          <a:pPr marL="457200" lvl="2" indent="-228600" algn="l" defTabSz="889000">
            <a:lnSpc>
              <a:spcPct val="90000"/>
            </a:lnSpc>
            <a:spcBef>
              <a:spcPct val="0"/>
            </a:spcBef>
            <a:spcAft>
              <a:spcPct val="15000"/>
            </a:spcAft>
            <a:buChar char="••"/>
          </a:pPr>
          <a:r>
            <a:rPr lang="en-US" sz="2000" kern="1200" dirty="0" smtClean="0"/>
            <a:t>Emp_length = NA</a:t>
          </a:r>
          <a:endParaRPr lang="en-US" sz="2000" kern="1200" dirty="0"/>
        </a:p>
        <a:p>
          <a:pPr marL="457200" lvl="2" indent="-228600" algn="l" defTabSz="889000">
            <a:lnSpc>
              <a:spcPct val="90000"/>
            </a:lnSpc>
            <a:spcBef>
              <a:spcPct val="0"/>
            </a:spcBef>
            <a:spcAft>
              <a:spcPct val="15000"/>
            </a:spcAft>
            <a:buChar char="••"/>
          </a:pPr>
          <a:r>
            <a:rPr lang="en-US" sz="2000" kern="1200" dirty="0" err="1" smtClean="0"/>
            <a:t>Revol_util</a:t>
          </a:r>
          <a:r>
            <a:rPr lang="en-US" sz="2000" kern="1200" dirty="0" smtClean="0"/>
            <a:t> = 0</a:t>
          </a:r>
          <a:endParaRPr lang="en-US" sz="2000" kern="1200" dirty="0"/>
        </a:p>
        <a:p>
          <a:pPr marL="457200" lvl="2" indent="-228600" algn="l" defTabSz="889000">
            <a:lnSpc>
              <a:spcPct val="90000"/>
            </a:lnSpc>
            <a:spcBef>
              <a:spcPct val="0"/>
            </a:spcBef>
            <a:spcAft>
              <a:spcPct val="15000"/>
            </a:spcAft>
            <a:buChar char="••"/>
          </a:pPr>
          <a:r>
            <a:rPr lang="en-US" sz="2000" kern="1200" dirty="0" err="1" smtClean="0"/>
            <a:t>mths_since_last_record</a:t>
          </a:r>
          <a:r>
            <a:rPr lang="en-US" sz="2000" kern="1200" dirty="0" smtClean="0"/>
            <a:t> = -1</a:t>
          </a:r>
          <a:endParaRPr lang="en-US" sz="2000" kern="1200" dirty="0"/>
        </a:p>
        <a:p>
          <a:pPr marL="457200" lvl="2" indent="-228600" algn="l" defTabSz="889000">
            <a:lnSpc>
              <a:spcPct val="90000"/>
            </a:lnSpc>
            <a:spcBef>
              <a:spcPct val="0"/>
            </a:spcBef>
            <a:spcAft>
              <a:spcPct val="15000"/>
            </a:spcAft>
            <a:buChar char="••"/>
          </a:pPr>
          <a:r>
            <a:rPr lang="en-US" sz="2000" kern="1200" dirty="0" smtClean="0"/>
            <a:t>pub_rec_bankruptcies = 0</a:t>
          </a:r>
          <a:endParaRPr lang="en-US" sz="2000" kern="1200" dirty="0"/>
        </a:p>
        <a:p>
          <a:pPr marL="228600" lvl="1" indent="-228600" algn="l" defTabSz="889000">
            <a:lnSpc>
              <a:spcPct val="90000"/>
            </a:lnSpc>
            <a:spcBef>
              <a:spcPct val="0"/>
            </a:spcBef>
            <a:spcAft>
              <a:spcPct val="15000"/>
            </a:spcAft>
            <a:buChar char="••"/>
          </a:pPr>
          <a:r>
            <a:rPr lang="en-US" sz="2000" kern="1200" dirty="0" smtClean="0"/>
            <a:t>Converting String to Integer (example : months)</a:t>
          </a:r>
          <a:endParaRPr lang="en-US" sz="2000" kern="1200" dirty="0"/>
        </a:p>
      </dsp:txBody>
      <dsp:txXfrm>
        <a:off x="7671803" y="398677"/>
        <a:ext cx="3233848" cy="26118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03-02-2019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a:t>
            </a:r>
            <a:r>
              <a:rPr lang="en-IN" sz="2800" dirty="0"/>
              <a:t>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547937"/>
            <a:ext cx="6138856" cy="1777825"/>
          </a:xfrm>
        </p:spPr>
        <p:txBody>
          <a:bodyPr>
            <a:normAutofit lnSpcReduction="10000"/>
          </a:bodyPr>
          <a:lstStyle/>
          <a:p>
            <a:pPr algn="l"/>
            <a:r>
              <a:rPr lang="en-IN" sz="1200" dirty="0"/>
              <a:t> </a:t>
            </a:r>
            <a:r>
              <a:rPr lang="en-IN" sz="1800" dirty="0" smtClean="0"/>
              <a:t>Group Assignment  </a:t>
            </a:r>
          </a:p>
          <a:p>
            <a:pPr marL="285750" indent="-285750" algn="l">
              <a:buFontTx/>
              <a:buChar char="-"/>
            </a:pPr>
            <a:r>
              <a:rPr lang="en-IN" sz="1800" dirty="0" smtClean="0"/>
              <a:t>Ashutosh Kulkarni</a:t>
            </a:r>
          </a:p>
          <a:p>
            <a:pPr marL="285750" indent="-285750" algn="l">
              <a:buFontTx/>
              <a:buChar char="-"/>
            </a:pPr>
            <a:r>
              <a:rPr lang="en-IN" sz="1800" dirty="0" smtClean="0"/>
              <a:t>Kamal Mehta</a:t>
            </a:r>
            <a:endParaRPr lang="en-IN" sz="1800" dirty="0"/>
          </a:p>
          <a:p>
            <a:pPr marL="285750" indent="-285750" algn="l">
              <a:buFontTx/>
              <a:buChar char="-"/>
            </a:pPr>
            <a:r>
              <a:rPr lang="en-IN" sz="1800" dirty="0" smtClean="0"/>
              <a:t>Peeyush Singhal</a:t>
            </a:r>
          </a:p>
          <a:p>
            <a:pPr marL="285750" indent="-285750" algn="l">
              <a:buFontTx/>
              <a:buChar char="-"/>
            </a:pPr>
            <a:r>
              <a:rPr lang="en-IN" sz="1800" dirty="0" smtClean="0"/>
              <a:t>Sayan Banerjee</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xmlns="" val="341473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734610"/>
            <a:ext cx="11168742" cy="4344261"/>
          </a:xfrm>
        </p:spPr>
        <p:txBody>
          <a:bodyPr>
            <a:normAutofit/>
          </a:bodyPr>
          <a:lstStyle/>
          <a:p>
            <a:pPr marL="0" indent="0">
              <a:buNone/>
            </a:pPr>
            <a:r>
              <a:rPr lang="en-US" sz="1800" b="1" dirty="0" smtClean="0"/>
              <a:t>Introduction</a:t>
            </a:r>
            <a:r>
              <a:rPr lang="en-US" sz="1800" dirty="0" smtClean="0"/>
              <a:t>: Lending </a:t>
            </a:r>
            <a:r>
              <a:rPr lang="en-US" sz="1800" dirty="0"/>
              <a:t>Club </a:t>
            </a:r>
            <a:r>
              <a:rPr lang="en-US" sz="1800" dirty="0" smtClean="0"/>
              <a:t>is </a:t>
            </a:r>
            <a:r>
              <a:rPr lang="en-US" sz="1800" dirty="0"/>
              <a:t>the largest online loan marketplace, facilitating personal loans, business loans, and financing of medical procedures. Like most other lending companies, lending loans to ‘risky’ applicants is the largest source of financial loss (called credit loss). </a:t>
            </a:r>
            <a:r>
              <a:rPr lang="en-US" sz="1800" dirty="0" smtClean="0"/>
              <a:t>Lending club is interested to understand the ‘risky’ applicants via the historical data to minimize its financial loss. </a:t>
            </a:r>
          </a:p>
          <a:p>
            <a:pPr marL="0" indent="0">
              <a:buNone/>
            </a:pPr>
            <a:endParaRPr lang="en-US" sz="1800" b="1" dirty="0"/>
          </a:p>
          <a:p>
            <a:pPr marL="0" indent="0">
              <a:buNone/>
            </a:pPr>
            <a:r>
              <a:rPr lang="en-US" sz="1800" b="1" dirty="0" smtClean="0"/>
              <a:t>Purpose</a:t>
            </a:r>
            <a:r>
              <a:rPr lang="en-US" sz="1800" dirty="0"/>
              <a:t>: </a:t>
            </a:r>
            <a:r>
              <a:rPr lang="en-US" sz="1800" dirty="0" smtClean="0"/>
              <a:t>The company </a:t>
            </a:r>
            <a:r>
              <a:rPr lang="en-US" sz="1800" dirty="0"/>
              <a:t>wants to understand the </a:t>
            </a:r>
            <a:r>
              <a:rPr lang="en-US" sz="1800" b="1" dirty="0"/>
              <a:t>driving factors (or driver variables) </a:t>
            </a:r>
            <a:r>
              <a:rPr lang="en-US" sz="1800" dirty="0"/>
              <a:t>behind loan default, i.e. the variables which are strong indicators of default.  The company can </a:t>
            </a:r>
            <a:r>
              <a:rPr lang="en-US" sz="1800" dirty="0" err="1"/>
              <a:t>utilise</a:t>
            </a:r>
            <a:r>
              <a:rPr lang="en-US" sz="1800" dirty="0"/>
              <a:t> this knowledge for its portfolio and risk assessment. </a:t>
            </a:r>
            <a:r>
              <a:rPr lang="en-US" sz="1800" dirty="0" smtClean="0"/>
              <a:t>The purpose of this Exploratory Data Analysis (EDA) is to understand </a:t>
            </a:r>
          </a:p>
          <a:p>
            <a:r>
              <a:rPr lang="en-US" sz="1800" dirty="0" smtClean="0"/>
              <a:t>consumer attributes and </a:t>
            </a:r>
          </a:p>
          <a:p>
            <a:r>
              <a:rPr lang="en-US" sz="1800" dirty="0" smtClean="0"/>
              <a:t>loan </a:t>
            </a:r>
            <a:r>
              <a:rPr lang="en-US" sz="1800" dirty="0"/>
              <a:t>attributes </a:t>
            </a:r>
            <a:endParaRPr lang="en-US" sz="1800" dirty="0" smtClean="0"/>
          </a:p>
          <a:p>
            <a:pPr marL="0" indent="0">
              <a:buNone/>
            </a:pPr>
            <a:r>
              <a:rPr lang="en-US" sz="1800" dirty="0" smtClean="0"/>
              <a:t>influence </a:t>
            </a:r>
            <a:r>
              <a:rPr lang="en-US" sz="1800" dirty="0"/>
              <a:t>the tendency of default.</a:t>
            </a:r>
          </a:p>
          <a:p>
            <a:pPr marL="0" indent="0">
              <a:buNone/>
            </a:pPr>
            <a:endParaRPr lang="en-US" sz="1800" dirty="0"/>
          </a:p>
          <a:p>
            <a:pPr marL="0" indent="0">
              <a:buNone/>
            </a:pPr>
            <a:r>
              <a:rPr lang="en-US" sz="1800" dirty="0" smtClean="0"/>
              <a:t> </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smtClean="0"/>
              <a:t>Introduction and Purpose</a:t>
            </a:r>
            <a:endParaRPr lang="en-IN" sz="2800" dirty="0"/>
          </a:p>
        </p:txBody>
      </p:sp>
    </p:spTree>
    <p:extLst>
      <p:ext uri="{BB962C8B-B14F-4D97-AF65-F5344CB8AC3E}">
        <p14:creationId xmlns:p14="http://schemas.microsoft.com/office/powerpoint/2010/main" xmlns=""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290509"/>
            <a:ext cx="6431685" cy="3298484"/>
          </a:xfrm>
          <a:prstGeom prst="rect">
            <a:avLst/>
          </a:prstGeom>
        </p:spPr>
      </p:pic>
      <p:grpSp>
        <p:nvGrpSpPr>
          <p:cNvPr id="25" name="Group 24"/>
          <p:cNvGrpSpPr/>
          <p:nvPr/>
        </p:nvGrpSpPr>
        <p:grpSpPr>
          <a:xfrm>
            <a:off x="5384798" y="417825"/>
            <a:ext cx="7141027" cy="6101230"/>
            <a:chOff x="5384798" y="417825"/>
            <a:chExt cx="7141027" cy="6101230"/>
          </a:xfrm>
        </p:grpSpPr>
        <p:grpSp>
          <p:nvGrpSpPr>
            <p:cNvPr id="18" name="Group 17"/>
            <p:cNvGrpSpPr/>
            <p:nvPr/>
          </p:nvGrpSpPr>
          <p:grpSpPr>
            <a:xfrm>
              <a:off x="5384798" y="417825"/>
              <a:ext cx="7141027" cy="6101230"/>
              <a:chOff x="5384800" y="864949"/>
              <a:chExt cx="7141027" cy="6101230"/>
            </a:xfrm>
          </p:grpSpPr>
          <p:graphicFrame>
            <p:nvGraphicFramePr>
              <p:cNvPr id="5" name="Diagram 4"/>
              <p:cNvGraphicFramePr/>
              <p:nvPr>
                <p:extLst>
                  <p:ext uri="{D42A27DB-BD31-4B8C-83A1-F6EECF244321}">
                    <p14:modId xmlns:p14="http://schemas.microsoft.com/office/powerpoint/2010/main" xmlns="" val="811130928"/>
                  </p:ext>
                </p:extLst>
              </p:nvPr>
            </p:nvGraphicFramePr>
            <p:xfrm>
              <a:off x="5384800" y="864949"/>
              <a:ext cx="7141027" cy="1747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p:cNvSpPr/>
              <p:nvPr/>
            </p:nvSpPr>
            <p:spPr>
              <a:xfrm>
                <a:off x="6545944" y="3106056"/>
                <a:ext cx="1407886" cy="38601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customer profile </a:t>
                </a:r>
                <a:r>
                  <a:rPr lang="en-US" sz="1200" b="1" dirty="0">
                    <a:solidFill>
                      <a:schemeClr val="tx1"/>
                    </a:solidFill>
                  </a:rPr>
                  <a:t>variables which are available during loan application phase. </a:t>
                </a:r>
                <a:endParaRPr lang="en-US" sz="1200" b="1" dirty="0" smtClean="0">
                  <a:solidFill>
                    <a:schemeClr val="tx1"/>
                  </a:solidFill>
                </a:endParaRPr>
              </a:p>
              <a:p>
                <a:pPr algn="ctr"/>
                <a:endParaRPr lang="en-US" sz="1200" dirty="0">
                  <a:solidFill>
                    <a:schemeClr val="tx1"/>
                  </a:solidFill>
                </a:endParaRPr>
              </a:p>
              <a:p>
                <a:pPr algn="ctr"/>
                <a:r>
                  <a:rPr lang="en-US" sz="1200" dirty="0" smtClean="0">
                    <a:solidFill>
                      <a:schemeClr val="tx1"/>
                    </a:solidFill>
                  </a:rPr>
                  <a:t>Some </a:t>
                </a:r>
                <a:r>
                  <a:rPr lang="en-US" sz="1200" dirty="0">
                    <a:solidFill>
                      <a:schemeClr val="tx1"/>
                    </a:solidFill>
                  </a:rPr>
                  <a:t>of these might indicate whether a customer is likely to default or not. These are the variables which we are going to identify and focus on during this EDA case study.</a:t>
                </a:r>
              </a:p>
            </p:txBody>
          </p:sp>
          <p:sp>
            <p:nvSpPr>
              <p:cNvPr id="16" name="Rectangle 15"/>
              <p:cNvSpPr/>
              <p:nvPr/>
            </p:nvSpPr>
            <p:spPr>
              <a:xfrm>
                <a:off x="8194402" y="3106056"/>
                <a:ext cx="1544684" cy="386012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the </a:t>
                </a:r>
                <a:r>
                  <a:rPr lang="en-US" sz="1200" b="1" dirty="0">
                    <a:solidFill>
                      <a:schemeClr val="tx1"/>
                    </a:solidFill>
                  </a:rPr>
                  <a:t>variables which typically lender controls and can adjust based on the profile of loan applicant</a:t>
                </a:r>
                <a:r>
                  <a:rPr lang="en-US" sz="1200" dirty="0">
                    <a:solidFill>
                      <a:schemeClr val="tx1"/>
                    </a:solidFill>
                  </a:rPr>
                  <a:t>. These variables are loan amount (that is finally approved), interest rate, term and monthly repayment amount. </a:t>
                </a:r>
              </a:p>
            </p:txBody>
          </p:sp>
          <p:sp>
            <p:nvSpPr>
              <p:cNvPr id="17" name="Rectangle 16"/>
              <p:cNvSpPr/>
              <p:nvPr/>
            </p:nvSpPr>
            <p:spPr>
              <a:xfrm>
                <a:off x="10044975" y="3106056"/>
                <a:ext cx="1392283" cy="386012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91440" rIns="0" bIns="0" rtlCol="0" anchor="ctr"/>
              <a:lstStyle/>
              <a:p>
                <a:pPr algn="ctr"/>
                <a:r>
                  <a:rPr lang="en-US" sz="1200" dirty="0" smtClean="0">
                    <a:solidFill>
                      <a:schemeClr val="tx1"/>
                    </a:solidFill>
                  </a:rPr>
                  <a:t>These </a:t>
                </a:r>
                <a:r>
                  <a:rPr lang="en-US" sz="1200" dirty="0">
                    <a:solidFill>
                      <a:schemeClr val="tx1"/>
                    </a:solidFill>
                  </a:rPr>
                  <a:t>are </a:t>
                </a:r>
                <a:r>
                  <a:rPr lang="en-US" sz="1200" b="1" dirty="0">
                    <a:solidFill>
                      <a:schemeClr val="tx1"/>
                    </a:solidFill>
                  </a:rPr>
                  <a:t>variables which are generated after the loan has been granted</a:t>
                </a:r>
                <a:r>
                  <a:rPr lang="en-US" sz="1200" dirty="0">
                    <a:solidFill>
                      <a:schemeClr val="tx1"/>
                    </a:solidFill>
                  </a:rPr>
                  <a:t> to loan applicant and when loan cycle has started</a:t>
                </a:r>
                <a:r>
                  <a:rPr lang="en-US" sz="1200" dirty="0" smtClean="0">
                    <a:solidFill>
                      <a:schemeClr val="tx1"/>
                    </a:solidFill>
                  </a:rPr>
                  <a:t>.</a:t>
                </a:r>
              </a:p>
              <a:p>
                <a:pPr algn="ctr"/>
                <a:r>
                  <a:rPr lang="en-US" sz="1200" dirty="0" smtClean="0">
                    <a:solidFill>
                      <a:schemeClr val="tx1"/>
                    </a:solidFill>
                  </a:rPr>
                  <a:t> </a:t>
                </a:r>
                <a:r>
                  <a:rPr lang="en-US" sz="1200" dirty="0">
                    <a:solidFill>
                      <a:schemeClr val="tx1"/>
                    </a:solidFill>
                  </a:rPr>
                  <a:t>These typically include payments, payments missed, payment due date etc. It is clear from business understanding that these variables should not be considered as driver variables for default as these cannot indicate the likelihood of default at loan application stage.</a:t>
                </a:r>
              </a:p>
            </p:txBody>
          </p:sp>
        </p:grpSp>
        <p:sp>
          <p:nvSpPr>
            <p:cNvPr id="21" name="Flowchart: Terminator 20"/>
            <p:cNvSpPr/>
            <p:nvPr/>
          </p:nvSpPr>
          <p:spPr>
            <a:xfrm>
              <a:off x="6678969" y="2237012"/>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24" name="Flowchart: Terminator 23"/>
            <p:cNvSpPr/>
            <p:nvPr/>
          </p:nvSpPr>
          <p:spPr>
            <a:xfrm>
              <a:off x="10107885" y="2237012"/>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grpSp>
      <p:sp>
        <p:nvSpPr>
          <p:cNvPr id="28" name="Rectangle 27"/>
          <p:cNvSpPr/>
          <p:nvPr/>
        </p:nvSpPr>
        <p:spPr>
          <a:xfrm>
            <a:off x="555899" y="4397989"/>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Non-Default (Fully Paid)</a:t>
            </a:r>
            <a:endParaRPr lang="en-US" sz="1600" dirty="0"/>
          </a:p>
        </p:txBody>
      </p:sp>
      <p:sp>
        <p:nvSpPr>
          <p:cNvPr id="29" name="Rectangle 28"/>
          <p:cNvSpPr/>
          <p:nvPr/>
        </p:nvSpPr>
        <p:spPr>
          <a:xfrm>
            <a:off x="548640" y="5355697"/>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Default (Charged Off)</a:t>
            </a:r>
            <a:endParaRPr lang="en-US" sz="1600" dirty="0"/>
          </a:p>
        </p:txBody>
      </p:sp>
      <p:sp>
        <p:nvSpPr>
          <p:cNvPr id="30" name="Rectangle 29"/>
          <p:cNvSpPr/>
          <p:nvPr/>
        </p:nvSpPr>
        <p:spPr>
          <a:xfrm>
            <a:off x="548641" y="4898613"/>
            <a:ext cx="4166116" cy="2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Accepted – Current**</a:t>
            </a:r>
            <a:endParaRPr lang="en-US" sz="1600" dirty="0"/>
          </a:p>
        </p:txBody>
      </p:sp>
      <p:sp>
        <p:nvSpPr>
          <p:cNvPr id="31" name="Flowchart: Terminator 30"/>
          <p:cNvSpPr/>
          <p:nvPr/>
        </p:nvSpPr>
        <p:spPr>
          <a:xfrm>
            <a:off x="4808715" y="4352361"/>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2" name="Flowchart: Terminator 31"/>
          <p:cNvSpPr/>
          <p:nvPr/>
        </p:nvSpPr>
        <p:spPr>
          <a:xfrm>
            <a:off x="4808714" y="5311569"/>
            <a:ext cx="1146629" cy="276672"/>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
        <p:nvSpPr>
          <p:cNvPr id="33" name="Flowchart: Terminator 32"/>
          <p:cNvSpPr/>
          <p:nvPr/>
        </p:nvSpPr>
        <p:spPr>
          <a:xfrm>
            <a:off x="4808714" y="4873301"/>
            <a:ext cx="1146629" cy="292296"/>
          </a:xfrm>
          <a:prstGeom prst="flowChartTermina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Excluded</a:t>
            </a:r>
            <a:endParaRPr lang="en-US" dirty="0"/>
          </a:p>
        </p:txBody>
      </p:sp>
      <p:sp>
        <p:nvSpPr>
          <p:cNvPr id="34" name="TextBox 33"/>
          <p:cNvSpPr txBox="1"/>
          <p:nvPr/>
        </p:nvSpPr>
        <p:spPr>
          <a:xfrm>
            <a:off x="548640" y="5690814"/>
            <a:ext cx="5503216" cy="1077218"/>
          </a:xfrm>
          <a:prstGeom prst="rect">
            <a:avLst/>
          </a:prstGeom>
          <a:noFill/>
        </p:spPr>
        <p:txBody>
          <a:bodyPr wrap="square" rtlCol="0">
            <a:spAutoFit/>
          </a:bodyPr>
          <a:lstStyle/>
          <a:p>
            <a:r>
              <a:rPr lang="en-US" sz="1600" dirty="0" smtClean="0"/>
              <a:t>**Loan Accepted – (</a:t>
            </a:r>
            <a:r>
              <a:rPr lang="en-US" sz="1600" dirty="0" err="1" smtClean="0"/>
              <a:t>loan_status</a:t>
            </a:r>
            <a:r>
              <a:rPr lang="en-US" sz="1600" dirty="0" smtClean="0"/>
              <a:t>=)Current, an intermediate state, is excluded from analysis because these customers do not participate to show propensity to default or non-default. The propensity can be understood only for completed loans </a:t>
            </a:r>
            <a:endParaRPr lang="en-US" sz="1600" dirty="0"/>
          </a:p>
        </p:txBody>
      </p:sp>
      <p:sp>
        <p:nvSpPr>
          <p:cNvPr id="20" name="Flowchart: Terminator 19"/>
          <p:cNvSpPr/>
          <p:nvPr/>
        </p:nvSpPr>
        <p:spPr>
          <a:xfrm>
            <a:off x="8307744" y="2246537"/>
            <a:ext cx="1146629" cy="292296"/>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Included</a:t>
            </a:r>
            <a:endParaRPr lang="en-US" dirty="0"/>
          </a:p>
        </p:txBody>
      </p:sp>
    </p:spTree>
    <p:extLst>
      <p:ext uri="{BB962C8B-B14F-4D97-AF65-F5344CB8AC3E}">
        <p14:creationId xmlns:p14="http://schemas.microsoft.com/office/powerpoint/2010/main" xmlns="" val="52948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Manipulation</a:t>
            </a:r>
            <a:endParaRPr lang="en-US" dirty="0"/>
          </a:p>
        </p:txBody>
      </p:sp>
      <p:graphicFrame>
        <p:nvGraphicFramePr>
          <p:cNvPr id="9" name="Diagram 8"/>
          <p:cNvGraphicFramePr/>
          <p:nvPr>
            <p:extLst>
              <p:ext uri="{D42A27DB-BD31-4B8C-83A1-F6EECF244321}">
                <p14:modId xmlns:p14="http://schemas.microsoft.com/office/powerpoint/2010/main" xmlns="" val="1332286025"/>
              </p:ext>
            </p:extLst>
          </p:nvPr>
        </p:nvGraphicFramePr>
        <p:xfrm>
          <a:off x="239152" y="1674055"/>
          <a:ext cx="11732454" cy="3010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33586" y="6274191"/>
            <a:ext cx="3629465" cy="369332"/>
          </a:xfrm>
          <a:prstGeom prst="rect">
            <a:avLst/>
          </a:prstGeom>
          <a:noFill/>
        </p:spPr>
        <p:txBody>
          <a:bodyPr wrap="square" rtlCol="0">
            <a:spAutoFit/>
          </a:bodyPr>
          <a:lstStyle/>
          <a:p>
            <a:r>
              <a:rPr lang="en-US" dirty="0" smtClean="0"/>
              <a:t>** see </a:t>
            </a:r>
            <a:r>
              <a:rPr lang="en-US" dirty="0" smtClean="0">
                <a:hlinkClick r:id="rId7" action="ppaction://hlinksldjump"/>
              </a:rPr>
              <a:t>Data Understanding </a:t>
            </a:r>
            <a:endParaRPr lang="en-US" dirty="0"/>
          </a:p>
        </p:txBody>
      </p:sp>
    </p:spTree>
    <p:extLst>
      <p:ext uri="{BB962C8B-B14F-4D97-AF65-F5344CB8AC3E}">
        <p14:creationId xmlns:p14="http://schemas.microsoft.com/office/powerpoint/2010/main" xmlns="" val="2977967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4414" y="4498381"/>
            <a:ext cx="5970829" cy="2307312"/>
          </a:xfrm>
          <a:prstGeom prst="rect">
            <a:avLst/>
          </a:prstGeom>
        </p:spPr>
      </p:pic>
      <p:sp>
        <p:nvSpPr>
          <p:cNvPr id="2" name="Title 1"/>
          <p:cNvSpPr>
            <a:spLocks noGrp="1"/>
          </p:cNvSpPr>
          <p:nvPr>
            <p:ph type="title"/>
          </p:nvPr>
        </p:nvSpPr>
        <p:spPr>
          <a:xfrm>
            <a:off x="1136469" y="640080"/>
            <a:ext cx="8542103" cy="856138"/>
          </a:xfrm>
        </p:spPr>
        <p:txBody>
          <a:bodyPr>
            <a:noAutofit/>
          </a:bodyPr>
          <a:lstStyle/>
          <a:p>
            <a:r>
              <a:rPr lang="en-US" sz="2400" dirty="0" smtClean="0"/>
              <a:t>Data  Analysis : Insight into establishing Impacting variables : Customer Variable – </a:t>
            </a:r>
            <a:r>
              <a:rPr lang="en-US" sz="2400" dirty="0" err="1"/>
              <a:t>p</a:t>
            </a:r>
            <a:r>
              <a:rPr lang="en-US" sz="2400" dirty="0" err="1" smtClean="0"/>
              <a:t>ub_rec</a:t>
            </a:r>
            <a:r>
              <a:rPr lang="en-US" sz="2400" dirty="0" smtClean="0"/>
              <a:t>/</a:t>
            </a:r>
            <a:r>
              <a:rPr lang="en-US" sz="2400" dirty="0" err="1" smtClean="0"/>
              <a:t>pub_rec_bankruptcies</a:t>
            </a:r>
            <a:endParaRPr lang="en-US" sz="2400" dirty="0"/>
          </a:p>
        </p:txBody>
      </p:sp>
      <p:sp>
        <p:nvSpPr>
          <p:cNvPr id="4" name="Rectangle 3"/>
          <p:cNvSpPr/>
          <p:nvPr/>
        </p:nvSpPr>
        <p:spPr>
          <a:xfrm>
            <a:off x="9448800" y="642145"/>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a:t>annual_inc</a:t>
            </a:r>
          </a:p>
          <a:p>
            <a:pPr marL="171450" indent="-171450">
              <a:buFont typeface="Arial" panose="020B0604020202020204" pitchFamily="34" charset="0"/>
              <a:buChar char="•"/>
            </a:pPr>
            <a:r>
              <a:rPr lang="en-US" sz="1400" dirty="0"/>
              <a:t>emp_length</a:t>
            </a:r>
          </a:p>
          <a:p>
            <a:pPr marL="171450" indent="-171450">
              <a:buFont typeface="Arial" panose="020B0604020202020204" pitchFamily="34" charset="0"/>
              <a:buChar char="•"/>
            </a:pPr>
            <a:r>
              <a:rPr lang="en-US" sz="1400" dirty="0"/>
              <a:t>pub_rec / pub_rec_bankruptcies</a:t>
            </a:r>
          </a:p>
          <a:p>
            <a:pPr marL="171450" indent="-171450">
              <a:buFont typeface="Arial" panose="020B0604020202020204" pitchFamily="34" charset="0"/>
              <a:buChar char="•"/>
            </a:pPr>
            <a:r>
              <a:rPr lang="en-US" sz="1400" dirty="0"/>
              <a:t>earliest_cr_line - charged off proportion increasing from 2004</a:t>
            </a:r>
          </a:p>
        </p:txBody>
      </p:sp>
      <p:sp>
        <p:nvSpPr>
          <p:cNvPr id="5" name="Rectangle 4"/>
          <p:cNvSpPr/>
          <p:nvPr/>
        </p:nvSpPr>
        <p:spPr>
          <a:xfrm>
            <a:off x="9448800" y="1729514"/>
            <a:ext cx="2743200"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7" name="Rectangle 6"/>
          <p:cNvSpPr/>
          <p:nvPr/>
        </p:nvSpPr>
        <p:spPr>
          <a:xfrm>
            <a:off x="93221" y="1496218"/>
            <a:ext cx="5199414" cy="523220"/>
          </a:xfrm>
          <a:prstGeom prst="rect">
            <a:avLst/>
          </a:prstGeom>
        </p:spPr>
        <p:txBody>
          <a:bodyPr wrap="square">
            <a:spAutoFit/>
          </a:bodyPr>
          <a:lstStyle/>
          <a:p>
            <a:pPr marL="285750" indent="-285750">
              <a:buFont typeface="Arial" panose="020B0604020202020204" pitchFamily="34" charset="0"/>
              <a:buChar char="•"/>
            </a:pPr>
            <a:r>
              <a:rPr lang="en-US" sz="1400" dirty="0" err="1" smtClean="0"/>
              <a:t>pub_rec</a:t>
            </a:r>
            <a:r>
              <a:rPr lang="en-US" sz="1400" dirty="0"/>
              <a:t>: Number of derogatory public records; </a:t>
            </a:r>
          </a:p>
          <a:p>
            <a:pPr marL="285750" indent="-285750">
              <a:buFont typeface="Arial" panose="020B0604020202020204" pitchFamily="34" charset="0"/>
              <a:buChar char="•"/>
            </a:pPr>
            <a:r>
              <a:rPr lang="en-US" sz="1400" dirty="0" err="1" smtClean="0"/>
              <a:t>pub_rec_bankruptcies</a:t>
            </a:r>
            <a:r>
              <a:rPr lang="en-US" sz="1400" dirty="0"/>
              <a:t>: Number of public record bankruptcies</a:t>
            </a:r>
          </a:p>
        </p:txBody>
      </p:sp>
      <p:grpSp>
        <p:nvGrpSpPr>
          <p:cNvPr id="13" name="Group 12"/>
          <p:cNvGrpSpPr/>
          <p:nvPr/>
        </p:nvGrpSpPr>
        <p:grpSpPr>
          <a:xfrm>
            <a:off x="82948" y="2379287"/>
            <a:ext cx="3211628" cy="1959387"/>
            <a:chOff x="-490268" y="1580184"/>
            <a:chExt cx="3718065" cy="2451541"/>
          </a:xfrm>
        </p:grpSpPr>
        <p:pic>
          <p:nvPicPr>
            <p:cNvPr id="8" name="Picture 7"/>
            <p:cNvPicPr>
              <a:picLocks noChangeAspect="1"/>
            </p:cNvPicPr>
            <p:nvPr/>
          </p:nvPicPr>
          <p:blipFill>
            <a:blip r:embed="rId3" cstate="print"/>
            <a:stretch>
              <a:fillRect/>
            </a:stretch>
          </p:blipFill>
          <p:spPr>
            <a:xfrm>
              <a:off x="-490268" y="1580184"/>
              <a:ext cx="3718065" cy="2451541"/>
            </a:xfrm>
            <a:prstGeom prst="rect">
              <a:avLst/>
            </a:prstGeom>
          </p:spPr>
        </p:pic>
        <p:sp>
          <p:nvSpPr>
            <p:cNvPr id="10" name="TextBox 9"/>
            <p:cNvSpPr txBox="1"/>
            <p:nvPr/>
          </p:nvSpPr>
          <p:spPr>
            <a:xfrm>
              <a:off x="729381" y="2894480"/>
              <a:ext cx="1527266" cy="338554"/>
            </a:xfrm>
            <a:prstGeom prst="rect">
              <a:avLst/>
            </a:prstGeom>
            <a:noFill/>
          </p:spPr>
          <p:txBody>
            <a:bodyPr wrap="square" rtlCol="0">
              <a:spAutoFit/>
            </a:bodyPr>
            <a:lstStyle/>
            <a:p>
              <a:r>
                <a:rPr lang="en-US" sz="1600" dirty="0" smtClean="0"/>
                <a:t>Count plot</a:t>
              </a:r>
              <a:endParaRPr lang="en-US" sz="1600" dirty="0"/>
            </a:p>
          </p:txBody>
        </p:sp>
      </p:grpSp>
      <p:sp>
        <p:nvSpPr>
          <p:cNvPr id="11" name="TextBox 10"/>
          <p:cNvSpPr txBox="1"/>
          <p:nvPr/>
        </p:nvSpPr>
        <p:spPr>
          <a:xfrm>
            <a:off x="639338" y="5926860"/>
            <a:ext cx="1527266" cy="369332"/>
          </a:xfrm>
          <a:prstGeom prst="rect">
            <a:avLst/>
          </a:prstGeom>
          <a:noFill/>
        </p:spPr>
        <p:txBody>
          <a:bodyPr wrap="square" rtlCol="0">
            <a:spAutoFit/>
          </a:bodyPr>
          <a:lstStyle/>
          <a:p>
            <a:r>
              <a:rPr lang="en-US" dirty="0" smtClean="0">
                <a:solidFill>
                  <a:schemeClr val="bg1"/>
                </a:solidFill>
              </a:rPr>
              <a:t>Mosaic plot</a:t>
            </a:r>
            <a:endParaRPr lang="en-US" dirty="0">
              <a:solidFill>
                <a:schemeClr val="bg1"/>
              </a:solidFill>
            </a:endParaRPr>
          </a:p>
        </p:txBody>
      </p:sp>
      <p:pic>
        <p:nvPicPr>
          <p:cNvPr id="12" name="Picture 11"/>
          <p:cNvPicPr>
            <a:picLocks noChangeAspect="1"/>
          </p:cNvPicPr>
          <p:nvPr/>
        </p:nvPicPr>
        <p:blipFill>
          <a:blip r:embed="rId4" cstate="print"/>
          <a:stretch>
            <a:fillRect/>
          </a:stretch>
        </p:blipFill>
        <p:spPr>
          <a:xfrm>
            <a:off x="3399955" y="2375591"/>
            <a:ext cx="3606751" cy="1803376"/>
          </a:xfrm>
          <a:prstGeom prst="rect">
            <a:avLst/>
          </a:prstGeom>
        </p:spPr>
      </p:pic>
      <p:sp>
        <p:nvSpPr>
          <p:cNvPr id="14" name="TextBox 13"/>
          <p:cNvSpPr txBox="1"/>
          <p:nvPr/>
        </p:nvSpPr>
        <p:spPr>
          <a:xfrm>
            <a:off x="5407520" y="3357826"/>
            <a:ext cx="1983420" cy="369332"/>
          </a:xfrm>
          <a:prstGeom prst="rect">
            <a:avLst/>
          </a:prstGeom>
          <a:noFill/>
        </p:spPr>
        <p:txBody>
          <a:bodyPr wrap="square" rtlCol="0">
            <a:spAutoFit/>
          </a:bodyPr>
          <a:lstStyle/>
          <a:p>
            <a:r>
              <a:rPr lang="en-US" dirty="0" smtClean="0"/>
              <a:t>Univariate Analysis</a:t>
            </a:r>
            <a:endParaRPr lang="en-US" dirty="0"/>
          </a:p>
        </p:txBody>
      </p:sp>
      <p:pic>
        <p:nvPicPr>
          <p:cNvPr id="15" name="Picture 14"/>
          <p:cNvPicPr>
            <a:picLocks noChangeAspect="1"/>
          </p:cNvPicPr>
          <p:nvPr/>
        </p:nvPicPr>
        <p:blipFill>
          <a:blip r:embed="rId5" cstate="print"/>
          <a:stretch>
            <a:fillRect/>
          </a:stretch>
        </p:blipFill>
        <p:spPr>
          <a:xfrm>
            <a:off x="7329487" y="2375098"/>
            <a:ext cx="4238625" cy="1685925"/>
          </a:xfrm>
          <a:prstGeom prst="rect">
            <a:avLst/>
          </a:prstGeom>
        </p:spPr>
      </p:pic>
      <p:sp>
        <p:nvSpPr>
          <p:cNvPr id="16" name="TextBox 15"/>
          <p:cNvSpPr txBox="1"/>
          <p:nvPr/>
        </p:nvSpPr>
        <p:spPr>
          <a:xfrm>
            <a:off x="9680491" y="3796456"/>
            <a:ext cx="1983420" cy="369332"/>
          </a:xfrm>
          <a:prstGeom prst="rect">
            <a:avLst/>
          </a:prstGeom>
          <a:noFill/>
        </p:spPr>
        <p:txBody>
          <a:bodyPr wrap="square" rtlCol="0">
            <a:spAutoFit/>
          </a:bodyPr>
          <a:lstStyle/>
          <a:p>
            <a:r>
              <a:rPr lang="el-GR" dirty="0" smtClean="0"/>
              <a:t>χ</a:t>
            </a:r>
            <a:r>
              <a:rPr lang="en-US" baseline="30000" dirty="0" smtClean="0"/>
              <a:t>2</a:t>
            </a:r>
            <a:r>
              <a:rPr lang="en-US" dirty="0" smtClean="0"/>
              <a:t> post-hoc test</a:t>
            </a:r>
            <a:endParaRPr lang="en-US" dirty="0"/>
          </a:p>
        </p:txBody>
      </p:sp>
      <p:sp>
        <p:nvSpPr>
          <p:cNvPr id="17" name="Oval 16"/>
          <p:cNvSpPr/>
          <p:nvPr/>
        </p:nvSpPr>
        <p:spPr>
          <a:xfrm>
            <a:off x="5004441" y="4338674"/>
            <a:ext cx="1070861" cy="908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270832" y="2933725"/>
            <a:ext cx="1662153" cy="625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270832" y="3492352"/>
            <a:ext cx="1662153" cy="625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cstate="print"/>
          <a:stretch>
            <a:fillRect/>
          </a:stretch>
        </p:blipFill>
        <p:spPr>
          <a:xfrm>
            <a:off x="8004738" y="4358878"/>
            <a:ext cx="4143375" cy="1162050"/>
          </a:xfrm>
          <a:prstGeom prst="rect">
            <a:avLst/>
          </a:prstGeom>
        </p:spPr>
      </p:pic>
      <p:sp>
        <p:nvSpPr>
          <p:cNvPr id="21" name="TextBox 20"/>
          <p:cNvSpPr txBox="1"/>
          <p:nvPr/>
        </p:nvSpPr>
        <p:spPr>
          <a:xfrm>
            <a:off x="5203330" y="1496218"/>
            <a:ext cx="410948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smtClean="0"/>
              <a:t>These variables have got values like 0, 1, 2, 3, 4, so we have used categorical analysis here, though the values are numeric</a:t>
            </a:r>
            <a:endParaRPr lang="en-US" sz="1200" dirty="0"/>
          </a:p>
        </p:txBody>
      </p:sp>
      <p:sp>
        <p:nvSpPr>
          <p:cNvPr id="22" name="TextBox 21"/>
          <p:cNvSpPr txBox="1"/>
          <p:nvPr/>
        </p:nvSpPr>
        <p:spPr>
          <a:xfrm>
            <a:off x="8021684" y="5572981"/>
            <a:ext cx="4109482"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err="1" smtClean="0"/>
              <a:t>pub_rec</a:t>
            </a:r>
            <a:r>
              <a:rPr lang="en-US" sz="1200" dirty="0" smtClean="0"/>
              <a:t> and </a:t>
            </a:r>
            <a:r>
              <a:rPr lang="en-US" sz="1200" dirty="0" err="1" smtClean="0"/>
              <a:t>pub_rec_bankruptcies</a:t>
            </a:r>
            <a:r>
              <a:rPr lang="en-US" sz="1200" dirty="0" smtClean="0"/>
              <a:t> have got high correlation</a:t>
            </a:r>
            <a:endParaRPr lang="en-US" sz="1200" dirty="0"/>
          </a:p>
        </p:txBody>
      </p:sp>
      <p:sp>
        <p:nvSpPr>
          <p:cNvPr id="23" name="TextBox 22"/>
          <p:cNvSpPr txBox="1"/>
          <p:nvPr/>
        </p:nvSpPr>
        <p:spPr>
          <a:xfrm>
            <a:off x="6075302" y="4396469"/>
            <a:ext cx="1929435" cy="8309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smtClean="0"/>
              <a:t>pub_rec</a:t>
            </a:r>
            <a:r>
              <a:rPr lang="en-US" sz="1200" dirty="0" smtClean="0"/>
              <a:t> &amp; </a:t>
            </a:r>
            <a:r>
              <a:rPr lang="en-US" sz="1200" dirty="0" err="1" smtClean="0"/>
              <a:t>pub_rec_bankruptcies</a:t>
            </a:r>
            <a:r>
              <a:rPr lang="en-US" sz="1200" dirty="0" smtClean="0"/>
              <a:t> are statistically significant when looked against </a:t>
            </a:r>
            <a:r>
              <a:rPr lang="en-US" sz="1200" dirty="0" err="1" smtClean="0"/>
              <a:t>loan_status</a:t>
            </a:r>
            <a:endParaRPr lang="en-US" sz="1200" dirty="0"/>
          </a:p>
        </p:txBody>
      </p:sp>
      <p:sp>
        <p:nvSpPr>
          <p:cNvPr id="24" name="Oval 23"/>
          <p:cNvSpPr/>
          <p:nvPr/>
        </p:nvSpPr>
        <p:spPr>
          <a:xfrm>
            <a:off x="872343" y="3427395"/>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a:off x="5140362" y="3357826"/>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369998" y="5943306"/>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9355015" y="3823307"/>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8" name="TextBox 27"/>
          <p:cNvSpPr txBox="1"/>
          <p:nvPr/>
        </p:nvSpPr>
        <p:spPr>
          <a:xfrm>
            <a:off x="8932984" y="5920841"/>
            <a:ext cx="2635127" cy="369332"/>
          </a:xfrm>
          <a:prstGeom prst="rect">
            <a:avLst/>
          </a:prstGeom>
          <a:noFill/>
        </p:spPr>
        <p:txBody>
          <a:bodyPr wrap="square" rtlCol="0">
            <a:spAutoFit/>
          </a:bodyPr>
          <a:lstStyle/>
          <a:p>
            <a:r>
              <a:rPr lang="en-US" dirty="0" smtClean="0"/>
              <a:t>Correlation analysis</a:t>
            </a:r>
            <a:endParaRPr lang="en-US" dirty="0"/>
          </a:p>
        </p:txBody>
      </p:sp>
      <p:sp>
        <p:nvSpPr>
          <p:cNvPr id="29" name="Oval 28"/>
          <p:cNvSpPr/>
          <p:nvPr/>
        </p:nvSpPr>
        <p:spPr>
          <a:xfrm>
            <a:off x="8607509" y="5947692"/>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0" name="Flowchart: Terminator 29"/>
          <p:cNvSpPr/>
          <p:nvPr/>
        </p:nvSpPr>
        <p:spPr>
          <a:xfrm>
            <a:off x="1286596" y="314008"/>
            <a:ext cx="1146629" cy="29229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xmlns="" val="1414724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8370" y="3231804"/>
            <a:ext cx="8320346" cy="3500633"/>
          </a:xfrm>
          <a:prstGeom prst="rect">
            <a:avLst/>
          </a:prstGeom>
        </p:spPr>
      </p:pic>
      <p:pic>
        <p:nvPicPr>
          <p:cNvPr id="4" name="Picture 3"/>
          <p:cNvPicPr>
            <a:picLocks noChangeAspect="1"/>
          </p:cNvPicPr>
          <p:nvPr/>
        </p:nvPicPr>
        <p:blipFill>
          <a:blip r:embed="rId3" cstate="print"/>
          <a:stretch>
            <a:fillRect/>
          </a:stretch>
        </p:blipFill>
        <p:spPr>
          <a:xfrm>
            <a:off x="91623" y="1380378"/>
            <a:ext cx="6492426" cy="1591183"/>
          </a:xfrm>
          <a:prstGeom prst="rect">
            <a:avLst/>
          </a:prstGeom>
        </p:spPr>
      </p:pic>
      <p:sp>
        <p:nvSpPr>
          <p:cNvPr id="2" name="Title 1"/>
          <p:cNvSpPr>
            <a:spLocks noGrp="1"/>
          </p:cNvSpPr>
          <p:nvPr>
            <p:ph type="title"/>
          </p:nvPr>
        </p:nvSpPr>
        <p:spPr>
          <a:xfrm>
            <a:off x="1136469" y="640080"/>
            <a:ext cx="8021599" cy="856138"/>
          </a:xfrm>
        </p:spPr>
        <p:txBody>
          <a:bodyPr>
            <a:noAutofit/>
          </a:bodyPr>
          <a:lstStyle/>
          <a:p>
            <a:r>
              <a:rPr lang="en-US" sz="2400" dirty="0" smtClean="0"/>
              <a:t>Data  Analysis : Insight into establishing Impacting variables : Derived Variable – </a:t>
            </a:r>
            <a:r>
              <a:rPr lang="en-US" sz="2400" dirty="0" err="1"/>
              <a:t>annual_installment</a:t>
            </a:r>
            <a:r>
              <a:rPr lang="en-US" sz="2400" dirty="0"/>
              <a:t> over </a:t>
            </a:r>
            <a:r>
              <a:rPr lang="en-US" sz="2400" dirty="0" err="1"/>
              <a:t>annual_income</a:t>
            </a:r>
            <a:endParaRPr lang="en-US" sz="2400" dirty="0"/>
          </a:p>
        </p:txBody>
      </p:sp>
      <p:sp>
        <p:nvSpPr>
          <p:cNvPr id="10" name="TextBox 9"/>
          <p:cNvSpPr txBox="1"/>
          <p:nvPr/>
        </p:nvSpPr>
        <p:spPr>
          <a:xfrm>
            <a:off x="744962" y="3356199"/>
            <a:ext cx="1923287" cy="338554"/>
          </a:xfrm>
          <a:prstGeom prst="rect">
            <a:avLst/>
          </a:prstGeom>
          <a:noFill/>
        </p:spPr>
        <p:txBody>
          <a:bodyPr wrap="square" rtlCol="0">
            <a:spAutoFit/>
          </a:bodyPr>
          <a:lstStyle/>
          <a:p>
            <a:r>
              <a:rPr lang="en-US" sz="1600" dirty="0" smtClean="0"/>
              <a:t>Box plot - Univariate</a:t>
            </a:r>
            <a:endParaRPr lang="en-US" sz="1600" dirty="0"/>
          </a:p>
        </p:txBody>
      </p:sp>
      <p:sp>
        <p:nvSpPr>
          <p:cNvPr id="11" name="TextBox 10"/>
          <p:cNvSpPr txBox="1"/>
          <p:nvPr/>
        </p:nvSpPr>
        <p:spPr>
          <a:xfrm>
            <a:off x="3533189" y="3357204"/>
            <a:ext cx="2088121" cy="369332"/>
          </a:xfrm>
          <a:prstGeom prst="rect">
            <a:avLst/>
          </a:prstGeom>
          <a:noFill/>
        </p:spPr>
        <p:txBody>
          <a:bodyPr wrap="square" rtlCol="0">
            <a:spAutoFit/>
          </a:bodyPr>
          <a:lstStyle/>
          <a:p>
            <a:r>
              <a:rPr lang="en-US" dirty="0" smtClean="0"/>
              <a:t>Box plot-segmented</a:t>
            </a:r>
            <a:endParaRPr lang="en-US" dirty="0"/>
          </a:p>
        </p:txBody>
      </p:sp>
      <p:sp>
        <p:nvSpPr>
          <p:cNvPr id="14" name="TextBox 13"/>
          <p:cNvSpPr txBox="1"/>
          <p:nvPr/>
        </p:nvSpPr>
        <p:spPr>
          <a:xfrm>
            <a:off x="1572820" y="1785465"/>
            <a:ext cx="1482542" cy="923330"/>
          </a:xfrm>
          <a:prstGeom prst="rect">
            <a:avLst/>
          </a:prstGeom>
          <a:noFill/>
        </p:spPr>
        <p:txBody>
          <a:bodyPr wrap="square" rtlCol="0">
            <a:spAutoFit/>
          </a:bodyPr>
          <a:lstStyle/>
          <a:p>
            <a:r>
              <a:rPr lang="en-US" dirty="0" smtClean="0"/>
              <a:t>Univariate Analysis –quantitative </a:t>
            </a:r>
            <a:endParaRPr lang="en-US" dirty="0"/>
          </a:p>
        </p:txBody>
      </p:sp>
      <p:sp>
        <p:nvSpPr>
          <p:cNvPr id="16" name="TextBox 15"/>
          <p:cNvSpPr txBox="1"/>
          <p:nvPr/>
        </p:nvSpPr>
        <p:spPr>
          <a:xfrm>
            <a:off x="6697619" y="5030424"/>
            <a:ext cx="1983420" cy="369332"/>
          </a:xfrm>
          <a:prstGeom prst="rect">
            <a:avLst/>
          </a:prstGeom>
          <a:noFill/>
        </p:spPr>
        <p:txBody>
          <a:bodyPr wrap="square" rtlCol="0">
            <a:spAutoFit/>
          </a:bodyPr>
          <a:lstStyle/>
          <a:p>
            <a:r>
              <a:rPr lang="en-US" dirty="0" smtClean="0"/>
              <a:t>Distribution plot</a:t>
            </a:r>
            <a:endParaRPr lang="en-US" dirty="0"/>
          </a:p>
        </p:txBody>
      </p:sp>
      <p:sp>
        <p:nvSpPr>
          <p:cNvPr id="24" name="Oval 23"/>
          <p:cNvSpPr/>
          <p:nvPr/>
        </p:nvSpPr>
        <p:spPr>
          <a:xfrm>
            <a:off x="421405" y="3356199"/>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5" name="Oval 24"/>
          <p:cNvSpPr/>
          <p:nvPr/>
        </p:nvSpPr>
        <p:spPr>
          <a:xfrm>
            <a:off x="1305661" y="2019227"/>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6" name="Oval 25"/>
          <p:cNvSpPr/>
          <p:nvPr/>
        </p:nvSpPr>
        <p:spPr>
          <a:xfrm>
            <a:off x="3263850" y="3373650"/>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7" name="Oval 26"/>
          <p:cNvSpPr/>
          <p:nvPr/>
        </p:nvSpPr>
        <p:spPr>
          <a:xfrm>
            <a:off x="6372143" y="5057275"/>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8" name="Rectangle 27"/>
          <p:cNvSpPr/>
          <p:nvPr/>
        </p:nvSpPr>
        <p:spPr>
          <a:xfrm>
            <a:off x="9338645" y="931804"/>
            <a:ext cx="2743200" cy="5358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err="1"/>
              <a:t>annual_installment</a:t>
            </a:r>
            <a:r>
              <a:rPr lang="en-US" sz="1400" dirty="0"/>
              <a:t> </a:t>
            </a:r>
            <a:r>
              <a:rPr lang="en-US" sz="1400" dirty="0" smtClean="0"/>
              <a:t>as percent of </a:t>
            </a:r>
            <a:r>
              <a:rPr lang="en-US" sz="1400" dirty="0" err="1" smtClean="0"/>
              <a:t>annual_income</a:t>
            </a:r>
            <a:endParaRPr lang="en-US" sz="1400" dirty="0"/>
          </a:p>
        </p:txBody>
      </p:sp>
      <p:sp>
        <p:nvSpPr>
          <p:cNvPr id="29" name="Rectangle 28"/>
          <p:cNvSpPr/>
          <p:nvPr/>
        </p:nvSpPr>
        <p:spPr>
          <a:xfrm>
            <a:off x="9338644" y="1496218"/>
            <a:ext cx="2743200" cy="27432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a:t>
            </a:r>
            <a:endParaRPr lang="en-US" dirty="0"/>
          </a:p>
        </p:txBody>
      </p:sp>
      <p:pic>
        <p:nvPicPr>
          <p:cNvPr id="8" name="Picture 7"/>
          <p:cNvPicPr>
            <a:picLocks noChangeAspect="1"/>
          </p:cNvPicPr>
          <p:nvPr/>
        </p:nvPicPr>
        <p:blipFill>
          <a:blip r:embed="rId4" cstate="print"/>
          <a:stretch>
            <a:fillRect/>
          </a:stretch>
        </p:blipFill>
        <p:spPr>
          <a:xfrm>
            <a:off x="3664833" y="1839347"/>
            <a:ext cx="6372746" cy="1071080"/>
          </a:xfrm>
          <a:prstGeom prst="rect">
            <a:avLst/>
          </a:prstGeom>
        </p:spPr>
      </p:pic>
      <p:cxnSp>
        <p:nvCxnSpPr>
          <p:cNvPr id="12" name="Straight Connector 11"/>
          <p:cNvCxnSpPr/>
          <p:nvPr/>
        </p:nvCxnSpPr>
        <p:spPr>
          <a:xfrm>
            <a:off x="3664833" y="2877977"/>
            <a:ext cx="2553087" cy="131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cstate="print"/>
          <a:stretch>
            <a:fillRect/>
          </a:stretch>
        </p:blipFill>
        <p:spPr>
          <a:xfrm>
            <a:off x="8373387" y="2501260"/>
            <a:ext cx="3782037" cy="2570997"/>
          </a:xfrm>
          <a:prstGeom prst="rect">
            <a:avLst/>
          </a:prstGeom>
        </p:spPr>
      </p:pic>
      <p:sp>
        <p:nvSpPr>
          <p:cNvPr id="17" name="Oval 16"/>
          <p:cNvSpPr/>
          <p:nvPr/>
        </p:nvSpPr>
        <p:spPr>
          <a:xfrm>
            <a:off x="10815007" y="3836446"/>
            <a:ext cx="539262" cy="2312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823297" y="4614497"/>
            <a:ext cx="1983420" cy="369332"/>
          </a:xfrm>
          <a:prstGeom prst="rect">
            <a:avLst/>
          </a:prstGeom>
          <a:noFill/>
        </p:spPr>
        <p:txBody>
          <a:bodyPr wrap="square" rtlCol="0">
            <a:spAutoFit/>
          </a:bodyPr>
          <a:lstStyle/>
          <a:p>
            <a:r>
              <a:rPr lang="en-US" dirty="0" err="1" smtClean="0"/>
              <a:t>Tukey</a:t>
            </a:r>
            <a:r>
              <a:rPr lang="en-US" dirty="0" smtClean="0"/>
              <a:t> HSD test</a:t>
            </a:r>
            <a:endParaRPr lang="en-US" dirty="0"/>
          </a:p>
        </p:txBody>
      </p:sp>
      <p:sp>
        <p:nvSpPr>
          <p:cNvPr id="38" name="Oval 37"/>
          <p:cNvSpPr/>
          <p:nvPr/>
        </p:nvSpPr>
        <p:spPr>
          <a:xfrm>
            <a:off x="9497821" y="4641348"/>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39" name="TextBox 38"/>
          <p:cNvSpPr txBox="1"/>
          <p:nvPr/>
        </p:nvSpPr>
        <p:spPr>
          <a:xfrm>
            <a:off x="6628572" y="2529712"/>
            <a:ext cx="1436674" cy="646331"/>
          </a:xfrm>
          <a:prstGeom prst="rect">
            <a:avLst/>
          </a:prstGeom>
          <a:noFill/>
        </p:spPr>
        <p:txBody>
          <a:bodyPr wrap="square" rtlCol="0">
            <a:spAutoFit/>
          </a:bodyPr>
          <a:lstStyle/>
          <a:p>
            <a:r>
              <a:rPr lang="en-US" dirty="0" smtClean="0"/>
              <a:t>Independent t-test</a:t>
            </a:r>
            <a:endParaRPr lang="en-US" dirty="0"/>
          </a:p>
        </p:txBody>
      </p:sp>
      <p:sp>
        <p:nvSpPr>
          <p:cNvPr id="40" name="Oval 39"/>
          <p:cNvSpPr/>
          <p:nvPr/>
        </p:nvSpPr>
        <p:spPr>
          <a:xfrm>
            <a:off x="6303096" y="2556563"/>
            <a:ext cx="323557" cy="355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1" name="Rectangle 40"/>
          <p:cNvSpPr/>
          <p:nvPr/>
        </p:nvSpPr>
        <p:spPr>
          <a:xfrm>
            <a:off x="8449778" y="5107799"/>
            <a:ext cx="2743200" cy="130037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dirty="0" smtClean="0"/>
              <a:t>Rejection of null </a:t>
            </a:r>
            <a:r>
              <a:rPr lang="en-US" sz="1400" dirty="0" err="1" smtClean="0"/>
              <a:t>hyposthesis</a:t>
            </a:r>
            <a:r>
              <a:rPr lang="en-US" sz="1400" dirty="0" smtClean="0"/>
              <a:t> that </a:t>
            </a:r>
            <a:r>
              <a:rPr lang="en-US" sz="1400" dirty="0" err="1" smtClean="0"/>
              <a:t>annual_installment</a:t>
            </a:r>
            <a:r>
              <a:rPr lang="en-US" sz="1400" dirty="0" smtClean="0"/>
              <a:t> as a percentage of annual income does not have impact on sub categories of </a:t>
            </a:r>
            <a:r>
              <a:rPr lang="en-US" sz="1400" dirty="0" err="1" smtClean="0"/>
              <a:t>loan_status</a:t>
            </a:r>
            <a:r>
              <a:rPr lang="en-US" sz="1400" dirty="0" smtClean="0"/>
              <a:t> </a:t>
            </a:r>
            <a:r>
              <a:rPr lang="en-US" sz="1400" dirty="0" err="1" smtClean="0"/>
              <a:t>i.e</a:t>
            </a:r>
            <a:r>
              <a:rPr lang="en-US" sz="1400" dirty="0" smtClean="0"/>
              <a:t> charged off and fully paid</a:t>
            </a:r>
            <a:endParaRPr lang="en-US" sz="1400" dirty="0"/>
          </a:p>
        </p:txBody>
      </p:sp>
      <p:sp>
        <p:nvSpPr>
          <p:cNvPr id="42" name="Flowchart: Terminator 41"/>
          <p:cNvSpPr/>
          <p:nvPr/>
        </p:nvSpPr>
        <p:spPr>
          <a:xfrm>
            <a:off x="1286596" y="314008"/>
            <a:ext cx="1146629" cy="29229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xmlns="" val="3362245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8557780" y="3238500"/>
            <a:ext cx="3634220" cy="169371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Conclusion &amp; Recommendation</a:t>
            </a:r>
            <a:endParaRPr lang="en-US" dirty="0"/>
          </a:p>
        </p:txBody>
      </p:sp>
      <p:sp>
        <p:nvSpPr>
          <p:cNvPr id="4" name="Content Placeholder 2"/>
          <p:cNvSpPr txBox="1">
            <a:spLocks/>
          </p:cNvSpPr>
          <p:nvPr/>
        </p:nvSpPr>
        <p:spPr>
          <a:xfrm>
            <a:off x="8079809" y="764555"/>
            <a:ext cx="4262205" cy="887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We believe the following variables impact the loan status (Charged off/Fully paid) the most</a:t>
            </a:r>
            <a:endParaRPr lang="en-US" sz="1600" dirty="0"/>
          </a:p>
        </p:txBody>
      </p:sp>
      <p:grpSp>
        <p:nvGrpSpPr>
          <p:cNvPr id="15" name="Group 14"/>
          <p:cNvGrpSpPr/>
          <p:nvPr/>
        </p:nvGrpSpPr>
        <p:grpSpPr>
          <a:xfrm>
            <a:off x="179715" y="1330618"/>
            <a:ext cx="2788338" cy="1877277"/>
            <a:chOff x="1344386" y="1585452"/>
            <a:chExt cx="2743200" cy="1254758"/>
          </a:xfrm>
        </p:grpSpPr>
        <p:sp>
          <p:nvSpPr>
            <p:cNvPr id="5" name="Rectangle 4"/>
            <p:cNvSpPr/>
            <p:nvPr/>
          </p:nvSpPr>
          <p:spPr>
            <a:xfrm>
              <a:off x="1344386" y="1585452"/>
              <a:ext cx="2743200"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err="1"/>
                <a:t>annual_inc</a:t>
              </a:r>
              <a:r>
                <a:rPr lang="en-US" sz="1200" b="1" dirty="0"/>
                <a:t> </a:t>
              </a:r>
              <a:r>
                <a:rPr lang="en-US" sz="1200" dirty="0"/>
                <a:t>:  Lesser annual income leads to more </a:t>
              </a:r>
              <a:r>
                <a:rPr lang="en-US" sz="1200" dirty="0" smtClean="0"/>
                <a:t>defaults</a:t>
              </a:r>
              <a:endParaRPr lang="en-US" sz="1200" dirty="0"/>
            </a:p>
            <a:p>
              <a:pPr marL="171450" indent="-171450">
                <a:buFont typeface="Arial" panose="020B0604020202020204" pitchFamily="34" charset="0"/>
                <a:buChar char="•"/>
              </a:pPr>
              <a:r>
                <a:rPr lang="en-US" sz="1200" b="1" dirty="0" err="1" smtClean="0"/>
                <a:t>pub_rec</a:t>
              </a:r>
              <a:r>
                <a:rPr lang="en-US" sz="1200" b="1" dirty="0" smtClean="0"/>
                <a:t> </a:t>
              </a:r>
              <a:r>
                <a:rPr lang="en-US" sz="1200" b="1" dirty="0"/>
                <a:t>/ </a:t>
              </a:r>
              <a:r>
                <a:rPr lang="en-US" sz="1200" b="1" dirty="0" err="1" smtClean="0"/>
                <a:t>pub_rec_bankruptcies</a:t>
              </a:r>
              <a:r>
                <a:rPr lang="en-US" sz="1200" b="1" dirty="0"/>
                <a:t> </a:t>
              </a:r>
              <a:r>
                <a:rPr lang="en-US" sz="1200" dirty="0"/>
                <a:t>:Number of derogatory public records: we found that if there is a record of derogatory public records present for a loan applicant that substantially increases the tendency for default. </a:t>
              </a:r>
            </a:p>
          </p:txBody>
        </p:sp>
        <p:sp>
          <p:nvSpPr>
            <p:cNvPr id="6" name="Rectangle 5"/>
            <p:cNvSpPr/>
            <p:nvPr/>
          </p:nvSpPr>
          <p:spPr>
            <a:xfrm>
              <a:off x="1344386" y="2672822"/>
              <a:ext cx="2743200" cy="1673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Customer</a:t>
              </a:r>
              <a:endParaRPr lang="en-US" sz="1600" dirty="0"/>
            </a:p>
          </p:txBody>
        </p:sp>
      </p:grpSp>
      <p:grpSp>
        <p:nvGrpSpPr>
          <p:cNvPr id="17" name="Group 16"/>
          <p:cNvGrpSpPr/>
          <p:nvPr/>
        </p:nvGrpSpPr>
        <p:grpSpPr>
          <a:xfrm>
            <a:off x="3043003" y="1330618"/>
            <a:ext cx="6340838" cy="1877277"/>
            <a:chOff x="4525736" y="1585452"/>
            <a:chExt cx="2743200" cy="1254758"/>
          </a:xfrm>
        </p:grpSpPr>
        <p:sp>
          <p:nvSpPr>
            <p:cNvPr id="7" name="Rectangle 6"/>
            <p:cNvSpPr/>
            <p:nvPr/>
          </p:nvSpPr>
          <p:spPr>
            <a:xfrm>
              <a:off x="4525736" y="1585452"/>
              <a:ext cx="2743200" cy="10587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smtClean="0"/>
                <a:t>Term</a:t>
              </a:r>
              <a:r>
                <a:rPr lang="en-US" sz="1200" dirty="0" smtClean="0"/>
                <a:t> </a:t>
              </a:r>
              <a:r>
                <a:rPr lang="en-US" sz="1200" dirty="0"/>
                <a:t>: The number of payments on the loan: higher terms lead to more defaults. </a:t>
              </a:r>
            </a:p>
            <a:p>
              <a:pPr marL="171450" indent="-171450">
                <a:buFont typeface="Arial" panose="020B0604020202020204" pitchFamily="34" charset="0"/>
                <a:buChar char="•"/>
              </a:pPr>
              <a:r>
                <a:rPr lang="en-US" sz="1200" b="1" dirty="0" err="1"/>
                <a:t>revol_util</a:t>
              </a:r>
              <a:r>
                <a:rPr lang="en-US" sz="1200" dirty="0"/>
                <a:t> : Revolving line utilization rate, or the amount of credit the borrower is using relative to all available revolving credit: We found that there is an increase in tendency to default in case the </a:t>
              </a:r>
              <a:r>
                <a:rPr lang="en-US" sz="1200" dirty="0" err="1"/>
                <a:t>revol_util</a:t>
              </a:r>
              <a:r>
                <a:rPr lang="en-US" sz="1200" dirty="0"/>
                <a:t> increased </a:t>
              </a:r>
              <a:endParaRPr lang="en-US" sz="1200" dirty="0" smtClean="0"/>
            </a:p>
            <a:p>
              <a:pPr marL="171450" indent="-171450">
                <a:buFont typeface="Arial" panose="020B0604020202020204" pitchFamily="34" charset="0"/>
                <a:buChar char="•"/>
              </a:pPr>
              <a:r>
                <a:rPr lang="en-US" sz="1200" b="1" u="sng" dirty="0" smtClean="0"/>
                <a:t>Grade / </a:t>
              </a:r>
              <a:r>
                <a:rPr lang="en-US" sz="1200" b="1" u="sng" dirty="0" err="1" smtClean="0"/>
                <a:t>sub_grade</a:t>
              </a:r>
              <a:r>
                <a:rPr lang="en-US" sz="1200" dirty="0" smtClean="0"/>
                <a:t>: </a:t>
              </a:r>
              <a:r>
                <a:rPr lang="en-US" sz="1200" dirty="0" smtClean="0"/>
                <a:t>Grade / </a:t>
              </a:r>
              <a:r>
                <a:rPr lang="en-US" sz="1200" dirty="0" err="1" smtClean="0"/>
                <a:t>sub_grade</a:t>
              </a:r>
              <a:r>
                <a:rPr lang="en-US" sz="1200" dirty="0" smtClean="0"/>
                <a:t> is assigned by the lending club as per the loan / customer attributes. As </a:t>
              </a:r>
              <a:r>
                <a:rPr lang="en-US" sz="1200" dirty="0" smtClean="0"/>
                <a:t>grade moves from A to G, the propensity of default </a:t>
              </a:r>
              <a:r>
                <a:rPr lang="en-US" sz="1200" dirty="0" smtClean="0"/>
                <a:t>increases. </a:t>
              </a:r>
              <a:endParaRPr lang="en-US" sz="1200" dirty="0" smtClean="0"/>
            </a:p>
            <a:p>
              <a:pPr marL="171450" indent="-171450">
                <a:buFont typeface="Arial" panose="020B0604020202020204" pitchFamily="34" charset="0"/>
                <a:buChar char="•"/>
              </a:pPr>
              <a:endParaRPr lang="en-US" sz="1200" dirty="0" smtClean="0"/>
            </a:p>
          </p:txBody>
        </p:sp>
        <p:sp>
          <p:nvSpPr>
            <p:cNvPr id="8" name="Rectangle 7"/>
            <p:cNvSpPr/>
            <p:nvPr/>
          </p:nvSpPr>
          <p:spPr>
            <a:xfrm>
              <a:off x="4525736" y="2672822"/>
              <a:ext cx="2743200" cy="16738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Loan </a:t>
              </a:r>
              <a:endParaRPr lang="en-US" sz="1600" dirty="0"/>
            </a:p>
          </p:txBody>
        </p:sp>
      </p:grpSp>
      <p:grpSp>
        <p:nvGrpSpPr>
          <p:cNvPr id="16" name="Group 15"/>
          <p:cNvGrpSpPr/>
          <p:nvPr/>
        </p:nvGrpSpPr>
        <p:grpSpPr>
          <a:xfrm>
            <a:off x="9428813" y="1330618"/>
            <a:ext cx="2593298" cy="1877277"/>
            <a:chOff x="7707085" y="1585452"/>
            <a:chExt cx="2743201" cy="1254758"/>
          </a:xfrm>
        </p:grpSpPr>
        <p:sp>
          <p:nvSpPr>
            <p:cNvPr id="9" name="Rectangle 8"/>
            <p:cNvSpPr/>
            <p:nvPr/>
          </p:nvSpPr>
          <p:spPr>
            <a:xfrm>
              <a:off x="7707086" y="1585452"/>
              <a:ext cx="2743200" cy="10587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dirty="0" err="1"/>
                <a:t>annual_installment</a:t>
              </a:r>
              <a:r>
                <a:rPr lang="en-US" sz="1200" b="1" dirty="0"/>
                <a:t> over </a:t>
              </a:r>
              <a:r>
                <a:rPr lang="en-US" sz="1200" b="1" dirty="0" err="1"/>
                <a:t>annual_income</a:t>
              </a:r>
              <a:r>
                <a:rPr lang="en-US" sz="1200" b="1" dirty="0"/>
                <a:t> </a:t>
              </a:r>
              <a:r>
                <a:rPr lang="en-US" sz="1200" dirty="0"/>
                <a:t>: This refers to the capacity of an individual to pay for the loan, we see that if the value when less gives rises to defaults </a:t>
              </a:r>
              <a:endParaRPr lang="en-US" sz="1200" dirty="0" smtClean="0"/>
            </a:p>
          </p:txBody>
        </p:sp>
        <p:sp>
          <p:nvSpPr>
            <p:cNvPr id="10" name="Rectangle 9"/>
            <p:cNvSpPr/>
            <p:nvPr/>
          </p:nvSpPr>
          <p:spPr>
            <a:xfrm>
              <a:off x="7707085" y="2672822"/>
              <a:ext cx="2743200" cy="167388"/>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Derived</a:t>
              </a:r>
              <a:endParaRPr lang="en-US" sz="1600" dirty="0"/>
            </a:p>
          </p:txBody>
        </p:sp>
      </p:grpSp>
      <p:sp>
        <p:nvSpPr>
          <p:cNvPr id="12" name="Rectangle 11"/>
          <p:cNvSpPr/>
          <p:nvPr/>
        </p:nvSpPr>
        <p:spPr>
          <a:xfrm>
            <a:off x="85046" y="6444628"/>
            <a:ext cx="1011433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dirty="0" smtClean="0"/>
              <a:t>Recommendation : increase </a:t>
            </a:r>
            <a:r>
              <a:rPr lang="en-US" dirty="0"/>
              <a:t>the interest </a:t>
            </a:r>
            <a:r>
              <a:rPr lang="en-US" dirty="0" smtClean="0"/>
              <a:t>rate /lower </a:t>
            </a:r>
            <a:r>
              <a:rPr lang="en-US" dirty="0"/>
              <a:t>the funded </a:t>
            </a:r>
            <a:r>
              <a:rPr lang="en-US" dirty="0" smtClean="0"/>
              <a:t>amount /reduce loan term for above cases</a:t>
            </a:r>
            <a:endParaRPr lang="en-US" dirty="0"/>
          </a:p>
        </p:txBody>
      </p:sp>
      <p:pic>
        <p:nvPicPr>
          <p:cNvPr id="18" name="Picture 17"/>
          <p:cNvPicPr>
            <a:picLocks noChangeAspect="1"/>
          </p:cNvPicPr>
          <p:nvPr/>
        </p:nvPicPr>
        <p:blipFill>
          <a:blip r:embed="rId3" cstate="print"/>
          <a:stretch>
            <a:fillRect/>
          </a:stretch>
        </p:blipFill>
        <p:spPr>
          <a:xfrm>
            <a:off x="0" y="3250646"/>
            <a:ext cx="2053652" cy="2693880"/>
          </a:xfrm>
          <a:prstGeom prst="rect">
            <a:avLst/>
          </a:prstGeom>
          <a:ln>
            <a:solidFill>
              <a:schemeClr val="accent1"/>
            </a:solidFill>
          </a:ln>
        </p:spPr>
      </p:pic>
      <p:sp>
        <p:nvSpPr>
          <p:cNvPr id="19" name="Rectangle 18"/>
          <p:cNvSpPr/>
          <p:nvPr/>
        </p:nvSpPr>
        <p:spPr>
          <a:xfrm>
            <a:off x="1084415" y="3789000"/>
            <a:ext cx="839097" cy="167714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annual_inc</a:t>
            </a:r>
            <a:r>
              <a:rPr lang="en-US" sz="1200" b="1" dirty="0"/>
              <a:t> </a:t>
            </a:r>
            <a:r>
              <a:rPr lang="en-US" sz="1200" dirty="0"/>
              <a:t>:  </a:t>
            </a:r>
            <a:r>
              <a:rPr lang="en-US" sz="1200" dirty="0" smtClean="0"/>
              <a:t>The distribution of charged off loans is more for lesser annual income</a:t>
            </a:r>
            <a:endParaRPr lang="en-US" sz="1200" dirty="0"/>
          </a:p>
        </p:txBody>
      </p:sp>
      <p:pic>
        <p:nvPicPr>
          <p:cNvPr id="20" name="Picture 19"/>
          <p:cNvPicPr>
            <a:picLocks noChangeAspect="1"/>
          </p:cNvPicPr>
          <p:nvPr/>
        </p:nvPicPr>
        <p:blipFill>
          <a:blip r:embed="rId4" cstate="print"/>
          <a:stretch>
            <a:fillRect/>
          </a:stretch>
        </p:blipFill>
        <p:spPr>
          <a:xfrm>
            <a:off x="2043789" y="3250646"/>
            <a:ext cx="4252083" cy="1641309"/>
          </a:xfrm>
          <a:prstGeom prst="rect">
            <a:avLst/>
          </a:prstGeom>
          <a:ln>
            <a:solidFill>
              <a:schemeClr val="accent1"/>
            </a:solidFill>
          </a:ln>
        </p:spPr>
      </p:pic>
      <p:sp>
        <p:nvSpPr>
          <p:cNvPr id="21" name="Rectangle 20"/>
          <p:cNvSpPr/>
          <p:nvPr/>
        </p:nvSpPr>
        <p:spPr>
          <a:xfrm>
            <a:off x="2576907" y="3760611"/>
            <a:ext cx="2474781" cy="78354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pub_rec</a:t>
            </a:r>
            <a:r>
              <a:rPr lang="en-US" sz="1200" b="1" u="sng" dirty="0"/>
              <a:t> / </a:t>
            </a:r>
            <a:r>
              <a:rPr lang="en-US" sz="1200" b="1" u="sng" dirty="0" err="1"/>
              <a:t>pub_rec_bankruptcies</a:t>
            </a:r>
            <a:r>
              <a:rPr lang="en-US" sz="1200" b="1" u="sng" dirty="0"/>
              <a:t> </a:t>
            </a:r>
            <a:r>
              <a:rPr lang="en-US" sz="1200" dirty="0" smtClean="0"/>
              <a:t>: As the number of </a:t>
            </a:r>
            <a:r>
              <a:rPr lang="en-US" sz="1200" dirty="0" err="1" smtClean="0"/>
              <a:t>pub_rec</a:t>
            </a:r>
            <a:r>
              <a:rPr lang="en-US" sz="1200" dirty="0" smtClean="0"/>
              <a:t>/bankruptcies increase, there is an increase in charged off loans, proportionally</a:t>
            </a:r>
            <a:endParaRPr lang="en-US" sz="1200" dirty="0"/>
          </a:p>
        </p:txBody>
      </p:sp>
      <p:pic>
        <p:nvPicPr>
          <p:cNvPr id="22" name="Picture 21"/>
          <p:cNvPicPr>
            <a:picLocks noChangeAspect="1"/>
          </p:cNvPicPr>
          <p:nvPr/>
        </p:nvPicPr>
        <p:blipFill>
          <a:blip r:embed="rId5" cstate="print"/>
          <a:stretch>
            <a:fillRect/>
          </a:stretch>
        </p:blipFill>
        <p:spPr>
          <a:xfrm>
            <a:off x="2043789" y="4913146"/>
            <a:ext cx="4252083" cy="1500333"/>
          </a:xfrm>
          <a:prstGeom prst="rect">
            <a:avLst/>
          </a:prstGeom>
          <a:ln>
            <a:solidFill>
              <a:schemeClr val="accent2"/>
            </a:solidFill>
          </a:ln>
        </p:spPr>
      </p:pic>
      <p:sp>
        <p:nvSpPr>
          <p:cNvPr id="23" name="Rectangle 22"/>
          <p:cNvSpPr/>
          <p:nvPr/>
        </p:nvSpPr>
        <p:spPr>
          <a:xfrm>
            <a:off x="2576907" y="5322459"/>
            <a:ext cx="2474781" cy="7216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a:t>Term</a:t>
            </a:r>
            <a:r>
              <a:rPr lang="en-US" sz="1200" dirty="0"/>
              <a:t> : The number of payments on the loan: higher terms lead to more defaults. </a:t>
            </a:r>
            <a:r>
              <a:rPr lang="en-US" sz="1200" dirty="0" smtClean="0"/>
              <a:t>For 60 months the charged off proportion is high</a:t>
            </a:r>
            <a:endParaRPr lang="en-US" sz="1200" dirty="0"/>
          </a:p>
        </p:txBody>
      </p:sp>
      <p:pic>
        <p:nvPicPr>
          <p:cNvPr id="24" name="Picture 23"/>
          <p:cNvPicPr>
            <a:picLocks noChangeAspect="1"/>
          </p:cNvPicPr>
          <p:nvPr/>
        </p:nvPicPr>
        <p:blipFill>
          <a:blip r:embed="rId6" cstate="print"/>
          <a:stretch>
            <a:fillRect/>
          </a:stretch>
        </p:blipFill>
        <p:spPr>
          <a:xfrm>
            <a:off x="6327676" y="3218734"/>
            <a:ext cx="2163290" cy="2269803"/>
          </a:xfrm>
          <a:prstGeom prst="rect">
            <a:avLst/>
          </a:prstGeom>
          <a:ln>
            <a:solidFill>
              <a:schemeClr val="accent2"/>
            </a:solidFill>
          </a:ln>
        </p:spPr>
      </p:pic>
      <p:sp>
        <p:nvSpPr>
          <p:cNvPr id="25" name="Rectangle 24"/>
          <p:cNvSpPr/>
          <p:nvPr/>
        </p:nvSpPr>
        <p:spPr>
          <a:xfrm>
            <a:off x="6330977" y="5488537"/>
            <a:ext cx="2159989" cy="92494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smtClean="0"/>
              <a:t>revol_util</a:t>
            </a:r>
            <a:r>
              <a:rPr lang="en-US" sz="1200" dirty="0"/>
              <a:t>:</a:t>
            </a:r>
            <a:r>
              <a:rPr lang="en-US" sz="1200" dirty="0" smtClean="0"/>
              <a:t> there </a:t>
            </a:r>
            <a:r>
              <a:rPr lang="en-US" sz="1200" dirty="0"/>
              <a:t>is </a:t>
            </a:r>
            <a:r>
              <a:rPr lang="en-US" sz="1200" dirty="0" smtClean="0"/>
              <a:t>difference between mean + median for charged off and fully paid loans when </a:t>
            </a:r>
            <a:r>
              <a:rPr lang="en-US" sz="1200" dirty="0" err="1" smtClean="0"/>
              <a:t>revol_util</a:t>
            </a:r>
            <a:r>
              <a:rPr lang="en-US" sz="1200" dirty="0" smtClean="0"/>
              <a:t> is segmented, this if further proven statistically</a:t>
            </a:r>
            <a:endParaRPr lang="en-US" sz="1200" dirty="0"/>
          </a:p>
        </p:txBody>
      </p:sp>
      <p:sp>
        <p:nvSpPr>
          <p:cNvPr id="27" name="Rectangle 26"/>
          <p:cNvSpPr/>
          <p:nvPr/>
        </p:nvSpPr>
        <p:spPr>
          <a:xfrm>
            <a:off x="8563835" y="4259012"/>
            <a:ext cx="2699768" cy="62519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smtClean="0"/>
              <a:t>Grade / </a:t>
            </a:r>
            <a:r>
              <a:rPr lang="en-US" sz="1200" b="1" u="sng" dirty="0" err="1" smtClean="0"/>
              <a:t>sub_grade</a:t>
            </a:r>
            <a:r>
              <a:rPr lang="en-US" sz="1200" dirty="0" smtClean="0"/>
              <a:t>: As grade moves from A to G, the propensity of default increases</a:t>
            </a:r>
            <a:endParaRPr lang="en-US" sz="1200" dirty="0"/>
          </a:p>
        </p:txBody>
      </p:sp>
      <p:pic>
        <p:nvPicPr>
          <p:cNvPr id="28" name="Picture 27"/>
          <p:cNvPicPr>
            <a:picLocks noChangeAspect="1"/>
          </p:cNvPicPr>
          <p:nvPr/>
        </p:nvPicPr>
        <p:blipFill>
          <a:blip r:embed="rId7" cstate="print"/>
          <a:stretch>
            <a:fillRect/>
          </a:stretch>
        </p:blipFill>
        <p:spPr>
          <a:xfrm>
            <a:off x="10429586" y="4891955"/>
            <a:ext cx="1708410" cy="1922005"/>
          </a:xfrm>
          <a:prstGeom prst="rect">
            <a:avLst/>
          </a:prstGeom>
          <a:ln>
            <a:solidFill>
              <a:schemeClr val="accent6"/>
            </a:solidFill>
          </a:ln>
        </p:spPr>
      </p:pic>
      <p:sp>
        <p:nvSpPr>
          <p:cNvPr id="29" name="Rectangle 28"/>
          <p:cNvSpPr/>
          <p:nvPr/>
        </p:nvSpPr>
        <p:spPr>
          <a:xfrm>
            <a:off x="8842658" y="4894235"/>
            <a:ext cx="1576065" cy="14190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200" b="1" u="sng" dirty="0" err="1"/>
              <a:t>annual_installment</a:t>
            </a:r>
            <a:r>
              <a:rPr lang="en-US" sz="1200" b="1" u="sng" dirty="0"/>
              <a:t> over </a:t>
            </a:r>
            <a:r>
              <a:rPr lang="en-US" sz="1200" b="1" u="sng" dirty="0" err="1"/>
              <a:t>annual_income</a:t>
            </a:r>
            <a:r>
              <a:rPr lang="en-US" sz="1200" b="1" u="sng" dirty="0"/>
              <a:t> </a:t>
            </a:r>
            <a:r>
              <a:rPr lang="en-US" sz="1200" b="1" u="sng" dirty="0" smtClean="0"/>
              <a:t>: </a:t>
            </a:r>
            <a:r>
              <a:rPr lang="en-US" sz="1200" dirty="0" smtClean="0"/>
              <a:t> The mean + median for Fully paid and charged off loans is very different  in this derived matrix</a:t>
            </a:r>
            <a:endParaRPr lang="en-US" sz="1200" dirty="0"/>
          </a:p>
        </p:txBody>
      </p:sp>
      <p:cxnSp>
        <p:nvCxnSpPr>
          <p:cNvPr id="31" name="Straight Arrow Connector 30"/>
          <p:cNvCxnSpPr/>
          <p:nvPr/>
        </p:nvCxnSpPr>
        <p:spPr>
          <a:xfrm>
            <a:off x="839449" y="3760611"/>
            <a:ext cx="119921" cy="156184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13812" y="3357797"/>
            <a:ext cx="599610" cy="402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5093084" y="4961975"/>
            <a:ext cx="599610" cy="4028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8873172" y="3311236"/>
            <a:ext cx="3027883" cy="4017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7214978" y="4108275"/>
            <a:ext cx="688210" cy="17671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1060652" y="6155066"/>
            <a:ext cx="646666" cy="8835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08976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t>
            </a:r>
            <a:r>
              <a:rPr lang="en-US" dirty="0" smtClean="0"/>
              <a:t>Other Impacting </a:t>
            </a:r>
            <a:r>
              <a:rPr lang="en-US" dirty="0"/>
              <a:t>Variables</a:t>
            </a:r>
          </a:p>
        </p:txBody>
      </p:sp>
      <p:sp>
        <p:nvSpPr>
          <p:cNvPr id="3" name="Content Placeholder 2"/>
          <p:cNvSpPr>
            <a:spLocks noGrp="1"/>
          </p:cNvSpPr>
          <p:nvPr>
            <p:ph idx="1"/>
          </p:nvPr>
        </p:nvSpPr>
        <p:spPr>
          <a:xfrm>
            <a:off x="1344386" y="1366898"/>
            <a:ext cx="8636192" cy="585025"/>
          </a:xfrm>
        </p:spPr>
        <p:txBody>
          <a:bodyPr>
            <a:normAutofit fontScale="92500" lnSpcReduction="10000"/>
          </a:bodyPr>
          <a:lstStyle/>
          <a:p>
            <a:pPr marL="0" indent="0">
              <a:buNone/>
            </a:pPr>
            <a:r>
              <a:rPr lang="en-US" sz="1600" dirty="0"/>
              <a:t>Below variables also impact the loan status (Charged off/Fully paid) the most. </a:t>
            </a:r>
          </a:p>
          <a:p>
            <a:pPr marL="0" indent="0">
              <a:buNone/>
            </a:pPr>
            <a:r>
              <a:rPr lang="en-US" sz="1600" dirty="0"/>
              <a:t>These can be looked upon at lower priority but needs attention.</a:t>
            </a:r>
          </a:p>
          <a:p>
            <a:pPr marL="0" indent="0">
              <a:buNone/>
            </a:pPr>
            <a:endParaRPr lang="en-US" sz="1600" dirty="0"/>
          </a:p>
        </p:txBody>
      </p:sp>
      <p:sp>
        <p:nvSpPr>
          <p:cNvPr id="4" name="Rectangle 3"/>
          <p:cNvSpPr/>
          <p:nvPr/>
        </p:nvSpPr>
        <p:spPr>
          <a:xfrm>
            <a:off x="1344386" y="2024647"/>
            <a:ext cx="8636193" cy="1058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b="1" dirty="0"/>
              <a:t>Employee Length [</a:t>
            </a:r>
            <a:r>
              <a:rPr lang="en-US" sz="1400" b="1" dirty="0" err="1"/>
              <a:t>emp_length</a:t>
            </a:r>
            <a:r>
              <a:rPr lang="en-US" sz="1400" b="1" dirty="0"/>
              <a:t>]: </a:t>
            </a:r>
            <a:r>
              <a:rPr lang="en-US" sz="1400" dirty="0">
                <a:solidFill>
                  <a:schemeClr val="bg1"/>
                </a:solidFill>
              </a:rPr>
              <a:t>There is a possibility of default where the customer is not employed (‘NA’) or have experience &gt;10 years</a:t>
            </a:r>
          </a:p>
          <a:p>
            <a:pPr marL="171450" indent="-171450">
              <a:buFont typeface="Arial" panose="020B0604020202020204" pitchFamily="34" charset="0"/>
              <a:buChar char="•"/>
            </a:pPr>
            <a:r>
              <a:rPr lang="en-US" sz="1400" b="1" dirty="0" smtClean="0"/>
              <a:t>Earliest </a:t>
            </a:r>
            <a:r>
              <a:rPr lang="en-US" sz="1400" b="1" dirty="0"/>
              <a:t>credit line [</a:t>
            </a:r>
            <a:r>
              <a:rPr lang="en-US" sz="1400" b="1" dirty="0" err="1"/>
              <a:t>earliest_cr_line</a:t>
            </a:r>
            <a:r>
              <a:rPr lang="en-US" sz="1400" b="1" dirty="0"/>
              <a:t>]: </a:t>
            </a:r>
            <a:r>
              <a:rPr lang="en-US" sz="1400" dirty="0">
                <a:solidFill>
                  <a:schemeClr val="bg2"/>
                </a:solidFill>
              </a:rPr>
              <a:t>The month the borrower's earliest reported credit line was opened : charged off proportion increasing from 2004</a:t>
            </a:r>
          </a:p>
        </p:txBody>
      </p:sp>
      <p:sp>
        <p:nvSpPr>
          <p:cNvPr id="5" name="Rectangle 4"/>
          <p:cNvSpPr/>
          <p:nvPr/>
        </p:nvSpPr>
        <p:spPr>
          <a:xfrm rot="16200000">
            <a:off x="674089" y="2414463"/>
            <a:ext cx="1060704" cy="2743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Customer</a:t>
            </a:r>
          </a:p>
        </p:txBody>
      </p:sp>
      <p:sp>
        <p:nvSpPr>
          <p:cNvPr id="6" name="Rectangle 5"/>
          <p:cNvSpPr/>
          <p:nvPr/>
        </p:nvSpPr>
        <p:spPr>
          <a:xfrm>
            <a:off x="1367968" y="3291741"/>
            <a:ext cx="8636192" cy="13356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b="1" dirty="0"/>
              <a:t>Purpose [purpose]: </a:t>
            </a:r>
            <a:r>
              <a:rPr lang="en-US" sz="1400" dirty="0">
                <a:solidFill>
                  <a:schemeClr val="bg2"/>
                </a:solidFill>
              </a:rPr>
              <a:t>Few purposes for loan have a higher tendency for default like small business, renewable energy, education and others. This might be due to risk associated with these ventures</a:t>
            </a:r>
            <a:r>
              <a:rPr lang="en-US" sz="1400" dirty="0" smtClean="0">
                <a:solidFill>
                  <a:schemeClr val="bg2"/>
                </a:solidFill>
              </a:rPr>
              <a:t>.</a:t>
            </a:r>
          </a:p>
          <a:p>
            <a:pPr marL="171450" indent="-171450">
              <a:buFont typeface="Arial" panose="020B0604020202020204" pitchFamily="34" charset="0"/>
              <a:buChar char="•"/>
            </a:pPr>
            <a:r>
              <a:rPr lang="en-US" sz="1400" b="1" dirty="0" smtClean="0"/>
              <a:t>inq_last_6mths</a:t>
            </a:r>
            <a:r>
              <a:rPr lang="en-US" sz="1400" dirty="0" smtClean="0"/>
              <a:t> </a:t>
            </a:r>
            <a:r>
              <a:rPr lang="en-US" sz="1400" dirty="0" smtClean="0"/>
              <a:t>: The number of inquiries in past 6 months (excluding auto and mortgage inquiries) : The number of inquiries in past 6 months: we found that tendency to default increases as number of inquiries in past 6 months increases beyond 2, this suggests an evidence of 'credit seeking behavior' on part of loan applicant. </a:t>
            </a:r>
          </a:p>
          <a:p>
            <a:pPr marL="171450" indent="-171450">
              <a:buFont typeface="Arial" panose="020B0604020202020204" pitchFamily="34" charset="0"/>
              <a:buChar char="•"/>
            </a:pPr>
            <a:endParaRPr lang="en-US" sz="1400" dirty="0">
              <a:solidFill>
                <a:schemeClr val="bg2"/>
              </a:solidFill>
            </a:endParaRPr>
          </a:p>
        </p:txBody>
      </p:sp>
      <p:sp>
        <p:nvSpPr>
          <p:cNvPr id="7" name="Rectangle 6"/>
          <p:cNvSpPr/>
          <p:nvPr/>
        </p:nvSpPr>
        <p:spPr>
          <a:xfrm rot="16200000">
            <a:off x="572391" y="3827715"/>
            <a:ext cx="1321822" cy="24987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 </a:t>
            </a:r>
          </a:p>
        </p:txBody>
      </p:sp>
      <p:sp>
        <p:nvSpPr>
          <p:cNvPr id="8" name="Rectangle 7"/>
          <p:cNvSpPr/>
          <p:nvPr/>
        </p:nvSpPr>
        <p:spPr>
          <a:xfrm>
            <a:off x="1358241" y="4765964"/>
            <a:ext cx="8636192" cy="18565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IN" sz="1400" b="1" dirty="0" err="1" smtClean="0"/>
              <a:t>loan_amount_by_annual_inc</a:t>
            </a:r>
            <a:r>
              <a:rPr lang="en-IN" sz="1400" b="1" dirty="0" smtClean="0"/>
              <a:t> </a:t>
            </a:r>
            <a:r>
              <a:rPr lang="en-IN" sz="1400" b="1" dirty="0" smtClean="0"/>
              <a:t>: </a:t>
            </a:r>
            <a:r>
              <a:rPr lang="en-IN" sz="1400" b="1" dirty="0" smtClean="0"/>
              <a:t>We </a:t>
            </a:r>
            <a:r>
              <a:rPr lang="en-IN" sz="1400" b="1" dirty="0" smtClean="0"/>
              <a:t>can conclude higher the ration between </a:t>
            </a:r>
            <a:r>
              <a:rPr lang="en-IN" sz="1400" b="1" dirty="0" err="1" smtClean="0"/>
              <a:t>loan_amount</a:t>
            </a:r>
            <a:r>
              <a:rPr lang="en-IN" sz="1400" b="1" dirty="0" smtClean="0"/>
              <a:t> and </a:t>
            </a:r>
            <a:r>
              <a:rPr lang="en-IN" sz="1400" b="1" dirty="0" err="1" smtClean="0"/>
              <a:t>annual_inc</a:t>
            </a:r>
            <a:r>
              <a:rPr lang="en-IN" sz="1400" b="1" dirty="0" smtClean="0"/>
              <a:t> higher the chances for customer to default </a:t>
            </a:r>
          </a:p>
          <a:p>
            <a:pPr marL="171450" indent="-171450">
              <a:buFont typeface="Arial" panose="020B0604020202020204" pitchFamily="34" charset="0"/>
              <a:buChar char="•"/>
            </a:pPr>
            <a:r>
              <a:rPr lang="en-IN" sz="1400" b="1" dirty="0" err="1" smtClean="0"/>
              <a:t>surplus_amount_per_month</a:t>
            </a:r>
            <a:r>
              <a:rPr lang="en-IN" sz="1400" b="1" dirty="0" smtClean="0"/>
              <a:t> :  As the surplus amount reduces , the propensity to default increases</a:t>
            </a:r>
          </a:p>
          <a:p>
            <a:pPr marL="171450" indent="-171450">
              <a:buFont typeface="Arial" panose="020B0604020202020204" pitchFamily="34" charset="0"/>
              <a:buChar char="•"/>
            </a:pPr>
            <a:r>
              <a:rPr lang="en-IN" sz="1400" b="1" dirty="0" smtClean="0"/>
              <a:t>Issue Month / Year : We observe that there is a spike in the % of Charged Off loan which are issued  towards </a:t>
            </a:r>
            <a:r>
              <a:rPr lang="en-IN" sz="1400" b="1" dirty="0" err="1" smtClean="0"/>
              <a:t>ed</a:t>
            </a:r>
            <a:r>
              <a:rPr lang="en-IN" sz="1400" b="1" dirty="0" smtClean="0"/>
              <a:t> of the yearly cycle (Dec) and whenever the  volume increases. The process of loan approval could be made better even while chasing volume . This is not controlled by approver and hence not a significant variable.</a:t>
            </a:r>
          </a:p>
          <a:p>
            <a:pPr marL="171450" indent="-171450">
              <a:buFont typeface="Arial" panose="020B0604020202020204" pitchFamily="34" charset="0"/>
              <a:buChar char="•"/>
            </a:pPr>
            <a:r>
              <a:rPr lang="en-IN" sz="1400" b="1" dirty="0" smtClean="0"/>
              <a:t>Credit Line issue year: A significant drop is seen in quality of loans for customers who were given credit line after 2004. The company may want to review the process and the credit line. </a:t>
            </a:r>
            <a:endParaRPr lang="en-IN" sz="1400" b="1" dirty="0"/>
          </a:p>
        </p:txBody>
      </p:sp>
      <p:sp>
        <p:nvSpPr>
          <p:cNvPr id="9" name="Rectangle 8"/>
          <p:cNvSpPr/>
          <p:nvPr/>
        </p:nvSpPr>
        <p:spPr>
          <a:xfrm rot="16200000">
            <a:off x="297414" y="5589354"/>
            <a:ext cx="1899484" cy="222167"/>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Derived</a:t>
            </a:r>
          </a:p>
        </p:txBody>
      </p:sp>
    </p:spTree>
    <p:extLst>
      <p:ext uri="{BB962C8B-B14F-4D97-AF65-F5344CB8AC3E}">
        <p14:creationId xmlns:p14="http://schemas.microsoft.com/office/powerpoint/2010/main" xmlns="" val="247427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1567</TotalTime>
  <Words>1226</Words>
  <Application>Microsoft Office PowerPoint</Application>
  <PresentationFormat>Custom</PresentationFormat>
  <Paragraphs>129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LENDING CLUB CASE STUDY   SUBMISSION </vt:lpstr>
      <vt:lpstr>Introduction and Purpose</vt:lpstr>
      <vt:lpstr>Data Understanding</vt:lpstr>
      <vt:lpstr>Data Cleaning and Manipulation</vt:lpstr>
      <vt:lpstr>Data  Analysis : Insight into establishing Impacting variables : Customer Variable – pub_rec/pub_rec_bankruptcies</vt:lpstr>
      <vt:lpstr>Data  Analysis : Insight into establishing Impacting variables : Derived Variable – annual_installment over annual_income</vt:lpstr>
      <vt:lpstr>Conclusion &amp; Recommendation</vt:lpstr>
      <vt:lpstr>Data Analysis: Other Impacting Variables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Kamalm</cp:lastModifiedBy>
  <cp:revision>77</cp:revision>
  <dcterms:created xsi:type="dcterms:W3CDTF">2016-06-09T08:16:28Z</dcterms:created>
  <dcterms:modified xsi:type="dcterms:W3CDTF">2019-02-03T08:18:31Z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Peeyush_Singhal@ad.infosys.com</vt:lpwstr>
  </property>
  <property fmtid="{D5CDD505-2E9C-101B-9397-08002B2CF9AE}" pid="5" name="MSIP_Label_be4b3411-284d-4d31-bd4f-bc13ef7f1fd6_SetDate">
    <vt:lpwstr>2019-01-05T18:27:21.6735258Z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Peeyush_Singhal@ad.infosys.com</vt:lpwstr>
  </property>
  <property fmtid="{D5CDD505-2E9C-101B-9397-08002B2CF9AE}" pid="12" name="MSIP_Label_a0819fa7-4367-4500-ba88-dd630d977609_SetDate">
    <vt:lpwstr>2019-01-05T18:27:21.6735258Z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