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be45aed03998ca3" providerId="LiveId" clId="{9EE1F6A4-612F-4046-9BAD-4A5D80F6B4E4}"/>
    <pc:docChg chg="custSel addSld delSld modSld sldOrd">
      <pc:chgData name="" userId="2be45aed03998ca3" providerId="LiveId" clId="{9EE1F6A4-612F-4046-9BAD-4A5D80F6B4E4}" dt="2024-09-29T12:02:52.135" v="578" actId="20577"/>
      <pc:docMkLst>
        <pc:docMk/>
      </pc:docMkLst>
      <pc:sldChg chg="modSp">
        <pc:chgData name="" userId="2be45aed03998ca3" providerId="LiveId" clId="{9EE1F6A4-612F-4046-9BAD-4A5D80F6B4E4}" dt="2024-09-19T11:40:37.981" v="253" actId="5793"/>
        <pc:sldMkLst>
          <pc:docMk/>
          <pc:sldMk cId="0" sldId="257"/>
        </pc:sldMkLst>
        <pc:spChg chg="mod">
          <ac:chgData name="" userId="2be45aed03998ca3" providerId="LiveId" clId="{9EE1F6A4-612F-4046-9BAD-4A5D80F6B4E4}" dt="2024-09-19T11:40:37.981" v="253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1:40:41.544" v="256" actId="5793"/>
        <pc:sldMkLst>
          <pc:docMk/>
          <pc:sldMk cId="0" sldId="258"/>
        </pc:sldMkLst>
        <pc:spChg chg="mod">
          <ac:chgData name="" userId="2be45aed03998ca3" providerId="LiveId" clId="{9EE1F6A4-612F-4046-9BAD-4A5D80F6B4E4}" dt="2024-09-19T11:40:41.544" v="256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29T12:00:53.055" v="570" actId="20577"/>
        <pc:sldMkLst>
          <pc:docMk/>
          <pc:sldMk cId="0" sldId="259"/>
        </pc:sldMkLst>
        <pc:spChg chg="mod">
          <ac:chgData name="" userId="2be45aed03998ca3" providerId="LiveId" clId="{9EE1F6A4-612F-4046-9BAD-4A5D80F6B4E4}" dt="2024-09-29T11:59:48.987" v="371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" userId="2be45aed03998ca3" providerId="LiveId" clId="{9EE1F6A4-612F-4046-9BAD-4A5D80F6B4E4}" dt="2024-09-29T12:00:53.055" v="57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del">
        <pc:chgData name="" userId="2be45aed03998ca3" providerId="LiveId" clId="{9EE1F6A4-612F-4046-9BAD-4A5D80F6B4E4}" dt="2024-09-29T12:01:02.257" v="571" actId="2696"/>
        <pc:sldMkLst>
          <pc:docMk/>
          <pc:sldMk cId="0" sldId="260"/>
        </pc:sldMkLst>
        <pc:spChg chg="mod">
          <ac:chgData name="" userId="2be45aed03998ca3" providerId="LiveId" clId="{9EE1F6A4-612F-4046-9BAD-4A5D80F6B4E4}" dt="2024-09-19T11:40:48.364" v="261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1:40:52.033" v="264" actId="5793"/>
        <pc:sldMkLst>
          <pc:docMk/>
          <pc:sldMk cId="0" sldId="261"/>
        </pc:sldMkLst>
        <pc:spChg chg="mod">
          <ac:chgData name="" userId="2be45aed03998ca3" providerId="LiveId" clId="{9EE1F6A4-612F-4046-9BAD-4A5D80F6B4E4}" dt="2024-09-19T11:40:52.033" v="264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1:40:56.155" v="267" actId="5793"/>
        <pc:sldMkLst>
          <pc:docMk/>
          <pc:sldMk cId="0" sldId="262"/>
        </pc:sldMkLst>
        <pc:spChg chg="mod">
          <ac:chgData name="" userId="2be45aed03998ca3" providerId="LiveId" clId="{9EE1F6A4-612F-4046-9BAD-4A5D80F6B4E4}" dt="2024-09-19T11:40:56.155" v="267" actId="5793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1:41:00.792" v="271" actId="5793"/>
        <pc:sldMkLst>
          <pc:docMk/>
          <pc:sldMk cId="0" sldId="263"/>
        </pc:sldMkLst>
        <pc:spChg chg="mod">
          <ac:chgData name="" userId="2be45aed03998ca3" providerId="LiveId" clId="{9EE1F6A4-612F-4046-9BAD-4A5D80F6B4E4}" dt="2024-09-19T11:41:00.792" v="271" actId="5793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3:06:41.938" v="325" actId="20577"/>
        <pc:sldMkLst>
          <pc:docMk/>
          <pc:sldMk cId="0" sldId="264"/>
        </pc:sldMkLst>
        <pc:spChg chg="mod">
          <ac:chgData name="" userId="2be45aed03998ca3" providerId="LiveId" clId="{9EE1F6A4-612F-4046-9BAD-4A5D80F6B4E4}" dt="2024-09-19T13:06:41.938" v="325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1:40:31.902" v="249" actId="5793"/>
        <pc:sldMkLst>
          <pc:docMk/>
          <pc:sldMk cId="0" sldId="265"/>
        </pc:sldMkLst>
        <pc:spChg chg="mod">
          <ac:chgData name="" userId="2be45aed03998ca3" providerId="LiveId" clId="{9EE1F6A4-612F-4046-9BAD-4A5D80F6B4E4}" dt="2024-09-19T11:40:31.902" v="249" actId="579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" userId="2be45aed03998ca3" providerId="LiveId" clId="{9EE1F6A4-612F-4046-9BAD-4A5D80F6B4E4}" dt="2024-09-19T14:21:02.342" v="328" actId="20577"/>
        <pc:sldMkLst>
          <pc:docMk/>
          <pc:sldMk cId="0" sldId="266"/>
        </pc:sldMkLst>
        <pc:spChg chg="mod">
          <ac:chgData name="" userId="2be45aed03998ca3" providerId="LiveId" clId="{9EE1F6A4-612F-4046-9BAD-4A5D80F6B4E4}" dt="2024-09-19T14:21:02.342" v="328" actId="20577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add">
        <pc:chgData name="" userId="2be45aed03998ca3" providerId="LiveId" clId="{9EE1F6A4-612F-4046-9BAD-4A5D80F6B4E4}" dt="2024-09-19T13:05:17.774" v="320" actId="1076"/>
        <pc:sldMkLst>
          <pc:docMk/>
          <pc:sldMk cId="1294684812" sldId="267"/>
        </pc:sldMkLst>
        <pc:spChg chg="mod">
          <ac:chgData name="" userId="2be45aed03998ca3" providerId="LiveId" clId="{9EE1F6A4-612F-4046-9BAD-4A5D80F6B4E4}" dt="2024-09-19T13:05:16.082" v="319" actId="1076"/>
          <ac:spMkLst>
            <pc:docMk/>
            <pc:sldMk cId="1294684812" sldId="267"/>
            <ac:spMk id="2" creationId="{3D6C7C36-EE1C-4522-B927-262B450681D4}"/>
          </ac:spMkLst>
        </pc:spChg>
        <pc:spChg chg="del">
          <ac:chgData name="" userId="2be45aed03998ca3" providerId="LiveId" clId="{9EE1F6A4-612F-4046-9BAD-4A5D80F6B4E4}" dt="2024-09-19T11:40:13.650" v="242" actId="478"/>
          <ac:spMkLst>
            <pc:docMk/>
            <pc:sldMk cId="1294684812" sldId="267"/>
            <ac:spMk id="3" creationId="{0DD18186-E78C-4305-9ADB-FB76012C6911}"/>
          </ac:spMkLst>
        </pc:spChg>
        <pc:picChg chg="add mod">
          <ac:chgData name="" userId="2be45aed03998ca3" providerId="LiveId" clId="{9EE1F6A4-612F-4046-9BAD-4A5D80F6B4E4}" dt="2024-09-19T13:05:17.774" v="320" actId="1076"/>
          <ac:picMkLst>
            <pc:docMk/>
            <pc:sldMk cId="1294684812" sldId="267"/>
            <ac:picMk id="4" creationId="{C291357F-78FA-4AC9-9747-457721E7CD0E}"/>
          </ac:picMkLst>
        </pc:picChg>
      </pc:sldChg>
      <pc:sldChg chg="modSp add ord modTransition">
        <pc:chgData name="" userId="2be45aed03998ca3" providerId="LiveId" clId="{9EE1F6A4-612F-4046-9BAD-4A5D80F6B4E4}" dt="2024-09-29T12:02:42.515" v="575" actId="20577"/>
        <pc:sldMkLst>
          <pc:docMk/>
          <pc:sldMk cId="752077527" sldId="268"/>
        </pc:sldMkLst>
        <pc:spChg chg="mod">
          <ac:chgData name="" userId="2be45aed03998ca3" providerId="LiveId" clId="{9EE1F6A4-612F-4046-9BAD-4A5D80F6B4E4}" dt="2024-09-16T09:43:19.197" v="47" actId="20577"/>
          <ac:spMkLst>
            <pc:docMk/>
            <pc:sldMk cId="752077527" sldId="268"/>
            <ac:spMk id="2" creationId="{B40236C8-E177-4264-A16B-1297F88DACFE}"/>
          </ac:spMkLst>
        </pc:spChg>
        <pc:spChg chg="mod">
          <ac:chgData name="" userId="2be45aed03998ca3" providerId="LiveId" clId="{9EE1F6A4-612F-4046-9BAD-4A5D80F6B4E4}" dt="2024-09-29T12:02:42.515" v="575" actId="20577"/>
          <ac:spMkLst>
            <pc:docMk/>
            <pc:sldMk cId="752077527" sldId="268"/>
            <ac:spMk id="3" creationId="{46B777A6-FE94-4CE9-8BB8-E511F3187D23}"/>
          </ac:spMkLst>
        </pc:spChg>
      </pc:sldChg>
      <pc:sldChg chg="modSp add">
        <pc:chgData name="" userId="2be45aed03998ca3" providerId="LiveId" clId="{9EE1F6A4-612F-4046-9BAD-4A5D80F6B4E4}" dt="2024-09-29T12:02:52.135" v="578" actId="20577"/>
        <pc:sldMkLst>
          <pc:docMk/>
          <pc:sldMk cId="3583241549" sldId="270"/>
        </pc:sldMkLst>
        <pc:spChg chg="mod">
          <ac:chgData name="" userId="2be45aed03998ca3" providerId="LiveId" clId="{9EE1F6A4-612F-4046-9BAD-4A5D80F6B4E4}" dt="2024-09-29T12:02:52.135" v="578" actId="20577"/>
          <ac:spMkLst>
            <pc:docMk/>
            <pc:sldMk cId="3583241549" sldId="270"/>
            <ac:spMk id="2" creationId="{B5441FDD-E9F8-4940-BD63-1B2F123466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8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sys.technikum-wien.at/mio/mcs/1/its/download/itsecurity.pdf" TargetMode="External"/><Relationship Id="rId2" Type="http://schemas.openxmlformats.org/officeDocument/2006/relationships/hyperlink" Target="https://en.wikipedia.org/wiki/Symmetric-key_algorith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Symmetrischer</a:t>
            </a:r>
            <a:r>
              <a:rPr dirty="0"/>
              <a:t> </a:t>
            </a:r>
            <a:r>
              <a:rPr dirty="0" err="1"/>
              <a:t>Verschlüsselungsalgorithmus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Ilic Sanja – cs24m018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C7C36-EE1C-4522-B927-262B4506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77" y="365760"/>
            <a:ext cx="7269480" cy="798469"/>
          </a:xfrm>
        </p:spPr>
        <p:txBody>
          <a:bodyPr/>
          <a:lstStyle/>
          <a:p>
            <a:r>
              <a:rPr lang="de-AT" dirty="0"/>
              <a:t>Vergleich Grafik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91357F-78FA-4AC9-9747-457721E7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7" y="1248498"/>
            <a:ext cx="5580952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8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 und 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Algorithmus</a:t>
            </a:r>
            <a:r>
              <a:rPr dirty="0"/>
              <a:t> </a:t>
            </a:r>
            <a:r>
              <a:rPr dirty="0" err="1"/>
              <a:t>bietet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einfache</a:t>
            </a:r>
            <a:r>
              <a:rPr dirty="0"/>
              <a:t>, </a:t>
            </a:r>
            <a:r>
              <a:rPr dirty="0" err="1"/>
              <a:t>aber</a:t>
            </a:r>
            <a:r>
              <a:rPr dirty="0"/>
              <a:t>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Verschlüsselung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j</a:t>
            </a:r>
            <a:r>
              <a:rPr dirty="0" err="1"/>
              <a:t>ede</a:t>
            </a:r>
            <a:r>
              <a:rPr dirty="0"/>
              <a:t> </a:t>
            </a:r>
            <a:r>
              <a:rPr dirty="0" err="1"/>
              <a:t>Komponente</a:t>
            </a:r>
            <a:r>
              <a:rPr dirty="0"/>
              <a:t> </a:t>
            </a:r>
            <a:r>
              <a:rPr dirty="0" err="1"/>
              <a:t>spielt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entscheidende</a:t>
            </a:r>
            <a:r>
              <a:rPr dirty="0"/>
              <a:t> Rolle </a:t>
            </a:r>
            <a:r>
              <a:rPr dirty="0" err="1"/>
              <a:t>für</a:t>
            </a:r>
            <a:r>
              <a:rPr dirty="0"/>
              <a:t> die </a:t>
            </a:r>
            <a:r>
              <a:rPr dirty="0" err="1"/>
              <a:t>Sicherheit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236C8-E177-4264-A16B-1297F88D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777A6-FE94-4CE9-8BB8-E511F318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>
                <a:hlinkClick r:id="rId2"/>
              </a:rPr>
              <a:t>Symmetric-key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algorithm</a:t>
            </a:r>
            <a:r>
              <a:rPr lang="de-AT" dirty="0">
                <a:hlinkClick r:id="rId2"/>
              </a:rPr>
              <a:t> – Wikipedia</a:t>
            </a:r>
            <a:endParaRPr lang="de-AT" dirty="0"/>
          </a:p>
          <a:p>
            <a:r>
              <a:rPr lang="de-DE" dirty="0"/>
              <a:t>Studienbrief zur Symmetrischen Verschlüsselung – Diese Quelle enthält die theoretischen Grundlagen und Konzepte, die bei der Implementierung des symmetrischen Blockalgorithmus angewendet wurden, wie Blockchiffren, Permutation, Substitution und </a:t>
            </a:r>
            <a:r>
              <a:rPr lang="de-DE" dirty="0" err="1"/>
              <a:t>Padding</a:t>
            </a:r>
            <a:r>
              <a:rPr lang="de-DE" dirty="0"/>
              <a:t>. - </a:t>
            </a:r>
            <a:r>
              <a:rPr lang="de-DE" dirty="0">
                <a:hlinkClick r:id="rId3"/>
              </a:rPr>
              <a:t>https://embsys.technikum-wien.at/mio/mcs/1/its/download/itsecurity.pdf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207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41FDD-E9F8-4940-BD63-1B2F123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69" y="2508325"/>
            <a:ext cx="7269480" cy="1325562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5832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Überblick über den gesamten Algorithmus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lang="de-AT" dirty="0"/>
              <a:t>•</a:t>
            </a:r>
            <a:r>
              <a:rPr dirty="0" err="1"/>
              <a:t>Algorithmus</a:t>
            </a:r>
            <a:r>
              <a:rPr dirty="0"/>
              <a:t> </a:t>
            </a:r>
            <a:r>
              <a:rPr dirty="0" err="1"/>
              <a:t>verwendet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Kombination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Permutation und Substitution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dirty="0" err="1"/>
              <a:t>Klartext</a:t>
            </a:r>
            <a:r>
              <a:rPr dirty="0"/>
              <a:t> </a:t>
            </a:r>
            <a:r>
              <a:rPr lang="de-AT" dirty="0"/>
              <a:t>wird </a:t>
            </a:r>
            <a:r>
              <a:rPr dirty="0" err="1"/>
              <a:t>umcodiert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dirty="0" err="1"/>
              <a:t>dann</a:t>
            </a:r>
            <a:r>
              <a:rPr dirty="0"/>
              <a:t> in </a:t>
            </a:r>
            <a:r>
              <a:rPr dirty="0" err="1"/>
              <a:t>Blöcke</a:t>
            </a:r>
            <a:r>
              <a:rPr dirty="0"/>
              <a:t> </a:t>
            </a:r>
            <a:r>
              <a:rPr dirty="0" err="1"/>
              <a:t>aufgeteilt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j</a:t>
            </a:r>
            <a:r>
              <a:rPr dirty="0" err="1"/>
              <a:t>eder</a:t>
            </a:r>
            <a:r>
              <a:rPr dirty="0"/>
              <a:t> Block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mehrere</a:t>
            </a:r>
            <a:r>
              <a:rPr dirty="0"/>
              <a:t> </a:t>
            </a:r>
            <a:r>
              <a:rPr dirty="0" err="1"/>
              <a:t>Runden</a:t>
            </a:r>
            <a:r>
              <a:rPr dirty="0"/>
              <a:t> von Permutation und Substitution </a:t>
            </a:r>
            <a:r>
              <a:rPr dirty="0" err="1"/>
              <a:t>verschlüsselt</a:t>
            </a:r>
            <a:endParaRPr dirty="0"/>
          </a:p>
          <a:p>
            <a:pPr marL="0" indent="0">
              <a:buNone/>
            </a:pPr>
            <a:r>
              <a:rPr lang="de-AT" dirty="0"/>
              <a:t>•</a:t>
            </a:r>
            <a:r>
              <a:rPr dirty="0" err="1"/>
              <a:t>verschlüsselten</a:t>
            </a:r>
            <a:r>
              <a:rPr dirty="0"/>
              <a:t> </a:t>
            </a:r>
            <a:r>
              <a:rPr dirty="0" err="1"/>
              <a:t>Blöcke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einem</a:t>
            </a:r>
            <a:r>
              <a:rPr dirty="0"/>
              <a:t> </a:t>
            </a:r>
            <a:r>
              <a:rPr dirty="0" err="1"/>
              <a:t>verschlüsselten</a:t>
            </a:r>
            <a:r>
              <a:rPr dirty="0"/>
              <a:t> Text </a:t>
            </a:r>
            <a:r>
              <a:rPr dirty="0" err="1"/>
              <a:t>kombiniert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Die Bedeutung der symmetrischen Verschlüsselung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s</a:t>
            </a:r>
            <a:r>
              <a:rPr dirty="0" err="1"/>
              <a:t>ymmetrische</a:t>
            </a:r>
            <a:r>
              <a:rPr dirty="0"/>
              <a:t> </a:t>
            </a:r>
            <a:r>
              <a:rPr dirty="0" err="1"/>
              <a:t>Verschlüsselung</a:t>
            </a:r>
            <a:r>
              <a:rPr dirty="0"/>
              <a:t>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der </a:t>
            </a:r>
            <a:r>
              <a:rPr dirty="0" err="1"/>
              <a:t>ältesten</a:t>
            </a:r>
            <a:r>
              <a:rPr dirty="0"/>
              <a:t> und am </a:t>
            </a:r>
            <a:r>
              <a:rPr dirty="0" err="1"/>
              <a:t>weitesten</a:t>
            </a:r>
            <a:r>
              <a:rPr dirty="0"/>
              <a:t> </a:t>
            </a:r>
            <a:r>
              <a:rPr dirty="0" err="1"/>
              <a:t>verbreiteten</a:t>
            </a:r>
            <a:r>
              <a:rPr dirty="0"/>
              <a:t> </a:t>
            </a:r>
            <a:r>
              <a:rPr dirty="0" err="1"/>
              <a:t>Methoden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effizient</a:t>
            </a:r>
            <a:r>
              <a:rPr dirty="0"/>
              <a:t> und </a:t>
            </a:r>
            <a:r>
              <a:rPr dirty="0" err="1"/>
              <a:t>eignet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besonders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den </a:t>
            </a:r>
            <a:r>
              <a:rPr dirty="0" err="1"/>
              <a:t>sicheren</a:t>
            </a:r>
            <a:r>
              <a:rPr dirty="0"/>
              <a:t> </a:t>
            </a:r>
            <a:r>
              <a:rPr dirty="0" err="1"/>
              <a:t>Datentransfer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h</a:t>
            </a:r>
            <a:r>
              <a:rPr dirty="0" err="1"/>
              <a:t>äufig</a:t>
            </a:r>
            <a:r>
              <a:rPr dirty="0"/>
              <a:t> </a:t>
            </a:r>
            <a:r>
              <a:rPr dirty="0" err="1"/>
              <a:t>verwendet</a:t>
            </a:r>
            <a:r>
              <a:rPr dirty="0"/>
              <a:t> in </a:t>
            </a:r>
            <a:r>
              <a:rPr dirty="0" err="1"/>
              <a:t>Anwendungen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sicheren</a:t>
            </a:r>
            <a:r>
              <a:rPr dirty="0"/>
              <a:t> </a:t>
            </a:r>
            <a:r>
              <a:rPr dirty="0" err="1"/>
              <a:t>Kommunikationsprotokollen</a:t>
            </a:r>
            <a:r>
              <a:rPr dirty="0"/>
              <a:t> und </a:t>
            </a:r>
            <a:r>
              <a:rPr dirty="0" err="1"/>
              <a:t>Dateiverschlüsselung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Komponente</a:t>
            </a:r>
            <a:r>
              <a:rPr dirty="0"/>
              <a:t> 1 </a:t>
            </a:r>
            <a:r>
              <a:rPr lang="de-AT" dirty="0"/>
              <a:t>– </a:t>
            </a:r>
            <a:r>
              <a:rPr lang="de-AT" dirty="0" err="1"/>
              <a:t>Substition</a:t>
            </a:r>
            <a:r>
              <a:rPr lang="de-AT" dirty="0"/>
              <a:t> des Klartexts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Klartext</a:t>
            </a:r>
            <a:r>
              <a:rPr lang="de-AT" dirty="0"/>
              <a:t> wird vor der eigentlichen Verschlüsselung mit </a:t>
            </a:r>
            <a:r>
              <a:rPr lang="de-AT" dirty="0" err="1"/>
              <a:t>Ceasar</a:t>
            </a:r>
            <a:r>
              <a:rPr lang="de-AT" dirty="0"/>
              <a:t>-Verschlüsselung substituiert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Zeichen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um </a:t>
            </a:r>
            <a:r>
              <a:rPr dirty="0" err="1"/>
              <a:t>festen</a:t>
            </a:r>
            <a:r>
              <a:rPr dirty="0"/>
              <a:t> Wert </a:t>
            </a:r>
            <a:r>
              <a:rPr dirty="0" err="1"/>
              <a:t>verschoben</a:t>
            </a:r>
            <a:r>
              <a:rPr dirty="0"/>
              <a:t> (</a:t>
            </a:r>
            <a:r>
              <a:rPr dirty="0" err="1"/>
              <a:t>z.B</a:t>
            </a:r>
            <a:r>
              <a:rPr dirty="0"/>
              <a:t>. +3)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Ziel</a:t>
            </a:r>
            <a:r>
              <a:rPr dirty="0"/>
              <a:t>: </a:t>
            </a:r>
            <a:r>
              <a:rPr dirty="0" err="1"/>
              <a:t>Erschweren</a:t>
            </a:r>
            <a:r>
              <a:rPr dirty="0"/>
              <a:t> der </a:t>
            </a:r>
            <a:r>
              <a:rPr dirty="0" err="1"/>
              <a:t>Entzifferung</a:t>
            </a:r>
            <a:r>
              <a:rPr dirty="0"/>
              <a:t> des </a:t>
            </a:r>
            <a:r>
              <a:rPr dirty="0" err="1"/>
              <a:t>Klartexts</a:t>
            </a:r>
            <a:r>
              <a:rPr lang="de-AT" dirty="0"/>
              <a:t>, bevor der symmetrische Blockalgorithmus angewendet wird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Komponente 2 - Aufteilung in Blöcke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umcodierte</a:t>
            </a:r>
            <a:r>
              <a:rPr dirty="0"/>
              <a:t> Text </a:t>
            </a:r>
            <a:r>
              <a:rPr dirty="0" err="1"/>
              <a:t>wird</a:t>
            </a:r>
            <a:r>
              <a:rPr dirty="0"/>
              <a:t> in </a:t>
            </a:r>
            <a:r>
              <a:rPr dirty="0" err="1"/>
              <a:t>Blöcke</a:t>
            </a:r>
            <a:r>
              <a:rPr dirty="0"/>
              <a:t> fester </a:t>
            </a:r>
            <a:r>
              <a:rPr dirty="0" err="1"/>
              <a:t>Größe</a:t>
            </a:r>
            <a:r>
              <a:rPr dirty="0"/>
              <a:t> </a:t>
            </a:r>
            <a:r>
              <a:rPr dirty="0" err="1"/>
              <a:t>aufgeteilt</a:t>
            </a:r>
            <a:r>
              <a:rPr dirty="0"/>
              <a:t> (</a:t>
            </a:r>
            <a:r>
              <a:rPr dirty="0" err="1"/>
              <a:t>z.B</a:t>
            </a:r>
            <a:r>
              <a:rPr dirty="0"/>
              <a:t>. 8 </a:t>
            </a:r>
            <a:r>
              <a:rPr dirty="0" err="1"/>
              <a:t>Zeichen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f</a:t>
            </a:r>
            <a:r>
              <a:rPr dirty="0" err="1"/>
              <a:t>alls</a:t>
            </a:r>
            <a:r>
              <a:rPr dirty="0"/>
              <a:t> </a:t>
            </a:r>
            <a:r>
              <a:rPr dirty="0" err="1"/>
              <a:t>nötig</a:t>
            </a:r>
            <a:r>
              <a:rPr dirty="0"/>
              <a:t>,</a:t>
            </a:r>
            <a:r>
              <a:rPr lang="de-AT" dirty="0"/>
              <a:t> </a:t>
            </a:r>
            <a:r>
              <a:rPr dirty="0"/>
              <a:t>Padding </a:t>
            </a:r>
            <a:r>
              <a:rPr dirty="0" err="1"/>
              <a:t>hinzugefügt</a:t>
            </a:r>
            <a:r>
              <a:rPr dirty="0"/>
              <a:t>, um die </a:t>
            </a:r>
            <a:r>
              <a:rPr dirty="0" err="1"/>
              <a:t>Blöcke</a:t>
            </a:r>
            <a:r>
              <a:rPr lang="de-AT" dirty="0"/>
              <a:t> </a:t>
            </a:r>
            <a:r>
              <a:rPr dirty="0" err="1"/>
              <a:t>füllen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Ziel</a:t>
            </a:r>
            <a:r>
              <a:rPr dirty="0"/>
              <a:t>: </a:t>
            </a:r>
            <a:r>
              <a:rPr dirty="0" err="1"/>
              <a:t>Strukturierung</a:t>
            </a:r>
            <a:r>
              <a:rPr dirty="0"/>
              <a:t> des </a:t>
            </a:r>
            <a:r>
              <a:rPr dirty="0" err="1"/>
              <a:t>Textes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die </a:t>
            </a:r>
            <a:r>
              <a:rPr dirty="0" err="1"/>
              <a:t>Blockverschlüsselung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Padding - Sicherstellen einer ordnungsgemäßen Blockstruktur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Padding </a:t>
            </a:r>
            <a:r>
              <a:rPr dirty="0" err="1"/>
              <a:t>sorgt</a:t>
            </a:r>
            <a:r>
              <a:rPr dirty="0"/>
              <a:t> </a:t>
            </a:r>
            <a:r>
              <a:rPr dirty="0" err="1"/>
              <a:t>dafür</a:t>
            </a:r>
            <a:r>
              <a:rPr dirty="0"/>
              <a:t>, </a:t>
            </a:r>
            <a:r>
              <a:rPr dirty="0" err="1"/>
              <a:t>dass</a:t>
            </a:r>
            <a:r>
              <a:rPr lang="de-AT" dirty="0"/>
              <a:t> </a:t>
            </a:r>
            <a:r>
              <a:rPr dirty="0" err="1"/>
              <a:t>Blöcke</a:t>
            </a:r>
            <a:r>
              <a:rPr dirty="0"/>
              <a:t> die </a:t>
            </a:r>
            <a:r>
              <a:rPr dirty="0" err="1"/>
              <a:t>gleiche</a:t>
            </a:r>
            <a:r>
              <a:rPr dirty="0"/>
              <a:t> </a:t>
            </a:r>
            <a:r>
              <a:rPr dirty="0" err="1"/>
              <a:t>Größe</a:t>
            </a:r>
            <a:r>
              <a:rPr dirty="0"/>
              <a:t> </a:t>
            </a:r>
            <a:r>
              <a:rPr dirty="0" err="1"/>
              <a:t>haben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notwendig</a:t>
            </a:r>
            <a:r>
              <a:rPr dirty="0"/>
              <a:t>, um </a:t>
            </a:r>
            <a:r>
              <a:rPr dirty="0" err="1"/>
              <a:t>Verschlüsselungsprozess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standardisieren</a:t>
            </a:r>
            <a:endParaRPr dirty="0"/>
          </a:p>
          <a:p>
            <a:pPr marL="0" indent="0">
              <a:buNone/>
            </a:pPr>
            <a:r>
              <a:rPr dirty="0"/>
              <a:t>• Padding-</a:t>
            </a:r>
            <a:r>
              <a:rPr dirty="0" err="1"/>
              <a:t>Zeichen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der </a:t>
            </a:r>
            <a:r>
              <a:rPr dirty="0" err="1"/>
              <a:t>Entschlüsselung</a:t>
            </a:r>
            <a:r>
              <a:rPr dirty="0"/>
              <a:t> </a:t>
            </a:r>
            <a:r>
              <a:rPr dirty="0" err="1"/>
              <a:t>wieder</a:t>
            </a:r>
            <a:r>
              <a:rPr dirty="0"/>
              <a:t> </a:t>
            </a:r>
            <a:r>
              <a:rPr dirty="0" err="1"/>
              <a:t>entfernt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Komponente 3 - Permutation und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j</a:t>
            </a:r>
            <a:r>
              <a:rPr dirty="0" err="1"/>
              <a:t>eder</a:t>
            </a:r>
            <a:r>
              <a:rPr dirty="0"/>
              <a:t> Block in </a:t>
            </a:r>
            <a:r>
              <a:rPr dirty="0" err="1"/>
              <a:t>mehreren</a:t>
            </a:r>
            <a:r>
              <a:rPr dirty="0"/>
              <a:t> </a:t>
            </a:r>
            <a:r>
              <a:rPr dirty="0" err="1"/>
              <a:t>Runden</a:t>
            </a:r>
            <a:r>
              <a:rPr dirty="0"/>
              <a:t> </a:t>
            </a:r>
            <a:r>
              <a:rPr dirty="0" err="1"/>
              <a:t>permutiert</a:t>
            </a:r>
            <a:r>
              <a:rPr dirty="0"/>
              <a:t> und </a:t>
            </a:r>
            <a:r>
              <a:rPr dirty="0" err="1"/>
              <a:t>substituiert</a:t>
            </a:r>
            <a:endParaRPr dirty="0"/>
          </a:p>
          <a:p>
            <a:pPr marL="0" indent="0">
              <a:buNone/>
            </a:pPr>
            <a:r>
              <a:rPr dirty="0"/>
              <a:t>• Permutation: </a:t>
            </a:r>
            <a:r>
              <a:rPr dirty="0" err="1"/>
              <a:t>Umordnen</a:t>
            </a:r>
            <a:r>
              <a:rPr dirty="0"/>
              <a:t> der </a:t>
            </a:r>
            <a:r>
              <a:rPr dirty="0" err="1"/>
              <a:t>Zeichen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Block (</a:t>
            </a:r>
            <a:r>
              <a:rPr dirty="0" err="1"/>
              <a:t>Verwendung</a:t>
            </a:r>
            <a:r>
              <a:rPr dirty="0"/>
              <a:t> </a:t>
            </a:r>
            <a:r>
              <a:rPr dirty="0" err="1"/>
              <a:t>eines</a:t>
            </a:r>
            <a:r>
              <a:rPr dirty="0"/>
              <a:t> Musters)</a:t>
            </a:r>
          </a:p>
          <a:p>
            <a:pPr marL="0" indent="0">
              <a:buNone/>
            </a:pPr>
            <a:r>
              <a:rPr dirty="0"/>
              <a:t>• Substitution: </a:t>
            </a:r>
            <a:r>
              <a:rPr dirty="0" err="1"/>
              <a:t>Zeichen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Block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XOR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einem</a:t>
            </a:r>
            <a:r>
              <a:rPr dirty="0"/>
              <a:t> </a:t>
            </a:r>
            <a:r>
              <a:rPr dirty="0" err="1"/>
              <a:t>Schlüssel</a:t>
            </a:r>
            <a:r>
              <a:rPr dirty="0"/>
              <a:t> </a:t>
            </a:r>
            <a:r>
              <a:rPr dirty="0" err="1"/>
              <a:t>ersetzt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Ziel</a:t>
            </a:r>
            <a:r>
              <a:rPr dirty="0"/>
              <a:t>: </a:t>
            </a:r>
            <a:r>
              <a:rPr dirty="0" err="1"/>
              <a:t>Erhöhen</a:t>
            </a:r>
            <a:r>
              <a:rPr dirty="0"/>
              <a:t> der </a:t>
            </a:r>
            <a:r>
              <a:rPr dirty="0" err="1"/>
              <a:t>Sicherheit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Verschleiern</a:t>
            </a:r>
            <a:r>
              <a:rPr dirty="0"/>
              <a:t> der </a:t>
            </a:r>
            <a:r>
              <a:rPr dirty="0" err="1"/>
              <a:t>ursprünglichen</a:t>
            </a:r>
            <a:r>
              <a:rPr dirty="0"/>
              <a:t> </a:t>
            </a:r>
            <a:r>
              <a:rPr dirty="0" err="1"/>
              <a:t>Zeichen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Mehrere Runden - Erhöhung der Sicherheit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m</a:t>
            </a:r>
            <a:r>
              <a:rPr dirty="0" err="1"/>
              <a:t>ehrere</a:t>
            </a:r>
            <a:r>
              <a:rPr dirty="0"/>
              <a:t> </a:t>
            </a:r>
            <a:r>
              <a:rPr dirty="0" err="1"/>
              <a:t>Runden</a:t>
            </a:r>
            <a:r>
              <a:rPr dirty="0"/>
              <a:t> </a:t>
            </a:r>
            <a:r>
              <a:rPr lang="de-AT" dirty="0"/>
              <a:t>(</a:t>
            </a:r>
            <a:r>
              <a:rPr dirty="0"/>
              <a:t>Permutation und </a:t>
            </a:r>
            <a:r>
              <a:rPr dirty="0" err="1"/>
              <a:t>Substitutio</a:t>
            </a:r>
            <a:r>
              <a:rPr lang="de-AT" dirty="0"/>
              <a:t>n)</a:t>
            </a:r>
            <a:r>
              <a:rPr dirty="0"/>
              <a:t> </a:t>
            </a:r>
            <a:r>
              <a:rPr dirty="0" err="1"/>
              <a:t>verstärken</a:t>
            </a:r>
            <a:r>
              <a:rPr lang="de-AT" dirty="0"/>
              <a:t> </a:t>
            </a:r>
            <a:r>
              <a:rPr dirty="0" err="1"/>
              <a:t>Verschlüsselung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de-AT" dirty="0"/>
              <a:t>j</a:t>
            </a:r>
            <a:r>
              <a:rPr dirty="0" err="1"/>
              <a:t>ede</a:t>
            </a:r>
            <a:r>
              <a:rPr dirty="0"/>
              <a:t> </a:t>
            </a:r>
            <a:r>
              <a:rPr dirty="0" err="1"/>
              <a:t>Runde</a:t>
            </a:r>
            <a:r>
              <a:rPr dirty="0"/>
              <a:t> </a:t>
            </a:r>
            <a:r>
              <a:rPr dirty="0" err="1"/>
              <a:t>macht</a:t>
            </a:r>
            <a:r>
              <a:rPr dirty="0"/>
              <a:t> es </a:t>
            </a:r>
            <a:r>
              <a:rPr dirty="0" err="1"/>
              <a:t>schwieriger</a:t>
            </a:r>
            <a:r>
              <a:rPr dirty="0"/>
              <a:t>, den </a:t>
            </a:r>
            <a:r>
              <a:rPr dirty="0" err="1"/>
              <a:t>ursprünglichen</a:t>
            </a:r>
            <a:r>
              <a:rPr dirty="0"/>
              <a:t> </a:t>
            </a:r>
            <a:r>
              <a:rPr dirty="0" err="1"/>
              <a:t>Klartext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rekonstruieren</a:t>
            </a:r>
            <a:endParaRPr dirty="0"/>
          </a:p>
          <a:p>
            <a:pPr marL="0" indent="0">
              <a:buNone/>
            </a:pPr>
            <a:r>
              <a:rPr dirty="0"/>
              <a:t>•</a:t>
            </a:r>
            <a:r>
              <a:rPr dirty="0" err="1"/>
              <a:t>erhöht</a:t>
            </a:r>
            <a:r>
              <a:rPr dirty="0"/>
              <a:t> </a:t>
            </a:r>
            <a:r>
              <a:rPr dirty="0" err="1"/>
              <a:t>Widerstandsfähigkeit</a:t>
            </a:r>
            <a:r>
              <a:rPr dirty="0"/>
              <a:t> </a:t>
            </a:r>
            <a:r>
              <a:rPr dirty="0" err="1"/>
              <a:t>gegen</a:t>
            </a:r>
            <a:r>
              <a:rPr dirty="0"/>
              <a:t> </a:t>
            </a:r>
            <a:r>
              <a:rPr dirty="0" err="1"/>
              <a:t>Kryptoanalysen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Komponente 4 - Entschlüsselung und Invertierbarkeit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dirty="0"/>
              <a:t>• Der </a:t>
            </a:r>
            <a:r>
              <a:rPr dirty="0" err="1"/>
              <a:t>Algorithmus</a:t>
            </a:r>
            <a:r>
              <a:rPr dirty="0"/>
              <a:t>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vollständig</a:t>
            </a:r>
            <a:r>
              <a:rPr dirty="0"/>
              <a:t> </a:t>
            </a:r>
            <a:r>
              <a:rPr dirty="0" err="1"/>
              <a:t>invertierbar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Permutation und Substitution </a:t>
            </a:r>
            <a:r>
              <a:rPr dirty="0" err="1"/>
              <a:t>können</a:t>
            </a:r>
            <a:r>
              <a:rPr dirty="0"/>
              <a:t> </a:t>
            </a:r>
            <a:r>
              <a:rPr dirty="0" err="1"/>
              <a:t>rückgängig</a:t>
            </a:r>
            <a:r>
              <a:rPr dirty="0"/>
              <a:t> </a:t>
            </a:r>
            <a:r>
              <a:rPr dirty="0" err="1"/>
              <a:t>gemacht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Das Padding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entfernt</a:t>
            </a:r>
            <a:r>
              <a:rPr dirty="0"/>
              <a:t> und der </a:t>
            </a:r>
            <a:r>
              <a:rPr dirty="0" err="1"/>
              <a:t>Klartext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zurückcodiert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Ziel</a:t>
            </a:r>
            <a:r>
              <a:rPr dirty="0"/>
              <a:t>: </a:t>
            </a:r>
            <a:r>
              <a:rPr dirty="0" err="1"/>
              <a:t>Wiederherstellung</a:t>
            </a:r>
            <a:r>
              <a:rPr dirty="0"/>
              <a:t> des </a:t>
            </a:r>
            <a:r>
              <a:rPr dirty="0" err="1"/>
              <a:t>ursprünglichen</a:t>
            </a:r>
            <a:r>
              <a:rPr dirty="0"/>
              <a:t> </a:t>
            </a:r>
            <a:r>
              <a:rPr dirty="0" err="1"/>
              <a:t>Textes</a:t>
            </a:r>
            <a:r>
              <a:rPr dirty="0"/>
              <a:t> </a:t>
            </a:r>
            <a:r>
              <a:rPr dirty="0" err="1"/>
              <a:t>ohne</a:t>
            </a:r>
            <a:r>
              <a:rPr dirty="0"/>
              <a:t> </a:t>
            </a:r>
            <a:r>
              <a:rPr dirty="0" err="1"/>
              <a:t>Datenverlust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436</Words>
  <Application>Microsoft Office PowerPoint</Application>
  <PresentationFormat>Bildschirmpräsentation (4:3)</PresentationFormat>
  <Paragraphs>55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Wingdings</vt:lpstr>
      <vt:lpstr>Wingdings 2</vt:lpstr>
      <vt:lpstr>Ansicht</vt:lpstr>
      <vt:lpstr>Symmetrischer Verschlüsselungsalgorithmus</vt:lpstr>
      <vt:lpstr>Überblick über den gesamten Algorithmus</vt:lpstr>
      <vt:lpstr>Die Bedeutung der symmetrischen Verschlüsselung</vt:lpstr>
      <vt:lpstr>Komponente 1 – Substition des Klartexts</vt:lpstr>
      <vt:lpstr>Komponente 2 - Aufteilung in Blöcke</vt:lpstr>
      <vt:lpstr>Padding - Sicherstellen einer ordnungsgemäßen Blockstruktur</vt:lpstr>
      <vt:lpstr>Komponente 3 - Permutation und Substitution</vt:lpstr>
      <vt:lpstr>Mehrere Runden - Erhöhung der Sicherheit</vt:lpstr>
      <vt:lpstr>Komponente 4 - Entschlüsselung und Invertierbarkeit</vt:lpstr>
      <vt:lpstr>Vergleich Grafik </vt:lpstr>
      <vt:lpstr>Fazit und Fragen</vt:lpstr>
      <vt:lpstr>Quellen</vt:lpstr>
      <vt:lpstr>Vielen Dank für die Aufmerksamkeit!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Symmetrischer Verschlüsselungsalgorithmus</dc:title>
  <dc:subject/>
  <dc:creator>Sanja Ilic</dc:creator>
  <cp:keywords/>
  <dc:description>generated using python-pptx</dc:description>
  <cp:lastModifiedBy>Sanja Ilic</cp:lastModifiedBy>
  <cp:revision>6</cp:revision>
  <dcterms:created xsi:type="dcterms:W3CDTF">2013-01-27T09:14:16Z</dcterms:created>
  <dcterms:modified xsi:type="dcterms:W3CDTF">2024-09-29T12:02:58Z</dcterms:modified>
  <cp:category/>
</cp:coreProperties>
</file>