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2" r:id="rId3"/>
    <p:sldId id="266" r:id="rId4"/>
    <p:sldId id="263" r:id="rId5"/>
    <p:sldId id="268" r:id="rId6"/>
    <p:sldId id="269" r:id="rId7"/>
    <p:sldId id="267" r:id="rId8"/>
    <p:sldId id="270" r:id="rId9"/>
    <p:sldId id="272" r:id="rId10"/>
    <p:sldId id="273" r:id="rId11"/>
    <p:sldId id="264" r:id="rId12"/>
    <p:sldId id="274" r:id="rId13"/>
    <p:sldId id="275" r:id="rId14"/>
    <p:sldId id="276" r:id="rId15"/>
    <p:sldId id="284" r:id="rId16"/>
    <p:sldId id="283" r:id="rId17"/>
    <p:sldId id="278" r:id="rId18"/>
    <p:sldId id="279" r:id="rId19"/>
    <p:sldId id="280" r:id="rId20"/>
    <p:sldId id="282" r:id="rId2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4610"/>
  </p:normalViewPr>
  <p:slideViewPr>
    <p:cSldViewPr snapToGrid="0" snapToObjects="1">
      <p:cViewPr varScale="1">
        <p:scale>
          <a:sx n="136" d="100"/>
          <a:sy n="136" d="100"/>
        </p:scale>
        <p:origin x="-139"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7F232DCB-9093-44C4-A9D0-19AE3AF91890}" type="datetimeFigureOut">
              <a:rPr lang="zh-CN" altLang="en-US" smtClean="0"/>
              <a:t>2022/9/7</a:t>
            </a:fld>
            <a:endParaRPr lang="zh-CN" altLang="en-US"/>
          </a:p>
        </p:txBody>
      </p:sp>
      <p:sp>
        <p:nvSpPr>
          <p:cNvPr id="4" name="幻灯片图像占位符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287FE506-838B-4442-A0E5-BB7D695D2C36}" type="slidenum">
              <a:rPr lang="zh-CN" altLang="en-US" smtClean="0"/>
              <a:t>‹#›</a:t>
            </a:fld>
            <a:endParaRPr lang="zh-CN" altLang="en-US"/>
          </a:p>
        </p:txBody>
      </p:sp>
    </p:spTree>
    <p:extLst>
      <p:ext uri="{BB962C8B-B14F-4D97-AF65-F5344CB8AC3E}">
        <p14:creationId xmlns:p14="http://schemas.microsoft.com/office/powerpoint/2010/main" val="58568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3" name="Object2"/>
          <p:cNvSpPr/>
          <p:nvPr/>
        </p:nvSpPr>
        <p:spPr>
          <a:xfrm>
            <a:off x="403444" y="756359"/>
            <a:ext cx="8194884" cy="906971"/>
          </a:xfrm>
          <a:prstGeom prst="rect">
            <a:avLst/>
          </a:prstGeom>
          <a:noFill/>
          <a:ln/>
        </p:spPr>
        <p:txBody>
          <a:bodyPr wrap="square" rtlCol="0" anchor="ctr"/>
          <a:lstStyle/>
          <a:p>
            <a:pPr algn="ctr">
              <a:lnSpc>
                <a:spcPct val="90000"/>
              </a:lnSpc>
            </a:pPr>
            <a:r>
              <a:rPr lang="en-US" sz="5000" b="1" dirty="0" smtClean="0">
                <a:solidFill>
                  <a:srgbClr val="666666"/>
                </a:solidFill>
                <a:latin typeface="Microsoft Yahei" pitchFamily="34" charset="0"/>
                <a:ea typeface="Microsoft Yahei" pitchFamily="34" charset="-122"/>
                <a:cs typeface="Microsoft Yahei" pitchFamily="34" charset="-120"/>
              </a:rPr>
              <a:t>MySQL</a:t>
            </a:r>
            <a:r>
              <a:rPr lang="zh-CN" altLang="en-US" sz="5000" b="1" dirty="0" smtClean="0">
                <a:solidFill>
                  <a:srgbClr val="666666"/>
                </a:solidFill>
                <a:latin typeface="Microsoft Yahei" pitchFamily="34" charset="0"/>
                <a:ea typeface="Microsoft Yahei" pitchFamily="34" charset="-122"/>
                <a:cs typeface="Microsoft Yahei" pitchFamily="34" charset="-120"/>
              </a:rPr>
              <a:t>面试突击</a:t>
            </a:r>
            <a:endParaRPr lang="en-US" sz="1500" dirty="0"/>
          </a:p>
        </p:txBody>
      </p:sp>
      <p:sp>
        <p:nvSpPr>
          <p:cNvPr id="5" name="Object4"/>
          <p:cNvSpPr/>
          <p:nvPr/>
        </p:nvSpPr>
        <p:spPr>
          <a:xfrm>
            <a:off x="8691286" y="2028552"/>
            <a:ext cx="0" cy="2411212"/>
          </a:xfrm>
          <a:custGeom>
            <a:avLst/>
            <a:gdLst/>
            <a:ahLst/>
            <a:cxnLst/>
            <a:rect l="l" t="t" r="r" b="b"/>
            <a:pathLst>
              <a:path h="2411212">
                <a:moveTo>
                  <a:pt x="0" y="0"/>
                </a:moveTo>
                <a:lnTo>
                  <a:pt x="0" y="2411212"/>
                </a:lnTo>
              </a:path>
            </a:pathLst>
          </a:custGeom>
          <a:noFill/>
          <a:ln w="19050">
            <a:solidFill>
              <a:srgbClr val="2E9FFF"/>
            </a:solidFill>
            <a:prstDash val="solid"/>
            <a:headEnd type="none"/>
            <a:tailEnd type="none"/>
          </a:ln>
        </p:spPr>
      </p:sp>
      <p:sp>
        <p:nvSpPr>
          <p:cNvPr id="6" name="Object5"/>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7" name="Object 6" descr="https://fynotefile.oss-cn-zhangjiakou.aliyuncs.com/fynote/fyfile/392/1/8486aefb265a42c4adf6d8938809b6d4.png"/>
          <p:cNvPicPr>
            <a:picLocks noChangeAspect="1"/>
          </p:cNvPicPr>
          <p:nvPr/>
        </p:nvPicPr>
        <p:blipFill>
          <a:blip r:embed="rId3"/>
          <a:stretch>
            <a:fillRect/>
          </a:stretch>
        </p:blipFill>
        <p:spPr>
          <a:xfrm>
            <a:off x="7090163" y="-2300"/>
            <a:ext cx="2372320" cy="1829940"/>
          </a:xfrm>
          <a:prstGeom prst="rect">
            <a:avLst/>
          </a:prstGeom>
        </p:spPr>
      </p:pic>
      <p:pic>
        <p:nvPicPr>
          <p:cNvPr id="8" name="Object 7" descr="https://fynotefile.oss-cn-zhangjiakou.aliyuncs.com/fynote/fyfile/392/1/9942b3bd883144a4ba9eba285821cebd.png"/>
          <p:cNvPicPr>
            <a:picLocks noChangeAspect="1"/>
          </p:cNvPicPr>
          <p:nvPr/>
        </p:nvPicPr>
        <p:blipFill>
          <a:blip r:embed="rId4"/>
          <a:stretch>
            <a:fillRect/>
          </a:stretch>
        </p:blipFill>
        <p:spPr>
          <a:xfrm>
            <a:off x="0" y="2413426"/>
            <a:ext cx="1495032" cy="2480583"/>
          </a:xfrm>
          <a:prstGeom prst="rect">
            <a:avLst/>
          </a:prstGeom>
        </p:spPr>
      </p:pic>
      <p:pic>
        <p:nvPicPr>
          <p:cNvPr id="9" name="Object 8" descr="https://fynotefile.oss-cn-zhangjiakou.aliyuncs.com/fynote/fyfile/392/1/38ad7252fd0c4accabf65b2b6e4a0927.png"/>
          <p:cNvPicPr>
            <a:picLocks noChangeAspect="1"/>
          </p:cNvPicPr>
          <p:nvPr/>
        </p:nvPicPr>
        <p:blipFill>
          <a:blip r:embed="rId5"/>
          <a:stretch>
            <a:fillRect/>
          </a:stretch>
        </p:blipFill>
        <p:spPr>
          <a:xfrm>
            <a:off x="7633442" y="2886332"/>
            <a:ext cx="266271" cy="266271"/>
          </a:xfrm>
          <a:prstGeom prst="rect">
            <a:avLst/>
          </a:prstGeom>
        </p:spPr>
      </p:pic>
      <p:pic>
        <p:nvPicPr>
          <p:cNvPr id="10" name="Object 9" descr="https://fynotefile.oss-cn-zhangjiakou.aliyuncs.com/fynote/fyfile/3/1/09a55c53ed2b4a4d9ff43893669e9072.svg"/>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85060" y="127621"/>
            <a:ext cx="1346548" cy="351232"/>
          </a:xfrm>
          <a:prstGeom prst="rect">
            <a:avLst/>
          </a:prstGeom>
        </p:spPr>
      </p:pic>
      <p:sp>
        <p:nvSpPr>
          <p:cNvPr id="11" name="Object10"/>
          <p:cNvSpPr/>
          <p:nvPr/>
        </p:nvSpPr>
        <p:spPr>
          <a:xfrm>
            <a:off x="1890623" y="2653707"/>
            <a:ext cx="5349240" cy="731520"/>
          </a:xfrm>
          <a:prstGeom prst="rect">
            <a:avLst/>
          </a:prstGeom>
          <a:noFill/>
          <a:ln/>
        </p:spPr>
        <p:txBody>
          <a:bodyPr wrap="square" rtlCol="0" anchor="ctr"/>
          <a:lstStyle/>
          <a:p>
            <a:pPr algn="ctr"/>
            <a:r>
              <a:rPr lang="en-US" sz="3000" dirty="0">
                <a:solidFill>
                  <a:srgbClr val="666666"/>
                </a:solidFill>
                <a:latin typeface="Microsoft Yahei" pitchFamily="34" charset="0"/>
                <a:ea typeface="Microsoft Yahei" pitchFamily="34" charset="-122"/>
                <a:cs typeface="Microsoft Yahei" pitchFamily="34" charset="-120"/>
              </a:rPr>
              <a:t>李瑾老师</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事务并发引起的问题</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4" name="Object3"/>
          <p:cNvSpPr/>
          <p:nvPr/>
        </p:nvSpPr>
        <p:spPr>
          <a:xfrm>
            <a:off x="286415" y="863244"/>
            <a:ext cx="1304374"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幻读</a:t>
            </a:r>
            <a:endParaRPr lang="en-US" sz="1500" dirty="0"/>
          </a:p>
        </p:txBody>
      </p:sp>
      <p:pic>
        <p:nvPicPr>
          <p:cNvPr id="5" name="Object 4" descr="https://fynotefile.oss-cn-zhangjiakou.aliyuncs.com/fynote/fyfile/5983/1/f187c837618f486e8f3f14c6c9e9f2f1.png"/>
          <p:cNvPicPr>
            <a:picLocks noChangeAspect="1"/>
          </p:cNvPicPr>
          <p:nvPr/>
        </p:nvPicPr>
        <p:blipFill>
          <a:blip r:embed="rId4"/>
          <a:stretch>
            <a:fillRect/>
          </a:stretch>
        </p:blipFill>
        <p:spPr>
          <a:xfrm>
            <a:off x="1363118" y="863244"/>
            <a:ext cx="7690007" cy="2481309"/>
          </a:xfrm>
          <a:prstGeom prst="rect">
            <a:avLst/>
          </a:prstGeom>
        </p:spPr>
      </p:pic>
      <p:sp>
        <p:nvSpPr>
          <p:cNvPr id="6" name="Object5"/>
          <p:cNvSpPr/>
          <p:nvPr/>
        </p:nvSpPr>
        <p:spPr>
          <a:xfrm>
            <a:off x="358934" y="3821715"/>
            <a:ext cx="3364197" cy="1060704"/>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事务问题严重程度排名</a:t>
            </a:r>
            <a:endParaRPr lang="en-US" sz="1500" dirty="0"/>
          </a:p>
          <a:p>
            <a:pPr>
              <a:lnSpc>
                <a:spcPct val="150000"/>
              </a:lnSpc>
            </a:pPr>
            <a:r>
              <a:rPr lang="en-US" sz="1500" dirty="0" smtClean="0">
                <a:solidFill>
                  <a:srgbClr val="333333"/>
                </a:solidFill>
                <a:latin typeface="Microsoft Yahei" pitchFamily="34" charset="0"/>
                <a:ea typeface="Microsoft Yahei" pitchFamily="34" charset="-122"/>
                <a:cs typeface="Microsoft Yahei" pitchFamily="34" charset="-120"/>
              </a:rPr>
              <a:t>脏读&gt;不可重复读&gt;幻读</a:t>
            </a:r>
            <a:endParaRPr lang="en-US" sz="1500" dirty="0"/>
          </a:p>
        </p:txBody>
      </p:sp>
    </p:spTree>
    <p:extLst>
      <p:ext uri="{BB962C8B-B14F-4D97-AF65-F5344CB8AC3E}">
        <p14:creationId xmlns:p14="http://schemas.microsoft.com/office/powerpoint/2010/main" val="96141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5" name="Object4"/>
          <p:cNvSpPr/>
          <p:nvPr/>
        </p:nvSpPr>
        <p:spPr>
          <a:xfrm>
            <a:off x="2293292" y="0"/>
            <a:ext cx="4376184" cy="676656"/>
          </a:xfrm>
          <a:prstGeom prst="rect">
            <a:avLst/>
          </a:prstGeom>
          <a:noFill/>
          <a:ln/>
        </p:spPr>
        <p:txBody>
          <a:bodyPr wrap="square" rtlCol="0" anchor="ctr"/>
          <a:lstStyle/>
          <a:p>
            <a:pPr algn="ctr"/>
            <a:r>
              <a:rPr lang="zh-CN" altLang="en-US" sz="2700" dirty="0" smtClean="0">
                <a:solidFill>
                  <a:srgbClr val="333333"/>
                </a:solidFill>
                <a:latin typeface="Microsoft Yahei" pitchFamily="34" charset="0"/>
                <a:ea typeface="Microsoft Yahei" pitchFamily="34" charset="-122"/>
                <a:cs typeface="Microsoft Yahei" pitchFamily="34" charset="-120"/>
              </a:rPr>
              <a:t>什么是</a:t>
            </a:r>
            <a:r>
              <a:rPr lang="en-US" altLang="zh-CN" sz="2700" dirty="0" smtClean="0">
                <a:solidFill>
                  <a:srgbClr val="333333"/>
                </a:solidFill>
                <a:latin typeface="Microsoft Yahei" pitchFamily="34" charset="0"/>
                <a:ea typeface="Microsoft Yahei" pitchFamily="34" charset="-122"/>
                <a:cs typeface="Microsoft Yahei" pitchFamily="34" charset="-120"/>
              </a:rPr>
              <a:t>MVCC</a:t>
            </a:r>
            <a:r>
              <a:rPr lang="zh-CN" altLang="en-US" sz="2700" dirty="0" smtClean="0">
                <a:solidFill>
                  <a:srgbClr val="333333"/>
                </a:solidFill>
                <a:latin typeface="Microsoft Yahei" pitchFamily="34" charset="0"/>
                <a:ea typeface="Microsoft Yahei" pitchFamily="34" charset="-122"/>
                <a:cs typeface="Microsoft Yahei" pitchFamily="34" charset="-120"/>
              </a:rPr>
              <a:t>？</a:t>
            </a:r>
            <a:endParaRPr lang="en-US" sz="1500" dirty="0"/>
          </a:p>
        </p:txBody>
      </p:sp>
      <p:sp>
        <p:nvSpPr>
          <p:cNvPr id="6" name="矩形 5"/>
          <p:cNvSpPr/>
          <p:nvPr/>
        </p:nvSpPr>
        <p:spPr>
          <a:xfrm>
            <a:off x="362615" y="811888"/>
            <a:ext cx="8230400" cy="3370153"/>
          </a:xfrm>
          <a:prstGeom prst="rect">
            <a:avLst/>
          </a:prstGeom>
        </p:spPr>
        <p:txBody>
          <a:bodyPr wrap="square">
            <a:spAutoFit/>
          </a:bodyPr>
          <a:lstStyle/>
          <a:p>
            <a:r>
              <a:rPr lang="en-US" altLang="zh-CN" b="1" dirty="0"/>
              <a:t>MVCC (Multi-Version Concurrency Control) </a:t>
            </a:r>
            <a:r>
              <a:rPr lang="zh-CN" altLang="zh-CN" b="1" dirty="0"/>
              <a:t>，叫做基于多版本的并发控制协议</a:t>
            </a:r>
            <a:r>
              <a:rPr lang="zh-CN" altLang="zh-CN" b="1" dirty="0" smtClean="0"/>
              <a:t>。</a:t>
            </a:r>
            <a:endParaRPr lang="en-US" altLang="zh-CN" b="1" dirty="0" smtClean="0"/>
          </a:p>
          <a:p>
            <a:pPr>
              <a:lnSpc>
                <a:spcPct val="150000"/>
              </a:lnSpc>
            </a:pPr>
            <a:endParaRPr lang="en-US" altLang="zh-CN" dirty="0"/>
          </a:p>
          <a:p>
            <a:pPr marL="285750" indent="-285750">
              <a:lnSpc>
                <a:spcPct val="150000"/>
              </a:lnSpc>
              <a:buFont typeface="Arial" panose="020B0604020202020204" pitchFamily="34" charset="0"/>
              <a:buChar char="•"/>
            </a:pPr>
            <a:r>
              <a:rPr lang="zh-CN" altLang="en-US" sz="1600" dirty="0" smtClean="0"/>
              <a:t>它</a:t>
            </a:r>
            <a:r>
              <a:rPr lang="zh-CN" altLang="zh-CN" sz="1600" dirty="0" smtClean="0"/>
              <a:t>是</a:t>
            </a:r>
            <a:r>
              <a:rPr lang="zh-CN" altLang="zh-CN" sz="1600" dirty="0"/>
              <a:t>和</a:t>
            </a:r>
            <a:r>
              <a:rPr lang="en-US" altLang="zh-CN" sz="1600" dirty="0"/>
              <a:t>LBCC</a:t>
            </a:r>
            <a:r>
              <a:rPr lang="zh-CN" altLang="zh-CN" sz="1600" dirty="0"/>
              <a:t>（</a:t>
            </a:r>
            <a:r>
              <a:rPr lang="en-US" altLang="zh-CN" sz="1600" dirty="0"/>
              <a:t>Lock-Based Concurrency Control</a:t>
            </a:r>
            <a:r>
              <a:rPr lang="zh-CN" altLang="zh-CN" sz="1600" dirty="0"/>
              <a:t>）基于锁的并发控制概念是相对的</a:t>
            </a:r>
            <a:r>
              <a:rPr lang="zh-CN" altLang="zh-CN" sz="1600" dirty="0" smtClean="0"/>
              <a:t>。</a:t>
            </a:r>
            <a:endParaRPr lang="en-US" altLang="zh-CN" sz="1600" dirty="0" smtClean="0"/>
          </a:p>
          <a:p>
            <a:pPr marL="285750" indent="-285750">
              <a:lnSpc>
                <a:spcPct val="150000"/>
              </a:lnSpc>
              <a:buFont typeface="Arial" panose="020B0604020202020204" pitchFamily="34" charset="0"/>
              <a:buChar char="•"/>
            </a:pPr>
            <a:r>
              <a:rPr lang="en-US" altLang="zh-CN" sz="1600" dirty="0" smtClean="0"/>
              <a:t>MVCC</a:t>
            </a:r>
            <a:r>
              <a:rPr lang="zh-CN" altLang="zh-CN" sz="1600" dirty="0"/>
              <a:t>是乐观锁的一种实现方式，它在很多情况下，避免了加锁操作，降低了开销；既然是基于多版本，即快照读可能读到的并不一定是数据的最新版本，而有可能是之前的历史版本。</a:t>
            </a:r>
          </a:p>
          <a:p>
            <a:pPr marL="285750" indent="-285750">
              <a:lnSpc>
                <a:spcPct val="150000"/>
              </a:lnSpc>
              <a:buFont typeface="Arial" panose="020B0604020202020204" pitchFamily="34" charset="0"/>
              <a:buChar char="•"/>
            </a:pPr>
            <a:r>
              <a:rPr lang="en-US" altLang="zh-CN" sz="1600" dirty="0"/>
              <a:t>MVCC</a:t>
            </a:r>
            <a:r>
              <a:rPr lang="zh-CN" altLang="zh-CN" sz="1600" dirty="0"/>
              <a:t>最大的好处：读不加锁，读写不冲突</a:t>
            </a:r>
            <a:r>
              <a:rPr lang="zh-CN" altLang="zh-CN" sz="1600" dirty="0" smtClean="0"/>
              <a:t>。</a:t>
            </a:r>
            <a:endParaRPr lang="en-US" altLang="zh-CN" sz="1600" dirty="0" smtClean="0"/>
          </a:p>
          <a:p>
            <a:pPr marL="285750" indent="-285750">
              <a:lnSpc>
                <a:spcPct val="150000"/>
              </a:lnSpc>
              <a:buFont typeface="Arial" panose="020B0604020202020204" pitchFamily="34" charset="0"/>
              <a:buChar char="•"/>
            </a:pPr>
            <a:r>
              <a:rPr lang="zh-CN" altLang="zh-CN" sz="1600" dirty="0" smtClean="0"/>
              <a:t>在</a:t>
            </a:r>
            <a:r>
              <a:rPr lang="zh-CN" altLang="zh-CN" sz="1600" dirty="0"/>
              <a:t>读多写少的</a:t>
            </a:r>
            <a:r>
              <a:rPr lang="en-US" altLang="zh-CN" sz="1600" dirty="0"/>
              <a:t>OLTP</a:t>
            </a:r>
            <a:r>
              <a:rPr lang="zh-CN" altLang="zh-CN" sz="1600" dirty="0"/>
              <a:t>应用中，读写不冲突是非常重要的，极大的增加了系统的并发性能，现阶段几乎所有的</a:t>
            </a:r>
            <a:r>
              <a:rPr lang="en-US" altLang="zh-CN" sz="1600" dirty="0"/>
              <a:t>RDBMS</a:t>
            </a:r>
            <a:r>
              <a:rPr lang="zh-CN" altLang="zh-CN" sz="1600" dirty="0"/>
              <a:t>包括</a:t>
            </a:r>
            <a:r>
              <a:rPr lang="en-US" altLang="zh-CN" sz="1600" dirty="0"/>
              <a:t>MySQL</a:t>
            </a:r>
            <a:r>
              <a:rPr lang="zh-CN" altLang="zh-CN" sz="1600" dirty="0"/>
              <a:t>，都支持了</a:t>
            </a:r>
            <a:r>
              <a:rPr lang="en-US" altLang="zh-CN" sz="1600" dirty="0"/>
              <a:t>MVCC</a:t>
            </a:r>
            <a:r>
              <a:rPr lang="zh-CN" altLang="zh-CN" sz="1600" dirty="0"/>
              <a:t>。</a:t>
            </a:r>
            <a:endParaRPr lang="zh-CN" altLang="zh-CN" sz="1600" b="1" dirty="0"/>
          </a:p>
        </p:txBody>
      </p:sp>
    </p:spTree>
    <p:extLst>
      <p:ext uri="{BB962C8B-B14F-4D97-AF65-F5344CB8AC3E}">
        <p14:creationId xmlns:p14="http://schemas.microsoft.com/office/powerpoint/2010/main" val="288323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事务隔离级别</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4" name="Object3"/>
          <p:cNvSpPr/>
          <p:nvPr/>
        </p:nvSpPr>
        <p:spPr>
          <a:xfrm>
            <a:off x="229555" y="676656"/>
            <a:ext cx="4121485" cy="166420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SQL92标准中的隔离级别</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UNCOMMITTED：未提交读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COMMITTED：已提交读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REPEATABLE READ：可重复读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SERIALIZABLE：可串行化</a:t>
            </a:r>
            <a:endParaRPr lang="en-US" sz="1500" dirty="0"/>
          </a:p>
        </p:txBody>
      </p:sp>
      <p:pic>
        <p:nvPicPr>
          <p:cNvPr id="5" name="Object 4" descr="https://fynotefile.oss-cn-zhangjiakou.aliyuncs.com/fynote/fyfile/5983/1/83b3ad8ed6ed4a7e959a3003f28690d1.png"/>
          <p:cNvPicPr>
            <a:picLocks noChangeAspect="1"/>
          </p:cNvPicPr>
          <p:nvPr/>
        </p:nvPicPr>
        <p:blipFill>
          <a:blip r:embed="rId4"/>
          <a:stretch>
            <a:fillRect/>
          </a:stretch>
        </p:blipFill>
        <p:spPr>
          <a:xfrm>
            <a:off x="5050769" y="770797"/>
            <a:ext cx="4028468" cy="2107257"/>
          </a:xfrm>
          <a:prstGeom prst="rect">
            <a:avLst/>
          </a:prstGeom>
        </p:spPr>
      </p:pic>
      <p:pic>
        <p:nvPicPr>
          <p:cNvPr id="6" name="Object 5" descr="https://fynotefile.oss-cn-zhangjiakou.aliyuncs.com/fynote/fyfile/5983/1/3f9bcffe075a44ce823ffe2e5b5fd6f6.png"/>
          <p:cNvPicPr>
            <a:picLocks noChangeAspect="1"/>
          </p:cNvPicPr>
          <p:nvPr/>
        </p:nvPicPr>
        <p:blipFill>
          <a:blip r:embed="rId5"/>
          <a:stretch>
            <a:fillRect/>
          </a:stretch>
        </p:blipFill>
        <p:spPr>
          <a:xfrm>
            <a:off x="5024213" y="2938637"/>
            <a:ext cx="4055025" cy="2085774"/>
          </a:xfrm>
          <a:prstGeom prst="rect">
            <a:avLst/>
          </a:prstGeom>
        </p:spPr>
      </p:pic>
      <p:sp>
        <p:nvSpPr>
          <p:cNvPr id="7" name="Object6"/>
          <p:cNvSpPr/>
          <p:nvPr/>
        </p:nvSpPr>
        <p:spPr>
          <a:xfrm>
            <a:off x="149343" y="2878054"/>
            <a:ext cx="4121485" cy="166420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MySQL中的隔离级别</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UNCOMMITTED：未提交读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COMMITTED：已提交读</a:t>
            </a:r>
            <a:endParaRPr lang="en-US" sz="1500" dirty="0"/>
          </a:p>
          <a:p>
            <a:pPr>
              <a:lnSpc>
                <a:spcPct val="112500"/>
              </a:lnSpc>
            </a:pPr>
            <a:r>
              <a:rPr lang="en-US" sz="1500" b="1" dirty="0">
                <a:solidFill>
                  <a:srgbClr val="333333"/>
                </a:solidFill>
                <a:latin typeface="Microsoft Yahei" pitchFamily="34" charset="0"/>
                <a:ea typeface="Microsoft Yahei" pitchFamily="34" charset="-122"/>
                <a:cs typeface="Microsoft Yahei" pitchFamily="34" charset="-120"/>
              </a:rPr>
              <a:t>REPEATABLE READ：可重复读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SERIALIZABLE：可串行化</a:t>
            </a:r>
            <a:endParaRPr lang="en-US" sz="1500" dirty="0"/>
          </a:p>
        </p:txBody>
      </p:sp>
      <p:sp>
        <p:nvSpPr>
          <p:cNvPr id="8" name="Object7"/>
          <p:cNvSpPr/>
          <p:nvPr/>
        </p:nvSpPr>
        <p:spPr>
          <a:xfrm>
            <a:off x="149343" y="4686300"/>
            <a:ext cx="2901524" cy="45720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如何设置MySQ的隔离级别</a:t>
            </a:r>
            <a:endParaRPr lang="en-US" sz="1500" dirty="0"/>
          </a:p>
        </p:txBody>
      </p:sp>
    </p:spTree>
    <p:extLst>
      <p:ext uri="{BB962C8B-B14F-4D97-AF65-F5344CB8AC3E}">
        <p14:creationId xmlns:p14="http://schemas.microsoft.com/office/powerpoint/2010/main" val="338674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smtClean="0">
                <a:solidFill>
                  <a:srgbClr val="333333"/>
                </a:solidFill>
                <a:latin typeface="Microsoft Yahei" pitchFamily="34" charset="0"/>
                <a:ea typeface="Microsoft Yahei" pitchFamily="34" charset="-122"/>
                <a:cs typeface="Microsoft Yahei" pitchFamily="34" charset="-120"/>
              </a:rPr>
              <a:t>MVCC</a:t>
            </a:r>
            <a:r>
              <a:rPr lang="zh-CN" altLang="en-US" sz="2700" dirty="0" smtClean="0">
                <a:solidFill>
                  <a:srgbClr val="333333"/>
                </a:solidFill>
                <a:latin typeface="Microsoft Yahei" pitchFamily="34" charset="0"/>
                <a:ea typeface="Microsoft Yahei" pitchFamily="34" charset="-122"/>
                <a:cs typeface="Microsoft Yahei" pitchFamily="34" charset="-120"/>
              </a:rPr>
              <a:t>的实现原理</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4" name="Object3"/>
          <p:cNvSpPr/>
          <p:nvPr/>
        </p:nvSpPr>
        <p:spPr>
          <a:xfrm>
            <a:off x="232549" y="1253438"/>
            <a:ext cx="4121485" cy="69494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版本链</a:t>
            </a:r>
            <a:endParaRPr lang="en-US" sz="1500" dirty="0"/>
          </a:p>
        </p:txBody>
      </p:sp>
      <p:pic>
        <p:nvPicPr>
          <p:cNvPr id="5" name="Object 4" descr="https://fynotefile.oss-cn-zhangjiakou.aliyuncs.com/fynote/fyfile/5983/1/f574731843c448ac9c4df4ce87087e29.png"/>
          <p:cNvPicPr>
            <a:picLocks noChangeAspect="1"/>
          </p:cNvPicPr>
          <p:nvPr/>
        </p:nvPicPr>
        <p:blipFill>
          <a:blip r:embed="rId4"/>
          <a:stretch>
            <a:fillRect/>
          </a:stretch>
        </p:blipFill>
        <p:spPr>
          <a:xfrm>
            <a:off x="970088" y="2455398"/>
            <a:ext cx="7022592" cy="1545336"/>
          </a:xfrm>
          <a:prstGeom prst="rect">
            <a:avLst/>
          </a:prstGeom>
        </p:spPr>
      </p:pic>
      <p:sp>
        <p:nvSpPr>
          <p:cNvPr id="6" name="Object5"/>
          <p:cNvSpPr/>
          <p:nvPr/>
        </p:nvSpPr>
        <p:spPr>
          <a:xfrm>
            <a:off x="1083427" y="2226798"/>
            <a:ext cx="4705283"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INSERT INTO teacher VALUES(1, '李瑾', 'JVM系列');</a:t>
            </a:r>
            <a:endParaRPr lang="en-US" sz="1500" dirty="0"/>
          </a:p>
        </p:txBody>
      </p:sp>
      <p:sp>
        <p:nvSpPr>
          <p:cNvPr id="7" name="矩形 6"/>
          <p:cNvSpPr/>
          <p:nvPr/>
        </p:nvSpPr>
        <p:spPr>
          <a:xfrm>
            <a:off x="286415" y="792430"/>
            <a:ext cx="8469923" cy="369332"/>
          </a:xfrm>
          <a:prstGeom prst="rect">
            <a:avLst/>
          </a:prstGeom>
        </p:spPr>
        <p:txBody>
          <a:bodyPr wrap="square">
            <a:spAutoFit/>
          </a:bodyPr>
          <a:lstStyle/>
          <a:p>
            <a:r>
              <a:rPr lang="en-US" altLang="zh-CN" dirty="0"/>
              <a:t>MVCC</a:t>
            </a:r>
            <a:r>
              <a:rPr lang="zh-CN" altLang="en-US" dirty="0"/>
              <a:t>实现原理主要是依赖记录中的隐式字段，</a:t>
            </a:r>
            <a:r>
              <a:rPr lang="en-US" altLang="zh-CN" dirty="0"/>
              <a:t>undo</a:t>
            </a:r>
            <a:r>
              <a:rPr lang="zh-CN" altLang="en-US" dirty="0"/>
              <a:t>日志，</a:t>
            </a:r>
            <a:r>
              <a:rPr lang="en-US" altLang="zh-CN" dirty="0"/>
              <a:t>Read View </a:t>
            </a:r>
            <a:r>
              <a:rPr lang="zh-CN" altLang="en-US" dirty="0"/>
              <a:t>来实现的。</a:t>
            </a:r>
          </a:p>
        </p:txBody>
      </p:sp>
    </p:spTree>
    <p:extLst>
      <p:ext uri="{BB962C8B-B14F-4D97-AF65-F5344CB8AC3E}">
        <p14:creationId xmlns:p14="http://schemas.microsoft.com/office/powerpoint/2010/main" val="116678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smtClean="0">
                <a:solidFill>
                  <a:srgbClr val="333333"/>
                </a:solidFill>
                <a:latin typeface="Microsoft Yahei" pitchFamily="34" charset="0"/>
                <a:ea typeface="Microsoft Yahei" pitchFamily="34" charset="-122"/>
                <a:cs typeface="Microsoft Yahei" pitchFamily="34" charset="-120"/>
              </a:rPr>
              <a:t>MVCC</a:t>
            </a:r>
            <a:r>
              <a:rPr lang="zh-CN" altLang="en-US" sz="2700" dirty="0" smtClean="0">
                <a:solidFill>
                  <a:srgbClr val="333333"/>
                </a:solidFill>
                <a:latin typeface="Microsoft Yahei" pitchFamily="34" charset="0"/>
                <a:ea typeface="Microsoft Yahei" pitchFamily="34" charset="-122"/>
                <a:cs typeface="Microsoft Yahei" pitchFamily="34" charset="-120"/>
              </a:rPr>
              <a:t>的实现原理</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pic>
        <p:nvPicPr>
          <p:cNvPr id="5" name="Object 4" descr="https://fynotefile.oss-cn-zhangjiakou.aliyuncs.com/fynote/fyfile/5983/1/72dc1488ab90485999a2779baac56771.png"/>
          <p:cNvPicPr>
            <a:picLocks noChangeAspect="1"/>
          </p:cNvPicPr>
          <p:nvPr/>
        </p:nvPicPr>
        <p:blipFill>
          <a:blip r:embed="rId4"/>
          <a:stretch>
            <a:fillRect/>
          </a:stretch>
        </p:blipFill>
        <p:spPr>
          <a:xfrm>
            <a:off x="99647" y="1910481"/>
            <a:ext cx="4088692" cy="3186505"/>
          </a:xfrm>
          <a:prstGeom prst="rect">
            <a:avLst/>
          </a:prstGeom>
        </p:spPr>
      </p:pic>
      <p:pic>
        <p:nvPicPr>
          <p:cNvPr id="6" name="Object 5" descr="https://fynotefile.oss-cn-zhangjiakou.aliyuncs.com/fynote/fyfile/5983/1/28361518222d4164a875674c4ce1c1db.png"/>
          <p:cNvPicPr>
            <a:picLocks noChangeAspect="1"/>
          </p:cNvPicPr>
          <p:nvPr/>
        </p:nvPicPr>
        <p:blipFill>
          <a:blip r:embed="rId5"/>
          <a:stretch>
            <a:fillRect/>
          </a:stretch>
        </p:blipFill>
        <p:spPr>
          <a:xfrm>
            <a:off x="4633234" y="1863969"/>
            <a:ext cx="4320128" cy="3279530"/>
          </a:xfrm>
          <a:prstGeom prst="rect">
            <a:avLst/>
          </a:prstGeom>
        </p:spPr>
      </p:pic>
      <p:sp>
        <p:nvSpPr>
          <p:cNvPr id="7" name="矩形 6"/>
          <p:cNvSpPr/>
          <p:nvPr/>
        </p:nvSpPr>
        <p:spPr>
          <a:xfrm>
            <a:off x="169185" y="684149"/>
            <a:ext cx="8928098" cy="646331"/>
          </a:xfrm>
          <a:prstGeom prst="rect">
            <a:avLst/>
          </a:prstGeom>
        </p:spPr>
        <p:txBody>
          <a:bodyPr wrap="square">
            <a:spAutoFit/>
          </a:bodyPr>
          <a:lstStyle/>
          <a:p>
            <a:r>
              <a:rPr lang="zh-CN" altLang="zh-CN" dirty="0"/>
              <a:t>不同事务或者相同事务的对同一记录的修改，会导致该记录的</a:t>
            </a:r>
            <a:r>
              <a:rPr lang="en-US" altLang="zh-CN" dirty="0"/>
              <a:t>undo log</a:t>
            </a:r>
            <a:r>
              <a:rPr lang="zh-CN" altLang="zh-CN" dirty="0"/>
              <a:t>成为一条记录版本线性表，也就是版本链。</a:t>
            </a:r>
          </a:p>
        </p:txBody>
      </p:sp>
      <p:sp>
        <p:nvSpPr>
          <p:cNvPr id="9" name="左箭头 8"/>
          <p:cNvSpPr/>
          <p:nvPr/>
        </p:nvSpPr>
        <p:spPr>
          <a:xfrm>
            <a:off x="4139185" y="2059480"/>
            <a:ext cx="897573" cy="386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读</a:t>
            </a:r>
          </a:p>
        </p:txBody>
      </p:sp>
      <p:sp>
        <p:nvSpPr>
          <p:cNvPr id="10" name="TextBox 9"/>
          <p:cNvSpPr txBox="1"/>
          <p:nvPr/>
        </p:nvSpPr>
        <p:spPr>
          <a:xfrm>
            <a:off x="1822330" y="1494637"/>
            <a:ext cx="1194891" cy="369332"/>
          </a:xfrm>
          <a:prstGeom prst="rect">
            <a:avLst/>
          </a:prstGeom>
          <a:noFill/>
        </p:spPr>
        <p:txBody>
          <a:bodyPr wrap="square" rtlCol="0">
            <a:spAutoFit/>
          </a:bodyPr>
          <a:lstStyle/>
          <a:p>
            <a:r>
              <a:rPr lang="en-US" altLang="zh-CN" dirty="0" smtClean="0"/>
              <a:t>Trx 100</a:t>
            </a:r>
            <a:endParaRPr lang="zh-CN" altLang="en-US" dirty="0"/>
          </a:p>
        </p:txBody>
      </p:sp>
    </p:spTree>
    <p:extLst>
      <p:ext uri="{BB962C8B-B14F-4D97-AF65-F5344CB8AC3E}">
        <p14:creationId xmlns:p14="http://schemas.microsoft.com/office/powerpoint/2010/main" val="344465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smtClean="0">
                <a:solidFill>
                  <a:srgbClr val="333333"/>
                </a:solidFill>
                <a:latin typeface="Microsoft Yahei" pitchFamily="34" charset="0"/>
                <a:ea typeface="Microsoft Yahei" pitchFamily="34" charset="-122"/>
                <a:cs typeface="Microsoft Yahei" pitchFamily="34" charset="-120"/>
              </a:rPr>
              <a:t>MVCC</a:t>
            </a:r>
            <a:r>
              <a:rPr lang="zh-CN" altLang="en-US" sz="2700" dirty="0" smtClean="0">
                <a:solidFill>
                  <a:srgbClr val="333333"/>
                </a:solidFill>
                <a:latin typeface="Microsoft Yahei" pitchFamily="34" charset="0"/>
                <a:ea typeface="Microsoft Yahei" pitchFamily="34" charset="-122"/>
                <a:cs typeface="Microsoft Yahei" pitchFamily="34" charset="-120"/>
              </a:rPr>
              <a:t>的实现原理</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7" name="矩形 6"/>
          <p:cNvSpPr/>
          <p:nvPr/>
        </p:nvSpPr>
        <p:spPr>
          <a:xfrm>
            <a:off x="169185" y="684149"/>
            <a:ext cx="8928098" cy="584775"/>
          </a:xfrm>
          <a:prstGeom prst="rect">
            <a:avLst/>
          </a:prstGeom>
        </p:spPr>
        <p:txBody>
          <a:bodyPr wrap="square">
            <a:spAutoFit/>
          </a:bodyPr>
          <a:lstStyle/>
          <a:p>
            <a:pPr marL="285750" indent="-285750">
              <a:buFont typeface="Wingdings" panose="05000000000000000000" pitchFamily="2" charset="2"/>
              <a:buChar char="l"/>
            </a:pPr>
            <a:r>
              <a:rPr lang="zh-CN" altLang="zh-CN" sz="1600" dirty="0"/>
              <a:t>事务进行快照读操作的时候产生一个</a:t>
            </a:r>
            <a:r>
              <a:rPr lang="en-US" altLang="zh-CN" sz="1600" dirty="0"/>
              <a:t>Read View</a:t>
            </a:r>
            <a:r>
              <a:rPr lang="zh-CN" altLang="zh-CN" sz="1600" dirty="0"/>
              <a:t>，记录并维护系统当前活跃事务的</a:t>
            </a:r>
            <a:r>
              <a:rPr lang="en-US" altLang="zh-CN" sz="1600" dirty="0"/>
              <a:t>ID</a:t>
            </a:r>
            <a:r>
              <a:rPr lang="zh-CN" altLang="zh-CN" sz="1600" dirty="0"/>
              <a:t>，因为当每个事务开启时，都会被分配一个</a:t>
            </a:r>
            <a:r>
              <a:rPr lang="en-US" altLang="zh-CN" sz="1600" dirty="0"/>
              <a:t>ID, </a:t>
            </a:r>
            <a:r>
              <a:rPr lang="zh-CN" altLang="zh-CN" sz="1600" dirty="0"/>
              <a:t>这个</a:t>
            </a:r>
            <a:r>
              <a:rPr lang="en-US" altLang="zh-CN" sz="1600" dirty="0"/>
              <a:t>ID</a:t>
            </a:r>
            <a:r>
              <a:rPr lang="zh-CN" altLang="zh-CN" sz="1600" dirty="0"/>
              <a:t>是递增的，所以最新的事务，</a:t>
            </a:r>
            <a:r>
              <a:rPr lang="en-US" altLang="zh-CN" sz="1600" dirty="0"/>
              <a:t>ID</a:t>
            </a:r>
            <a:r>
              <a:rPr lang="zh-CN" altLang="zh-CN" sz="1600" dirty="0"/>
              <a:t>值越大。</a:t>
            </a:r>
          </a:p>
        </p:txBody>
      </p:sp>
      <p:sp>
        <p:nvSpPr>
          <p:cNvPr id="4" name="矩形 3"/>
          <p:cNvSpPr/>
          <p:nvPr/>
        </p:nvSpPr>
        <p:spPr>
          <a:xfrm>
            <a:off x="166891" y="1462919"/>
            <a:ext cx="8628985" cy="584775"/>
          </a:xfrm>
          <a:prstGeom prst="rect">
            <a:avLst/>
          </a:prstGeom>
        </p:spPr>
        <p:txBody>
          <a:bodyPr wrap="square">
            <a:spAutoFit/>
          </a:bodyPr>
          <a:lstStyle/>
          <a:p>
            <a:pPr marL="285750" indent="-285750">
              <a:buFont typeface="Wingdings" panose="05000000000000000000" pitchFamily="2" charset="2"/>
              <a:buChar char="l"/>
            </a:pPr>
            <a:r>
              <a:rPr lang="en-US" altLang="zh-CN" sz="1600" dirty="0"/>
              <a:t>Read View</a:t>
            </a:r>
            <a:r>
              <a:rPr lang="zh-CN" altLang="zh-CN" sz="1600" dirty="0"/>
              <a:t>主要是将要被修改的数据的最新记录中的</a:t>
            </a:r>
            <a:r>
              <a:rPr lang="en-US" altLang="zh-CN" sz="1600" dirty="0"/>
              <a:t>DB_TRX_ID</a:t>
            </a:r>
            <a:r>
              <a:rPr lang="zh-CN" altLang="zh-CN" sz="1600" dirty="0"/>
              <a:t>（即当前事务</a:t>
            </a:r>
            <a:r>
              <a:rPr lang="en-US" altLang="zh-CN" sz="1600" dirty="0"/>
              <a:t>ID</a:t>
            </a:r>
            <a:r>
              <a:rPr lang="zh-CN" altLang="zh-CN" sz="1600" dirty="0"/>
              <a:t>）取出来，与系统当前其他活跃事务的</a:t>
            </a:r>
            <a:r>
              <a:rPr lang="en-US" altLang="zh-CN" sz="1600" dirty="0"/>
              <a:t>ID</a:t>
            </a:r>
            <a:r>
              <a:rPr lang="zh-CN" altLang="zh-CN" sz="1600" dirty="0"/>
              <a:t>去对比（由</a:t>
            </a:r>
            <a:r>
              <a:rPr lang="en-US" altLang="zh-CN" sz="1600" dirty="0"/>
              <a:t>Read View</a:t>
            </a:r>
            <a:r>
              <a:rPr lang="zh-CN" altLang="zh-CN" sz="1600" dirty="0"/>
              <a:t>维护）</a:t>
            </a:r>
            <a:endParaRPr lang="zh-CN" altLang="en-US" sz="1600" dirty="0"/>
          </a:p>
        </p:txBody>
      </p:sp>
      <p:sp>
        <p:nvSpPr>
          <p:cNvPr id="8" name="矩形 7"/>
          <p:cNvSpPr/>
          <p:nvPr/>
        </p:nvSpPr>
        <p:spPr>
          <a:xfrm>
            <a:off x="128791" y="2103388"/>
            <a:ext cx="8705185" cy="1077218"/>
          </a:xfrm>
          <a:prstGeom prst="rect">
            <a:avLst/>
          </a:prstGeom>
        </p:spPr>
        <p:txBody>
          <a:bodyPr wrap="square">
            <a:spAutoFit/>
          </a:bodyPr>
          <a:lstStyle/>
          <a:p>
            <a:pPr marL="285750" indent="-285750">
              <a:buFont typeface="Wingdings" panose="05000000000000000000" pitchFamily="2" charset="2"/>
              <a:buChar char="l"/>
            </a:pPr>
            <a:r>
              <a:rPr lang="zh-CN" altLang="zh-CN" sz="1600" dirty="0"/>
              <a:t>如果</a:t>
            </a:r>
            <a:r>
              <a:rPr lang="en-US" altLang="zh-CN" sz="1600" dirty="0"/>
              <a:t>DB_TRX_ID</a:t>
            </a:r>
            <a:r>
              <a:rPr lang="zh-CN" altLang="zh-CN" sz="1600" dirty="0"/>
              <a:t>跟</a:t>
            </a:r>
            <a:r>
              <a:rPr lang="en-US" altLang="zh-CN" sz="1600" dirty="0"/>
              <a:t>Read View</a:t>
            </a:r>
            <a:r>
              <a:rPr lang="zh-CN" altLang="zh-CN" sz="1600" dirty="0"/>
              <a:t>的属性做了某些比较，不符合可见性，那就就通过</a:t>
            </a:r>
            <a:r>
              <a:rPr lang="en-US" altLang="zh-CN" sz="1600" dirty="0"/>
              <a:t>DB_ROLL_PTR</a:t>
            </a:r>
            <a:r>
              <a:rPr lang="zh-CN" altLang="zh-CN" sz="1600" dirty="0"/>
              <a:t>回滚指针去取出</a:t>
            </a:r>
            <a:r>
              <a:rPr lang="en-US" altLang="zh-CN" sz="1600" dirty="0"/>
              <a:t>Undo Log</a:t>
            </a:r>
            <a:r>
              <a:rPr lang="zh-CN" altLang="zh-CN" sz="1600" dirty="0"/>
              <a:t>中的</a:t>
            </a:r>
            <a:r>
              <a:rPr lang="en-US" altLang="zh-CN" sz="1600" dirty="0"/>
              <a:t>DB_TRX_ID</a:t>
            </a:r>
            <a:r>
              <a:rPr lang="zh-CN" altLang="zh-CN" sz="1600" dirty="0"/>
              <a:t>再比较，即遍历链表的</a:t>
            </a:r>
            <a:r>
              <a:rPr lang="en-US" altLang="zh-CN" sz="1600" dirty="0"/>
              <a:t>DB_TRX_ID</a:t>
            </a:r>
            <a:r>
              <a:rPr lang="zh-CN" altLang="zh-CN" sz="1600" dirty="0"/>
              <a:t>（从链首到链尾，即从最近的一次修改查起），直到找到满足特定条件的</a:t>
            </a:r>
            <a:r>
              <a:rPr lang="en-US" altLang="zh-CN" sz="1600" dirty="0"/>
              <a:t>DB_TRX_ID, </a:t>
            </a:r>
            <a:r>
              <a:rPr lang="zh-CN" altLang="zh-CN" sz="1600" dirty="0"/>
              <a:t>那么这个</a:t>
            </a:r>
            <a:r>
              <a:rPr lang="en-US" altLang="zh-CN" sz="1600" dirty="0"/>
              <a:t>DB_TRX_ID</a:t>
            </a:r>
            <a:r>
              <a:rPr lang="zh-CN" altLang="zh-CN" sz="1600" dirty="0"/>
              <a:t>所在的旧记录就是当前事务能看见的最新老版本。</a:t>
            </a:r>
          </a:p>
        </p:txBody>
      </p:sp>
      <p:sp>
        <p:nvSpPr>
          <p:cNvPr id="9" name="矩形 8"/>
          <p:cNvSpPr/>
          <p:nvPr/>
        </p:nvSpPr>
        <p:spPr>
          <a:xfrm>
            <a:off x="61232" y="3414196"/>
            <a:ext cx="9036049" cy="1077218"/>
          </a:xfrm>
          <a:prstGeom prst="rect">
            <a:avLst/>
          </a:prstGeom>
        </p:spPr>
        <p:txBody>
          <a:bodyPr wrap="square">
            <a:spAutoFit/>
          </a:bodyPr>
          <a:lstStyle/>
          <a:p>
            <a:pPr marL="285750" indent="-285750">
              <a:buFont typeface="Wingdings" panose="05000000000000000000" pitchFamily="2" charset="2"/>
              <a:buChar char="l"/>
            </a:pPr>
            <a:r>
              <a:rPr lang="zh-CN" altLang="zh-CN" sz="1600" dirty="0" smtClean="0"/>
              <a:t>在</a:t>
            </a:r>
            <a:r>
              <a:rPr lang="en-US" altLang="zh-CN" sz="1600" dirty="0"/>
              <a:t>RR(REPEATABLE READ)</a:t>
            </a:r>
            <a:r>
              <a:rPr lang="zh-CN" altLang="zh-CN" sz="1600" dirty="0" smtClean="0"/>
              <a:t>隔</a:t>
            </a:r>
            <a:r>
              <a:rPr lang="zh-CN" altLang="zh-CN" sz="1600" dirty="0"/>
              <a:t>离级别下，则是同一个事务中的第一个快照读才会创建</a:t>
            </a:r>
            <a:r>
              <a:rPr lang="en-US" altLang="zh-CN" sz="1600" dirty="0"/>
              <a:t>Read View, </a:t>
            </a:r>
            <a:r>
              <a:rPr lang="zh-CN" altLang="zh-CN" sz="1600" dirty="0"/>
              <a:t>之后的快照读获取的都是同一个</a:t>
            </a:r>
            <a:r>
              <a:rPr lang="en-US" altLang="zh-CN" sz="1600" dirty="0"/>
              <a:t>Read View</a:t>
            </a:r>
            <a:r>
              <a:rPr lang="zh-CN" altLang="zh-CN" sz="1600" dirty="0"/>
              <a:t>，快照读生成</a:t>
            </a:r>
            <a:r>
              <a:rPr lang="en-US" altLang="zh-CN" sz="1600" dirty="0"/>
              <a:t>Read View</a:t>
            </a:r>
            <a:r>
              <a:rPr lang="zh-CN" altLang="zh-CN" sz="1600" dirty="0"/>
              <a:t>时，</a:t>
            </a:r>
            <a:r>
              <a:rPr lang="en-US" altLang="zh-CN" sz="1600" dirty="0"/>
              <a:t>Read View</a:t>
            </a:r>
            <a:r>
              <a:rPr lang="zh-CN" altLang="zh-CN" sz="1600" dirty="0"/>
              <a:t>会记录此时所有其他活动事务的快照，这些事务的修改对于当前事务都是不可见的。而早于</a:t>
            </a:r>
            <a:r>
              <a:rPr lang="en-US" altLang="zh-CN" sz="1600" dirty="0"/>
              <a:t>Read View</a:t>
            </a:r>
            <a:r>
              <a:rPr lang="zh-CN" altLang="zh-CN" sz="1600" dirty="0"/>
              <a:t>创建的事务所做的修改均是可见。</a:t>
            </a:r>
          </a:p>
        </p:txBody>
      </p:sp>
    </p:spTree>
    <p:extLst>
      <p:ext uri="{BB962C8B-B14F-4D97-AF65-F5344CB8AC3E}">
        <p14:creationId xmlns:p14="http://schemas.microsoft.com/office/powerpoint/2010/main" val="6621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smtClean="0">
                <a:solidFill>
                  <a:srgbClr val="333333"/>
                </a:solidFill>
                <a:latin typeface="Microsoft Yahei" pitchFamily="34" charset="0"/>
                <a:ea typeface="Microsoft Yahei" pitchFamily="34" charset="-122"/>
                <a:cs typeface="Microsoft Yahei" pitchFamily="34" charset="-120"/>
              </a:rPr>
              <a:t>InnoDB</a:t>
            </a:r>
            <a:r>
              <a:rPr lang="zh-CN" altLang="en-US" sz="2700" dirty="0">
                <a:solidFill>
                  <a:srgbClr val="333333"/>
                </a:solidFill>
                <a:latin typeface="Microsoft Yahei" pitchFamily="34" charset="0"/>
                <a:ea typeface="Microsoft Yahei" pitchFamily="34" charset="-122"/>
                <a:cs typeface="Microsoft Yahei" pitchFamily="34" charset="-120"/>
              </a:rPr>
              <a:t>的三大特性</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4" name="Object3"/>
          <p:cNvSpPr/>
          <p:nvPr/>
        </p:nvSpPr>
        <p:spPr>
          <a:xfrm>
            <a:off x="286414" y="753208"/>
            <a:ext cx="6032323" cy="2423746"/>
          </a:xfrm>
          <a:prstGeom prst="rect">
            <a:avLst/>
          </a:prstGeom>
          <a:noFill/>
          <a:ln/>
        </p:spPr>
        <p:txBody>
          <a:bodyPr wrap="square" rtlCol="0" anchor="ctr"/>
          <a:lstStyle/>
          <a:p>
            <a:pPr marL="342900" indent="-342900">
              <a:lnSpc>
                <a:spcPct val="200000"/>
              </a:lnSpc>
              <a:buFont typeface="Wingdings" panose="05000000000000000000" pitchFamily="2" charset="2"/>
              <a:buChar char="l"/>
            </a:pPr>
            <a:r>
              <a:rPr lang="zh-CN" altLang="en-US" sz="2100" dirty="0" smtClean="0">
                <a:solidFill>
                  <a:srgbClr val="333333"/>
                </a:solidFill>
                <a:latin typeface="Microsoft Yahei" pitchFamily="34" charset="0"/>
                <a:ea typeface="Microsoft Yahei" pitchFamily="34" charset="-122"/>
                <a:cs typeface="Microsoft Yahei" pitchFamily="34" charset="-120"/>
              </a:rPr>
              <a:t>自</a:t>
            </a:r>
            <a:r>
              <a:rPr lang="zh-CN" altLang="en-US" sz="2100" dirty="0">
                <a:solidFill>
                  <a:srgbClr val="333333"/>
                </a:solidFill>
                <a:latin typeface="Microsoft Yahei" pitchFamily="34" charset="0"/>
                <a:ea typeface="Microsoft Yahei" pitchFamily="34" charset="-122"/>
                <a:cs typeface="Microsoft Yahei" pitchFamily="34" charset="-120"/>
              </a:rPr>
              <a:t>适应</a:t>
            </a:r>
            <a:r>
              <a:rPr lang="en-US" sz="2100" dirty="0">
                <a:solidFill>
                  <a:srgbClr val="333333"/>
                </a:solidFill>
                <a:latin typeface="Microsoft Yahei" pitchFamily="34" charset="0"/>
                <a:ea typeface="Microsoft Yahei" pitchFamily="34" charset="-122"/>
                <a:cs typeface="Microsoft Yahei" pitchFamily="34" charset="-120"/>
              </a:rPr>
              <a:t>Hash</a:t>
            </a:r>
            <a:r>
              <a:rPr lang="zh-CN" altLang="en-US" sz="2100" dirty="0">
                <a:solidFill>
                  <a:srgbClr val="333333"/>
                </a:solidFill>
                <a:latin typeface="Microsoft Yahei" pitchFamily="34" charset="0"/>
                <a:ea typeface="Microsoft Yahei" pitchFamily="34" charset="-122"/>
                <a:cs typeface="Microsoft Yahei" pitchFamily="34" charset="-120"/>
              </a:rPr>
              <a:t>索引</a:t>
            </a:r>
          </a:p>
          <a:p>
            <a:pPr marL="342900" indent="-342900">
              <a:lnSpc>
                <a:spcPct val="200000"/>
              </a:lnSpc>
              <a:buFont typeface="Wingdings" panose="05000000000000000000" pitchFamily="2" charset="2"/>
              <a:buChar char="l"/>
            </a:pPr>
            <a:r>
              <a:rPr lang="en-US" sz="2100" dirty="0">
                <a:solidFill>
                  <a:srgbClr val="333333"/>
                </a:solidFill>
                <a:latin typeface="Microsoft Yahei" pitchFamily="34" charset="0"/>
                <a:ea typeface="Microsoft Yahei" pitchFamily="34" charset="-122"/>
                <a:cs typeface="Microsoft Yahei" pitchFamily="34" charset="-120"/>
              </a:rPr>
              <a:t>Buffer Pool</a:t>
            </a:r>
          </a:p>
          <a:p>
            <a:pPr marL="342900" indent="-342900">
              <a:lnSpc>
                <a:spcPct val="200000"/>
              </a:lnSpc>
              <a:buFont typeface="Wingdings" panose="05000000000000000000" pitchFamily="2" charset="2"/>
              <a:buChar char="l"/>
            </a:pPr>
            <a:r>
              <a:rPr lang="zh-CN" altLang="en-US" sz="2100" dirty="0">
                <a:solidFill>
                  <a:srgbClr val="333333"/>
                </a:solidFill>
                <a:latin typeface="Microsoft Yahei" pitchFamily="34" charset="0"/>
                <a:ea typeface="Microsoft Yahei" pitchFamily="34" charset="-122"/>
                <a:cs typeface="Microsoft Yahei" pitchFamily="34" charset="-120"/>
              </a:rPr>
              <a:t>双写机</a:t>
            </a:r>
            <a:r>
              <a:rPr lang="zh-CN" altLang="en-US" sz="2100" dirty="0" smtClean="0">
                <a:solidFill>
                  <a:srgbClr val="333333"/>
                </a:solidFill>
                <a:latin typeface="Microsoft Yahei" pitchFamily="34" charset="0"/>
                <a:ea typeface="Microsoft Yahei" pitchFamily="34" charset="-122"/>
                <a:cs typeface="Microsoft Yahei" pitchFamily="34" charset="-120"/>
              </a:rPr>
              <a:t>制（</a:t>
            </a:r>
            <a:r>
              <a:rPr lang="en-US" altLang="zh-CN" sz="2400" dirty="0"/>
              <a:t> doublewrite buffer </a:t>
            </a:r>
            <a:r>
              <a:rPr lang="zh-CN" altLang="en-US" sz="2100" dirty="0" smtClean="0">
                <a:solidFill>
                  <a:srgbClr val="333333"/>
                </a:solidFill>
                <a:latin typeface="Microsoft Yahei" pitchFamily="34" charset="0"/>
                <a:ea typeface="Microsoft Yahei" pitchFamily="34" charset="-122"/>
                <a:cs typeface="Microsoft Yahei" pitchFamily="34" charset="-120"/>
              </a:rPr>
              <a:t>）</a:t>
            </a:r>
            <a:endParaRPr lang="en-US" sz="1500" dirty="0"/>
          </a:p>
        </p:txBody>
      </p:sp>
    </p:spTree>
    <p:extLst>
      <p:ext uri="{BB962C8B-B14F-4D97-AF65-F5344CB8AC3E}">
        <p14:creationId xmlns:p14="http://schemas.microsoft.com/office/powerpoint/2010/main" val="340919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3" name="Object2"/>
          <p:cNvSpPr/>
          <p:nvPr/>
        </p:nvSpPr>
        <p:spPr>
          <a:xfrm>
            <a:off x="26792" y="595011"/>
            <a:ext cx="8863282" cy="88696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自适应哈希索引</a:t>
            </a:r>
            <a:endParaRPr lang="en-US" sz="1500" dirty="0"/>
          </a:p>
          <a:p>
            <a:pPr>
              <a:lnSpc>
                <a:spcPct val="112500"/>
              </a:lnSpc>
            </a:pPr>
            <a:endParaRPr lang="en-US" sz="1500" dirty="0"/>
          </a:p>
        </p:txBody>
      </p:sp>
      <p:sp>
        <p:nvSpPr>
          <p:cNvPr id="4" name="Object3"/>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哈希索引</a:t>
            </a:r>
            <a:endParaRPr lang="en-US" sz="1500" dirty="0"/>
          </a:p>
        </p:txBody>
      </p:sp>
      <p:sp>
        <p:nvSpPr>
          <p:cNvPr id="6" name="矩形 5"/>
          <p:cNvSpPr/>
          <p:nvPr/>
        </p:nvSpPr>
        <p:spPr>
          <a:xfrm>
            <a:off x="87922" y="1224596"/>
            <a:ext cx="8493369" cy="2308324"/>
          </a:xfrm>
          <a:prstGeom prst="rect">
            <a:avLst/>
          </a:prstGeom>
        </p:spPr>
        <p:txBody>
          <a:bodyPr wrap="square">
            <a:spAutoFit/>
          </a:bodyPr>
          <a:lstStyle/>
          <a:p>
            <a:pPr marL="285750" indent="-285750">
              <a:buFont typeface="Wingdings" panose="05000000000000000000" pitchFamily="2" charset="2"/>
              <a:buChar char="l"/>
            </a:pPr>
            <a:r>
              <a:rPr lang="en-US" altLang="zh-CN" dirty="0"/>
              <a:t>B+</a:t>
            </a:r>
            <a:r>
              <a:rPr lang="zh-CN" altLang="en-US" dirty="0"/>
              <a:t>树的查找次数</a:t>
            </a:r>
            <a:r>
              <a:rPr lang="en-US" altLang="zh-CN" dirty="0"/>
              <a:t>,</a:t>
            </a:r>
            <a:r>
              <a:rPr lang="zh-CN" altLang="en-US" dirty="0"/>
              <a:t>取决于</a:t>
            </a:r>
            <a:r>
              <a:rPr lang="en-US" altLang="zh-CN" dirty="0"/>
              <a:t>B+</a:t>
            </a:r>
            <a:r>
              <a:rPr lang="zh-CN" altLang="en-US" dirty="0"/>
              <a:t>树的高度</a:t>
            </a:r>
            <a:r>
              <a:rPr lang="en-US" altLang="zh-CN" dirty="0"/>
              <a:t>,</a:t>
            </a:r>
            <a:r>
              <a:rPr lang="zh-CN" altLang="en-US" dirty="0"/>
              <a:t>在生产环境中</a:t>
            </a:r>
            <a:r>
              <a:rPr lang="en-US" altLang="zh-CN" dirty="0"/>
              <a:t>,B+</a:t>
            </a:r>
            <a:r>
              <a:rPr lang="zh-CN" altLang="en-US" dirty="0"/>
              <a:t>树的高度一般为</a:t>
            </a:r>
            <a:r>
              <a:rPr lang="en-US" altLang="zh-CN" dirty="0"/>
              <a:t>3</a:t>
            </a:r>
            <a:r>
              <a:rPr lang="zh-CN" altLang="en-US" dirty="0"/>
              <a:t>、</a:t>
            </a:r>
            <a:r>
              <a:rPr lang="en-US" altLang="zh-CN" dirty="0"/>
              <a:t>4</a:t>
            </a:r>
            <a:r>
              <a:rPr lang="zh-CN" altLang="en-US" dirty="0"/>
              <a:t>层</a:t>
            </a:r>
            <a:r>
              <a:rPr lang="en-US" altLang="zh-CN" dirty="0"/>
              <a:t>,</a:t>
            </a:r>
            <a:r>
              <a:rPr lang="zh-CN" altLang="en-US" dirty="0"/>
              <a:t>故需要</a:t>
            </a:r>
            <a:r>
              <a:rPr lang="en-US" altLang="zh-CN" dirty="0"/>
              <a:t>3</a:t>
            </a:r>
            <a:r>
              <a:rPr lang="zh-CN" altLang="en-US" dirty="0"/>
              <a:t>、</a:t>
            </a:r>
            <a:r>
              <a:rPr lang="en-US" altLang="zh-CN" dirty="0"/>
              <a:t>4</a:t>
            </a:r>
            <a:r>
              <a:rPr lang="zh-CN" altLang="en-US" dirty="0"/>
              <a:t>次的</a:t>
            </a:r>
            <a:r>
              <a:rPr lang="en-US" altLang="zh-CN" dirty="0"/>
              <a:t>IO</a:t>
            </a:r>
            <a:r>
              <a:rPr lang="zh-CN" altLang="en-US" dirty="0"/>
              <a:t>查询</a:t>
            </a:r>
            <a:r>
              <a:rPr lang="zh-CN" altLang="en-US" dirty="0" smtClean="0"/>
              <a:t>。</a:t>
            </a:r>
            <a:endParaRPr lang="en-US" altLang="zh-CN" dirty="0" smtClean="0"/>
          </a:p>
          <a:p>
            <a:endParaRPr lang="en-US" altLang="zh-CN" dirty="0" smtClean="0"/>
          </a:p>
          <a:p>
            <a:pPr marL="285750" indent="-285750">
              <a:buFont typeface="Wingdings" panose="05000000000000000000" pitchFamily="2" charset="2"/>
              <a:buChar char="l"/>
            </a:pPr>
            <a:r>
              <a:rPr lang="zh-CN" altLang="en-US" dirty="0" smtClean="0"/>
              <a:t>所</a:t>
            </a:r>
            <a:r>
              <a:rPr lang="zh-CN" altLang="en-US" dirty="0"/>
              <a:t>以在</a:t>
            </a:r>
            <a:r>
              <a:rPr lang="en-US" altLang="zh-CN" dirty="0"/>
              <a:t>InnoDB</a:t>
            </a:r>
            <a:r>
              <a:rPr lang="zh-CN" altLang="en-US" dirty="0"/>
              <a:t>存储引擎内部自己去监控索引表，如果监控到某个索引经常用，那么就认为是热数据，然后内部自己创建一个</a:t>
            </a:r>
            <a:r>
              <a:rPr lang="en-US" altLang="zh-CN" dirty="0"/>
              <a:t>hash</a:t>
            </a:r>
            <a:r>
              <a:rPr lang="zh-CN" altLang="en-US" dirty="0"/>
              <a:t>索引，称之为自适应哈希索引</a:t>
            </a:r>
            <a:r>
              <a:rPr lang="en-US" altLang="zh-CN" dirty="0"/>
              <a:t>( Adaptive Hash Index,AHI)</a:t>
            </a:r>
            <a:r>
              <a:rPr lang="zh-CN" altLang="en-US" dirty="0"/>
              <a:t>，创建以后，如果下次又查询到这个索引，那么直接通过</a:t>
            </a:r>
            <a:r>
              <a:rPr lang="en-US" altLang="zh-CN" dirty="0"/>
              <a:t>hash</a:t>
            </a:r>
            <a:r>
              <a:rPr lang="zh-CN" altLang="en-US" dirty="0"/>
              <a:t>算法推导出记录的地址，直接一次就能查到数据，比重复去</a:t>
            </a:r>
            <a:r>
              <a:rPr lang="en-US" altLang="zh-CN" dirty="0"/>
              <a:t>B+tree</a:t>
            </a:r>
            <a:r>
              <a:rPr lang="zh-CN" altLang="en-US" dirty="0"/>
              <a:t>索引中查询三四次节点的效率高了不少。</a:t>
            </a:r>
          </a:p>
        </p:txBody>
      </p:sp>
    </p:spTree>
    <p:extLst>
      <p:ext uri="{BB962C8B-B14F-4D97-AF65-F5344CB8AC3E}">
        <p14:creationId xmlns:p14="http://schemas.microsoft.com/office/powerpoint/2010/main" val="1175627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3" name="Object2"/>
          <p:cNvSpPr/>
          <p:nvPr/>
        </p:nvSpPr>
        <p:spPr>
          <a:xfrm>
            <a:off x="49743" y="841195"/>
            <a:ext cx="8735229" cy="953945"/>
          </a:xfrm>
          <a:prstGeom prst="rect">
            <a:avLst/>
          </a:prstGeom>
          <a:noFill/>
          <a:ln/>
        </p:spPr>
        <p:txBody>
          <a:bodyPr wrap="square" rtlCol="0" anchor="ctr"/>
          <a:lstStyle/>
          <a:p>
            <a:pPr>
              <a:lnSpc>
                <a:spcPct val="112500"/>
              </a:lnSpc>
            </a:pPr>
            <a:r>
              <a:rPr lang="en-US" sz="2100" b="1" dirty="0" smtClean="0">
                <a:solidFill>
                  <a:srgbClr val="333333"/>
                </a:solidFill>
                <a:latin typeface="Microsoft Yahei" pitchFamily="34" charset="0"/>
                <a:ea typeface="Microsoft Yahei" pitchFamily="34" charset="-122"/>
                <a:cs typeface="Microsoft Yahei" pitchFamily="34" charset="-120"/>
              </a:rPr>
              <a:t>InnoDB</a:t>
            </a:r>
            <a:r>
              <a:rPr lang="zh-CN" altLang="en-US" sz="2100" b="1" dirty="0">
                <a:solidFill>
                  <a:srgbClr val="333333"/>
                </a:solidFill>
                <a:latin typeface="Microsoft Yahei" pitchFamily="34" charset="0"/>
                <a:ea typeface="Microsoft Yahei" pitchFamily="34" charset="-122"/>
                <a:cs typeface="Microsoft Yahei" pitchFamily="34" charset="-120"/>
              </a:rPr>
              <a:t>为了缓存磁盘中的页，在</a:t>
            </a:r>
            <a:r>
              <a:rPr lang="en-US" sz="2100" b="1" dirty="0">
                <a:solidFill>
                  <a:srgbClr val="333333"/>
                </a:solidFill>
                <a:latin typeface="Microsoft Yahei" pitchFamily="34" charset="0"/>
                <a:ea typeface="Microsoft Yahei" pitchFamily="34" charset="-122"/>
                <a:cs typeface="Microsoft Yahei" pitchFamily="34" charset="-120"/>
              </a:rPr>
              <a:t>MySQL</a:t>
            </a:r>
            <a:r>
              <a:rPr lang="zh-CN" altLang="en-US" sz="2100" b="1" dirty="0">
                <a:solidFill>
                  <a:srgbClr val="333333"/>
                </a:solidFill>
                <a:latin typeface="Microsoft Yahei" pitchFamily="34" charset="0"/>
                <a:ea typeface="Microsoft Yahei" pitchFamily="34" charset="-122"/>
                <a:cs typeface="Microsoft Yahei" pitchFamily="34" charset="-120"/>
              </a:rPr>
              <a:t>服务器启动的时候就向操作系统申请了一片连续的内存，他们给这片内存起了个名，叫做</a:t>
            </a:r>
            <a:r>
              <a:rPr lang="en-US" sz="2100" b="1" dirty="0">
                <a:solidFill>
                  <a:srgbClr val="333333"/>
                </a:solidFill>
                <a:latin typeface="Microsoft Yahei" pitchFamily="34" charset="0"/>
                <a:ea typeface="Microsoft Yahei" pitchFamily="34" charset="-122"/>
                <a:cs typeface="Microsoft Yahei" pitchFamily="34" charset="-120"/>
              </a:rPr>
              <a:t>Buffer Pool</a:t>
            </a:r>
            <a:endParaRPr lang="en-US" sz="1500" dirty="0"/>
          </a:p>
          <a:p>
            <a:pPr>
              <a:lnSpc>
                <a:spcPct val="112500"/>
              </a:lnSpc>
            </a:pPr>
            <a:endParaRPr lang="en-US" sz="1500" dirty="0"/>
          </a:p>
        </p:txBody>
      </p:sp>
      <p:sp>
        <p:nvSpPr>
          <p:cNvPr id="4" name="Object3"/>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Buffer Pool</a:t>
            </a:r>
            <a:endParaRPr lang="en-US" sz="1500" dirty="0"/>
          </a:p>
        </p:txBody>
      </p:sp>
      <p:sp>
        <p:nvSpPr>
          <p:cNvPr id="6" name="矩形 5"/>
          <p:cNvSpPr/>
          <p:nvPr/>
        </p:nvSpPr>
        <p:spPr>
          <a:xfrm>
            <a:off x="-1" y="2067631"/>
            <a:ext cx="8493369" cy="2031325"/>
          </a:xfrm>
          <a:prstGeom prst="rect">
            <a:avLst/>
          </a:prstGeom>
        </p:spPr>
        <p:txBody>
          <a:bodyPr wrap="square">
            <a:spAutoFit/>
          </a:bodyPr>
          <a:lstStyle/>
          <a:p>
            <a:endParaRPr lang="en-US" altLang="zh-CN" dirty="0" smtClean="0"/>
          </a:p>
          <a:p>
            <a:pPr marL="285750" indent="-285750">
              <a:buFont typeface="Wingdings" panose="05000000000000000000" pitchFamily="2" charset="2"/>
              <a:buChar char="l"/>
            </a:pPr>
            <a:r>
              <a:rPr lang="en-US" altLang="zh-CN" dirty="0"/>
              <a:t>InnoDB</a:t>
            </a:r>
            <a:r>
              <a:rPr lang="zh-CN" altLang="en-US" dirty="0"/>
              <a:t>存储引擎在处理客户端的请求时，当需要访问某个页的数据时，就会把完整的页的数据全部加载到内存中，也就是说即使我们只需要访问一个页的一条记录，那也需要先把整个页的数据加载到内存中。将整个页加载到内存中后就可以进行读写访问了，在进行完读写访问之后并不着急把该页对应的内存空间释放掉，而是将其缓存起来，这样将来有请求再次访问该页面时，就可以省去磁盘</a:t>
            </a:r>
            <a:r>
              <a:rPr lang="en-US" altLang="zh-CN" dirty="0"/>
              <a:t>IO</a:t>
            </a:r>
            <a:r>
              <a:rPr lang="zh-CN" altLang="en-US" dirty="0"/>
              <a:t>的开销了</a:t>
            </a:r>
          </a:p>
        </p:txBody>
      </p:sp>
    </p:spTree>
    <p:extLst>
      <p:ext uri="{BB962C8B-B14F-4D97-AF65-F5344CB8AC3E}">
        <p14:creationId xmlns:p14="http://schemas.microsoft.com/office/powerpoint/2010/main" val="184466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4" name="Object3"/>
          <p:cNvSpPr/>
          <p:nvPr/>
        </p:nvSpPr>
        <p:spPr>
          <a:xfrm>
            <a:off x="2351669" y="-96651"/>
            <a:ext cx="4376184" cy="676656"/>
          </a:xfrm>
          <a:prstGeom prst="rect">
            <a:avLst/>
          </a:prstGeom>
          <a:noFill/>
          <a:ln/>
        </p:spPr>
        <p:txBody>
          <a:bodyPr wrap="square" rtlCol="0" anchor="ctr"/>
          <a:lstStyle/>
          <a:p>
            <a:pPr algn="ctr"/>
            <a:r>
              <a:rPr lang="zh-CN" altLang="en-US" sz="2700" dirty="0">
                <a:solidFill>
                  <a:srgbClr val="333333"/>
                </a:solidFill>
                <a:latin typeface="Microsoft Yahei" pitchFamily="34" charset="0"/>
                <a:ea typeface="Microsoft Yahei" pitchFamily="34" charset="-122"/>
                <a:cs typeface="Microsoft Yahei" pitchFamily="34" charset="-120"/>
              </a:rPr>
              <a:t>双写机制</a:t>
            </a:r>
          </a:p>
        </p:txBody>
      </p:sp>
      <p:sp>
        <p:nvSpPr>
          <p:cNvPr id="6" name="矩形 5"/>
          <p:cNvSpPr/>
          <p:nvPr/>
        </p:nvSpPr>
        <p:spPr>
          <a:xfrm>
            <a:off x="64476" y="569369"/>
            <a:ext cx="8493369" cy="1754326"/>
          </a:xfrm>
          <a:prstGeom prst="rect">
            <a:avLst/>
          </a:prstGeom>
        </p:spPr>
        <p:txBody>
          <a:bodyPr wrap="square">
            <a:spAutoFit/>
          </a:bodyPr>
          <a:lstStyle/>
          <a:p>
            <a:endParaRPr lang="en-US" altLang="zh-CN" dirty="0" smtClean="0"/>
          </a:p>
          <a:p>
            <a:pPr marL="285750" indent="-285750">
              <a:buFont typeface="Wingdings" panose="05000000000000000000" pitchFamily="2" charset="2"/>
              <a:buChar char="l"/>
            </a:pPr>
            <a:r>
              <a:rPr lang="zh-CN" altLang="en-US" dirty="0"/>
              <a:t>它是一种特殊文件</a:t>
            </a:r>
            <a:r>
              <a:rPr lang="en-US" altLang="zh-CN" dirty="0"/>
              <a:t>flush</a:t>
            </a:r>
            <a:r>
              <a:rPr lang="zh-CN" altLang="en-US" dirty="0"/>
              <a:t>技术，带给</a:t>
            </a:r>
            <a:r>
              <a:rPr lang="en-US" altLang="zh-CN" dirty="0"/>
              <a:t>InnoDB</a:t>
            </a:r>
            <a:r>
              <a:rPr lang="zh-CN" altLang="en-US" dirty="0"/>
              <a:t>存储引擎的是数据页的可靠性。它的作用是，在把页写到数据文件之前，</a:t>
            </a:r>
            <a:r>
              <a:rPr lang="en-US" altLang="zh-CN" dirty="0"/>
              <a:t>InnoDB</a:t>
            </a:r>
            <a:r>
              <a:rPr lang="zh-CN" altLang="en-US" dirty="0"/>
              <a:t>先把它们写到一个叫</a:t>
            </a:r>
            <a:r>
              <a:rPr lang="en-US" altLang="zh-CN" dirty="0"/>
              <a:t>doublewrite buffer</a:t>
            </a:r>
            <a:r>
              <a:rPr lang="zh-CN" altLang="en-US" dirty="0"/>
              <a:t>（双写缓冲区）的连续区域内，在写</a:t>
            </a:r>
            <a:r>
              <a:rPr lang="en-US" altLang="zh-CN" dirty="0"/>
              <a:t>doublewrite buffer</a:t>
            </a:r>
            <a:r>
              <a:rPr lang="zh-CN" altLang="en-US" dirty="0"/>
              <a:t>完成后，</a:t>
            </a:r>
            <a:r>
              <a:rPr lang="en-US" altLang="zh-CN" dirty="0"/>
              <a:t>InnoDB</a:t>
            </a:r>
            <a:r>
              <a:rPr lang="zh-CN" altLang="en-US" dirty="0"/>
              <a:t>才会把页写到数据文件的适当的位置。如果在写页的过程中发生意外崩溃，</a:t>
            </a:r>
            <a:r>
              <a:rPr lang="en-US" altLang="zh-CN" dirty="0"/>
              <a:t>InnoDB</a:t>
            </a:r>
            <a:r>
              <a:rPr lang="zh-CN" altLang="en-US" dirty="0"/>
              <a:t>在稍后的恢复过程中在</a:t>
            </a:r>
            <a:r>
              <a:rPr lang="en-US" altLang="zh-CN" dirty="0"/>
              <a:t>doublewrite buffer</a:t>
            </a:r>
            <a:r>
              <a:rPr lang="zh-CN" altLang="en-US" dirty="0"/>
              <a:t>中找到完好的</a:t>
            </a:r>
            <a:r>
              <a:rPr lang="en-US" altLang="zh-CN" dirty="0"/>
              <a:t>page</a:t>
            </a:r>
            <a:r>
              <a:rPr lang="zh-CN" altLang="en-US" dirty="0"/>
              <a:t>副本用于恢复。</a:t>
            </a:r>
          </a:p>
        </p:txBody>
      </p:sp>
      <p:sp>
        <p:nvSpPr>
          <p:cNvPr id="5" name="矩形 4"/>
          <p:cNvSpPr/>
          <p:nvPr/>
        </p:nvSpPr>
        <p:spPr>
          <a:xfrm>
            <a:off x="117230" y="2455916"/>
            <a:ext cx="8739554" cy="646331"/>
          </a:xfrm>
          <a:prstGeom prst="rect">
            <a:avLst/>
          </a:prstGeom>
        </p:spPr>
        <p:txBody>
          <a:bodyPr wrap="square">
            <a:spAutoFit/>
          </a:bodyPr>
          <a:lstStyle/>
          <a:p>
            <a:pPr marL="285750" indent="-285750">
              <a:buFont typeface="Wingdings" panose="05000000000000000000" pitchFamily="2" charset="2"/>
              <a:buChar char="l"/>
            </a:pPr>
            <a:r>
              <a:rPr lang="en-US" altLang="zh-CN" dirty="0"/>
              <a:t>doublewrite buffer</a:t>
            </a:r>
            <a:r>
              <a:rPr lang="zh-CN" altLang="en-US" dirty="0"/>
              <a:t>是</a:t>
            </a:r>
            <a:r>
              <a:rPr lang="en-US" altLang="zh-CN" dirty="0"/>
              <a:t>InnoDB</a:t>
            </a:r>
            <a:r>
              <a:rPr lang="zh-CN" altLang="en-US" dirty="0"/>
              <a:t>在系统表空间上的</a:t>
            </a:r>
            <a:r>
              <a:rPr lang="en-US" altLang="zh-CN" dirty="0"/>
              <a:t>128</a:t>
            </a:r>
            <a:r>
              <a:rPr lang="zh-CN" altLang="en-US" dirty="0"/>
              <a:t>个页（</a:t>
            </a:r>
            <a:r>
              <a:rPr lang="en-US" altLang="zh-CN" dirty="0"/>
              <a:t>2</a:t>
            </a:r>
            <a:r>
              <a:rPr lang="zh-CN" altLang="en-US" dirty="0"/>
              <a:t>个区，</a:t>
            </a:r>
            <a:r>
              <a:rPr lang="en-US" altLang="zh-CN" dirty="0"/>
              <a:t>extend1</a:t>
            </a:r>
            <a:r>
              <a:rPr lang="zh-CN" altLang="en-US" dirty="0"/>
              <a:t>和</a:t>
            </a:r>
            <a:r>
              <a:rPr lang="en-US" altLang="zh-CN" dirty="0"/>
              <a:t>extend2</a:t>
            </a:r>
            <a:r>
              <a:rPr lang="zh-CN" altLang="en-US" dirty="0"/>
              <a:t>），大小是</a:t>
            </a:r>
            <a:r>
              <a:rPr lang="en-US" altLang="zh-CN" dirty="0"/>
              <a:t>2MB</a:t>
            </a:r>
            <a:endParaRPr lang="zh-CN" altLang="en-US" dirty="0"/>
          </a:p>
        </p:txBody>
      </p:sp>
      <p:sp>
        <p:nvSpPr>
          <p:cNvPr id="7" name="矩形 6"/>
          <p:cNvSpPr/>
          <p:nvPr/>
        </p:nvSpPr>
        <p:spPr>
          <a:xfrm>
            <a:off x="117230" y="3469962"/>
            <a:ext cx="8739554" cy="1200329"/>
          </a:xfrm>
          <a:prstGeom prst="rect">
            <a:avLst/>
          </a:prstGeom>
        </p:spPr>
        <p:txBody>
          <a:bodyPr wrap="square">
            <a:spAutoFit/>
          </a:bodyPr>
          <a:lstStyle/>
          <a:p>
            <a:pPr marL="285750" indent="-285750">
              <a:buFont typeface="Wingdings" panose="05000000000000000000" pitchFamily="2" charset="2"/>
              <a:buChar char="l"/>
            </a:pPr>
            <a:r>
              <a:rPr lang="zh-CN" altLang="en-US" dirty="0"/>
              <a:t>在正常的情况下</a:t>
            </a:r>
            <a:r>
              <a:rPr lang="en-US" altLang="zh-CN" dirty="0"/>
              <a:t>, MySQL</a:t>
            </a:r>
            <a:r>
              <a:rPr lang="zh-CN" altLang="en-US" dirty="0"/>
              <a:t>写数据页时，会写两遍到磁盘上，第一遍是写到</a:t>
            </a:r>
            <a:r>
              <a:rPr lang="en-US" altLang="zh-CN" dirty="0"/>
              <a:t>doublewrite buffer</a:t>
            </a:r>
            <a:r>
              <a:rPr lang="zh-CN" altLang="en-US" dirty="0"/>
              <a:t>，第二遍是写到真正的数据文件中。如果发生了极端情况（断电），</a:t>
            </a:r>
            <a:r>
              <a:rPr lang="en-US" altLang="zh-CN" dirty="0"/>
              <a:t>InnoDB</a:t>
            </a:r>
            <a:r>
              <a:rPr lang="zh-CN" altLang="en-US" dirty="0"/>
              <a:t>再次启动后，发现了一个页数据已经损坏，那么此时就可以从</a:t>
            </a:r>
            <a:r>
              <a:rPr lang="en-US" altLang="zh-CN" dirty="0"/>
              <a:t>doublewrite buffer</a:t>
            </a:r>
            <a:r>
              <a:rPr lang="zh-CN" altLang="en-US" dirty="0"/>
              <a:t>中进行数据恢复了。</a:t>
            </a:r>
          </a:p>
        </p:txBody>
      </p:sp>
    </p:spTree>
    <p:extLst>
      <p:ext uri="{BB962C8B-B14F-4D97-AF65-F5344CB8AC3E}">
        <p14:creationId xmlns:p14="http://schemas.microsoft.com/office/powerpoint/2010/main" val="41575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5" name="Object4"/>
          <p:cNvSpPr/>
          <p:nvPr/>
        </p:nvSpPr>
        <p:spPr>
          <a:xfrm>
            <a:off x="2293292" y="0"/>
            <a:ext cx="4376184" cy="676656"/>
          </a:xfrm>
          <a:prstGeom prst="rect">
            <a:avLst/>
          </a:prstGeom>
          <a:noFill/>
          <a:ln/>
        </p:spPr>
        <p:txBody>
          <a:bodyPr wrap="square" rtlCol="0" anchor="ctr"/>
          <a:lstStyle/>
          <a:p>
            <a:pPr algn="ctr"/>
            <a:r>
              <a:rPr lang="zh-CN" altLang="en-US" sz="2700" dirty="0" smtClean="0">
                <a:solidFill>
                  <a:srgbClr val="333333"/>
                </a:solidFill>
                <a:latin typeface="Microsoft Yahei" pitchFamily="34" charset="0"/>
                <a:ea typeface="Microsoft Yahei" pitchFamily="34" charset="-122"/>
                <a:cs typeface="Microsoft Yahei" pitchFamily="34" charset="-120"/>
              </a:rPr>
              <a:t>基础知识</a:t>
            </a:r>
            <a:endParaRPr lang="en-US" sz="1500" dirty="0"/>
          </a:p>
        </p:txBody>
      </p:sp>
      <p:sp>
        <p:nvSpPr>
          <p:cNvPr id="6" name="矩形 5"/>
          <p:cNvSpPr/>
          <p:nvPr/>
        </p:nvSpPr>
        <p:spPr>
          <a:xfrm>
            <a:off x="410087" y="775161"/>
            <a:ext cx="5392836" cy="3831818"/>
          </a:xfrm>
          <a:prstGeom prst="rect">
            <a:avLst/>
          </a:prstGeom>
        </p:spPr>
        <p:txBody>
          <a:bodyPr wrap="square">
            <a:spAutoFit/>
          </a:bodyPr>
          <a:lstStyle/>
          <a:p>
            <a:pPr marL="285750" indent="-285750">
              <a:lnSpc>
                <a:spcPct val="250000"/>
              </a:lnSpc>
              <a:buFont typeface="Wingdings" panose="05000000000000000000" pitchFamily="2" charset="2"/>
              <a:buChar char="Ø"/>
            </a:pPr>
            <a:r>
              <a:rPr lang="en-US" altLang="zh-CN" b="1" dirty="0" smtClean="0"/>
              <a:t>MySQL</a:t>
            </a:r>
            <a:r>
              <a:rPr lang="zh-CN" altLang="zh-CN" b="1" dirty="0"/>
              <a:t>中有哪些存储引擎</a:t>
            </a:r>
            <a:r>
              <a:rPr lang="zh-CN" altLang="zh-CN" b="1" dirty="0" smtClean="0"/>
              <a:t>？</a:t>
            </a:r>
            <a:endParaRPr lang="en-US" altLang="zh-CN" b="1" dirty="0" smtClean="0"/>
          </a:p>
          <a:p>
            <a:pPr marL="285750" indent="-285750">
              <a:lnSpc>
                <a:spcPct val="250000"/>
              </a:lnSpc>
              <a:buFont typeface="Wingdings" panose="05000000000000000000" pitchFamily="2" charset="2"/>
              <a:buChar char="Ø"/>
            </a:pPr>
            <a:r>
              <a:rPr lang="zh-CN" altLang="zh-CN" b="1" dirty="0"/>
              <a:t>数据库表设计时，字段你会如何选择</a:t>
            </a:r>
            <a:r>
              <a:rPr lang="zh-CN" altLang="zh-CN" b="1" dirty="0" smtClean="0"/>
              <a:t>？</a:t>
            </a:r>
            <a:endParaRPr lang="zh-CN" altLang="zh-CN" b="1" dirty="0"/>
          </a:p>
          <a:p>
            <a:pPr marL="285750" indent="-285750">
              <a:lnSpc>
                <a:spcPct val="250000"/>
              </a:lnSpc>
              <a:buFont typeface="Wingdings" panose="05000000000000000000" pitchFamily="2" charset="2"/>
              <a:buChar char="Ø"/>
            </a:pPr>
            <a:r>
              <a:rPr lang="en-US" altLang="zh-CN" b="1" dirty="0" smtClean="0"/>
              <a:t>mysql</a:t>
            </a:r>
            <a:r>
              <a:rPr lang="zh-CN" altLang="zh-CN" b="1" dirty="0"/>
              <a:t>里记录货币用什么字段类型好？</a:t>
            </a:r>
          </a:p>
          <a:p>
            <a:pPr marL="285750" indent="-285750">
              <a:lnSpc>
                <a:spcPct val="250000"/>
              </a:lnSpc>
              <a:buFont typeface="Wingdings" panose="05000000000000000000" pitchFamily="2" charset="2"/>
              <a:buChar char="Ø"/>
            </a:pPr>
            <a:r>
              <a:rPr lang="zh-CN" altLang="zh-CN" b="1" dirty="0" smtClean="0"/>
              <a:t>谈</a:t>
            </a:r>
            <a:r>
              <a:rPr lang="zh-CN" altLang="en-US" b="1" dirty="0" smtClean="0"/>
              <a:t>一</a:t>
            </a:r>
            <a:r>
              <a:rPr lang="zh-CN" altLang="zh-CN" b="1" dirty="0" smtClean="0"/>
              <a:t>谈</a:t>
            </a:r>
            <a:r>
              <a:rPr lang="en-US" altLang="zh-CN" b="1" dirty="0" smtClean="0"/>
              <a:t>MySQL</a:t>
            </a:r>
            <a:r>
              <a:rPr lang="zh-CN" altLang="zh-CN" b="1" dirty="0"/>
              <a:t>里的字符串类</a:t>
            </a:r>
            <a:r>
              <a:rPr lang="zh-CN" altLang="zh-CN" b="1" dirty="0" smtClean="0"/>
              <a:t>型</a:t>
            </a:r>
            <a:endParaRPr lang="zh-CN" altLang="zh-CN" b="1" dirty="0"/>
          </a:p>
          <a:p>
            <a:pPr marL="285750" indent="-285750">
              <a:lnSpc>
                <a:spcPct val="250000"/>
              </a:lnSpc>
              <a:buFont typeface="Wingdings" panose="05000000000000000000" pitchFamily="2" charset="2"/>
              <a:buChar char="Ø"/>
            </a:pPr>
            <a:r>
              <a:rPr lang="en-US" altLang="zh-CN" b="1" dirty="0"/>
              <a:t>VARCHAR(M)</a:t>
            </a:r>
            <a:r>
              <a:rPr lang="zh-CN" altLang="zh-CN" b="1" dirty="0"/>
              <a:t>最多能存储多少数据？</a:t>
            </a:r>
          </a:p>
          <a:p>
            <a:endParaRPr lang="zh-CN" altLang="zh-C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InnoDB的存储结构</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pic>
        <p:nvPicPr>
          <p:cNvPr id="4" name="Object 3" descr="https://fynotefile.oss-cn-zhangjiakou.aliyuncs.com/fynote/fyfile/5983/69830/08fb13c5eac94e6a945895b6775e3dae.png"/>
          <p:cNvPicPr>
            <a:picLocks noChangeAspect="1"/>
          </p:cNvPicPr>
          <p:nvPr/>
        </p:nvPicPr>
        <p:blipFill>
          <a:blip r:embed="rId4"/>
          <a:stretch>
            <a:fillRect/>
          </a:stretch>
        </p:blipFill>
        <p:spPr>
          <a:xfrm>
            <a:off x="479509" y="725580"/>
            <a:ext cx="8070223" cy="4235701"/>
          </a:xfrm>
          <a:prstGeom prst="rect">
            <a:avLst/>
          </a:prstGeom>
        </p:spPr>
      </p:pic>
    </p:spTree>
    <p:extLst>
      <p:ext uri="{BB962C8B-B14F-4D97-AF65-F5344CB8AC3E}">
        <p14:creationId xmlns:p14="http://schemas.microsoft.com/office/powerpoint/2010/main" val="247906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存储引擎</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pic>
        <p:nvPicPr>
          <p:cNvPr id="4" name="Object 3" descr="https://fynotefile.oss-cn-zhangjiakou.aliyuncs.com/fynote/fyfile/5983/69830/714de7f1db4a4a069aab489686fc9eb3.png"/>
          <p:cNvPicPr>
            <a:picLocks noChangeAspect="1"/>
          </p:cNvPicPr>
          <p:nvPr/>
        </p:nvPicPr>
        <p:blipFill>
          <a:blip r:embed="rId4"/>
          <a:stretch>
            <a:fillRect/>
          </a:stretch>
        </p:blipFill>
        <p:spPr>
          <a:xfrm>
            <a:off x="164123" y="788140"/>
            <a:ext cx="9144000" cy="1438382"/>
          </a:xfrm>
          <a:prstGeom prst="rect">
            <a:avLst/>
          </a:prstGeom>
        </p:spPr>
      </p:pic>
      <p:sp>
        <p:nvSpPr>
          <p:cNvPr id="5" name="Object4"/>
          <p:cNvSpPr/>
          <p:nvPr/>
        </p:nvSpPr>
        <p:spPr>
          <a:xfrm>
            <a:off x="416169" y="2433140"/>
            <a:ext cx="2297723" cy="1647092"/>
          </a:xfrm>
          <a:prstGeom prst="rect">
            <a:avLst/>
          </a:prstGeom>
          <a:noFill/>
          <a:ln/>
        </p:spPr>
        <p:txBody>
          <a:bodyPr wrap="square" rtlCol="0" anchor="ctr"/>
          <a:lstStyle/>
          <a:p>
            <a:pPr marL="285750" indent="-285750">
              <a:lnSpc>
                <a:spcPct val="150000"/>
              </a:lnSpc>
              <a:buFont typeface="Wingdings" panose="05000000000000000000" pitchFamily="2" charset="2"/>
              <a:buChar char="Ø"/>
            </a:pPr>
            <a:r>
              <a:rPr lang="en-US" dirty="0" smtClean="0">
                <a:solidFill>
                  <a:srgbClr val="333333"/>
                </a:solidFill>
                <a:latin typeface="Microsoft Yahei" pitchFamily="34" charset="0"/>
                <a:ea typeface="Microsoft Yahei" pitchFamily="34" charset="-122"/>
                <a:cs typeface="Microsoft Yahei" pitchFamily="34" charset="-120"/>
              </a:rPr>
              <a:t>InnoDB</a:t>
            </a:r>
            <a:endParaRPr lang="en-US" dirty="0"/>
          </a:p>
          <a:p>
            <a:pPr marL="285750" indent="-285750">
              <a:lnSpc>
                <a:spcPct val="150000"/>
              </a:lnSpc>
              <a:buFont typeface="Wingdings" panose="05000000000000000000" pitchFamily="2" charset="2"/>
              <a:buChar char="Ø"/>
            </a:pPr>
            <a:r>
              <a:rPr lang="en-US" dirty="0">
                <a:solidFill>
                  <a:srgbClr val="333333"/>
                </a:solidFill>
                <a:latin typeface="Microsoft Yahei" pitchFamily="34" charset="0"/>
                <a:ea typeface="Microsoft Yahei" pitchFamily="34" charset="-122"/>
                <a:cs typeface="Microsoft Yahei" pitchFamily="34" charset="-120"/>
              </a:rPr>
              <a:t>MyISAM</a:t>
            </a:r>
            <a:endParaRPr lang="en-US" dirty="0"/>
          </a:p>
          <a:p>
            <a:pPr marL="285750" indent="-285750">
              <a:lnSpc>
                <a:spcPct val="150000"/>
              </a:lnSpc>
              <a:buFont typeface="Wingdings" panose="05000000000000000000" pitchFamily="2" charset="2"/>
              <a:buChar char="Ø"/>
            </a:pPr>
            <a:r>
              <a:rPr lang="en-US" dirty="0">
                <a:solidFill>
                  <a:srgbClr val="333333"/>
                </a:solidFill>
                <a:latin typeface="Microsoft Yahei" pitchFamily="34" charset="0"/>
                <a:ea typeface="Microsoft Yahei" pitchFamily="34" charset="-122"/>
                <a:cs typeface="Microsoft Yahei" pitchFamily="34" charset="-120"/>
              </a:rPr>
              <a:t>Archive</a:t>
            </a:r>
            <a:endParaRPr lang="en-US" dirty="0"/>
          </a:p>
          <a:p>
            <a:pPr marL="285750" indent="-285750">
              <a:lnSpc>
                <a:spcPct val="150000"/>
              </a:lnSpc>
              <a:buFont typeface="Wingdings" panose="05000000000000000000" pitchFamily="2" charset="2"/>
              <a:buChar char="Ø"/>
            </a:pPr>
            <a:r>
              <a:rPr lang="en-US" dirty="0" smtClean="0">
                <a:solidFill>
                  <a:srgbClr val="333333"/>
                </a:solidFill>
                <a:latin typeface="Microsoft Yahei" pitchFamily="34" charset="0"/>
                <a:ea typeface="Microsoft Yahei" pitchFamily="34" charset="-122"/>
                <a:cs typeface="Microsoft Yahei" pitchFamily="34" charset="-120"/>
              </a:rPr>
              <a:t>Blackhole</a:t>
            </a:r>
            <a:endParaRPr lang="en-US" dirty="0"/>
          </a:p>
        </p:txBody>
      </p:sp>
      <p:sp>
        <p:nvSpPr>
          <p:cNvPr id="9" name="矩形 8"/>
          <p:cNvSpPr/>
          <p:nvPr/>
        </p:nvSpPr>
        <p:spPr>
          <a:xfrm>
            <a:off x="3745523" y="2379523"/>
            <a:ext cx="2625969"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solidFill>
                  <a:srgbClr val="333333"/>
                </a:solidFill>
                <a:latin typeface="Microsoft Yahei" pitchFamily="34" charset="0"/>
                <a:ea typeface="Microsoft Yahei" pitchFamily="34" charset="-122"/>
                <a:cs typeface="Microsoft Yahei" pitchFamily="34" charset="-120"/>
              </a:rPr>
              <a:t>CSV</a:t>
            </a:r>
            <a:endParaRPr lang="en-US" altLang="zh-CN" dirty="0"/>
          </a:p>
          <a:p>
            <a:pPr marL="285750" indent="-285750">
              <a:lnSpc>
                <a:spcPct val="150000"/>
              </a:lnSpc>
              <a:buFont typeface="Wingdings" panose="05000000000000000000" pitchFamily="2" charset="2"/>
              <a:buChar char="Ø"/>
            </a:pPr>
            <a:r>
              <a:rPr lang="en-US" altLang="zh-CN" dirty="0">
                <a:solidFill>
                  <a:srgbClr val="333333"/>
                </a:solidFill>
                <a:latin typeface="Microsoft Yahei" pitchFamily="34" charset="0"/>
                <a:ea typeface="Microsoft Yahei" pitchFamily="34" charset="-122"/>
                <a:cs typeface="Microsoft Yahei" pitchFamily="34" charset="-120"/>
              </a:rPr>
              <a:t>Ferderated</a:t>
            </a:r>
            <a:endParaRPr lang="en-US" altLang="zh-CN" dirty="0"/>
          </a:p>
          <a:p>
            <a:pPr marL="285750" indent="-285750">
              <a:lnSpc>
                <a:spcPct val="150000"/>
              </a:lnSpc>
              <a:buFont typeface="Wingdings" panose="05000000000000000000" pitchFamily="2" charset="2"/>
              <a:buChar char="Ø"/>
            </a:pPr>
            <a:r>
              <a:rPr lang="en-US" altLang="zh-CN" dirty="0">
                <a:solidFill>
                  <a:srgbClr val="333333"/>
                </a:solidFill>
                <a:latin typeface="Microsoft Yahei" pitchFamily="34" charset="0"/>
                <a:ea typeface="Microsoft Yahei" pitchFamily="34" charset="-122"/>
                <a:cs typeface="Microsoft Yahei" pitchFamily="34" charset="-120"/>
              </a:rPr>
              <a:t>Memory</a:t>
            </a:r>
            <a:endParaRPr lang="en-US" altLang="zh-CN" dirty="0"/>
          </a:p>
          <a:p>
            <a:pPr marL="285750" indent="-285750">
              <a:lnSpc>
                <a:spcPct val="150000"/>
              </a:lnSpc>
              <a:buFont typeface="Wingdings" panose="05000000000000000000" pitchFamily="2" charset="2"/>
              <a:buChar char="Ø"/>
            </a:pPr>
            <a:r>
              <a:rPr lang="en-US" altLang="zh-CN" dirty="0">
                <a:solidFill>
                  <a:srgbClr val="333333"/>
                </a:solidFill>
                <a:latin typeface="Microsoft Yahei" pitchFamily="34" charset="0"/>
                <a:ea typeface="Microsoft Yahei" pitchFamily="34" charset="-122"/>
                <a:cs typeface="Microsoft Yahei" pitchFamily="34" charset="-120"/>
              </a:rPr>
              <a:t>NDB集群引擎</a:t>
            </a:r>
            <a:endParaRPr lang="en-US" altLang="zh-CN" dirty="0"/>
          </a:p>
        </p:txBody>
      </p:sp>
    </p:spTree>
    <p:extLst>
      <p:ext uri="{BB962C8B-B14F-4D97-AF65-F5344CB8AC3E}">
        <p14:creationId xmlns:p14="http://schemas.microsoft.com/office/powerpoint/2010/main" val="363595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5" name="Object4"/>
          <p:cNvSpPr/>
          <p:nvPr/>
        </p:nvSpPr>
        <p:spPr>
          <a:xfrm>
            <a:off x="2293292" y="0"/>
            <a:ext cx="4376184" cy="676656"/>
          </a:xfrm>
          <a:prstGeom prst="rect">
            <a:avLst/>
          </a:prstGeom>
          <a:noFill/>
          <a:ln/>
        </p:spPr>
        <p:txBody>
          <a:bodyPr wrap="square" rtlCol="0" anchor="ctr"/>
          <a:lstStyle/>
          <a:p>
            <a:pPr algn="ctr"/>
            <a:r>
              <a:rPr lang="zh-CN" altLang="en-US" sz="2700" dirty="0" smtClean="0">
                <a:solidFill>
                  <a:srgbClr val="333333"/>
                </a:solidFill>
                <a:latin typeface="Microsoft Yahei" pitchFamily="34" charset="0"/>
                <a:ea typeface="Microsoft Yahei" pitchFamily="34" charset="-122"/>
                <a:cs typeface="Microsoft Yahei" pitchFamily="34" charset="-120"/>
              </a:rPr>
              <a:t>索引</a:t>
            </a:r>
            <a:endParaRPr lang="en-US" sz="1500" dirty="0"/>
          </a:p>
        </p:txBody>
      </p:sp>
      <p:sp>
        <p:nvSpPr>
          <p:cNvPr id="6" name="矩形 5"/>
          <p:cNvSpPr/>
          <p:nvPr/>
        </p:nvSpPr>
        <p:spPr>
          <a:xfrm>
            <a:off x="410087" y="679652"/>
            <a:ext cx="4953221" cy="4247317"/>
          </a:xfrm>
          <a:prstGeom prst="rect">
            <a:avLst/>
          </a:prstGeom>
        </p:spPr>
        <p:txBody>
          <a:bodyPr wrap="square">
            <a:spAutoFit/>
          </a:bodyPr>
          <a:lstStyle/>
          <a:p>
            <a:pPr marL="285750" indent="-285750">
              <a:lnSpc>
                <a:spcPct val="250000"/>
              </a:lnSpc>
              <a:buFont typeface="Wingdings" panose="05000000000000000000" pitchFamily="2" charset="2"/>
              <a:buChar char="Ø"/>
            </a:pPr>
            <a:r>
              <a:rPr lang="en-US" altLang="zh-CN" b="1" dirty="0" smtClean="0"/>
              <a:t>MySQL</a:t>
            </a:r>
            <a:r>
              <a:rPr lang="zh-CN" altLang="zh-CN" b="1" dirty="0"/>
              <a:t>有哪些索引类</a:t>
            </a:r>
            <a:r>
              <a:rPr lang="zh-CN" altLang="zh-CN" b="1" dirty="0" smtClean="0"/>
              <a:t>型</a:t>
            </a:r>
            <a:endParaRPr lang="en-US" altLang="zh-CN" b="1" dirty="0" smtClean="0"/>
          </a:p>
          <a:p>
            <a:pPr marL="285750" indent="-285750">
              <a:lnSpc>
                <a:spcPct val="250000"/>
              </a:lnSpc>
              <a:buFont typeface="Wingdings" panose="05000000000000000000" pitchFamily="2" charset="2"/>
              <a:buChar char="Ø"/>
            </a:pPr>
            <a:r>
              <a:rPr lang="en-US" altLang="zh-CN" b="1" dirty="0"/>
              <a:t>MySQL</a:t>
            </a:r>
            <a:r>
              <a:rPr lang="zh-CN" altLang="zh-CN" b="1" dirty="0"/>
              <a:t>的索引对数据库的性能有什么影</a:t>
            </a:r>
            <a:r>
              <a:rPr lang="zh-CN" altLang="zh-CN" b="1" dirty="0" smtClean="0"/>
              <a:t>响</a:t>
            </a:r>
            <a:endParaRPr lang="en-US" altLang="zh-CN" b="1" dirty="0" smtClean="0"/>
          </a:p>
          <a:p>
            <a:pPr marL="285750" indent="-285750">
              <a:lnSpc>
                <a:spcPct val="250000"/>
              </a:lnSpc>
              <a:buFont typeface="Wingdings" panose="05000000000000000000" pitchFamily="2" charset="2"/>
              <a:buChar char="Ø"/>
            </a:pPr>
            <a:r>
              <a:rPr lang="zh-CN" altLang="zh-CN" b="1" dirty="0"/>
              <a:t>为什么</a:t>
            </a:r>
            <a:r>
              <a:rPr lang="en-US" altLang="zh-CN" b="1" dirty="0"/>
              <a:t>MySQL</a:t>
            </a:r>
            <a:r>
              <a:rPr lang="zh-CN" altLang="zh-CN" b="1" dirty="0"/>
              <a:t>的索引要使用</a:t>
            </a:r>
            <a:r>
              <a:rPr lang="en-US" altLang="zh-CN" b="1" dirty="0"/>
              <a:t>B+</a:t>
            </a:r>
            <a:r>
              <a:rPr lang="zh-CN" altLang="zh-CN" b="1" dirty="0"/>
              <a:t>树而不是</a:t>
            </a:r>
            <a:r>
              <a:rPr lang="en-US" altLang="zh-CN" b="1" dirty="0"/>
              <a:t>B</a:t>
            </a:r>
            <a:r>
              <a:rPr lang="zh-CN" altLang="zh-CN" b="1" dirty="0"/>
              <a:t>树</a:t>
            </a:r>
            <a:r>
              <a:rPr lang="zh-CN" altLang="zh-CN" b="1" dirty="0" smtClean="0"/>
              <a:t>？</a:t>
            </a:r>
            <a:endParaRPr lang="en-US" altLang="zh-CN" b="1" dirty="0" smtClean="0"/>
          </a:p>
          <a:p>
            <a:pPr marL="285750" indent="-285750">
              <a:lnSpc>
                <a:spcPct val="250000"/>
              </a:lnSpc>
              <a:buFont typeface="Wingdings" panose="05000000000000000000" pitchFamily="2" charset="2"/>
              <a:buChar char="Ø"/>
            </a:pPr>
            <a:r>
              <a:rPr lang="en-US" altLang="zh-CN" b="1" dirty="0" smtClean="0"/>
              <a:t>InnoDB</a:t>
            </a:r>
            <a:r>
              <a:rPr lang="zh-CN" altLang="zh-CN" b="1" dirty="0"/>
              <a:t>一棵</a:t>
            </a:r>
            <a:r>
              <a:rPr lang="en-US" altLang="zh-CN" b="1" dirty="0"/>
              <a:t>B+</a:t>
            </a:r>
            <a:r>
              <a:rPr lang="zh-CN" altLang="zh-CN" b="1" dirty="0"/>
              <a:t>树可以存放多少行数据？</a:t>
            </a:r>
          </a:p>
          <a:p>
            <a:pPr marL="285750" indent="-285750">
              <a:lnSpc>
                <a:spcPct val="250000"/>
              </a:lnSpc>
              <a:buFont typeface="Wingdings" panose="05000000000000000000" pitchFamily="2" charset="2"/>
              <a:buChar char="Ø"/>
            </a:pPr>
            <a:r>
              <a:rPr lang="zh-CN" altLang="zh-CN" b="1" dirty="0" smtClean="0"/>
              <a:t>为</a:t>
            </a:r>
            <a:r>
              <a:rPr lang="zh-CN" altLang="zh-CN" b="1" dirty="0"/>
              <a:t>什么要用自增列作为主键？</a:t>
            </a:r>
          </a:p>
          <a:p>
            <a:pPr marL="285750" indent="-285750">
              <a:lnSpc>
                <a:spcPct val="250000"/>
              </a:lnSpc>
              <a:buFont typeface="Wingdings" panose="05000000000000000000" pitchFamily="2" charset="2"/>
              <a:buChar char="Ø"/>
            </a:pPr>
            <a:r>
              <a:rPr lang="zh-CN" altLang="zh-CN" b="1" dirty="0" smtClean="0"/>
              <a:t>什</a:t>
            </a:r>
            <a:r>
              <a:rPr lang="zh-CN" altLang="zh-CN" b="1" dirty="0"/>
              <a:t>么是覆盖索引？什么是回表查询</a:t>
            </a:r>
            <a:r>
              <a:rPr lang="zh-CN" altLang="zh-CN" b="1" dirty="0" smtClean="0"/>
              <a:t>？</a:t>
            </a:r>
            <a:endParaRPr lang="zh-CN" altLang="zh-CN" b="1" dirty="0"/>
          </a:p>
        </p:txBody>
      </p:sp>
    </p:spTree>
    <p:extLst>
      <p:ext uri="{BB962C8B-B14F-4D97-AF65-F5344CB8AC3E}">
        <p14:creationId xmlns:p14="http://schemas.microsoft.com/office/powerpoint/2010/main" val="132132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2"/>
          <p:cNvSpPr/>
          <p:nvPr/>
        </p:nvSpPr>
        <p:spPr>
          <a:xfrm>
            <a:off x="76624" y="354169"/>
            <a:ext cx="5197275" cy="1311092"/>
          </a:xfrm>
          <a:prstGeom prst="rect">
            <a:avLst/>
          </a:prstGeom>
          <a:noFill/>
          <a:ln/>
        </p:spPr>
        <p:txBody>
          <a:bodyPr wrap="square" rtlCol="0" anchor="ctr"/>
          <a:lstStyle/>
          <a:p>
            <a:pPr>
              <a:lnSpc>
                <a:spcPct val="150000"/>
              </a:lnSpc>
            </a:pPr>
            <a:r>
              <a:rPr lang="zh-CN" altLang="en-US" sz="2100" b="1" dirty="0">
                <a:solidFill>
                  <a:srgbClr val="333333"/>
                </a:solidFill>
                <a:latin typeface="Microsoft Yahei" pitchFamily="34" charset="0"/>
                <a:ea typeface="Microsoft Yahei" pitchFamily="34" charset="-122"/>
                <a:cs typeface="Microsoft Yahei" pitchFamily="34" charset="-120"/>
              </a:rPr>
              <a:t>聚集索引</a:t>
            </a:r>
            <a:r>
              <a:rPr lang="en-US" altLang="zh-CN" sz="2100" b="1" dirty="0">
                <a:solidFill>
                  <a:srgbClr val="333333"/>
                </a:solidFill>
                <a:latin typeface="Microsoft Yahei" pitchFamily="34" charset="0"/>
                <a:ea typeface="Microsoft Yahei" pitchFamily="34" charset="-122"/>
                <a:cs typeface="Microsoft Yahei" pitchFamily="34" charset="-120"/>
              </a:rPr>
              <a:t>/</a:t>
            </a:r>
            <a:r>
              <a:rPr lang="zh-CN" altLang="en-US" sz="2100" b="1" dirty="0">
                <a:solidFill>
                  <a:srgbClr val="333333"/>
                </a:solidFill>
                <a:latin typeface="Microsoft Yahei" pitchFamily="34" charset="0"/>
                <a:ea typeface="Microsoft Yahei" pitchFamily="34" charset="-122"/>
                <a:cs typeface="Microsoft Yahei" pitchFamily="34" charset="-120"/>
              </a:rPr>
              <a:t>聚簇索</a:t>
            </a:r>
            <a:r>
              <a:rPr lang="zh-CN" altLang="en-US" sz="2100" b="1" dirty="0" smtClean="0">
                <a:solidFill>
                  <a:srgbClr val="333333"/>
                </a:solidFill>
                <a:latin typeface="Microsoft Yahei" pitchFamily="34" charset="0"/>
                <a:ea typeface="Microsoft Yahei" pitchFamily="34" charset="-122"/>
                <a:cs typeface="Microsoft Yahei" pitchFamily="34" charset="-120"/>
              </a:rPr>
              <a:t>引</a:t>
            </a:r>
            <a:endParaRPr lang="en-US" altLang="zh-CN" sz="2100" b="1" dirty="0" smtClean="0">
              <a:solidFill>
                <a:srgbClr val="333333"/>
              </a:solidFill>
              <a:latin typeface="Microsoft Yahei" pitchFamily="34" charset="0"/>
              <a:ea typeface="Microsoft Yahei" pitchFamily="34" charset="-122"/>
              <a:cs typeface="Microsoft Yahei" pitchFamily="34" charset="-120"/>
            </a:endParaRPr>
          </a:p>
          <a:p>
            <a:pPr>
              <a:lnSpc>
                <a:spcPct val="150000"/>
              </a:lnSpc>
            </a:pPr>
            <a:r>
              <a:rPr lang="zh-CN" altLang="en-US" sz="1400" dirty="0">
                <a:solidFill>
                  <a:srgbClr val="333333"/>
                </a:solidFill>
                <a:latin typeface="Microsoft Yahei" pitchFamily="34" charset="0"/>
                <a:ea typeface="Microsoft Yahei" pitchFamily="34" charset="-122"/>
                <a:cs typeface="Microsoft Yahei" pitchFamily="34" charset="-120"/>
              </a:rPr>
              <a:t>将表的主键用来构造一棵</a:t>
            </a:r>
            <a:r>
              <a:rPr lang="en-US" altLang="zh-CN" sz="1400" dirty="0">
                <a:solidFill>
                  <a:srgbClr val="333333"/>
                </a:solidFill>
                <a:latin typeface="Microsoft Yahei" pitchFamily="34" charset="0"/>
                <a:ea typeface="Microsoft Yahei" pitchFamily="34" charset="-122"/>
                <a:cs typeface="Microsoft Yahei" pitchFamily="34" charset="-120"/>
              </a:rPr>
              <a:t>B+</a:t>
            </a:r>
            <a:r>
              <a:rPr lang="zh-CN" altLang="en-US" sz="1400" dirty="0">
                <a:solidFill>
                  <a:srgbClr val="333333"/>
                </a:solidFill>
                <a:latin typeface="Microsoft Yahei" pitchFamily="34" charset="0"/>
                <a:ea typeface="Microsoft Yahei" pitchFamily="34" charset="-122"/>
                <a:cs typeface="Microsoft Yahei" pitchFamily="34" charset="-120"/>
              </a:rPr>
              <a:t>树，并且将整张表的行记录数据存放在该</a:t>
            </a:r>
            <a:r>
              <a:rPr lang="en-US" altLang="zh-CN" sz="1400" dirty="0">
                <a:solidFill>
                  <a:srgbClr val="333333"/>
                </a:solidFill>
                <a:latin typeface="Microsoft Yahei" pitchFamily="34" charset="0"/>
                <a:ea typeface="Microsoft Yahei" pitchFamily="34" charset="-122"/>
                <a:cs typeface="Microsoft Yahei" pitchFamily="34" charset="-120"/>
              </a:rPr>
              <a:t>B+</a:t>
            </a:r>
            <a:r>
              <a:rPr lang="zh-CN" altLang="en-US" sz="1400" dirty="0">
                <a:solidFill>
                  <a:srgbClr val="333333"/>
                </a:solidFill>
                <a:latin typeface="Microsoft Yahei" pitchFamily="34" charset="0"/>
                <a:ea typeface="Microsoft Yahei" pitchFamily="34" charset="-122"/>
                <a:cs typeface="Microsoft Yahei" pitchFamily="34" charset="-120"/>
              </a:rPr>
              <a:t>树的叶子节点中</a:t>
            </a:r>
            <a:endParaRPr lang="en-US" altLang="zh-CN" sz="1400" dirty="0" smtClean="0">
              <a:solidFill>
                <a:srgbClr val="333333"/>
              </a:solidFill>
              <a:latin typeface="Microsoft Yahei" pitchFamily="34" charset="0"/>
              <a:ea typeface="Microsoft Yahei" pitchFamily="34" charset="-122"/>
              <a:cs typeface="Microsoft Yahei" pitchFamily="34" charset="-12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899" y="115567"/>
            <a:ext cx="3181383" cy="1633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Object 6" descr="https://fynotefile.oss-cn-zhangjiakou.aliyuncs.com/fynote/fyfile/5983/1/725d6bcdc2bb4d7f8a87b7b104767b5b.png"/>
          <p:cNvPicPr>
            <a:picLocks noChangeAspect="1"/>
          </p:cNvPicPr>
          <p:nvPr/>
        </p:nvPicPr>
        <p:blipFill>
          <a:blip r:embed="rId4"/>
          <a:stretch>
            <a:fillRect/>
          </a:stretch>
        </p:blipFill>
        <p:spPr>
          <a:xfrm>
            <a:off x="5273897" y="1806045"/>
            <a:ext cx="3026931" cy="1557906"/>
          </a:xfrm>
          <a:prstGeom prst="rect">
            <a:avLst/>
          </a:prstGeom>
        </p:spPr>
      </p:pic>
      <p:sp>
        <p:nvSpPr>
          <p:cNvPr id="6" name="Object2"/>
          <p:cNvSpPr/>
          <p:nvPr/>
        </p:nvSpPr>
        <p:spPr>
          <a:xfrm>
            <a:off x="76623" y="2052859"/>
            <a:ext cx="5197275" cy="1311092"/>
          </a:xfrm>
          <a:prstGeom prst="rect">
            <a:avLst/>
          </a:prstGeom>
          <a:noFill/>
          <a:ln/>
        </p:spPr>
        <p:txBody>
          <a:bodyPr wrap="square" rtlCol="0" anchor="ctr"/>
          <a:lstStyle/>
          <a:p>
            <a:pPr>
              <a:lnSpc>
                <a:spcPct val="150000"/>
              </a:lnSpc>
            </a:pPr>
            <a:r>
              <a:rPr lang="en-US" altLang="zh-CN" sz="2100" b="1" dirty="0" smtClean="0">
                <a:solidFill>
                  <a:srgbClr val="333333"/>
                </a:solidFill>
                <a:latin typeface="Microsoft Yahei" pitchFamily="34" charset="0"/>
                <a:ea typeface="Microsoft Yahei" pitchFamily="34" charset="-122"/>
                <a:cs typeface="Microsoft Yahei" pitchFamily="34" charset="-120"/>
              </a:rPr>
              <a:t>辅助索引</a:t>
            </a:r>
            <a:r>
              <a:rPr lang="en-US" altLang="zh-CN" sz="2100" b="1" dirty="0">
                <a:solidFill>
                  <a:srgbClr val="333333"/>
                </a:solidFill>
                <a:latin typeface="Microsoft Yahei" pitchFamily="34" charset="0"/>
                <a:ea typeface="Microsoft Yahei" pitchFamily="34" charset="-122"/>
                <a:cs typeface="Microsoft Yahei" pitchFamily="34" charset="-120"/>
              </a:rPr>
              <a:t>/</a:t>
            </a:r>
            <a:r>
              <a:rPr lang="en-US" altLang="zh-CN" sz="2100" b="1" dirty="0" smtClean="0">
                <a:solidFill>
                  <a:srgbClr val="333333"/>
                </a:solidFill>
                <a:latin typeface="Microsoft Yahei" pitchFamily="34" charset="0"/>
                <a:ea typeface="Microsoft Yahei" pitchFamily="34" charset="-122"/>
                <a:cs typeface="Microsoft Yahei" pitchFamily="34" charset="-120"/>
              </a:rPr>
              <a:t>二级索引</a:t>
            </a:r>
          </a:p>
          <a:p>
            <a:pPr>
              <a:lnSpc>
                <a:spcPct val="150000"/>
              </a:lnSpc>
            </a:pPr>
            <a:r>
              <a:rPr lang="en-US" altLang="zh-CN" sz="1400" dirty="0">
                <a:solidFill>
                  <a:srgbClr val="333333"/>
                </a:solidFill>
                <a:latin typeface="Microsoft Yahei" pitchFamily="34" charset="0"/>
                <a:ea typeface="Microsoft Yahei" pitchFamily="34" charset="-122"/>
                <a:cs typeface="Microsoft Yahei" pitchFamily="34" charset="-120"/>
              </a:rPr>
              <a:t>叶子节点除了包含键值以外，每个叶子节点中的索引行中还包含了一个书签( bookmark</a:t>
            </a:r>
            <a:r>
              <a:rPr lang="en-US" altLang="zh-CN" sz="1400" dirty="0" smtClean="0">
                <a:solidFill>
                  <a:srgbClr val="333333"/>
                </a:solidFill>
                <a:latin typeface="Microsoft Yahei" pitchFamily="34" charset="0"/>
                <a:ea typeface="Microsoft Yahei" pitchFamily="34" charset="-122"/>
                <a:cs typeface="Microsoft Yahei" pitchFamily="34" charset="-120"/>
              </a:rPr>
              <a:t>)</a:t>
            </a:r>
            <a:r>
              <a:rPr lang="zh-CN" altLang="en-US" sz="1400" dirty="0" smtClean="0">
                <a:solidFill>
                  <a:srgbClr val="333333"/>
                </a:solidFill>
                <a:latin typeface="Microsoft Yahei" pitchFamily="34" charset="0"/>
                <a:ea typeface="Microsoft Yahei" pitchFamily="34" charset="-122"/>
                <a:cs typeface="Microsoft Yahei" pitchFamily="34" charset="-120"/>
              </a:rPr>
              <a:t>记录主键</a:t>
            </a:r>
            <a:endParaRPr lang="en-US" altLang="zh-CN" sz="1400" dirty="0"/>
          </a:p>
        </p:txBody>
      </p:sp>
      <p:sp>
        <p:nvSpPr>
          <p:cNvPr id="7" name="Object2"/>
          <p:cNvSpPr/>
          <p:nvPr/>
        </p:nvSpPr>
        <p:spPr>
          <a:xfrm>
            <a:off x="76623" y="3660183"/>
            <a:ext cx="4901062" cy="1106424"/>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联合索引/复合索引</a:t>
            </a:r>
            <a:endParaRPr lang="en-US" sz="1500" dirty="0"/>
          </a:p>
          <a:p>
            <a:pPr>
              <a:lnSpc>
                <a:spcPct val="150000"/>
              </a:lnSpc>
            </a:pPr>
            <a:r>
              <a:rPr lang="en-US" sz="1500" dirty="0" smtClean="0">
                <a:solidFill>
                  <a:srgbClr val="333333"/>
                </a:solidFill>
                <a:latin typeface="Microsoft Yahei" pitchFamily="34" charset="0"/>
                <a:ea typeface="Microsoft Yahei" pitchFamily="34" charset="-122"/>
                <a:cs typeface="Microsoft Yahei" pitchFamily="34" charset="-120"/>
              </a:rPr>
              <a:t>将表上的多个列组合起来进行索引我们称之为联合索引或者复合索引</a:t>
            </a:r>
            <a:r>
              <a:rPr lang="zh-CN" altLang="en-US" sz="1500" dirty="0" smtClean="0">
                <a:solidFill>
                  <a:srgbClr val="333333"/>
                </a:solidFill>
                <a:latin typeface="Microsoft Yahei" pitchFamily="34" charset="0"/>
                <a:ea typeface="Microsoft Yahei" pitchFamily="34" charset="-122"/>
                <a:cs typeface="Microsoft Yahei" pitchFamily="34" charset="-120"/>
              </a:rPr>
              <a:t>（</a:t>
            </a:r>
            <a:r>
              <a:rPr lang="en-US" altLang="zh-CN" sz="1500" dirty="0" smtClean="0">
                <a:solidFill>
                  <a:srgbClr val="333333"/>
                </a:solidFill>
                <a:latin typeface="Microsoft Yahei" pitchFamily="34" charset="0"/>
                <a:ea typeface="Microsoft Yahei" pitchFamily="34" charset="-122"/>
                <a:cs typeface="Microsoft Yahei" pitchFamily="34" charset="-120"/>
              </a:rPr>
              <a:t>note</a:t>
            </a:r>
            <a:r>
              <a:rPr lang="zh-CN" altLang="en-US" sz="1500" dirty="0" smtClean="0">
                <a:solidFill>
                  <a:srgbClr val="333333"/>
                </a:solidFill>
                <a:latin typeface="Microsoft Yahei" pitchFamily="34" charset="0"/>
                <a:ea typeface="Microsoft Yahei" pitchFamily="34" charset="-122"/>
                <a:cs typeface="Microsoft Yahei" pitchFamily="34" charset="-120"/>
              </a:rPr>
              <a:t>、</a:t>
            </a:r>
            <a:r>
              <a:rPr lang="en-US" altLang="zh-CN" sz="1500" dirty="0" smtClean="0">
                <a:solidFill>
                  <a:srgbClr val="333333"/>
                </a:solidFill>
                <a:latin typeface="Microsoft Yahei" pitchFamily="34" charset="0"/>
                <a:ea typeface="Microsoft Yahei" pitchFamily="34" charset="-122"/>
                <a:cs typeface="Microsoft Yahei" pitchFamily="34" charset="-120"/>
              </a:rPr>
              <a:t>b</a:t>
            </a:r>
            <a:r>
              <a:rPr lang="zh-CN" altLang="en-US" sz="1500" dirty="0" smtClean="0">
                <a:solidFill>
                  <a:srgbClr val="333333"/>
                </a:solidFill>
                <a:latin typeface="Microsoft Yahei" pitchFamily="34" charset="0"/>
                <a:ea typeface="Microsoft Yahei" pitchFamily="34" charset="-122"/>
                <a:cs typeface="Microsoft Yahei" pitchFamily="34" charset="-120"/>
              </a:rPr>
              <a:t>）</a:t>
            </a:r>
            <a:endParaRPr lang="en-US" sz="1500" dirty="0"/>
          </a:p>
        </p:txBody>
      </p:sp>
      <p:pic>
        <p:nvPicPr>
          <p:cNvPr id="8" name="Object 3" descr="https://fynotefile.oss-cn-zhangjiakou.aliyuncs.com/fynote/fyfile/5983/1/178ae3f23ee540e387d95fe62c86b5d9.png"/>
          <p:cNvPicPr>
            <a:picLocks noChangeAspect="1"/>
          </p:cNvPicPr>
          <p:nvPr/>
        </p:nvPicPr>
        <p:blipFill>
          <a:blip r:embed="rId5"/>
          <a:stretch>
            <a:fillRect/>
          </a:stretch>
        </p:blipFill>
        <p:spPr>
          <a:xfrm>
            <a:off x="5109077" y="3561008"/>
            <a:ext cx="3356569" cy="1582492"/>
          </a:xfrm>
          <a:prstGeom prst="rect">
            <a:avLst/>
          </a:prstGeom>
        </p:spPr>
      </p:pic>
    </p:spTree>
    <p:extLst>
      <p:ext uri="{BB962C8B-B14F-4D97-AF65-F5344CB8AC3E}">
        <p14:creationId xmlns:p14="http://schemas.microsoft.com/office/powerpoint/2010/main" val="226149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8" name="Object7"/>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B+树索引</a:t>
            </a:r>
            <a:endParaRPr lang="en-US" sz="15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48" y="1570558"/>
            <a:ext cx="3966093" cy="2479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218941" y="870545"/>
            <a:ext cx="3503054" cy="646331"/>
          </a:xfrm>
          <a:prstGeom prst="rect">
            <a:avLst/>
          </a:prstGeom>
        </p:spPr>
        <p:txBody>
          <a:bodyPr wrap="square">
            <a:spAutoFit/>
          </a:bodyPr>
          <a:lstStyle/>
          <a:p>
            <a:r>
              <a:rPr lang="en-US" altLang="zh-CN" b="1" dirty="0"/>
              <a:t>B</a:t>
            </a:r>
            <a:r>
              <a:rPr lang="zh-CN" altLang="en-US" b="1" dirty="0"/>
              <a:t>树的非叶子节点也需要存放</a:t>
            </a:r>
            <a:r>
              <a:rPr lang="zh-CN" altLang="en-US" b="1" dirty="0" smtClean="0"/>
              <a:t>数下</a:t>
            </a:r>
            <a:r>
              <a:rPr lang="zh-CN" altLang="en-US" b="1" dirty="0"/>
              <a:t>图是</a:t>
            </a:r>
            <a:r>
              <a:rPr lang="en-US" altLang="zh-CN" b="1" dirty="0"/>
              <a:t>B</a:t>
            </a:r>
            <a:r>
              <a:rPr lang="zh-CN" altLang="en-US" b="1" dirty="0"/>
              <a:t>树</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566" y="1739455"/>
            <a:ext cx="4475850" cy="2310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4335401" y="812590"/>
            <a:ext cx="4572000" cy="646331"/>
          </a:xfrm>
          <a:prstGeom prst="rect">
            <a:avLst/>
          </a:prstGeom>
        </p:spPr>
        <p:txBody>
          <a:bodyPr>
            <a:spAutoFit/>
          </a:bodyPr>
          <a:lstStyle/>
          <a:p>
            <a:r>
              <a:rPr lang="en-US" altLang="zh-CN" b="1" dirty="0"/>
              <a:t>B+</a:t>
            </a:r>
            <a:r>
              <a:rPr lang="zh-CN" altLang="en-US" b="1" dirty="0" smtClean="0"/>
              <a:t>树，</a:t>
            </a:r>
            <a:r>
              <a:rPr lang="zh-CN" altLang="en-US" b="1" dirty="0"/>
              <a:t>数据只存在叶子节点上，同时相邻的叶子节点有链表的结构</a:t>
            </a:r>
          </a:p>
        </p:txBody>
      </p:sp>
      <p:sp>
        <p:nvSpPr>
          <p:cNvPr id="11" name="矩形 10"/>
          <p:cNvSpPr/>
          <p:nvPr/>
        </p:nvSpPr>
        <p:spPr>
          <a:xfrm>
            <a:off x="3882980" y="4315642"/>
            <a:ext cx="5087155" cy="338554"/>
          </a:xfrm>
          <a:prstGeom prst="rect">
            <a:avLst/>
          </a:prstGeom>
        </p:spPr>
        <p:txBody>
          <a:bodyPr wrap="square">
            <a:spAutoFit/>
          </a:bodyPr>
          <a:lstStyle/>
          <a:p>
            <a:r>
              <a:rPr lang="en-US" altLang="zh-CN" sz="1600" dirty="0"/>
              <a:t>MySQL</a:t>
            </a:r>
            <a:r>
              <a:rPr lang="zh-CN" altLang="en-US" sz="1600" dirty="0"/>
              <a:t>中实现的</a:t>
            </a:r>
            <a:r>
              <a:rPr lang="en-US" altLang="zh-CN" sz="1600" dirty="0"/>
              <a:t>B+</a:t>
            </a:r>
            <a:r>
              <a:rPr lang="zh-CN" altLang="en-US" sz="1600" dirty="0"/>
              <a:t>树，叶子节点之间的链表是双向链表</a:t>
            </a:r>
          </a:p>
        </p:txBody>
      </p:sp>
    </p:spTree>
    <p:extLst>
      <p:ext uri="{BB962C8B-B14F-4D97-AF65-F5344CB8AC3E}">
        <p14:creationId xmlns:p14="http://schemas.microsoft.com/office/powerpoint/2010/main" val="35553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7" name="Object2"/>
          <p:cNvSpPr/>
          <p:nvPr/>
        </p:nvSpPr>
        <p:spPr>
          <a:xfrm>
            <a:off x="77274" y="3351090"/>
            <a:ext cx="3973132" cy="947547"/>
          </a:xfrm>
          <a:prstGeom prst="rect">
            <a:avLst/>
          </a:prstGeom>
          <a:noFill/>
          <a:ln/>
        </p:spPr>
        <p:txBody>
          <a:bodyPr wrap="square" rtlCol="0" anchor="ctr"/>
          <a:lstStyle/>
          <a:p>
            <a:pPr>
              <a:lnSpc>
                <a:spcPct val="112500"/>
              </a:lnSpc>
            </a:pPr>
            <a:r>
              <a:rPr lang="en-US" sz="2100" b="1" dirty="0" smtClean="0">
                <a:solidFill>
                  <a:srgbClr val="333333"/>
                </a:solidFill>
                <a:latin typeface="Microsoft Yahei" pitchFamily="34" charset="0"/>
                <a:ea typeface="Microsoft Yahei" pitchFamily="34" charset="-122"/>
                <a:cs typeface="Microsoft Yahei" pitchFamily="34" charset="-120"/>
              </a:rPr>
              <a:t>覆盖索引</a:t>
            </a:r>
            <a:r>
              <a:rPr lang="zh-CN" altLang="en-US" sz="2100" b="1" dirty="0" smtClean="0">
                <a:solidFill>
                  <a:srgbClr val="333333"/>
                </a:solidFill>
                <a:latin typeface="Microsoft Yahei" pitchFamily="34" charset="0"/>
                <a:ea typeface="Microsoft Yahei" pitchFamily="34" charset="-122"/>
                <a:cs typeface="Microsoft Yahei" pitchFamily="34" charset="-120"/>
              </a:rPr>
              <a:t>（过程）</a:t>
            </a:r>
            <a:endParaRPr lang="en-US" sz="1500" dirty="0"/>
          </a:p>
          <a:p>
            <a:pPr>
              <a:lnSpc>
                <a:spcPct val="112500"/>
              </a:lnSpc>
            </a:pPr>
            <a:r>
              <a:rPr lang="en-US" sz="1400" dirty="0">
                <a:solidFill>
                  <a:srgbClr val="333333"/>
                </a:solidFill>
                <a:latin typeface="微软雅黑 Light" pitchFamily="34" charset="0"/>
                <a:ea typeface="微软雅黑 Light" pitchFamily="34" charset="-122"/>
                <a:cs typeface="微软雅黑 Light" pitchFamily="34" charset="-120"/>
              </a:rPr>
              <a:t>从辅助索引中就可以得到查询的记录，而不需要查询聚集索引中的记录</a:t>
            </a:r>
            <a:endParaRPr lang="en-US" sz="1500" dirty="0"/>
          </a:p>
        </p:txBody>
      </p:sp>
      <p:pic>
        <p:nvPicPr>
          <p:cNvPr id="8" name="Object 3" descr="https://fynotefile.oss-cn-zhangjiakou.aliyuncs.com/fynote/fyfile/5983/1/5855febdcce74af2bd8835251cd5cf08.png"/>
          <p:cNvPicPr>
            <a:picLocks noChangeAspect="1"/>
          </p:cNvPicPr>
          <p:nvPr/>
        </p:nvPicPr>
        <p:blipFill>
          <a:blip r:embed="rId4"/>
          <a:stretch>
            <a:fillRect/>
          </a:stretch>
        </p:blipFill>
        <p:spPr>
          <a:xfrm>
            <a:off x="5222382" y="3213640"/>
            <a:ext cx="3832205" cy="1905026"/>
          </a:xfrm>
          <a:prstGeom prst="rect">
            <a:avLst/>
          </a:prstGeom>
        </p:spPr>
      </p:pic>
      <p:pic>
        <p:nvPicPr>
          <p:cNvPr id="11" name="Object 3" descr="https://fynotefile.oss-cn-zhangjiakou.aliyuncs.com/fynote/fyfile/5983/1/b7b746fa3bc646f6b6ae5115c019cbc0.png"/>
          <p:cNvPicPr>
            <a:picLocks noChangeAspect="1"/>
          </p:cNvPicPr>
          <p:nvPr/>
        </p:nvPicPr>
        <p:blipFill>
          <a:blip r:embed="rId5"/>
          <a:stretch>
            <a:fillRect/>
          </a:stretch>
        </p:blipFill>
        <p:spPr>
          <a:xfrm>
            <a:off x="5348446" y="266944"/>
            <a:ext cx="3580075" cy="2674816"/>
          </a:xfrm>
          <a:prstGeom prst="rect">
            <a:avLst/>
          </a:prstGeom>
        </p:spPr>
      </p:pic>
      <p:sp>
        <p:nvSpPr>
          <p:cNvPr id="12" name="Object2"/>
          <p:cNvSpPr/>
          <p:nvPr/>
        </p:nvSpPr>
        <p:spPr>
          <a:xfrm>
            <a:off x="77274" y="650380"/>
            <a:ext cx="5145108" cy="1428403"/>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回表</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通过辅助索引获得主键，然后再通过主键索引（聚集索引）来找到一个完整的行记录。</a:t>
            </a:r>
            <a:endParaRPr lang="en-US" sz="1500" dirty="0"/>
          </a:p>
        </p:txBody>
      </p:sp>
    </p:spTree>
    <p:extLst>
      <p:ext uri="{BB962C8B-B14F-4D97-AF65-F5344CB8AC3E}">
        <p14:creationId xmlns:p14="http://schemas.microsoft.com/office/powerpoint/2010/main" val="123151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5" name="Object4"/>
          <p:cNvSpPr/>
          <p:nvPr/>
        </p:nvSpPr>
        <p:spPr>
          <a:xfrm>
            <a:off x="2293292" y="0"/>
            <a:ext cx="4376184" cy="676656"/>
          </a:xfrm>
          <a:prstGeom prst="rect">
            <a:avLst/>
          </a:prstGeom>
          <a:noFill/>
          <a:ln/>
        </p:spPr>
        <p:txBody>
          <a:bodyPr wrap="square" rtlCol="0" anchor="ctr"/>
          <a:lstStyle/>
          <a:p>
            <a:pPr algn="ctr"/>
            <a:r>
              <a:rPr lang="zh-CN" altLang="en-US" sz="2700" dirty="0" smtClean="0">
                <a:solidFill>
                  <a:srgbClr val="333333"/>
                </a:solidFill>
                <a:latin typeface="Microsoft Yahei" pitchFamily="34" charset="0"/>
                <a:ea typeface="Microsoft Yahei" pitchFamily="34" charset="-122"/>
                <a:cs typeface="Microsoft Yahei" pitchFamily="34" charset="-120"/>
              </a:rPr>
              <a:t>进阶面试题</a:t>
            </a:r>
            <a:endParaRPr lang="en-US" sz="1500" dirty="0"/>
          </a:p>
        </p:txBody>
      </p:sp>
      <p:sp>
        <p:nvSpPr>
          <p:cNvPr id="6" name="矩形 5"/>
          <p:cNvSpPr/>
          <p:nvPr/>
        </p:nvSpPr>
        <p:spPr>
          <a:xfrm>
            <a:off x="393933" y="587011"/>
            <a:ext cx="8493590" cy="3831818"/>
          </a:xfrm>
          <a:prstGeom prst="rect">
            <a:avLst/>
          </a:prstGeom>
        </p:spPr>
        <p:txBody>
          <a:bodyPr wrap="square">
            <a:spAutoFit/>
          </a:bodyPr>
          <a:lstStyle/>
          <a:p>
            <a:pPr marL="285750" indent="-285750">
              <a:lnSpc>
                <a:spcPct val="250000"/>
              </a:lnSpc>
              <a:buFont typeface="Wingdings" panose="05000000000000000000" pitchFamily="2" charset="2"/>
              <a:buChar char="Ø"/>
            </a:pPr>
            <a:r>
              <a:rPr lang="zh-CN" altLang="zh-CN" b="1" dirty="0"/>
              <a:t>事务并发可能引发什么问题？</a:t>
            </a:r>
          </a:p>
          <a:p>
            <a:pPr marL="285750" indent="-285750">
              <a:lnSpc>
                <a:spcPct val="250000"/>
              </a:lnSpc>
              <a:buFont typeface="Wingdings" panose="05000000000000000000" pitchFamily="2" charset="2"/>
              <a:buChar char="Ø"/>
            </a:pPr>
            <a:r>
              <a:rPr lang="zh-CN" altLang="zh-CN" b="1" dirty="0"/>
              <a:t>什么是</a:t>
            </a:r>
            <a:r>
              <a:rPr lang="en-US" altLang="zh-CN" b="1" dirty="0"/>
              <a:t>MVCC</a:t>
            </a:r>
            <a:r>
              <a:rPr lang="zh-CN" altLang="zh-CN" b="1" dirty="0" smtClean="0"/>
              <a:t>？</a:t>
            </a:r>
            <a:endParaRPr lang="en-US" altLang="zh-CN" b="1" dirty="0" smtClean="0"/>
          </a:p>
          <a:p>
            <a:pPr marL="285750" indent="-285750">
              <a:lnSpc>
                <a:spcPct val="250000"/>
              </a:lnSpc>
              <a:buFont typeface="Wingdings" panose="05000000000000000000" pitchFamily="2" charset="2"/>
              <a:buChar char="Ø"/>
            </a:pPr>
            <a:r>
              <a:rPr lang="en-US" altLang="zh-CN" b="1" dirty="0"/>
              <a:t>InnoDB</a:t>
            </a:r>
            <a:r>
              <a:rPr lang="zh-CN" altLang="zh-CN" b="1" dirty="0"/>
              <a:t>支持的四种事务隔离和区别</a:t>
            </a:r>
          </a:p>
          <a:p>
            <a:pPr marL="285750" indent="-285750">
              <a:lnSpc>
                <a:spcPct val="250000"/>
              </a:lnSpc>
              <a:buFont typeface="Wingdings" panose="05000000000000000000" pitchFamily="2" charset="2"/>
              <a:buChar char="Ø"/>
            </a:pPr>
            <a:r>
              <a:rPr lang="en-US" altLang="zh-CN" b="1" dirty="0" smtClean="0"/>
              <a:t>MVCC</a:t>
            </a:r>
            <a:r>
              <a:rPr lang="zh-CN" altLang="zh-CN" b="1" dirty="0"/>
              <a:t>的底层实现原理是什么？</a:t>
            </a:r>
          </a:p>
          <a:p>
            <a:pPr marL="285750" indent="-285750">
              <a:lnSpc>
                <a:spcPct val="250000"/>
              </a:lnSpc>
              <a:buFont typeface="Wingdings" panose="05000000000000000000" pitchFamily="2" charset="2"/>
              <a:buChar char="Ø"/>
            </a:pPr>
            <a:r>
              <a:rPr lang="en-US" altLang="zh-CN" b="1" dirty="0" smtClean="0"/>
              <a:t>InnoDB</a:t>
            </a:r>
            <a:r>
              <a:rPr lang="zh-CN" altLang="zh-CN" b="1" dirty="0"/>
              <a:t>引擎的三大特性是什么</a:t>
            </a:r>
            <a:r>
              <a:rPr lang="zh-CN" altLang="zh-CN" b="1" dirty="0" smtClean="0"/>
              <a:t>？</a:t>
            </a:r>
            <a:endParaRPr lang="zh-CN" altLang="zh-CN" b="1" dirty="0"/>
          </a:p>
          <a:p>
            <a:endParaRPr lang="zh-CN" altLang="zh-CN" b="1" dirty="0"/>
          </a:p>
        </p:txBody>
      </p:sp>
    </p:spTree>
    <p:extLst>
      <p:ext uri="{BB962C8B-B14F-4D97-AF65-F5344CB8AC3E}">
        <p14:creationId xmlns:p14="http://schemas.microsoft.com/office/powerpoint/2010/main" val="158278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事务并发引起的问题</a:t>
            </a:r>
            <a:endParaRPr lang="en-US" sz="1500" dirty="0"/>
          </a:p>
        </p:txBody>
      </p:sp>
      <p:pic>
        <p:nvPicPr>
          <p:cNvPr id="3" name="Object 2" descr="https://fynotefile.oss-cn-zhangjiakou.aliyuncs.com/fynote/fyfile/1454/1/ad48039f2d0c40ffab8238cb2135b95b.png"/>
          <p:cNvPicPr>
            <a:picLocks noChangeAspect="1"/>
          </p:cNvPicPr>
          <p:nvPr/>
        </p:nvPicPr>
        <p:blipFill>
          <a:blip r:embed="rId3"/>
          <a:stretch>
            <a:fillRect/>
          </a:stretch>
        </p:blipFill>
        <p:spPr>
          <a:xfrm>
            <a:off x="286415" y="266944"/>
            <a:ext cx="1133324" cy="328067"/>
          </a:xfrm>
          <a:prstGeom prst="rect">
            <a:avLst/>
          </a:prstGeom>
        </p:spPr>
      </p:pic>
      <p:sp>
        <p:nvSpPr>
          <p:cNvPr id="4" name="Object3"/>
          <p:cNvSpPr/>
          <p:nvPr/>
        </p:nvSpPr>
        <p:spPr>
          <a:xfrm>
            <a:off x="286415" y="863244"/>
            <a:ext cx="1304374"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脏读</a:t>
            </a:r>
            <a:endParaRPr lang="en-US" sz="1500" dirty="0"/>
          </a:p>
        </p:txBody>
      </p:sp>
      <p:pic>
        <p:nvPicPr>
          <p:cNvPr id="5" name="Object 4" descr="https://fynotefile.oss-cn-zhangjiakou.aliyuncs.com/fynote/fyfile/5983/1/c52f0d1b434147edbb99afec0cdd78dd.png"/>
          <p:cNvPicPr>
            <a:picLocks noChangeAspect="1"/>
          </p:cNvPicPr>
          <p:nvPr/>
        </p:nvPicPr>
        <p:blipFill>
          <a:blip r:embed="rId4"/>
          <a:stretch>
            <a:fillRect/>
          </a:stretch>
        </p:blipFill>
        <p:spPr>
          <a:xfrm>
            <a:off x="2293292" y="676656"/>
            <a:ext cx="6844239" cy="2165659"/>
          </a:xfrm>
          <a:prstGeom prst="rect">
            <a:avLst/>
          </a:prstGeom>
        </p:spPr>
      </p:pic>
      <p:sp>
        <p:nvSpPr>
          <p:cNvPr id="6" name="Object5"/>
          <p:cNvSpPr/>
          <p:nvPr/>
        </p:nvSpPr>
        <p:spPr>
          <a:xfrm>
            <a:off x="235929" y="3650629"/>
            <a:ext cx="1748650"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不可重复读</a:t>
            </a:r>
            <a:endParaRPr lang="en-US" sz="1500" dirty="0"/>
          </a:p>
        </p:txBody>
      </p:sp>
      <p:pic>
        <p:nvPicPr>
          <p:cNvPr id="7" name="Object 6" descr="https://fynotefile.oss-cn-zhangjiakou.aliyuncs.com/fynote/fyfile/5983/1/079bab60d6eb461ba4ed69937dd8a1c0.png"/>
          <p:cNvPicPr>
            <a:picLocks noChangeAspect="1"/>
          </p:cNvPicPr>
          <p:nvPr/>
        </p:nvPicPr>
        <p:blipFill>
          <a:blip r:embed="rId5"/>
          <a:stretch>
            <a:fillRect/>
          </a:stretch>
        </p:blipFill>
        <p:spPr>
          <a:xfrm>
            <a:off x="2495236" y="2988518"/>
            <a:ext cx="6579318" cy="2154982"/>
          </a:xfrm>
          <a:prstGeom prst="rect">
            <a:avLst/>
          </a:prstGeom>
        </p:spPr>
      </p:pic>
    </p:spTree>
    <p:extLst>
      <p:ext uri="{BB962C8B-B14F-4D97-AF65-F5344CB8AC3E}">
        <p14:creationId xmlns:p14="http://schemas.microsoft.com/office/powerpoint/2010/main" val="723125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1869</Words>
  <Application>Microsoft Office PowerPoint</Application>
  <PresentationFormat>全屏显示(16:9)</PresentationFormat>
  <Paragraphs>122</Paragraphs>
  <Slides>20</Slides>
  <Notes>20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xb21cn</cp:lastModifiedBy>
  <cp:revision>91</cp:revision>
  <dcterms:created xsi:type="dcterms:W3CDTF">2022-07-01T06:47:46Z</dcterms:created>
  <dcterms:modified xsi:type="dcterms:W3CDTF">2022-09-07T14:21:48Z</dcterms:modified>
</cp:coreProperties>
</file>