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80"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7"/>
    <p:restoredTop sz="96110"/>
  </p:normalViewPr>
  <p:slideViewPr>
    <p:cSldViewPr snapToGrid="0">
      <p:cViewPr varScale="1">
        <p:scale>
          <a:sx n="121" d="100"/>
          <a:sy n="121" d="100"/>
        </p:scale>
        <p:origin x="4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8/9/22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F273B-4720-CFB1-B7D7-65070E2D892D}"/>
              </a:ext>
            </a:extLst>
          </p:cNvPr>
          <p:cNvSpPr>
            <a:spLocks noGrp="1"/>
          </p:cNvSpPr>
          <p:nvPr>
            <p:ph type="ctrTitle"/>
          </p:nvPr>
        </p:nvSpPr>
        <p:spPr>
          <a:xfrm>
            <a:off x="2032166" y="949230"/>
            <a:ext cx="8915399" cy="2262781"/>
          </a:xfrm>
        </p:spPr>
        <p:txBody>
          <a:bodyPr/>
          <a:lstStyle/>
          <a:p>
            <a:r>
              <a:rPr lang="en-IN" dirty="0">
                <a:latin typeface="Broadway" panose="020F0502020204030204" pitchFamily="34" charset="0"/>
                <a:cs typeface="Broadway" panose="020F0502020204030204" pitchFamily="34" charset="0"/>
              </a:rPr>
              <a:t>Lending Club Data Case Study </a:t>
            </a:r>
            <a:endParaRPr lang="en-US" dirty="0">
              <a:latin typeface="Broadway" panose="020F0502020204030204" pitchFamily="34" charset="0"/>
              <a:cs typeface="Broadway" panose="020F0502020204030204" pitchFamily="34" charset="0"/>
            </a:endParaRPr>
          </a:p>
        </p:txBody>
      </p:sp>
      <p:sp>
        <p:nvSpPr>
          <p:cNvPr id="3" name="Subtitle 2">
            <a:extLst>
              <a:ext uri="{FF2B5EF4-FFF2-40B4-BE49-F238E27FC236}">
                <a16:creationId xmlns:a16="http://schemas.microsoft.com/office/drawing/2014/main" id="{669AA4D5-3CE0-6DB0-C117-8FB53870795A}"/>
              </a:ext>
            </a:extLst>
          </p:cNvPr>
          <p:cNvSpPr>
            <a:spLocks noGrp="1"/>
          </p:cNvSpPr>
          <p:nvPr>
            <p:ph type="subTitle" idx="1"/>
          </p:nvPr>
        </p:nvSpPr>
        <p:spPr/>
        <p:txBody>
          <a:bodyPr>
            <a:normAutofit fontScale="92500" lnSpcReduction="20000"/>
          </a:bodyPr>
          <a:lstStyle/>
          <a:p>
            <a:r>
              <a:rPr lang="en-US" dirty="0"/>
              <a:t>													</a:t>
            </a:r>
            <a:r>
              <a:rPr lang="en-US" sz="2800" dirty="0">
                <a:solidFill>
                  <a:schemeClr val="accent1">
                    <a:lumMod val="75000"/>
                  </a:schemeClr>
                </a:solidFill>
                <a:latin typeface="AkayaTelivigala" pitchFamily="2" charset="77"/>
                <a:cs typeface="AkayaTelivigala" pitchFamily="2" charset="77"/>
              </a:rPr>
              <a:t>Pitch Deck By</a:t>
            </a:r>
          </a:p>
          <a:p>
            <a:r>
              <a:rPr lang="en-US" dirty="0">
                <a:solidFill>
                  <a:schemeClr val="accent1">
                    <a:lumMod val="75000"/>
                  </a:schemeClr>
                </a:solidFill>
                <a:latin typeface="AkayaTelivigala" pitchFamily="2" charset="77"/>
                <a:cs typeface="AkayaTelivigala" pitchFamily="2" charset="77"/>
              </a:rPr>
              <a:t>													</a:t>
            </a:r>
            <a:r>
              <a:rPr lang="en-US" sz="1600" dirty="0">
                <a:solidFill>
                  <a:schemeClr val="accent1">
                    <a:lumMod val="75000"/>
                  </a:schemeClr>
                </a:solidFill>
                <a:latin typeface="AkayaTelivigala" pitchFamily="2" charset="77"/>
                <a:cs typeface="AkayaTelivigala" pitchFamily="2" charset="77"/>
              </a:rPr>
              <a:t>Durga Srinivasan</a:t>
            </a:r>
          </a:p>
          <a:p>
            <a:r>
              <a:rPr lang="en-US" sz="1600" dirty="0">
                <a:solidFill>
                  <a:schemeClr val="accent1">
                    <a:lumMod val="75000"/>
                  </a:schemeClr>
                </a:solidFill>
                <a:latin typeface="AkayaTelivigala" pitchFamily="2" charset="77"/>
                <a:cs typeface="AkayaTelivigala" pitchFamily="2" charset="77"/>
              </a:rPr>
              <a:t>													Abbas </a:t>
            </a:r>
            <a:r>
              <a:rPr lang="en-US" sz="1600" dirty="0" err="1">
                <a:solidFill>
                  <a:schemeClr val="accent1">
                    <a:lumMod val="75000"/>
                  </a:schemeClr>
                </a:solidFill>
                <a:latin typeface="AkayaTelivigala" pitchFamily="2" charset="77"/>
                <a:cs typeface="AkayaTelivigala" pitchFamily="2" charset="77"/>
              </a:rPr>
              <a:t>Bagwala</a:t>
            </a:r>
            <a:endParaRPr lang="en-US" sz="1600" dirty="0">
              <a:solidFill>
                <a:schemeClr val="accent1">
                  <a:lumMod val="75000"/>
                </a:schemeClr>
              </a:solidFill>
              <a:latin typeface="AkayaTelivigala" pitchFamily="2" charset="77"/>
              <a:cs typeface="AkayaTelivigala" pitchFamily="2" charset="77"/>
            </a:endParaRPr>
          </a:p>
        </p:txBody>
      </p:sp>
    </p:spTree>
    <p:extLst>
      <p:ext uri="{BB962C8B-B14F-4D97-AF65-F5344CB8AC3E}">
        <p14:creationId xmlns:p14="http://schemas.microsoft.com/office/powerpoint/2010/main" val="3840870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C5B50-81DE-2A5C-BE27-90F84624831D}"/>
              </a:ext>
            </a:extLst>
          </p:cNvPr>
          <p:cNvSpPr>
            <a:spLocks noGrp="1"/>
          </p:cNvSpPr>
          <p:nvPr>
            <p:ph type="title"/>
          </p:nvPr>
        </p:nvSpPr>
        <p:spPr>
          <a:xfrm>
            <a:off x="2592925" y="624110"/>
            <a:ext cx="8911687" cy="574069"/>
          </a:xfrm>
        </p:spPr>
        <p:txBody>
          <a:bodyPr>
            <a:normAutofit fontScale="90000"/>
          </a:bodyPr>
          <a:lstStyle/>
          <a:p>
            <a:r>
              <a:rPr lang="en-US" dirty="0">
                <a:latin typeface="Broadway" pitchFamily="82" charset="77"/>
              </a:rPr>
              <a:t>Univariate Contd…</a:t>
            </a:r>
            <a:endParaRPr lang="en-US" dirty="0"/>
          </a:p>
        </p:txBody>
      </p:sp>
      <p:sp>
        <p:nvSpPr>
          <p:cNvPr id="3" name="Content Placeholder 2">
            <a:extLst>
              <a:ext uri="{FF2B5EF4-FFF2-40B4-BE49-F238E27FC236}">
                <a16:creationId xmlns:a16="http://schemas.microsoft.com/office/drawing/2014/main" id="{EB8E6378-DC89-D4A6-AD4E-D4E621FAE7E6}"/>
              </a:ext>
            </a:extLst>
          </p:cNvPr>
          <p:cNvSpPr>
            <a:spLocks noGrp="1"/>
          </p:cNvSpPr>
          <p:nvPr>
            <p:ph idx="1"/>
          </p:nvPr>
        </p:nvSpPr>
        <p:spPr>
          <a:xfrm>
            <a:off x="2589212" y="1198179"/>
            <a:ext cx="8915400" cy="4713043"/>
          </a:xfrm>
        </p:spPr>
        <p:txBody>
          <a:bodyPr/>
          <a:lstStyle/>
          <a:p>
            <a:pPr marL="0" indent="0">
              <a:buNone/>
            </a:pPr>
            <a:r>
              <a:rPr lang="en-US" dirty="0"/>
              <a:t>Under this analysis  done to determine the distribution of purpose of the loan . Refer to insights gained from these –</a:t>
            </a:r>
          </a:p>
          <a:p>
            <a:pPr marL="0" indent="0">
              <a:buNone/>
            </a:pPr>
            <a:endParaRPr lang="en-US" dirty="0"/>
          </a:p>
        </p:txBody>
      </p:sp>
      <p:pic>
        <p:nvPicPr>
          <p:cNvPr id="4098" name="Picture 2">
            <a:extLst>
              <a:ext uri="{FF2B5EF4-FFF2-40B4-BE49-F238E27FC236}">
                <a16:creationId xmlns:a16="http://schemas.microsoft.com/office/drawing/2014/main" id="{5C2508FB-A4B0-AF0B-675D-D03B50A922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1923393"/>
            <a:ext cx="6409014" cy="31978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A2E217E-29DC-3B8F-33EE-F2BDF02BBA63}"/>
              </a:ext>
            </a:extLst>
          </p:cNvPr>
          <p:cNvSpPr txBox="1"/>
          <p:nvPr/>
        </p:nvSpPr>
        <p:spPr>
          <a:xfrm>
            <a:off x="2589212" y="5121212"/>
            <a:ext cx="9231727" cy="523220"/>
          </a:xfrm>
          <a:prstGeom prst="rect">
            <a:avLst/>
          </a:prstGeom>
          <a:noFill/>
        </p:spPr>
        <p:txBody>
          <a:bodyPr wrap="square" rtlCol="0">
            <a:spAutoFit/>
          </a:bodyPr>
          <a:lstStyle/>
          <a:p>
            <a:r>
              <a:rPr lang="en-US" sz="1600" b="1" dirty="0">
                <a:solidFill>
                  <a:srgbClr val="0070C0"/>
                </a:solidFill>
              </a:rPr>
              <a:t>Insights – </a:t>
            </a:r>
          </a:p>
          <a:p>
            <a:r>
              <a:rPr lang="en-US" sz="1200" dirty="0"/>
              <a:t>Most of the loans had an applied for debt consolidation followed by credit cards</a:t>
            </a:r>
          </a:p>
        </p:txBody>
      </p:sp>
      <p:sp>
        <p:nvSpPr>
          <p:cNvPr id="5" name="TextBox 4">
            <a:extLst>
              <a:ext uri="{FF2B5EF4-FFF2-40B4-BE49-F238E27FC236}">
                <a16:creationId xmlns:a16="http://schemas.microsoft.com/office/drawing/2014/main" id="{DAB2D3E2-39D1-C4FF-327A-EE699D587EBE}"/>
              </a:ext>
            </a:extLst>
          </p:cNvPr>
          <p:cNvSpPr txBox="1"/>
          <p:nvPr/>
        </p:nvSpPr>
        <p:spPr>
          <a:xfrm>
            <a:off x="2589211" y="5846426"/>
            <a:ext cx="9231727" cy="523220"/>
          </a:xfrm>
          <a:prstGeom prst="rect">
            <a:avLst/>
          </a:prstGeom>
          <a:noFill/>
        </p:spPr>
        <p:txBody>
          <a:bodyPr wrap="square" rtlCol="0">
            <a:spAutoFit/>
          </a:bodyPr>
          <a:lstStyle/>
          <a:p>
            <a:r>
              <a:rPr lang="en-US" sz="1600" b="1" dirty="0">
                <a:solidFill>
                  <a:srgbClr val="0070C0"/>
                </a:solidFill>
              </a:rPr>
              <a:t>Recommendations –</a:t>
            </a:r>
          </a:p>
          <a:p>
            <a:r>
              <a:rPr lang="en-US" sz="1200" dirty="0"/>
              <a:t>Determine the loan status when the purpose is these two values. It would give an idea if there is any tilt towards defaulting</a:t>
            </a:r>
          </a:p>
        </p:txBody>
      </p:sp>
    </p:spTree>
    <p:extLst>
      <p:ext uri="{BB962C8B-B14F-4D97-AF65-F5344CB8AC3E}">
        <p14:creationId xmlns:p14="http://schemas.microsoft.com/office/powerpoint/2010/main" val="2352436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E05E2-1089-08DC-C3E4-9DCD99ACF42E}"/>
              </a:ext>
            </a:extLst>
          </p:cNvPr>
          <p:cNvSpPr>
            <a:spLocks noGrp="1"/>
          </p:cNvSpPr>
          <p:nvPr>
            <p:ph type="title"/>
          </p:nvPr>
        </p:nvSpPr>
        <p:spPr>
          <a:xfrm>
            <a:off x="2592925" y="624110"/>
            <a:ext cx="8911687" cy="689683"/>
          </a:xfrm>
        </p:spPr>
        <p:txBody>
          <a:bodyPr/>
          <a:lstStyle/>
          <a:p>
            <a:r>
              <a:rPr lang="en-US" dirty="0">
                <a:latin typeface="Broadway" pitchFamily="82" charset="77"/>
              </a:rPr>
              <a:t>Data Analysis - Bivariate</a:t>
            </a:r>
          </a:p>
        </p:txBody>
      </p:sp>
      <p:sp>
        <p:nvSpPr>
          <p:cNvPr id="3" name="Content Placeholder 2">
            <a:extLst>
              <a:ext uri="{FF2B5EF4-FFF2-40B4-BE49-F238E27FC236}">
                <a16:creationId xmlns:a16="http://schemas.microsoft.com/office/drawing/2014/main" id="{22DD2480-7023-624E-423F-FE2BF1056389}"/>
              </a:ext>
            </a:extLst>
          </p:cNvPr>
          <p:cNvSpPr>
            <a:spLocks noGrp="1"/>
          </p:cNvSpPr>
          <p:nvPr>
            <p:ph idx="1"/>
          </p:nvPr>
        </p:nvSpPr>
        <p:spPr>
          <a:xfrm>
            <a:off x="2589212" y="1229710"/>
            <a:ext cx="8915400" cy="5475890"/>
          </a:xfrm>
        </p:spPr>
        <p:txBody>
          <a:bodyPr/>
          <a:lstStyle/>
          <a:p>
            <a:pPr marL="0" indent="0">
              <a:buNone/>
            </a:pPr>
            <a:r>
              <a:rPr lang="en-US" dirty="0"/>
              <a:t>Let’s see how two variables behave/vary based on one another –</a:t>
            </a:r>
          </a:p>
          <a:p>
            <a:pPr marL="0" indent="0">
              <a:buNone/>
            </a:pPr>
            <a:endParaRPr lang="en-US" dirty="0"/>
          </a:p>
          <a:p>
            <a:pPr marL="0" indent="0">
              <a:buNone/>
            </a:pPr>
            <a:endParaRPr lang="en-US" dirty="0"/>
          </a:p>
          <a:p>
            <a:pPr marL="0" indent="0">
              <a:buNone/>
            </a:pPr>
            <a:endParaRPr lang="en-US" dirty="0"/>
          </a:p>
        </p:txBody>
      </p:sp>
      <p:pic>
        <p:nvPicPr>
          <p:cNvPr id="5124" name="Picture 4">
            <a:extLst>
              <a:ext uri="{FF2B5EF4-FFF2-40B4-BE49-F238E27FC236}">
                <a16:creationId xmlns:a16="http://schemas.microsoft.com/office/drawing/2014/main" id="{52BE2362-A16A-9066-D00F-B7729EED2D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0991" y="1679161"/>
            <a:ext cx="5766905" cy="24687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0984E25-3D86-7C9D-3368-CD42115AB702}"/>
              </a:ext>
            </a:extLst>
          </p:cNvPr>
          <p:cNvSpPr txBox="1"/>
          <p:nvPr/>
        </p:nvSpPr>
        <p:spPr>
          <a:xfrm>
            <a:off x="7460974" y="2107096"/>
            <a:ext cx="4195417" cy="738664"/>
          </a:xfrm>
          <a:prstGeom prst="rect">
            <a:avLst/>
          </a:prstGeom>
          <a:noFill/>
        </p:spPr>
        <p:txBody>
          <a:bodyPr wrap="square" rtlCol="0">
            <a:spAutoFit/>
          </a:bodyPr>
          <a:lstStyle/>
          <a:p>
            <a:r>
              <a:rPr lang="en-US" b="1" dirty="0">
                <a:solidFill>
                  <a:srgbClr val="0070C0"/>
                </a:solidFill>
              </a:rPr>
              <a:t>Insights</a:t>
            </a:r>
            <a:r>
              <a:rPr lang="en-US" dirty="0"/>
              <a:t>:</a:t>
            </a:r>
          </a:p>
          <a:p>
            <a:r>
              <a:rPr lang="en-US" sz="1200" dirty="0"/>
              <a:t>Annual income against installment is linear. Higher annual income, the installment amount paid is higher.</a:t>
            </a:r>
          </a:p>
        </p:txBody>
      </p:sp>
      <p:sp>
        <p:nvSpPr>
          <p:cNvPr id="5" name="TextBox 4">
            <a:extLst>
              <a:ext uri="{FF2B5EF4-FFF2-40B4-BE49-F238E27FC236}">
                <a16:creationId xmlns:a16="http://schemas.microsoft.com/office/drawing/2014/main" id="{35A90B31-3649-8BD0-3821-6650A60A0BBF}"/>
              </a:ext>
            </a:extLst>
          </p:cNvPr>
          <p:cNvSpPr txBox="1"/>
          <p:nvPr/>
        </p:nvSpPr>
        <p:spPr>
          <a:xfrm>
            <a:off x="7505079" y="3016599"/>
            <a:ext cx="4195417" cy="738664"/>
          </a:xfrm>
          <a:prstGeom prst="rect">
            <a:avLst/>
          </a:prstGeom>
          <a:noFill/>
        </p:spPr>
        <p:txBody>
          <a:bodyPr wrap="square" rtlCol="0">
            <a:spAutoFit/>
          </a:bodyPr>
          <a:lstStyle/>
          <a:p>
            <a:r>
              <a:rPr lang="en-US" b="1" dirty="0">
                <a:solidFill>
                  <a:srgbClr val="0070C0"/>
                </a:solidFill>
              </a:rPr>
              <a:t>Recommendations</a:t>
            </a:r>
            <a:r>
              <a:rPr lang="en-US" dirty="0"/>
              <a:t>:</a:t>
            </a:r>
          </a:p>
          <a:p>
            <a:r>
              <a:rPr lang="en-US" sz="1200" dirty="0"/>
              <a:t>Expected behavior. We can determine how annual income behaves with other variables</a:t>
            </a:r>
          </a:p>
        </p:txBody>
      </p:sp>
      <p:sp>
        <p:nvSpPr>
          <p:cNvPr id="6" name="TextBox 5">
            <a:extLst>
              <a:ext uri="{FF2B5EF4-FFF2-40B4-BE49-F238E27FC236}">
                <a16:creationId xmlns:a16="http://schemas.microsoft.com/office/drawing/2014/main" id="{F8E7CD9B-0C6D-9186-287C-E91F53CCB039}"/>
              </a:ext>
            </a:extLst>
          </p:cNvPr>
          <p:cNvSpPr txBox="1"/>
          <p:nvPr/>
        </p:nvSpPr>
        <p:spPr>
          <a:xfrm>
            <a:off x="2740991" y="4941233"/>
            <a:ext cx="8763621" cy="1077218"/>
          </a:xfrm>
          <a:prstGeom prst="rect">
            <a:avLst/>
          </a:prstGeom>
          <a:noFill/>
        </p:spPr>
        <p:txBody>
          <a:bodyPr wrap="square" rtlCol="0">
            <a:spAutoFit/>
          </a:bodyPr>
          <a:lstStyle/>
          <a:p>
            <a:r>
              <a:rPr lang="en-US" b="1" dirty="0">
                <a:solidFill>
                  <a:srgbClr val="0070C0"/>
                </a:solidFill>
              </a:rPr>
              <a:t>Annual income Bucket</a:t>
            </a:r>
            <a:r>
              <a:rPr lang="en-US" dirty="0"/>
              <a:t>:</a:t>
            </a:r>
          </a:p>
          <a:p>
            <a:endParaRPr lang="en-US" dirty="0"/>
          </a:p>
          <a:p>
            <a:r>
              <a:rPr lang="en-US" sz="1400" dirty="0"/>
              <a:t>To simplify analysis as we go down, we split the annual income into Very Low(VL), Low(</a:t>
            </a:r>
            <a:r>
              <a:rPr lang="en-US" sz="1400" dirty="0">
                <a:sym typeface="Wingdings" pitchFamily="2" charset="2"/>
              </a:rPr>
              <a:t>L), Medium (M), High(H), Very High(VH) buckets</a:t>
            </a:r>
            <a:endParaRPr lang="en-US" sz="1400" dirty="0"/>
          </a:p>
        </p:txBody>
      </p:sp>
    </p:spTree>
    <p:extLst>
      <p:ext uri="{BB962C8B-B14F-4D97-AF65-F5344CB8AC3E}">
        <p14:creationId xmlns:p14="http://schemas.microsoft.com/office/powerpoint/2010/main" val="652757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3C64B-E2E2-93AE-31FE-3783478AED1A}"/>
              </a:ext>
            </a:extLst>
          </p:cNvPr>
          <p:cNvSpPr>
            <a:spLocks noGrp="1"/>
          </p:cNvSpPr>
          <p:nvPr>
            <p:ph type="title"/>
          </p:nvPr>
        </p:nvSpPr>
        <p:spPr>
          <a:xfrm>
            <a:off x="2592925" y="624110"/>
            <a:ext cx="8911687" cy="634847"/>
          </a:xfrm>
        </p:spPr>
        <p:txBody>
          <a:bodyPr>
            <a:normAutofit fontScale="90000"/>
          </a:bodyPr>
          <a:lstStyle/>
          <a:p>
            <a:r>
              <a:rPr lang="en-US" dirty="0">
                <a:latin typeface="Broadway" pitchFamily="82" charset="77"/>
              </a:rPr>
              <a:t>Bivariate Contd…</a:t>
            </a:r>
          </a:p>
        </p:txBody>
      </p:sp>
      <p:sp>
        <p:nvSpPr>
          <p:cNvPr id="3" name="Content Placeholder 2">
            <a:extLst>
              <a:ext uri="{FF2B5EF4-FFF2-40B4-BE49-F238E27FC236}">
                <a16:creationId xmlns:a16="http://schemas.microsoft.com/office/drawing/2014/main" id="{1578D647-F0EA-1D9C-F786-3F27DB90F150}"/>
              </a:ext>
            </a:extLst>
          </p:cNvPr>
          <p:cNvSpPr>
            <a:spLocks noGrp="1"/>
          </p:cNvSpPr>
          <p:nvPr>
            <p:ph idx="1"/>
          </p:nvPr>
        </p:nvSpPr>
        <p:spPr>
          <a:xfrm>
            <a:off x="2589212" y="1258957"/>
            <a:ext cx="8915400" cy="4652265"/>
          </a:xfrm>
        </p:spPr>
        <p:txBody>
          <a:bodyPr/>
          <a:lstStyle/>
          <a:p>
            <a:pPr marL="0" indent="0">
              <a:buNone/>
            </a:pPr>
            <a:r>
              <a:rPr lang="en-US" dirty="0"/>
              <a:t>Annual income Vs Loan Status</a:t>
            </a:r>
          </a:p>
          <a:p>
            <a:pPr marL="0" indent="0">
              <a:buNone/>
            </a:pPr>
            <a:endParaRPr lang="en-US" dirty="0"/>
          </a:p>
        </p:txBody>
      </p:sp>
      <p:pic>
        <p:nvPicPr>
          <p:cNvPr id="6146" name="Picture 2">
            <a:extLst>
              <a:ext uri="{FF2B5EF4-FFF2-40B4-BE49-F238E27FC236}">
                <a16:creationId xmlns:a16="http://schemas.microsoft.com/office/drawing/2014/main" id="{A358B9AC-8237-B370-E44A-C16FC63FA4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1763643"/>
            <a:ext cx="4633223" cy="3835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9BE4185-0D9A-2323-8F6B-6B81FCEC2777}"/>
              </a:ext>
            </a:extLst>
          </p:cNvPr>
          <p:cNvSpPr txBox="1"/>
          <p:nvPr/>
        </p:nvSpPr>
        <p:spPr>
          <a:xfrm>
            <a:off x="7340358" y="2336832"/>
            <a:ext cx="4030007" cy="738664"/>
          </a:xfrm>
          <a:prstGeom prst="rect">
            <a:avLst/>
          </a:prstGeom>
          <a:noFill/>
        </p:spPr>
        <p:txBody>
          <a:bodyPr wrap="square" rtlCol="0">
            <a:spAutoFit/>
          </a:bodyPr>
          <a:lstStyle/>
          <a:p>
            <a:r>
              <a:rPr lang="en-US" b="1" dirty="0">
                <a:solidFill>
                  <a:srgbClr val="0070C0"/>
                </a:solidFill>
              </a:rPr>
              <a:t>Insights</a:t>
            </a:r>
            <a:r>
              <a:rPr lang="en-US" dirty="0"/>
              <a:t>:</a:t>
            </a:r>
          </a:p>
          <a:p>
            <a:r>
              <a:rPr lang="en-US" sz="1200" dirty="0"/>
              <a:t>Charge offs are higher when annual income is lesser. </a:t>
            </a:r>
          </a:p>
        </p:txBody>
      </p:sp>
      <p:sp>
        <p:nvSpPr>
          <p:cNvPr id="5" name="TextBox 4">
            <a:extLst>
              <a:ext uri="{FF2B5EF4-FFF2-40B4-BE49-F238E27FC236}">
                <a16:creationId xmlns:a16="http://schemas.microsoft.com/office/drawing/2014/main" id="{BA65B91C-A134-43B9-009E-6DDEA05DDA16}"/>
              </a:ext>
            </a:extLst>
          </p:cNvPr>
          <p:cNvSpPr txBox="1"/>
          <p:nvPr/>
        </p:nvSpPr>
        <p:spPr>
          <a:xfrm>
            <a:off x="7340358" y="3695340"/>
            <a:ext cx="4030007" cy="1107996"/>
          </a:xfrm>
          <a:prstGeom prst="rect">
            <a:avLst/>
          </a:prstGeom>
          <a:noFill/>
        </p:spPr>
        <p:txBody>
          <a:bodyPr wrap="square" rtlCol="0">
            <a:spAutoFit/>
          </a:bodyPr>
          <a:lstStyle/>
          <a:p>
            <a:r>
              <a:rPr lang="en-US" b="1" dirty="0">
                <a:solidFill>
                  <a:srgbClr val="0070C0"/>
                </a:solidFill>
              </a:rPr>
              <a:t>Recommendation</a:t>
            </a:r>
            <a:r>
              <a:rPr lang="en-US" dirty="0"/>
              <a:t>:</a:t>
            </a:r>
          </a:p>
          <a:p>
            <a:r>
              <a:rPr lang="en-US" sz="1200" dirty="0"/>
              <a:t>Charge offs are higher when annual income is lesser. But let’s analyze further to get an understanding of how other variables impact the loan status</a:t>
            </a:r>
          </a:p>
        </p:txBody>
      </p:sp>
    </p:spTree>
    <p:extLst>
      <p:ext uri="{BB962C8B-B14F-4D97-AF65-F5344CB8AC3E}">
        <p14:creationId xmlns:p14="http://schemas.microsoft.com/office/powerpoint/2010/main" val="1077104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F3FA0-E0F2-7DB2-4642-9C1080D56B27}"/>
              </a:ext>
            </a:extLst>
          </p:cNvPr>
          <p:cNvSpPr>
            <a:spLocks noGrp="1"/>
          </p:cNvSpPr>
          <p:nvPr>
            <p:ph type="title"/>
          </p:nvPr>
        </p:nvSpPr>
        <p:spPr>
          <a:xfrm>
            <a:off x="2592925" y="624110"/>
            <a:ext cx="8911687" cy="661351"/>
          </a:xfrm>
        </p:spPr>
        <p:txBody>
          <a:bodyPr/>
          <a:lstStyle/>
          <a:p>
            <a:r>
              <a:rPr lang="en-US" dirty="0">
                <a:latin typeface="Broadway" pitchFamily="82" charset="77"/>
              </a:rPr>
              <a:t>Bivariate Contd…</a:t>
            </a:r>
            <a:endParaRPr lang="en-US" dirty="0"/>
          </a:p>
        </p:txBody>
      </p:sp>
      <p:sp>
        <p:nvSpPr>
          <p:cNvPr id="3" name="Content Placeholder 2">
            <a:extLst>
              <a:ext uri="{FF2B5EF4-FFF2-40B4-BE49-F238E27FC236}">
                <a16:creationId xmlns:a16="http://schemas.microsoft.com/office/drawing/2014/main" id="{F13169AF-79EC-BF67-2A8E-EA8F10B87546}"/>
              </a:ext>
            </a:extLst>
          </p:cNvPr>
          <p:cNvSpPr>
            <a:spLocks noGrp="1"/>
          </p:cNvSpPr>
          <p:nvPr>
            <p:ph idx="1"/>
          </p:nvPr>
        </p:nvSpPr>
        <p:spPr>
          <a:xfrm>
            <a:off x="2589212" y="1285461"/>
            <a:ext cx="8915400" cy="4625761"/>
          </a:xfrm>
        </p:spPr>
        <p:txBody>
          <a:bodyPr/>
          <a:lstStyle/>
          <a:p>
            <a:pPr marL="0" indent="0">
              <a:buNone/>
            </a:pPr>
            <a:r>
              <a:rPr lang="en-US" dirty="0"/>
              <a:t>Loan Status Vs Interest Rate</a:t>
            </a:r>
          </a:p>
          <a:p>
            <a:pPr marL="0" indent="0">
              <a:buNone/>
            </a:pPr>
            <a:endParaRPr lang="en-US" dirty="0"/>
          </a:p>
        </p:txBody>
      </p:sp>
      <p:pic>
        <p:nvPicPr>
          <p:cNvPr id="7170" name="Picture 2">
            <a:extLst>
              <a:ext uri="{FF2B5EF4-FFF2-40B4-BE49-F238E27FC236}">
                <a16:creationId xmlns:a16="http://schemas.microsoft.com/office/drawing/2014/main" id="{26AA384A-5C1F-24CF-7BDA-6D81ADCB0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8716" y="1686991"/>
            <a:ext cx="4889500" cy="38227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2F670E2-B5B6-AF11-A8A2-266B2B6CCABF}"/>
              </a:ext>
            </a:extLst>
          </p:cNvPr>
          <p:cNvSpPr txBox="1"/>
          <p:nvPr/>
        </p:nvSpPr>
        <p:spPr>
          <a:xfrm>
            <a:off x="7688280" y="2244066"/>
            <a:ext cx="4030007" cy="553998"/>
          </a:xfrm>
          <a:prstGeom prst="rect">
            <a:avLst/>
          </a:prstGeom>
          <a:noFill/>
        </p:spPr>
        <p:txBody>
          <a:bodyPr wrap="square" rtlCol="0">
            <a:spAutoFit/>
          </a:bodyPr>
          <a:lstStyle/>
          <a:p>
            <a:r>
              <a:rPr lang="en-US" b="1" dirty="0">
                <a:solidFill>
                  <a:srgbClr val="0070C0"/>
                </a:solidFill>
              </a:rPr>
              <a:t>Insights</a:t>
            </a:r>
            <a:r>
              <a:rPr lang="en-US" dirty="0"/>
              <a:t>:</a:t>
            </a:r>
          </a:p>
          <a:p>
            <a:r>
              <a:rPr lang="en-US" sz="1200" dirty="0"/>
              <a:t>Charge offs happens at all kinds of interest rates</a:t>
            </a:r>
          </a:p>
        </p:txBody>
      </p:sp>
      <p:sp>
        <p:nvSpPr>
          <p:cNvPr id="5" name="TextBox 4">
            <a:extLst>
              <a:ext uri="{FF2B5EF4-FFF2-40B4-BE49-F238E27FC236}">
                <a16:creationId xmlns:a16="http://schemas.microsoft.com/office/drawing/2014/main" id="{709E8CF9-A159-0CF6-2BBB-909201BB33EC}"/>
              </a:ext>
            </a:extLst>
          </p:cNvPr>
          <p:cNvSpPr txBox="1"/>
          <p:nvPr/>
        </p:nvSpPr>
        <p:spPr>
          <a:xfrm>
            <a:off x="7688280" y="3523646"/>
            <a:ext cx="4030007" cy="553998"/>
          </a:xfrm>
          <a:prstGeom prst="rect">
            <a:avLst/>
          </a:prstGeom>
          <a:noFill/>
        </p:spPr>
        <p:txBody>
          <a:bodyPr wrap="square" rtlCol="0">
            <a:spAutoFit/>
          </a:bodyPr>
          <a:lstStyle/>
          <a:p>
            <a:r>
              <a:rPr lang="en-US" b="1" dirty="0">
                <a:solidFill>
                  <a:srgbClr val="0070C0"/>
                </a:solidFill>
              </a:rPr>
              <a:t>Recommendation</a:t>
            </a:r>
            <a:r>
              <a:rPr lang="en-US" dirty="0"/>
              <a:t>:</a:t>
            </a:r>
          </a:p>
          <a:p>
            <a:r>
              <a:rPr lang="en-US" sz="1200" dirty="0"/>
              <a:t>Let’s proceed further and analyze other variables.</a:t>
            </a:r>
          </a:p>
        </p:txBody>
      </p:sp>
    </p:spTree>
    <p:extLst>
      <p:ext uri="{BB962C8B-B14F-4D97-AF65-F5344CB8AC3E}">
        <p14:creationId xmlns:p14="http://schemas.microsoft.com/office/powerpoint/2010/main" val="3279470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A1EBD-9740-CB30-26AD-DA33EF351439}"/>
              </a:ext>
            </a:extLst>
          </p:cNvPr>
          <p:cNvSpPr>
            <a:spLocks noGrp="1"/>
          </p:cNvSpPr>
          <p:nvPr>
            <p:ph type="title"/>
          </p:nvPr>
        </p:nvSpPr>
        <p:spPr>
          <a:xfrm>
            <a:off x="2592925" y="624110"/>
            <a:ext cx="8911687" cy="661351"/>
          </a:xfrm>
        </p:spPr>
        <p:txBody>
          <a:bodyPr/>
          <a:lstStyle/>
          <a:p>
            <a:r>
              <a:rPr lang="en-US" dirty="0">
                <a:latin typeface="Broadway" pitchFamily="82" charset="77"/>
              </a:rPr>
              <a:t>Multivariate analysis</a:t>
            </a:r>
          </a:p>
        </p:txBody>
      </p:sp>
      <p:sp>
        <p:nvSpPr>
          <p:cNvPr id="3" name="Content Placeholder 2">
            <a:extLst>
              <a:ext uri="{FF2B5EF4-FFF2-40B4-BE49-F238E27FC236}">
                <a16:creationId xmlns:a16="http://schemas.microsoft.com/office/drawing/2014/main" id="{3CFD4DCC-1ADD-0C55-D635-6161FCC772E1}"/>
              </a:ext>
            </a:extLst>
          </p:cNvPr>
          <p:cNvSpPr>
            <a:spLocks noGrp="1"/>
          </p:cNvSpPr>
          <p:nvPr>
            <p:ph idx="1"/>
          </p:nvPr>
        </p:nvSpPr>
        <p:spPr>
          <a:xfrm>
            <a:off x="2589212" y="1162351"/>
            <a:ext cx="8915400" cy="4625761"/>
          </a:xfrm>
        </p:spPr>
        <p:txBody>
          <a:bodyPr/>
          <a:lstStyle/>
          <a:p>
            <a:pPr marL="0" indent="0">
              <a:buNone/>
            </a:pPr>
            <a:r>
              <a:rPr lang="en-US" dirty="0"/>
              <a:t>Let’s compare more than two variables to understand how it impacts the target variable (Loan status).</a:t>
            </a:r>
          </a:p>
          <a:p>
            <a:pPr marL="0" indent="0">
              <a:buNone/>
            </a:pPr>
            <a:r>
              <a:rPr lang="en-IN" dirty="0"/>
              <a:t>How annual income and loan amount affect the loan status ?</a:t>
            </a:r>
          </a:p>
          <a:p>
            <a:pPr marL="0" indent="0">
              <a:buNone/>
            </a:pPr>
            <a:endParaRPr lang="en-IN" dirty="0"/>
          </a:p>
          <a:p>
            <a:pPr marL="0" indent="0">
              <a:buNone/>
            </a:pPr>
            <a:endParaRPr lang="en-US" dirty="0"/>
          </a:p>
        </p:txBody>
      </p:sp>
      <p:sp>
        <p:nvSpPr>
          <p:cNvPr id="5" name="TextBox 4">
            <a:extLst>
              <a:ext uri="{FF2B5EF4-FFF2-40B4-BE49-F238E27FC236}">
                <a16:creationId xmlns:a16="http://schemas.microsoft.com/office/drawing/2014/main" id="{43B7A5D7-553D-DF53-17CB-72E902F43144}"/>
              </a:ext>
            </a:extLst>
          </p:cNvPr>
          <p:cNvSpPr txBox="1"/>
          <p:nvPr/>
        </p:nvSpPr>
        <p:spPr>
          <a:xfrm>
            <a:off x="2589212" y="2351782"/>
            <a:ext cx="8763621" cy="800219"/>
          </a:xfrm>
          <a:prstGeom prst="rect">
            <a:avLst/>
          </a:prstGeom>
          <a:noFill/>
        </p:spPr>
        <p:txBody>
          <a:bodyPr wrap="square" rtlCol="0">
            <a:spAutoFit/>
          </a:bodyPr>
          <a:lstStyle/>
          <a:p>
            <a:r>
              <a:rPr lang="en-US" b="1" dirty="0">
                <a:solidFill>
                  <a:srgbClr val="00B050"/>
                </a:solidFill>
              </a:rPr>
              <a:t>Loan amount bucket</a:t>
            </a:r>
            <a:r>
              <a:rPr lang="en-US" dirty="0">
                <a:solidFill>
                  <a:srgbClr val="00B050"/>
                </a:solidFill>
              </a:rPr>
              <a:t>:</a:t>
            </a:r>
          </a:p>
          <a:p>
            <a:r>
              <a:rPr lang="en-US" sz="1400" dirty="0"/>
              <a:t>To simplify analysis as we go down, we split the loan amount requested into Very Low(VL), Low(</a:t>
            </a:r>
            <a:r>
              <a:rPr lang="en-US" sz="1400" dirty="0">
                <a:sym typeface="Wingdings" pitchFamily="2" charset="2"/>
              </a:rPr>
              <a:t>L), Medium (M), High(H), Very High(VH) buckets</a:t>
            </a:r>
            <a:endParaRPr lang="en-US" sz="1400" dirty="0"/>
          </a:p>
        </p:txBody>
      </p:sp>
      <p:sp>
        <p:nvSpPr>
          <p:cNvPr id="6" name="TextBox 5">
            <a:extLst>
              <a:ext uri="{FF2B5EF4-FFF2-40B4-BE49-F238E27FC236}">
                <a16:creationId xmlns:a16="http://schemas.microsoft.com/office/drawing/2014/main" id="{E7A135E5-F131-5E1F-3B94-4B5C44E2C663}"/>
              </a:ext>
            </a:extLst>
          </p:cNvPr>
          <p:cNvSpPr txBox="1"/>
          <p:nvPr/>
        </p:nvSpPr>
        <p:spPr>
          <a:xfrm>
            <a:off x="2589212" y="3305890"/>
            <a:ext cx="4686232" cy="1015663"/>
          </a:xfrm>
          <a:prstGeom prst="rect">
            <a:avLst/>
          </a:prstGeom>
          <a:noFill/>
        </p:spPr>
        <p:txBody>
          <a:bodyPr wrap="square" rtlCol="0">
            <a:spAutoFit/>
          </a:bodyPr>
          <a:lstStyle/>
          <a:p>
            <a:r>
              <a:rPr lang="en-US" b="1" dirty="0">
                <a:solidFill>
                  <a:srgbClr val="00B050"/>
                </a:solidFill>
              </a:rPr>
              <a:t>Pivot table – </a:t>
            </a:r>
            <a:endParaRPr lang="en-US" dirty="0">
              <a:solidFill>
                <a:srgbClr val="00B050"/>
              </a:solidFill>
            </a:endParaRPr>
          </a:p>
          <a:p>
            <a:r>
              <a:rPr lang="en-US" sz="1400" dirty="0"/>
              <a:t>We will create a pivot table with loan status as index, loan amount bucket as columns and values of annual income</a:t>
            </a:r>
          </a:p>
        </p:txBody>
      </p:sp>
      <p:pic>
        <p:nvPicPr>
          <p:cNvPr id="8194" name="Picture 2">
            <a:extLst>
              <a:ext uri="{FF2B5EF4-FFF2-40B4-BE49-F238E27FC236}">
                <a16:creationId xmlns:a16="http://schemas.microsoft.com/office/drawing/2014/main" id="{385188F4-F722-AF4F-50E2-1017A379D6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5670" y="3033451"/>
            <a:ext cx="4163391" cy="287321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25AC03F-A206-3E94-49DA-C65A9C3A715D}"/>
              </a:ext>
            </a:extLst>
          </p:cNvPr>
          <p:cNvSpPr txBox="1"/>
          <p:nvPr/>
        </p:nvSpPr>
        <p:spPr>
          <a:xfrm>
            <a:off x="7275444" y="6031134"/>
            <a:ext cx="4286458" cy="461665"/>
          </a:xfrm>
          <a:prstGeom prst="rect">
            <a:avLst/>
          </a:prstGeom>
          <a:noFill/>
        </p:spPr>
        <p:txBody>
          <a:bodyPr wrap="square" rtlCol="0">
            <a:spAutoFit/>
          </a:bodyPr>
          <a:lstStyle/>
          <a:p>
            <a:r>
              <a:rPr lang="en-US" sz="1200" dirty="0">
                <a:solidFill>
                  <a:srgbClr val="FF0000"/>
                </a:solidFill>
              </a:rPr>
              <a:t>We create a heat map to see the relation these three variables have</a:t>
            </a:r>
          </a:p>
        </p:txBody>
      </p:sp>
      <p:sp>
        <p:nvSpPr>
          <p:cNvPr id="9" name="TextBox 8">
            <a:extLst>
              <a:ext uri="{FF2B5EF4-FFF2-40B4-BE49-F238E27FC236}">
                <a16:creationId xmlns:a16="http://schemas.microsoft.com/office/drawing/2014/main" id="{BFBFD938-64D1-EF5D-0699-DFD1C47AAF34}"/>
              </a:ext>
            </a:extLst>
          </p:cNvPr>
          <p:cNvSpPr txBox="1"/>
          <p:nvPr/>
        </p:nvSpPr>
        <p:spPr>
          <a:xfrm>
            <a:off x="2589212" y="4582795"/>
            <a:ext cx="4030007" cy="923330"/>
          </a:xfrm>
          <a:prstGeom prst="rect">
            <a:avLst/>
          </a:prstGeom>
          <a:noFill/>
        </p:spPr>
        <p:txBody>
          <a:bodyPr wrap="square" rtlCol="0">
            <a:spAutoFit/>
          </a:bodyPr>
          <a:lstStyle/>
          <a:p>
            <a:r>
              <a:rPr lang="en-US" b="1" dirty="0">
                <a:solidFill>
                  <a:srgbClr val="0070C0"/>
                </a:solidFill>
              </a:rPr>
              <a:t>Insights</a:t>
            </a:r>
            <a:r>
              <a:rPr lang="en-US" dirty="0"/>
              <a:t>:</a:t>
            </a:r>
          </a:p>
          <a:p>
            <a:r>
              <a:rPr lang="en-US" sz="1200" dirty="0"/>
              <a:t>When loan amount is very low, low, medium and annual income is &lt; 60K then more chances of Default</a:t>
            </a:r>
          </a:p>
        </p:txBody>
      </p:sp>
      <p:sp>
        <p:nvSpPr>
          <p:cNvPr id="10" name="TextBox 9">
            <a:extLst>
              <a:ext uri="{FF2B5EF4-FFF2-40B4-BE49-F238E27FC236}">
                <a16:creationId xmlns:a16="http://schemas.microsoft.com/office/drawing/2014/main" id="{C0735FE0-C2E9-006B-38C6-F1F822D0B7DF}"/>
              </a:ext>
            </a:extLst>
          </p:cNvPr>
          <p:cNvSpPr txBox="1"/>
          <p:nvPr/>
        </p:nvSpPr>
        <p:spPr>
          <a:xfrm>
            <a:off x="2589212" y="5598061"/>
            <a:ext cx="4030007" cy="738664"/>
          </a:xfrm>
          <a:prstGeom prst="rect">
            <a:avLst/>
          </a:prstGeom>
          <a:noFill/>
        </p:spPr>
        <p:txBody>
          <a:bodyPr wrap="square" rtlCol="0">
            <a:spAutoFit/>
          </a:bodyPr>
          <a:lstStyle/>
          <a:p>
            <a:r>
              <a:rPr lang="en-US" b="1" dirty="0">
                <a:solidFill>
                  <a:srgbClr val="0070C0"/>
                </a:solidFill>
              </a:rPr>
              <a:t>Recommendations – </a:t>
            </a:r>
          </a:p>
          <a:p>
            <a:r>
              <a:rPr lang="en-US" sz="1200" dirty="0"/>
              <a:t>Let’s drill down further to see behavior of other variables</a:t>
            </a:r>
          </a:p>
        </p:txBody>
      </p:sp>
    </p:spTree>
    <p:extLst>
      <p:ext uri="{BB962C8B-B14F-4D97-AF65-F5344CB8AC3E}">
        <p14:creationId xmlns:p14="http://schemas.microsoft.com/office/powerpoint/2010/main" val="2107432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DBEED-A0A8-2435-94AD-4F20DB3B2CC0}"/>
              </a:ext>
            </a:extLst>
          </p:cNvPr>
          <p:cNvSpPr>
            <a:spLocks noGrp="1"/>
          </p:cNvSpPr>
          <p:nvPr>
            <p:ph type="title"/>
          </p:nvPr>
        </p:nvSpPr>
        <p:spPr>
          <a:xfrm>
            <a:off x="2592925" y="624110"/>
            <a:ext cx="8911687" cy="793873"/>
          </a:xfrm>
        </p:spPr>
        <p:txBody>
          <a:bodyPr/>
          <a:lstStyle/>
          <a:p>
            <a:r>
              <a:rPr lang="en-US" dirty="0">
                <a:latin typeface="Broadway" pitchFamily="82" charset="77"/>
              </a:rPr>
              <a:t>Multivariate Contd…</a:t>
            </a:r>
            <a:endParaRPr lang="en-US" dirty="0"/>
          </a:p>
        </p:txBody>
      </p:sp>
      <p:sp>
        <p:nvSpPr>
          <p:cNvPr id="3" name="Content Placeholder 2">
            <a:extLst>
              <a:ext uri="{FF2B5EF4-FFF2-40B4-BE49-F238E27FC236}">
                <a16:creationId xmlns:a16="http://schemas.microsoft.com/office/drawing/2014/main" id="{36D701EF-7DD0-E2EC-8F19-5D8F8579BC03}"/>
              </a:ext>
            </a:extLst>
          </p:cNvPr>
          <p:cNvSpPr>
            <a:spLocks noGrp="1"/>
          </p:cNvSpPr>
          <p:nvPr>
            <p:ph idx="1"/>
          </p:nvPr>
        </p:nvSpPr>
        <p:spPr>
          <a:xfrm>
            <a:off x="2589212" y="1298713"/>
            <a:ext cx="8915400" cy="5367130"/>
          </a:xfrm>
        </p:spPr>
        <p:txBody>
          <a:bodyPr/>
          <a:lstStyle/>
          <a:p>
            <a:pPr marL="0" indent="0">
              <a:buNone/>
            </a:pPr>
            <a:r>
              <a:rPr lang="en-US" sz="1400" dirty="0"/>
              <a:t>How state of residence &amp; annual income on these places  impacts loan status.</a:t>
            </a:r>
          </a:p>
          <a:p>
            <a:pPr marL="0" indent="0">
              <a:buNone/>
            </a:pPr>
            <a:r>
              <a:rPr lang="en-US" sz="1400" dirty="0"/>
              <a:t>To determine this accurately, we will create two data frames. One with only Charged-off loan status and other with Fully Paid status. </a:t>
            </a:r>
          </a:p>
          <a:p>
            <a:pPr marL="0" indent="0">
              <a:buNone/>
            </a:pPr>
            <a:endParaRPr lang="en-US" dirty="0"/>
          </a:p>
        </p:txBody>
      </p:sp>
      <p:pic>
        <p:nvPicPr>
          <p:cNvPr id="9218" name="Picture 2">
            <a:extLst>
              <a:ext uri="{FF2B5EF4-FFF2-40B4-BE49-F238E27FC236}">
                <a16:creationId xmlns:a16="http://schemas.microsoft.com/office/drawing/2014/main" id="{00EB3E18-D29E-0316-E296-83EDC4A164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399" y="2263536"/>
            <a:ext cx="4246180" cy="2718367"/>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FC394972-207E-5E61-8D1A-2A4A900324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8156" y="2189508"/>
            <a:ext cx="4784035" cy="27713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E74E461-55D9-D62B-8957-E4357F6074DF}"/>
              </a:ext>
            </a:extLst>
          </p:cNvPr>
          <p:cNvSpPr txBox="1"/>
          <p:nvPr/>
        </p:nvSpPr>
        <p:spPr>
          <a:xfrm>
            <a:off x="2589212" y="5167032"/>
            <a:ext cx="4030007" cy="1292662"/>
          </a:xfrm>
          <a:prstGeom prst="rect">
            <a:avLst/>
          </a:prstGeom>
          <a:noFill/>
        </p:spPr>
        <p:txBody>
          <a:bodyPr wrap="square" rtlCol="0">
            <a:spAutoFit/>
          </a:bodyPr>
          <a:lstStyle/>
          <a:p>
            <a:r>
              <a:rPr lang="en-US" b="1" dirty="0">
                <a:solidFill>
                  <a:srgbClr val="0070C0"/>
                </a:solidFill>
              </a:rPr>
              <a:t>Insights</a:t>
            </a:r>
            <a:r>
              <a:rPr lang="en-US" dirty="0"/>
              <a:t>:</a:t>
            </a:r>
          </a:p>
          <a:p>
            <a:r>
              <a:rPr lang="en-US" sz="1200" dirty="0"/>
              <a:t>From the above plots, more loans are charged off in CA, FL, NY and TX. These are states where annual income is comparably high to other states. But the annual income of the borrower is low, and cost of living is high</a:t>
            </a:r>
          </a:p>
        </p:txBody>
      </p:sp>
      <p:sp>
        <p:nvSpPr>
          <p:cNvPr id="6" name="TextBox 5">
            <a:extLst>
              <a:ext uri="{FF2B5EF4-FFF2-40B4-BE49-F238E27FC236}">
                <a16:creationId xmlns:a16="http://schemas.microsoft.com/office/drawing/2014/main" id="{D3AE3320-AF2F-5DFB-74AB-FA6FC5D089A9}"/>
              </a:ext>
            </a:extLst>
          </p:cNvPr>
          <p:cNvSpPr txBox="1"/>
          <p:nvPr/>
        </p:nvSpPr>
        <p:spPr>
          <a:xfrm>
            <a:off x="7046912" y="5205348"/>
            <a:ext cx="4030007" cy="1292662"/>
          </a:xfrm>
          <a:prstGeom prst="rect">
            <a:avLst/>
          </a:prstGeom>
          <a:noFill/>
        </p:spPr>
        <p:txBody>
          <a:bodyPr wrap="square" rtlCol="0">
            <a:spAutoFit/>
          </a:bodyPr>
          <a:lstStyle/>
          <a:p>
            <a:r>
              <a:rPr lang="en-US" b="1" dirty="0">
                <a:solidFill>
                  <a:srgbClr val="0070C0"/>
                </a:solidFill>
              </a:rPr>
              <a:t>Recommendations</a:t>
            </a:r>
            <a:r>
              <a:rPr lang="en-US" dirty="0"/>
              <a:t>:</a:t>
            </a:r>
          </a:p>
          <a:p>
            <a:r>
              <a:rPr lang="en-US" sz="1200" dirty="0"/>
              <a:t>These type of borrowers who live in states where cost of living is high and have a low/medium annual income have higher probability of defaulting. Hence make sure the annual income is comparably on the higher end</a:t>
            </a:r>
          </a:p>
        </p:txBody>
      </p:sp>
    </p:spTree>
    <p:extLst>
      <p:ext uri="{BB962C8B-B14F-4D97-AF65-F5344CB8AC3E}">
        <p14:creationId xmlns:p14="http://schemas.microsoft.com/office/powerpoint/2010/main" val="1957448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217E5-6244-3406-0FD0-DBBA8740B7BB}"/>
              </a:ext>
            </a:extLst>
          </p:cNvPr>
          <p:cNvSpPr>
            <a:spLocks noGrp="1"/>
          </p:cNvSpPr>
          <p:nvPr>
            <p:ph type="title"/>
          </p:nvPr>
        </p:nvSpPr>
        <p:spPr>
          <a:xfrm>
            <a:off x="2592925" y="624110"/>
            <a:ext cx="8911687" cy="679173"/>
          </a:xfrm>
        </p:spPr>
        <p:txBody>
          <a:bodyPr/>
          <a:lstStyle/>
          <a:p>
            <a:r>
              <a:rPr lang="en-US" dirty="0">
                <a:latin typeface="Broadway" pitchFamily="82" charset="77"/>
              </a:rPr>
              <a:t>Multivariate Contd…</a:t>
            </a:r>
            <a:endParaRPr lang="en-US" dirty="0"/>
          </a:p>
        </p:txBody>
      </p:sp>
      <p:sp>
        <p:nvSpPr>
          <p:cNvPr id="3" name="Content Placeholder 2">
            <a:extLst>
              <a:ext uri="{FF2B5EF4-FFF2-40B4-BE49-F238E27FC236}">
                <a16:creationId xmlns:a16="http://schemas.microsoft.com/office/drawing/2014/main" id="{9B6C8F52-E7BB-5322-AE2F-46C8933625AD}"/>
              </a:ext>
            </a:extLst>
          </p:cNvPr>
          <p:cNvSpPr>
            <a:spLocks noGrp="1"/>
          </p:cNvSpPr>
          <p:nvPr>
            <p:ph idx="1"/>
          </p:nvPr>
        </p:nvSpPr>
        <p:spPr>
          <a:xfrm>
            <a:off x="2589212" y="1114097"/>
            <a:ext cx="8915400" cy="5538951"/>
          </a:xfrm>
        </p:spPr>
        <p:txBody>
          <a:bodyPr/>
          <a:lstStyle/>
          <a:p>
            <a:pPr marL="0" indent="0">
              <a:buNone/>
            </a:pPr>
            <a:endParaRPr lang="en-US" sz="1600" dirty="0"/>
          </a:p>
          <a:p>
            <a:pPr marL="0" indent="0">
              <a:buNone/>
            </a:pPr>
            <a:r>
              <a:rPr lang="en-US" sz="1600" dirty="0"/>
              <a:t>How the Grades of the borrowers impacts loan status</a:t>
            </a:r>
          </a:p>
          <a:p>
            <a:pPr marL="0" indent="0">
              <a:buNone/>
            </a:pPr>
            <a:r>
              <a:rPr lang="en-US" sz="1600" dirty="0"/>
              <a:t>The two columns grade, sub-grade and we will merge into Grades for easier visualization</a:t>
            </a:r>
          </a:p>
          <a:p>
            <a:pPr marL="0" indent="0">
              <a:buNone/>
            </a:pPr>
            <a:endParaRPr lang="en-US" dirty="0"/>
          </a:p>
        </p:txBody>
      </p:sp>
      <p:pic>
        <p:nvPicPr>
          <p:cNvPr id="10242" name="Picture 2">
            <a:extLst>
              <a:ext uri="{FF2B5EF4-FFF2-40B4-BE49-F238E27FC236}">
                <a16:creationId xmlns:a16="http://schemas.microsoft.com/office/drawing/2014/main" id="{45DB0D82-AFB5-16C5-8BC7-897DD73881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2305879"/>
            <a:ext cx="7359458" cy="29684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FE782A4-48EC-7269-358B-C1C713090C86}"/>
              </a:ext>
            </a:extLst>
          </p:cNvPr>
          <p:cNvSpPr txBox="1"/>
          <p:nvPr/>
        </p:nvSpPr>
        <p:spPr>
          <a:xfrm>
            <a:off x="2734986" y="5707402"/>
            <a:ext cx="4030007" cy="553998"/>
          </a:xfrm>
          <a:prstGeom prst="rect">
            <a:avLst/>
          </a:prstGeom>
          <a:noFill/>
        </p:spPr>
        <p:txBody>
          <a:bodyPr wrap="square" rtlCol="0">
            <a:spAutoFit/>
          </a:bodyPr>
          <a:lstStyle/>
          <a:p>
            <a:r>
              <a:rPr lang="en-US" b="1" dirty="0">
                <a:solidFill>
                  <a:srgbClr val="00B050"/>
                </a:solidFill>
              </a:rPr>
              <a:t>Insights</a:t>
            </a:r>
            <a:r>
              <a:rPr lang="en-US" dirty="0">
                <a:solidFill>
                  <a:srgbClr val="00B050"/>
                </a:solidFill>
              </a:rPr>
              <a:t>:</a:t>
            </a:r>
          </a:p>
          <a:p>
            <a:r>
              <a:rPr lang="en-US" sz="1200" dirty="0"/>
              <a:t>More loans are under grades A, B and C</a:t>
            </a:r>
          </a:p>
        </p:txBody>
      </p:sp>
      <p:sp>
        <p:nvSpPr>
          <p:cNvPr id="5" name="TextBox 4">
            <a:extLst>
              <a:ext uri="{FF2B5EF4-FFF2-40B4-BE49-F238E27FC236}">
                <a16:creationId xmlns:a16="http://schemas.microsoft.com/office/drawing/2014/main" id="{CA35282D-2CBD-6C86-6BE0-5E99C8D6A35C}"/>
              </a:ext>
            </a:extLst>
          </p:cNvPr>
          <p:cNvSpPr txBox="1"/>
          <p:nvPr/>
        </p:nvSpPr>
        <p:spPr>
          <a:xfrm>
            <a:off x="6415377" y="5707402"/>
            <a:ext cx="4030007" cy="738664"/>
          </a:xfrm>
          <a:prstGeom prst="rect">
            <a:avLst/>
          </a:prstGeom>
          <a:noFill/>
        </p:spPr>
        <p:txBody>
          <a:bodyPr wrap="square" rtlCol="0">
            <a:spAutoFit/>
          </a:bodyPr>
          <a:lstStyle/>
          <a:p>
            <a:r>
              <a:rPr lang="en-US" b="1" dirty="0">
                <a:solidFill>
                  <a:srgbClr val="00B050"/>
                </a:solidFill>
              </a:rPr>
              <a:t>Recommendation</a:t>
            </a:r>
            <a:r>
              <a:rPr lang="en-US" dirty="0"/>
              <a:t>:</a:t>
            </a:r>
          </a:p>
          <a:p>
            <a:r>
              <a:rPr lang="en-US" sz="1200" dirty="0"/>
              <a:t>Let’s see how annual income is distributed for these grades.</a:t>
            </a:r>
          </a:p>
        </p:txBody>
      </p:sp>
    </p:spTree>
    <p:extLst>
      <p:ext uri="{BB962C8B-B14F-4D97-AF65-F5344CB8AC3E}">
        <p14:creationId xmlns:p14="http://schemas.microsoft.com/office/powerpoint/2010/main" val="3570562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DDEED-E03B-AC6E-56D6-C2903775D483}"/>
              </a:ext>
            </a:extLst>
          </p:cNvPr>
          <p:cNvSpPr>
            <a:spLocks noGrp="1"/>
          </p:cNvSpPr>
          <p:nvPr>
            <p:ph type="title"/>
          </p:nvPr>
        </p:nvSpPr>
        <p:spPr>
          <a:xfrm>
            <a:off x="2592925" y="624110"/>
            <a:ext cx="8911687" cy="637131"/>
          </a:xfrm>
        </p:spPr>
        <p:txBody>
          <a:bodyPr>
            <a:normAutofit fontScale="90000"/>
          </a:bodyPr>
          <a:lstStyle/>
          <a:p>
            <a:r>
              <a:rPr lang="en-US" dirty="0">
                <a:latin typeface="Broadway" pitchFamily="82" charset="77"/>
              </a:rPr>
              <a:t>Multivariate Contd…</a:t>
            </a:r>
            <a:endParaRPr lang="en-US" dirty="0"/>
          </a:p>
        </p:txBody>
      </p:sp>
      <p:sp>
        <p:nvSpPr>
          <p:cNvPr id="3" name="Content Placeholder 2">
            <a:extLst>
              <a:ext uri="{FF2B5EF4-FFF2-40B4-BE49-F238E27FC236}">
                <a16:creationId xmlns:a16="http://schemas.microsoft.com/office/drawing/2014/main" id="{0B4EA152-C88A-7695-2664-10973A552463}"/>
              </a:ext>
            </a:extLst>
          </p:cNvPr>
          <p:cNvSpPr>
            <a:spLocks noGrp="1"/>
          </p:cNvSpPr>
          <p:nvPr>
            <p:ph idx="1"/>
          </p:nvPr>
        </p:nvSpPr>
        <p:spPr>
          <a:xfrm>
            <a:off x="2592925" y="1261241"/>
            <a:ext cx="8915400" cy="4649981"/>
          </a:xfrm>
        </p:spPr>
        <p:txBody>
          <a:bodyPr/>
          <a:lstStyle/>
          <a:p>
            <a:pPr marL="0" indent="0">
              <a:buNone/>
            </a:pPr>
            <a:r>
              <a:rPr lang="en-US" dirty="0"/>
              <a:t>Loan amount distribution for loans in grades A, B, C</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E2EEED6A-9F18-8C38-398C-D4DFE69F5EC5}"/>
              </a:ext>
            </a:extLst>
          </p:cNvPr>
          <p:cNvSpPr txBox="1"/>
          <p:nvPr/>
        </p:nvSpPr>
        <p:spPr>
          <a:xfrm>
            <a:off x="7798436" y="2478235"/>
            <a:ext cx="3601278" cy="1107996"/>
          </a:xfrm>
          <a:prstGeom prst="rect">
            <a:avLst/>
          </a:prstGeom>
          <a:noFill/>
        </p:spPr>
        <p:txBody>
          <a:bodyPr wrap="square" rtlCol="0">
            <a:spAutoFit/>
          </a:bodyPr>
          <a:lstStyle/>
          <a:p>
            <a:r>
              <a:rPr lang="en-US" b="1" dirty="0">
                <a:solidFill>
                  <a:srgbClr val="0070C0"/>
                </a:solidFill>
              </a:rPr>
              <a:t>Insights</a:t>
            </a:r>
            <a:r>
              <a:rPr lang="en-US" dirty="0">
                <a:solidFill>
                  <a:srgbClr val="00B050"/>
                </a:solidFill>
              </a:rPr>
              <a:t>:</a:t>
            </a:r>
          </a:p>
          <a:p>
            <a:r>
              <a:rPr lang="en-US" sz="1200" dirty="0"/>
              <a:t>Grades AA4, CC4 - CC2 and BB5, BB3 - BB1 have low income when compared to other grades. These might impact borrowers paying the loan back</a:t>
            </a:r>
          </a:p>
        </p:txBody>
      </p:sp>
      <p:sp>
        <p:nvSpPr>
          <p:cNvPr id="6" name="TextBox 5">
            <a:extLst>
              <a:ext uri="{FF2B5EF4-FFF2-40B4-BE49-F238E27FC236}">
                <a16:creationId xmlns:a16="http://schemas.microsoft.com/office/drawing/2014/main" id="{39605185-FFE9-CBB2-06E0-C913BF839482}"/>
              </a:ext>
            </a:extLst>
          </p:cNvPr>
          <p:cNvSpPr txBox="1"/>
          <p:nvPr/>
        </p:nvSpPr>
        <p:spPr>
          <a:xfrm>
            <a:off x="7798436" y="3839325"/>
            <a:ext cx="3601278" cy="738664"/>
          </a:xfrm>
          <a:prstGeom prst="rect">
            <a:avLst/>
          </a:prstGeom>
          <a:noFill/>
        </p:spPr>
        <p:txBody>
          <a:bodyPr wrap="square" rtlCol="0">
            <a:spAutoFit/>
          </a:bodyPr>
          <a:lstStyle/>
          <a:p>
            <a:r>
              <a:rPr lang="en-US" b="1" dirty="0">
                <a:solidFill>
                  <a:srgbClr val="0070C0"/>
                </a:solidFill>
              </a:rPr>
              <a:t>Recommendation</a:t>
            </a:r>
            <a:r>
              <a:rPr lang="en-US" dirty="0">
                <a:solidFill>
                  <a:srgbClr val="00B050"/>
                </a:solidFill>
              </a:rPr>
              <a:t>:</a:t>
            </a:r>
            <a:endParaRPr lang="en-US" sz="1200" dirty="0">
              <a:solidFill>
                <a:srgbClr val="00B050"/>
              </a:solidFill>
            </a:endParaRPr>
          </a:p>
          <a:p>
            <a:r>
              <a:rPr lang="en-US" sz="1200" dirty="0"/>
              <a:t>Determine the verification status so we can see if there are any relation to it</a:t>
            </a:r>
          </a:p>
        </p:txBody>
      </p:sp>
      <p:pic>
        <p:nvPicPr>
          <p:cNvPr id="11268" name="Picture 4">
            <a:extLst>
              <a:ext uri="{FF2B5EF4-FFF2-40B4-BE49-F238E27FC236}">
                <a16:creationId xmlns:a16="http://schemas.microsoft.com/office/drawing/2014/main" id="{D1A5B21A-C230-DFDF-F60F-8F161B6D2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925" y="1940675"/>
            <a:ext cx="4953503" cy="379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276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39151-BBAF-E2E0-B107-1DB9576D37B0}"/>
              </a:ext>
            </a:extLst>
          </p:cNvPr>
          <p:cNvSpPr>
            <a:spLocks noGrp="1"/>
          </p:cNvSpPr>
          <p:nvPr>
            <p:ph type="title"/>
          </p:nvPr>
        </p:nvSpPr>
        <p:spPr>
          <a:xfrm>
            <a:off x="2592925" y="624110"/>
            <a:ext cx="8911687" cy="647642"/>
          </a:xfrm>
        </p:spPr>
        <p:txBody>
          <a:bodyPr/>
          <a:lstStyle/>
          <a:p>
            <a:r>
              <a:rPr lang="en-US" dirty="0">
                <a:latin typeface="Broadway" pitchFamily="82" charset="77"/>
              </a:rPr>
              <a:t>Multivariate Contd…</a:t>
            </a:r>
            <a:endParaRPr lang="en-US" dirty="0"/>
          </a:p>
        </p:txBody>
      </p:sp>
      <p:sp>
        <p:nvSpPr>
          <p:cNvPr id="3" name="Content Placeholder 2">
            <a:extLst>
              <a:ext uri="{FF2B5EF4-FFF2-40B4-BE49-F238E27FC236}">
                <a16:creationId xmlns:a16="http://schemas.microsoft.com/office/drawing/2014/main" id="{740D6074-E649-9C6C-60E1-E9880A5EDBA9}"/>
              </a:ext>
            </a:extLst>
          </p:cNvPr>
          <p:cNvSpPr>
            <a:spLocks noGrp="1"/>
          </p:cNvSpPr>
          <p:nvPr>
            <p:ph idx="1"/>
          </p:nvPr>
        </p:nvSpPr>
        <p:spPr>
          <a:xfrm>
            <a:off x="2592925" y="1271752"/>
            <a:ext cx="8915400" cy="4639470"/>
          </a:xfrm>
        </p:spPr>
        <p:txBody>
          <a:bodyPr/>
          <a:lstStyle/>
          <a:p>
            <a:pPr marL="0" indent="0">
              <a:buNone/>
            </a:pPr>
            <a:r>
              <a:rPr lang="en-US" dirty="0"/>
              <a:t>Plot a histogram on verification status for the borrowers whose grades are A, B, C</a:t>
            </a:r>
          </a:p>
          <a:p>
            <a:pPr marL="0" indent="0">
              <a:buNone/>
            </a:pPr>
            <a:endParaRPr lang="en-US" dirty="0"/>
          </a:p>
        </p:txBody>
      </p:sp>
      <p:pic>
        <p:nvPicPr>
          <p:cNvPr id="12292" name="Picture 4">
            <a:extLst>
              <a:ext uri="{FF2B5EF4-FFF2-40B4-BE49-F238E27FC236}">
                <a16:creationId xmlns:a16="http://schemas.microsoft.com/office/drawing/2014/main" id="{704B1F07-DC5E-D2A2-F255-BA00476EC1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925" y="1979448"/>
            <a:ext cx="5105400" cy="3606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90A3B3A-42FF-AAB9-8098-D426846FA052}"/>
              </a:ext>
            </a:extLst>
          </p:cNvPr>
          <p:cNvSpPr txBox="1"/>
          <p:nvPr/>
        </p:nvSpPr>
        <p:spPr>
          <a:xfrm>
            <a:off x="7798436" y="2478235"/>
            <a:ext cx="3601278" cy="1292662"/>
          </a:xfrm>
          <a:prstGeom prst="rect">
            <a:avLst/>
          </a:prstGeom>
          <a:noFill/>
        </p:spPr>
        <p:txBody>
          <a:bodyPr wrap="square" rtlCol="0">
            <a:spAutoFit/>
          </a:bodyPr>
          <a:lstStyle/>
          <a:p>
            <a:r>
              <a:rPr lang="en-US" b="1" dirty="0">
                <a:solidFill>
                  <a:srgbClr val="0070C0"/>
                </a:solidFill>
              </a:rPr>
              <a:t>Insights</a:t>
            </a:r>
            <a:r>
              <a:rPr lang="en-US" dirty="0">
                <a:solidFill>
                  <a:srgbClr val="00B050"/>
                </a:solidFill>
              </a:rPr>
              <a:t>:</a:t>
            </a:r>
          </a:p>
          <a:p>
            <a:r>
              <a:rPr lang="en-US" sz="1200" dirty="0"/>
              <a:t>The number of applicants whose is income is Not verified is higher. Percentage of actual verification done is low compared to combined percentage of Source verified and Not verified</a:t>
            </a:r>
          </a:p>
        </p:txBody>
      </p:sp>
      <p:sp>
        <p:nvSpPr>
          <p:cNvPr id="5" name="TextBox 4">
            <a:extLst>
              <a:ext uri="{FF2B5EF4-FFF2-40B4-BE49-F238E27FC236}">
                <a16:creationId xmlns:a16="http://schemas.microsoft.com/office/drawing/2014/main" id="{0A046DB2-9BFC-4763-C20C-4BAEFF571E44}"/>
              </a:ext>
            </a:extLst>
          </p:cNvPr>
          <p:cNvSpPr txBox="1"/>
          <p:nvPr/>
        </p:nvSpPr>
        <p:spPr>
          <a:xfrm>
            <a:off x="7798436" y="3839325"/>
            <a:ext cx="3601278" cy="1661993"/>
          </a:xfrm>
          <a:prstGeom prst="rect">
            <a:avLst/>
          </a:prstGeom>
          <a:noFill/>
        </p:spPr>
        <p:txBody>
          <a:bodyPr wrap="square" rtlCol="0">
            <a:spAutoFit/>
          </a:bodyPr>
          <a:lstStyle/>
          <a:p>
            <a:r>
              <a:rPr lang="en-US" b="1" dirty="0">
                <a:solidFill>
                  <a:srgbClr val="0070C0"/>
                </a:solidFill>
              </a:rPr>
              <a:t>Recommendation</a:t>
            </a:r>
            <a:r>
              <a:rPr lang="en-US" dirty="0">
                <a:solidFill>
                  <a:srgbClr val="00B050"/>
                </a:solidFill>
              </a:rPr>
              <a:t>:</a:t>
            </a:r>
            <a:endParaRPr lang="en-US" sz="1200" dirty="0">
              <a:solidFill>
                <a:srgbClr val="00B050"/>
              </a:solidFill>
            </a:endParaRPr>
          </a:p>
          <a:p>
            <a:r>
              <a:rPr lang="en-IN" sz="1200" dirty="0"/>
              <a:t>When the borrowers fall under Grades AA4, CC4 - CC2 and BB5, BB3 - BB1, the probability of defaulting is higher when the income is not verified.</a:t>
            </a:r>
          </a:p>
          <a:p>
            <a:br>
              <a:rPr lang="en-IN" sz="1200" dirty="0"/>
            </a:br>
            <a:r>
              <a:rPr lang="en-IN" sz="1200" b="1" dirty="0"/>
              <a:t>It is crucial to verify the income of these applicants.</a:t>
            </a:r>
            <a:endParaRPr lang="en-US" sz="1200" b="1" dirty="0"/>
          </a:p>
        </p:txBody>
      </p:sp>
    </p:spTree>
    <p:extLst>
      <p:ext uri="{BB962C8B-B14F-4D97-AF65-F5344CB8AC3E}">
        <p14:creationId xmlns:p14="http://schemas.microsoft.com/office/powerpoint/2010/main" val="1466552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F5E5-918B-46E8-32C2-4D19B6C2A056}"/>
              </a:ext>
            </a:extLst>
          </p:cNvPr>
          <p:cNvSpPr>
            <a:spLocks noGrp="1"/>
          </p:cNvSpPr>
          <p:nvPr>
            <p:ph type="title"/>
          </p:nvPr>
        </p:nvSpPr>
        <p:spPr>
          <a:xfrm>
            <a:off x="2592925" y="624110"/>
            <a:ext cx="8911687" cy="658152"/>
          </a:xfrm>
        </p:spPr>
        <p:txBody>
          <a:bodyPr/>
          <a:lstStyle/>
          <a:p>
            <a:r>
              <a:rPr lang="en-US" dirty="0">
                <a:latin typeface="Broadway" pitchFamily="82" charset="77"/>
              </a:rPr>
              <a:t>Multivariate Contd…</a:t>
            </a:r>
            <a:endParaRPr lang="en-US" dirty="0"/>
          </a:p>
        </p:txBody>
      </p:sp>
      <p:sp>
        <p:nvSpPr>
          <p:cNvPr id="3" name="Content Placeholder 2">
            <a:extLst>
              <a:ext uri="{FF2B5EF4-FFF2-40B4-BE49-F238E27FC236}">
                <a16:creationId xmlns:a16="http://schemas.microsoft.com/office/drawing/2014/main" id="{DA85C5F2-19A8-E2DE-5B7B-E043BC68F420}"/>
              </a:ext>
            </a:extLst>
          </p:cNvPr>
          <p:cNvSpPr>
            <a:spLocks noGrp="1"/>
          </p:cNvSpPr>
          <p:nvPr>
            <p:ph idx="1"/>
          </p:nvPr>
        </p:nvSpPr>
        <p:spPr>
          <a:xfrm>
            <a:off x="2589212" y="1282261"/>
            <a:ext cx="8915400" cy="5150069"/>
          </a:xfrm>
        </p:spPr>
        <p:txBody>
          <a:bodyPr/>
          <a:lstStyle/>
          <a:p>
            <a:pPr marL="0" indent="0">
              <a:buNone/>
            </a:pPr>
            <a:r>
              <a:rPr lang="en-IN" sz="1600" dirty="0"/>
              <a:t>Determine the relation between Loan status and DTI and annual income</a:t>
            </a:r>
            <a:endParaRPr lang="en-IN" sz="1600" b="1" dirty="0"/>
          </a:p>
          <a:p>
            <a:pPr>
              <a:buAutoNum type="arabicPeriod"/>
            </a:pPr>
            <a:r>
              <a:rPr lang="en-IN" sz="1400" dirty="0"/>
              <a:t>Create buckets for the </a:t>
            </a:r>
            <a:r>
              <a:rPr lang="en-IN" sz="1400" dirty="0" err="1"/>
              <a:t>dti</a:t>
            </a:r>
            <a:r>
              <a:rPr lang="en-IN" sz="1400" dirty="0"/>
              <a:t> value to plot it easier</a:t>
            </a:r>
          </a:p>
          <a:p>
            <a:pPr>
              <a:buAutoNum type="arabicPeriod"/>
            </a:pPr>
            <a:r>
              <a:rPr lang="en-IN" sz="1400" dirty="0"/>
              <a:t>Create a pivot table with data for loan status, </a:t>
            </a:r>
            <a:r>
              <a:rPr lang="en-IN" sz="1400" dirty="0" err="1"/>
              <a:t>dti</a:t>
            </a:r>
            <a:r>
              <a:rPr lang="en-IN" sz="1400" dirty="0"/>
              <a:t> bucket and annual income</a:t>
            </a:r>
          </a:p>
          <a:p>
            <a:pPr>
              <a:buAutoNum type="arabicPeriod"/>
            </a:pPr>
            <a:r>
              <a:rPr lang="en-IN" sz="1400" dirty="0"/>
              <a:t>Plot heat map for pivot table</a:t>
            </a:r>
          </a:p>
          <a:p>
            <a:pPr marL="0" indent="0">
              <a:buNone/>
            </a:pPr>
            <a:endParaRPr lang="en-IN" b="1" dirty="0"/>
          </a:p>
          <a:p>
            <a:pPr marL="0" indent="0">
              <a:buNone/>
            </a:pPr>
            <a:endParaRPr lang="en-IN" b="1" dirty="0"/>
          </a:p>
          <a:p>
            <a:pPr marL="0" indent="0">
              <a:buNone/>
            </a:pPr>
            <a:endParaRPr lang="en-US" dirty="0"/>
          </a:p>
        </p:txBody>
      </p:sp>
      <p:sp>
        <p:nvSpPr>
          <p:cNvPr id="4" name="TextBox 3">
            <a:extLst>
              <a:ext uri="{FF2B5EF4-FFF2-40B4-BE49-F238E27FC236}">
                <a16:creationId xmlns:a16="http://schemas.microsoft.com/office/drawing/2014/main" id="{EBF11D54-C48D-FE32-6F52-C6A5F701CEED}"/>
              </a:ext>
            </a:extLst>
          </p:cNvPr>
          <p:cNvSpPr txBox="1"/>
          <p:nvPr/>
        </p:nvSpPr>
        <p:spPr>
          <a:xfrm>
            <a:off x="2589212" y="2844794"/>
            <a:ext cx="3601278" cy="1292662"/>
          </a:xfrm>
          <a:prstGeom prst="rect">
            <a:avLst/>
          </a:prstGeom>
          <a:noFill/>
        </p:spPr>
        <p:txBody>
          <a:bodyPr wrap="square" rtlCol="0">
            <a:spAutoFit/>
          </a:bodyPr>
          <a:lstStyle/>
          <a:p>
            <a:r>
              <a:rPr lang="en-US" b="1" dirty="0">
                <a:solidFill>
                  <a:srgbClr val="0070C0"/>
                </a:solidFill>
              </a:rPr>
              <a:t>Insights</a:t>
            </a:r>
            <a:r>
              <a:rPr lang="en-US" dirty="0">
                <a:solidFill>
                  <a:srgbClr val="00B050"/>
                </a:solidFill>
              </a:rPr>
              <a:t>:</a:t>
            </a:r>
          </a:p>
          <a:p>
            <a:r>
              <a:rPr lang="en-US" sz="1200" dirty="0"/>
              <a:t>When DTI is too high and annual income is too low, charge offs are higher.</a:t>
            </a:r>
          </a:p>
          <a:p>
            <a:r>
              <a:rPr lang="en-US" sz="1200" dirty="0"/>
              <a:t>A low DTI and higher/medium income has higher probability of being fully repaying the loan</a:t>
            </a:r>
          </a:p>
        </p:txBody>
      </p:sp>
      <p:sp>
        <p:nvSpPr>
          <p:cNvPr id="5" name="TextBox 4">
            <a:extLst>
              <a:ext uri="{FF2B5EF4-FFF2-40B4-BE49-F238E27FC236}">
                <a16:creationId xmlns:a16="http://schemas.microsoft.com/office/drawing/2014/main" id="{99EAC30B-D2CD-13E4-F5F1-82BE4065F726}"/>
              </a:ext>
            </a:extLst>
          </p:cNvPr>
          <p:cNvSpPr txBox="1"/>
          <p:nvPr/>
        </p:nvSpPr>
        <p:spPr>
          <a:xfrm>
            <a:off x="2589212" y="4205884"/>
            <a:ext cx="3601278" cy="923330"/>
          </a:xfrm>
          <a:prstGeom prst="rect">
            <a:avLst/>
          </a:prstGeom>
          <a:noFill/>
        </p:spPr>
        <p:txBody>
          <a:bodyPr wrap="square" rtlCol="0">
            <a:spAutoFit/>
          </a:bodyPr>
          <a:lstStyle/>
          <a:p>
            <a:r>
              <a:rPr lang="en-US" b="1" dirty="0">
                <a:solidFill>
                  <a:srgbClr val="0070C0"/>
                </a:solidFill>
              </a:rPr>
              <a:t>Recommendation</a:t>
            </a:r>
            <a:r>
              <a:rPr lang="en-US" dirty="0">
                <a:solidFill>
                  <a:srgbClr val="00B050"/>
                </a:solidFill>
              </a:rPr>
              <a:t>:</a:t>
            </a:r>
            <a:endParaRPr lang="en-US" sz="1200" dirty="0">
              <a:solidFill>
                <a:srgbClr val="00B050"/>
              </a:solidFill>
            </a:endParaRPr>
          </a:p>
          <a:p>
            <a:r>
              <a:rPr lang="en-IN" sz="1200" dirty="0"/>
              <a:t>For a borrower when annual income is low or medium, the DTI value is expected to be very low or low to avoid defaulting</a:t>
            </a:r>
            <a:endParaRPr lang="en-US" sz="1200" b="1" dirty="0"/>
          </a:p>
        </p:txBody>
      </p:sp>
      <p:pic>
        <p:nvPicPr>
          <p:cNvPr id="13316" name="Picture 4">
            <a:extLst>
              <a:ext uri="{FF2B5EF4-FFF2-40B4-BE49-F238E27FC236}">
                <a16:creationId xmlns:a16="http://schemas.microsoft.com/office/drawing/2014/main" id="{B7DDC1F1-0CDE-C0A9-F65E-E6FCD940F6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2324" y="2436590"/>
            <a:ext cx="4826000" cy="379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667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EAAD2-A20B-DA90-4011-4CE4E0087723}"/>
              </a:ext>
            </a:extLst>
          </p:cNvPr>
          <p:cNvSpPr>
            <a:spLocks noGrp="1"/>
          </p:cNvSpPr>
          <p:nvPr>
            <p:ph type="title"/>
          </p:nvPr>
        </p:nvSpPr>
        <p:spPr>
          <a:xfrm>
            <a:off x="1741587" y="277268"/>
            <a:ext cx="8911687" cy="773766"/>
          </a:xfrm>
        </p:spPr>
        <p:txBody>
          <a:bodyPr/>
          <a:lstStyle/>
          <a:p>
            <a:pPr algn="ctr"/>
            <a:r>
              <a:rPr lang="en-US" dirty="0">
                <a:latin typeface="Broadway" pitchFamily="82" charset="77"/>
              </a:rPr>
              <a:t>Table of Contents</a:t>
            </a:r>
          </a:p>
        </p:txBody>
      </p:sp>
      <p:sp>
        <p:nvSpPr>
          <p:cNvPr id="3" name="Content Placeholder 2">
            <a:extLst>
              <a:ext uri="{FF2B5EF4-FFF2-40B4-BE49-F238E27FC236}">
                <a16:creationId xmlns:a16="http://schemas.microsoft.com/office/drawing/2014/main" id="{ED9CAB83-4212-0A16-F8E4-1EC34ED17F91}"/>
              </a:ext>
            </a:extLst>
          </p:cNvPr>
          <p:cNvSpPr>
            <a:spLocks noGrp="1"/>
          </p:cNvSpPr>
          <p:nvPr>
            <p:ph idx="1"/>
          </p:nvPr>
        </p:nvSpPr>
        <p:spPr>
          <a:xfrm>
            <a:off x="2490952" y="1397876"/>
            <a:ext cx="9013660" cy="5460124"/>
          </a:xfrm>
        </p:spPr>
        <p:txBody>
          <a:bodyPr>
            <a:normAutofit fontScale="92500" lnSpcReduction="20000"/>
          </a:bodyPr>
          <a:lstStyle/>
          <a:p>
            <a:r>
              <a:rPr lang="en-US" sz="2400" dirty="0">
                <a:latin typeface="AkayaTelivigala" pitchFamily="2" charset="77"/>
                <a:cs typeface="AkayaTelivigala" pitchFamily="2" charset="77"/>
              </a:rPr>
              <a:t>Problem Statement</a:t>
            </a:r>
          </a:p>
          <a:p>
            <a:pPr marL="0" indent="0">
              <a:buNone/>
            </a:pPr>
            <a:r>
              <a:rPr lang="en-US" sz="2400" dirty="0">
                <a:latin typeface="AkayaTelivigala" pitchFamily="2" charset="77"/>
                <a:cs typeface="AkayaTelivigala" pitchFamily="2" charset="77"/>
              </a:rPr>
              <a:t>	</a:t>
            </a:r>
            <a:r>
              <a:rPr lang="en-US" sz="1400" dirty="0">
                <a:latin typeface="Annai MN" pitchFamily="2" charset="77"/>
                <a:ea typeface="Annai MN" pitchFamily="2" charset="77"/>
                <a:cs typeface="Annai MN" pitchFamily="2" charset="77"/>
              </a:rPr>
              <a:t>Case study introduction</a:t>
            </a:r>
          </a:p>
          <a:p>
            <a:r>
              <a:rPr lang="en-US" sz="2400" dirty="0">
                <a:latin typeface="AkayaTelivigala" pitchFamily="2" charset="77"/>
                <a:cs typeface="AkayaTelivigala" pitchFamily="2" charset="77"/>
              </a:rPr>
              <a:t>Data Understanding</a:t>
            </a:r>
          </a:p>
          <a:p>
            <a:pPr marL="0" indent="0">
              <a:buNone/>
            </a:pPr>
            <a:r>
              <a:rPr lang="en-US" sz="2400" dirty="0">
                <a:latin typeface="AkayaTelivigala" pitchFamily="2" charset="77"/>
                <a:cs typeface="AkayaTelivigala" pitchFamily="2" charset="77"/>
              </a:rPr>
              <a:t>	</a:t>
            </a:r>
            <a:r>
              <a:rPr lang="en-US" sz="1400" dirty="0">
                <a:latin typeface="Annai MN" pitchFamily="2" charset="77"/>
                <a:ea typeface="Annai MN" pitchFamily="2" charset="77"/>
                <a:cs typeface="Annai MN" pitchFamily="2" charset="77"/>
              </a:rPr>
              <a:t>Understand the data provided and identify variables, target variable</a:t>
            </a:r>
          </a:p>
          <a:p>
            <a:r>
              <a:rPr lang="en-US" sz="2400" dirty="0">
                <a:latin typeface="AkayaTelivigala" pitchFamily="2" charset="77"/>
                <a:cs typeface="AkayaTelivigala" pitchFamily="2" charset="77"/>
              </a:rPr>
              <a:t>Data Cleaning</a:t>
            </a:r>
          </a:p>
          <a:p>
            <a:pPr marL="0" indent="0">
              <a:buNone/>
            </a:pPr>
            <a:r>
              <a:rPr lang="en-US" sz="2400" dirty="0">
                <a:latin typeface="AkayaTelivigala" pitchFamily="2" charset="77"/>
                <a:cs typeface="AkayaTelivigala" pitchFamily="2" charset="77"/>
              </a:rPr>
              <a:t>	</a:t>
            </a:r>
            <a:r>
              <a:rPr lang="en-US" sz="1400" dirty="0">
                <a:latin typeface="Annai MN" pitchFamily="2" charset="77"/>
                <a:ea typeface="Annai MN" pitchFamily="2" charset="77"/>
                <a:cs typeface="Annai MN" pitchFamily="2" charset="77"/>
              </a:rPr>
              <a:t>Fix rows and columns and remove data that are not required</a:t>
            </a:r>
          </a:p>
          <a:p>
            <a:r>
              <a:rPr lang="en-US" sz="2400" dirty="0">
                <a:latin typeface="AkayaTelivigala" pitchFamily="2" charset="77"/>
                <a:cs typeface="AkayaTelivigala" pitchFamily="2" charset="77"/>
              </a:rPr>
              <a:t>Data Manipulation/Imputation</a:t>
            </a:r>
          </a:p>
          <a:p>
            <a:pPr marL="457200" lvl="1" indent="0">
              <a:buNone/>
            </a:pPr>
            <a:r>
              <a:rPr lang="en-US" sz="1400" dirty="0">
                <a:latin typeface="Annai MN" pitchFamily="2" charset="77"/>
                <a:ea typeface="Annai MN" pitchFamily="2" charset="77"/>
                <a:cs typeface="Annai MN" pitchFamily="2" charset="77"/>
              </a:rPr>
              <a:t>Fix missing values, sanity checks and derived columns when required</a:t>
            </a:r>
            <a:endParaRPr lang="en-US" sz="2400" dirty="0">
              <a:latin typeface="AkayaTelivigala" pitchFamily="2" charset="77"/>
              <a:cs typeface="AkayaTelivigala" pitchFamily="2" charset="77"/>
            </a:endParaRPr>
          </a:p>
          <a:p>
            <a:r>
              <a:rPr lang="en-US" sz="2400" dirty="0">
                <a:latin typeface="AkayaTelivigala" pitchFamily="2" charset="77"/>
                <a:cs typeface="AkayaTelivigala" pitchFamily="2" charset="77"/>
              </a:rPr>
              <a:t>Data Analysis</a:t>
            </a:r>
          </a:p>
          <a:p>
            <a:pPr lvl="1"/>
            <a:r>
              <a:rPr lang="en-US" sz="2400" dirty="0">
                <a:latin typeface="AkayaTelivigala" pitchFamily="2" charset="77"/>
                <a:cs typeface="AkayaTelivigala" pitchFamily="2" charset="77"/>
              </a:rPr>
              <a:t>Visualizations</a:t>
            </a:r>
          </a:p>
          <a:p>
            <a:pPr marL="457200" lvl="1" indent="0">
              <a:buNone/>
            </a:pPr>
            <a:r>
              <a:rPr lang="en-US" sz="2400" dirty="0">
                <a:latin typeface="AkayaTelivigala" pitchFamily="2" charset="77"/>
                <a:cs typeface="AkayaTelivigala" pitchFamily="2" charset="77"/>
              </a:rPr>
              <a:t>	</a:t>
            </a:r>
            <a:r>
              <a:rPr lang="en-US" sz="1400" dirty="0">
                <a:latin typeface="Annai MN" pitchFamily="2" charset="77"/>
                <a:ea typeface="Annai MN" pitchFamily="2" charset="77"/>
                <a:cs typeface="Annai MN" pitchFamily="2" charset="77"/>
              </a:rPr>
              <a:t>Derive insights on the target variable and determine how other variables impact  </a:t>
            </a:r>
          </a:p>
          <a:p>
            <a:pPr marL="457200" lvl="1" indent="0">
              <a:buNone/>
            </a:pPr>
            <a:r>
              <a:rPr lang="en-US" sz="1400" dirty="0">
                <a:latin typeface="Annai MN" pitchFamily="2" charset="77"/>
                <a:ea typeface="Annai MN" pitchFamily="2" charset="77"/>
                <a:cs typeface="Annai MN" pitchFamily="2" charset="77"/>
              </a:rPr>
              <a:t>	the target variable</a:t>
            </a:r>
          </a:p>
          <a:p>
            <a:r>
              <a:rPr lang="en-US" sz="2400" dirty="0">
                <a:latin typeface="AkayaTelivigala" pitchFamily="2" charset="77"/>
                <a:cs typeface="AkayaTelivigala" pitchFamily="2" charset="77"/>
              </a:rPr>
              <a:t>Conclusions</a:t>
            </a:r>
          </a:p>
          <a:p>
            <a:pPr marL="457200" lvl="1" indent="0">
              <a:buNone/>
            </a:pPr>
            <a:r>
              <a:rPr lang="en-US" sz="1400" dirty="0">
                <a:latin typeface="Annai MN" pitchFamily="2" charset="77"/>
                <a:ea typeface="Annai MN" pitchFamily="2" charset="77"/>
                <a:cs typeface="Annai MN" pitchFamily="2" charset="77"/>
              </a:rPr>
              <a:t>Provide recommendations to business based on insights gathered from visualization</a:t>
            </a:r>
          </a:p>
        </p:txBody>
      </p:sp>
    </p:spTree>
    <p:extLst>
      <p:ext uri="{BB962C8B-B14F-4D97-AF65-F5344CB8AC3E}">
        <p14:creationId xmlns:p14="http://schemas.microsoft.com/office/powerpoint/2010/main" val="3069195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24913-454A-AD96-B090-AFD1F36372C7}"/>
              </a:ext>
            </a:extLst>
          </p:cNvPr>
          <p:cNvSpPr>
            <a:spLocks noGrp="1"/>
          </p:cNvSpPr>
          <p:nvPr>
            <p:ph type="title"/>
          </p:nvPr>
        </p:nvSpPr>
        <p:spPr>
          <a:xfrm>
            <a:off x="2592925" y="624110"/>
            <a:ext cx="8911687" cy="616111"/>
          </a:xfrm>
        </p:spPr>
        <p:txBody>
          <a:bodyPr>
            <a:normAutofit fontScale="90000"/>
          </a:bodyPr>
          <a:lstStyle/>
          <a:p>
            <a:r>
              <a:rPr lang="en-US" dirty="0">
                <a:latin typeface="Broadway" pitchFamily="82" charset="77"/>
              </a:rPr>
              <a:t>Multivariate Contd…</a:t>
            </a:r>
            <a:endParaRPr lang="en-US" dirty="0"/>
          </a:p>
        </p:txBody>
      </p:sp>
      <p:sp>
        <p:nvSpPr>
          <p:cNvPr id="3" name="Content Placeholder 2">
            <a:extLst>
              <a:ext uri="{FF2B5EF4-FFF2-40B4-BE49-F238E27FC236}">
                <a16:creationId xmlns:a16="http://schemas.microsoft.com/office/drawing/2014/main" id="{D97EE838-F568-65E7-EB16-B90E5E9B566B}"/>
              </a:ext>
            </a:extLst>
          </p:cNvPr>
          <p:cNvSpPr>
            <a:spLocks noGrp="1"/>
          </p:cNvSpPr>
          <p:nvPr>
            <p:ph idx="1"/>
          </p:nvPr>
        </p:nvSpPr>
        <p:spPr>
          <a:xfrm>
            <a:off x="2589212" y="1240221"/>
            <a:ext cx="8915400" cy="4671001"/>
          </a:xfrm>
        </p:spPr>
        <p:txBody>
          <a:bodyPr/>
          <a:lstStyle/>
          <a:p>
            <a:pPr marL="0" indent="0">
              <a:buNone/>
            </a:pPr>
            <a:r>
              <a:rPr lang="en-US" dirty="0"/>
              <a:t>Determine if the purpose of loan has impact on loan status</a:t>
            </a:r>
          </a:p>
          <a:p>
            <a:pPr>
              <a:buAutoNum type="arabicPeriod"/>
            </a:pPr>
            <a:r>
              <a:rPr lang="en-US" sz="1400" dirty="0"/>
              <a:t>Create a pivot table with data for loan status, </a:t>
            </a:r>
            <a:r>
              <a:rPr lang="en-US" sz="1400" dirty="0" err="1"/>
              <a:t>dti</a:t>
            </a:r>
            <a:r>
              <a:rPr lang="en-US" sz="1400" dirty="0"/>
              <a:t> bucket and annual income</a:t>
            </a:r>
          </a:p>
          <a:p>
            <a:pPr>
              <a:buAutoNum type="arabicPeriod"/>
            </a:pPr>
            <a:r>
              <a:rPr lang="en-US" sz="1400" dirty="0"/>
              <a:t>Plot heat map for pivot table</a:t>
            </a:r>
          </a:p>
          <a:p>
            <a:pPr marL="0" indent="0">
              <a:buNone/>
            </a:pPr>
            <a:endParaRPr lang="en-US" sz="1400" dirty="0"/>
          </a:p>
          <a:p>
            <a:pPr marL="0" indent="0">
              <a:buNone/>
            </a:pPr>
            <a:endParaRPr lang="en-US" sz="1400" dirty="0"/>
          </a:p>
        </p:txBody>
      </p:sp>
      <p:sp>
        <p:nvSpPr>
          <p:cNvPr id="4" name="TextBox 3">
            <a:extLst>
              <a:ext uri="{FF2B5EF4-FFF2-40B4-BE49-F238E27FC236}">
                <a16:creationId xmlns:a16="http://schemas.microsoft.com/office/drawing/2014/main" id="{B899AE3E-378C-C598-1D37-1680A0F2FD9D}"/>
              </a:ext>
            </a:extLst>
          </p:cNvPr>
          <p:cNvSpPr txBox="1"/>
          <p:nvPr/>
        </p:nvSpPr>
        <p:spPr>
          <a:xfrm>
            <a:off x="7629145" y="2571122"/>
            <a:ext cx="3601278" cy="738664"/>
          </a:xfrm>
          <a:prstGeom prst="rect">
            <a:avLst/>
          </a:prstGeom>
          <a:noFill/>
        </p:spPr>
        <p:txBody>
          <a:bodyPr wrap="square" rtlCol="0">
            <a:spAutoFit/>
          </a:bodyPr>
          <a:lstStyle/>
          <a:p>
            <a:r>
              <a:rPr lang="en-US" b="1" dirty="0">
                <a:solidFill>
                  <a:srgbClr val="0070C0"/>
                </a:solidFill>
              </a:rPr>
              <a:t>Insights</a:t>
            </a:r>
            <a:r>
              <a:rPr lang="en-US" dirty="0">
                <a:solidFill>
                  <a:srgbClr val="00B050"/>
                </a:solidFill>
              </a:rPr>
              <a:t>:</a:t>
            </a:r>
          </a:p>
          <a:p>
            <a:r>
              <a:rPr lang="en-US" sz="1200" dirty="0"/>
              <a:t>When annual income is low, most of the purposes has higher risk of default</a:t>
            </a:r>
          </a:p>
        </p:txBody>
      </p:sp>
      <p:sp>
        <p:nvSpPr>
          <p:cNvPr id="5" name="TextBox 4">
            <a:extLst>
              <a:ext uri="{FF2B5EF4-FFF2-40B4-BE49-F238E27FC236}">
                <a16:creationId xmlns:a16="http://schemas.microsoft.com/office/drawing/2014/main" id="{A5E5FF91-959F-6370-C8E1-C29DAEAA2AC7}"/>
              </a:ext>
            </a:extLst>
          </p:cNvPr>
          <p:cNvSpPr txBox="1"/>
          <p:nvPr/>
        </p:nvSpPr>
        <p:spPr>
          <a:xfrm>
            <a:off x="7629145" y="4271355"/>
            <a:ext cx="3601278" cy="553998"/>
          </a:xfrm>
          <a:prstGeom prst="rect">
            <a:avLst/>
          </a:prstGeom>
          <a:noFill/>
        </p:spPr>
        <p:txBody>
          <a:bodyPr wrap="square" rtlCol="0">
            <a:spAutoFit/>
          </a:bodyPr>
          <a:lstStyle/>
          <a:p>
            <a:r>
              <a:rPr lang="en-US" b="1" dirty="0">
                <a:solidFill>
                  <a:srgbClr val="0070C0"/>
                </a:solidFill>
              </a:rPr>
              <a:t>Recommendation</a:t>
            </a:r>
            <a:r>
              <a:rPr lang="en-US" dirty="0">
                <a:solidFill>
                  <a:srgbClr val="00B050"/>
                </a:solidFill>
              </a:rPr>
              <a:t>:</a:t>
            </a:r>
            <a:endParaRPr lang="en-US" sz="1200" dirty="0">
              <a:solidFill>
                <a:srgbClr val="00B050"/>
              </a:solidFill>
            </a:endParaRPr>
          </a:p>
          <a:p>
            <a:r>
              <a:rPr lang="en-IN" sz="1200" dirty="0"/>
              <a:t>Let's try how the same varies with DTI</a:t>
            </a:r>
            <a:endParaRPr lang="en-US" sz="1200" b="1" dirty="0"/>
          </a:p>
        </p:txBody>
      </p:sp>
      <p:pic>
        <p:nvPicPr>
          <p:cNvPr id="14340" name="Picture 4">
            <a:extLst>
              <a:ext uri="{FF2B5EF4-FFF2-40B4-BE49-F238E27FC236}">
                <a16:creationId xmlns:a16="http://schemas.microsoft.com/office/drawing/2014/main" id="{56108626-1763-80C4-A620-8B4BE1D64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1" y="2571122"/>
            <a:ext cx="4765745" cy="379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3691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A7DB1-5660-C6A0-83D0-FB213D16BCE6}"/>
              </a:ext>
            </a:extLst>
          </p:cNvPr>
          <p:cNvSpPr>
            <a:spLocks noGrp="1"/>
          </p:cNvSpPr>
          <p:nvPr>
            <p:ph type="title"/>
          </p:nvPr>
        </p:nvSpPr>
        <p:spPr>
          <a:xfrm>
            <a:off x="2249215" y="624110"/>
            <a:ext cx="9255398" cy="679173"/>
          </a:xfrm>
        </p:spPr>
        <p:txBody>
          <a:bodyPr/>
          <a:lstStyle/>
          <a:p>
            <a:r>
              <a:rPr lang="en-US" dirty="0">
                <a:latin typeface="Broadway" pitchFamily="82" charset="77"/>
              </a:rPr>
              <a:t>Multivariate Contd…</a:t>
            </a:r>
            <a:endParaRPr lang="en-US" dirty="0"/>
          </a:p>
        </p:txBody>
      </p:sp>
      <p:sp>
        <p:nvSpPr>
          <p:cNvPr id="3" name="Content Placeholder 2">
            <a:extLst>
              <a:ext uri="{FF2B5EF4-FFF2-40B4-BE49-F238E27FC236}">
                <a16:creationId xmlns:a16="http://schemas.microsoft.com/office/drawing/2014/main" id="{C8011701-5657-8EF3-0992-326DC026D651}"/>
              </a:ext>
            </a:extLst>
          </p:cNvPr>
          <p:cNvSpPr>
            <a:spLocks noGrp="1"/>
          </p:cNvSpPr>
          <p:nvPr>
            <p:ph idx="1"/>
          </p:nvPr>
        </p:nvSpPr>
        <p:spPr>
          <a:xfrm>
            <a:off x="2112579" y="1303283"/>
            <a:ext cx="9392033" cy="4607939"/>
          </a:xfrm>
        </p:spPr>
        <p:txBody>
          <a:bodyPr>
            <a:normAutofit/>
          </a:bodyPr>
          <a:lstStyle/>
          <a:p>
            <a:pPr>
              <a:buAutoNum type="arabicPeriod"/>
            </a:pPr>
            <a:r>
              <a:rPr lang="en-US" sz="1400" dirty="0"/>
              <a:t>Create a pivot table with data for purpose, loan status and </a:t>
            </a:r>
            <a:r>
              <a:rPr lang="en-US" sz="1400" dirty="0" err="1"/>
              <a:t>dti</a:t>
            </a:r>
            <a:r>
              <a:rPr lang="en-US" sz="1400" dirty="0"/>
              <a:t> bucket</a:t>
            </a:r>
          </a:p>
          <a:p>
            <a:pPr>
              <a:buAutoNum type="arabicPeriod"/>
            </a:pPr>
            <a:r>
              <a:rPr lang="en-US" sz="1400" dirty="0"/>
              <a:t>Plot heat map for pivot table</a:t>
            </a:r>
          </a:p>
          <a:p>
            <a:pPr marL="0" indent="0">
              <a:buNone/>
            </a:pPr>
            <a:endParaRPr lang="en-US" sz="1400" dirty="0"/>
          </a:p>
          <a:p>
            <a:pPr marL="0" indent="0">
              <a:buNone/>
            </a:pPr>
            <a:endParaRPr lang="en-US" sz="1400" dirty="0"/>
          </a:p>
        </p:txBody>
      </p:sp>
      <p:sp>
        <p:nvSpPr>
          <p:cNvPr id="4" name="TextBox 3">
            <a:extLst>
              <a:ext uri="{FF2B5EF4-FFF2-40B4-BE49-F238E27FC236}">
                <a16:creationId xmlns:a16="http://schemas.microsoft.com/office/drawing/2014/main" id="{C0FB7207-DE7E-CD8C-FC12-6AA54A675997}"/>
              </a:ext>
            </a:extLst>
          </p:cNvPr>
          <p:cNvSpPr txBox="1"/>
          <p:nvPr/>
        </p:nvSpPr>
        <p:spPr>
          <a:xfrm>
            <a:off x="2388773" y="2463640"/>
            <a:ext cx="3601278" cy="923330"/>
          </a:xfrm>
          <a:prstGeom prst="rect">
            <a:avLst/>
          </a:prstGeom>
          <a:noFill/>
        </p:spPr>
        <p:txBody>
          <a:bodyPr wrap="square" rtlCol="0">
            <a:spAutoFit/>
          </a:bodyPr>
          <a:lstStyle/>
          <a:p>
            <a:r>
              <a:rPr lang="en-US" b="1" dirty="0">
                <a:solidFill>
                  <a:srgbClr val="0070C0"/>
                </a:solidFill>
              </a:rPr>
              <a:t>Insights</a:t>
            </a:r>
            <a:r>
              <a:rPr lang="en-US" dirty="0">
                <a:solidFill>
                  <a:srgbClr val="00B050"/>
                </a:solidFill>
              </a:rPr>
              <a:t>:</a:t>
            </a:r>
          </a:p>
          <a:p>
            <a:r>
              <a:rPr lang="en-US" sz="1200" dirty="0"/>
              <a:t>When DTI is higher and the most common purpose of debt consolidation, credit card are high risk factors.</a:t>
            </a:r>
          </a:p>
        </p:txBody>
      </p:sp>
      <p:sp>
        <p:nvSpPr>
          <p:cNvPr id="5" name="TextBox 4">
            <a:extLst>
              <a:ext uri="{FF2B5EF4-FFF2-40B4-BE49-F238E27FC236}">
                <a16:creationId xmlns:a16="http://schemas.microsoft.com/office/drawing/2014/main" id="{08F9D86F-B46F-38A4-45F2-1306B780F4D1}"/>
              </a:ext>
            </a:extLst>
          </p:cNvPr>
          <p:cNvSpPr txBox="1"/>
          <p:nvPr/>
        </p:nvSpPr>
        <p:spPr>
          <a:xfrm>
            <a:off x="2388773" y="4547327"/>
            <a:ext cx="3601278" cy="923330"/>
          </a:xfrm>
          <a:prstGeom prst="rect">
            <a:avLst/>
          </a:prstGeom>
          <a:noFill/>
        </p:spPr>
        <p:txBody>
          <a:bodyPr wrap="square" rtlCol="0">
            <a:spAutoFit/>
          </a:bodyPr>
          <a:lstStyle/>
          <a:p>
            <a:r>
              <a:rPr lang="en-US" b="1" dirty="0">
                <a:solidFill>
                  <a:srgbClr val="0070C0"/>
                </a:solidFill>
              </a:rPr>
              <a:t>Recommendation</a:t>
            </a:r>
            <a:r>
              <a:rPr lang="en-US" dirty="0">
                <a:solidFill>
                  <a:srgbClr val="00B050"/>
                </a:solidFill>
              </a:rPr>
              <a:t>:</a:t>
            </a:r>
            <a:endParaRPr lang="en-US" sz="1200" dirty="0">
              <a:solidFill>
                <a:srgbClr val="00B050"/>
              </a:solidFill>
            </a:endParaRPr>
          </a:p>
          <a:p>
            <a:r>
              <a:rPr lang="en-IN" sz="1200" dirty="0"/>
              <a:t>When a borrower has higher DTI and comes for a loan with purposes 'Debt Consolidation, credit card', they are highly likely to default</a:t>
            </a:r>
            <a:endParaRPr lang="en-US" sz="1200" b="1" dirty="0"/>
          </a:p>
        </p:txBody>
      </p:sp>
      <p:pic>
        <p:nvPicPr>
          <p:cNvPr id="15364" name="Picture 4">
            <a:extLst>
              <a:ext uri="{FF2B5EF4-FFF2-40B4-BE49-F238E27FC236}">
                <a16:creationId xmlns:a16="http://schemas.microsoft.com/office/drawing/2014/main" id="{798EB1E0-6CAF-4506-1D5A-0D0DFB63E6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9832" y="1982456"/>
            <a:ext cx="5715000" cy="379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663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9773-FEFC-5192-4EBE-C5AE9A89EC7E}"/>
              </a:ext>
            </a:extLst>
          </p:cNvPr>
          <p:cNvSpPr>
            <a:spLocks noGrp="1"/>
          </p:cNvSpPr>
          <p:nvPr>
            <p:ph type="title"/>
          </p:nvPr>
        </p:nvSpPr>
        <p:spPr>
          <a:xfrm>
            <a:off x="2592925" y="624110"/>
            <a:ext cx="8911687" cy="679173"/>
          </a:xfrm>
        </p:spPr>
        <p:txBody>
          <a:bodyPr/>
          <a:lstStyle/>
          <a:p>
            <a:r>
              <a:rPr lang="en-US" dirty="0">
                <a:latin typeface="Broadway" pitchFamily="82" charset="77"/>
              </a:rPr>
              <a:t>Multivariate Contd…</a:t>
            </a:r>
            <a:endParaRPr lang="en-US" dirty="0"/>
          </a:p>
        </p:txBody>
      </p:sp>
      <p:sp>
        <p:nvSpPr>
          <p:cNvPr id="3" name="Content Placeholder 2">
            <a:extLst>
              <a:ext uri="{FF2B5EF4-FFF2-40B4-BE49-F238E27FC236}">
                <a16:creationId xmlns:a16="http://schemas.microsoft.com/office/drawing/2014/main" id="{AF559FD7-A592-0089-EDFB-9A2661D4EE49}"/>
              </a:ext>
            </a:extLst>
          </p:cNvPr>
          <p:cNvSpPr>
            <a:spLocks noGrp="1"/>
          </p:cNvSpPr>
          <p:nvPr>
            <p:ph idx="1"/>
          </p:nvPr>
        </p:nvSpPr>
        <p:spPr>
          <a:xfrm>
            <a:off x="2589212" y="1303282"/>
            <a:ext cx="8915400" cy="5554718"/>
          </a:xfrm>
        </p:spPr>
        <p:txBody>
          <a:bodyPr/>
          <a:lstStyle/>
          <a:p>
            <a:pPr marL="0" indent="0">
              <a:buNone/>
            </a:pPr>
            <a:r>
              <a:rPr lang="en-IN" sz="1400" dirty="0"/>
              <a:t>Determine how the number of terms influences loan status based on annual income and </a:t>
            </a:r>
            <a:r>
              <a:rPr lang="en-IN" sz="1400" dirty="0" err="1"/>
              <a:t>dti</a:t>
            </a:r>
            <a:endParaRPr lang="en-IN" sz="1400" dirty="0"/>
          </a:p>
          <a:p>
            <a:pPr>
              <a:spcBef>
                <a:spcPts val="0"/>
              </a:spcBef>
              <a:buAutoNum type="arabicPeriod"/>
            </a:pPr>
            <a:r>
              <a:rPr lang="en-US" sz="1200" dirty="0"/>
              <a:t>Create a pivot tables with data for term, loan status, loan amount bucket and annual income/</a:t>
            </a:r>
            <a:r>
              <a:rPr lang="en-US" sz="1200" dirty="0" err="1"/>
              <a:t>dti</a:t>
            </a:r>
            <a:endParaRPr lang="en-US" sz="1200" dirty="0"/>
          </a:p>
          <a:p>
            <a:pPr>
              <a:spcBef>
                <a:spcPts val="0"/>
              </a:spcBef>
              <a:buAutoNum type="arabicPeriod"/>
            </a:pPr>
            <a:r>
              <a:rPr lang="en-US" sz="1200" dirty="0"/>
              <a:t>Plot heat map for pivot tables</a:t>
            </a:r>
          </a:p>
          <a:p>
            <a:pPr marL="0" indent="0">
              <a:buNone/>
            </a:pPr>
            <a:endParaRPr lang="en-US" dirty="0"/>
          </a:p>
        </p:txBody>
      </p:sp>
      <p:pic>
        <p:nvPicPr>
          <p:cNvPr id="16386" name="Picture 2">
            <a:extLst>
              <a:ext uri="{FF2B5EF4-FFF2-40B4-BE49-F238E27FC236}">
                <a16:creationId xmlns:a16="http://schemas.microsoft.com/office/drawing/2014/main" id="{5B8D6655-1803-83D4-457F-E25779727E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2231096"/>
            <a:ext cx="3594100" cy="2752311"/>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a:extLst>
              <a:ext uri="{FF2B5EF4-FFF2-40B4-BE49-F238E27FC236}">
                <a16:creationId xmlns:a16="http://schemas.microsoft.com/office/drawing/2014/main" id="{368F9FC1-23F4-E50F-7C3C-5D29AECECF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5215" y="2231095"/>
            <a:ext cx="3594100" cy="27523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3F9EAD9-B3DB-C2DE-CB9E-E88930778CDD}"/>
              </a:ext>
            </a:extLst>
          </p:cNvPr>
          <p:cNvSpPr txBox="1"/>
          <p:nvPr/>
        </p:nvSpPr>
        <p:spPr>
          <a:xfrm>
            <a:off x="2945821" y="5082466"/>
            <a:ext cx="8558791" cy="877163"/>
          </a:xfrm>
          <a:prstGeom prst="rect">
            <a:avLst/>
          </a:prstGeom>
          <a:noFill/>
        </p:spPr>
        <p:txBody>
          <a:bodyPr wrap="square" rtlCol="0">
            <a:spAutoFit/>
          </a:bodyPr>
          <a:lstStyle/>
          <a:p>
            <a:r>
              <a:rPr lang="en-US" sz="1400" b="1" dirty="0">
                <a:solidFill>
                  <a:srgbClr val="0070C0"/>
                </a:solidFill>
              </a:rPr>
              <a:t>Insights</a:t>
            </a:r>
            <a:r>
              <a:rPr lang="en-US" dirty="0">
                <a:solidFill>
                  <a:srgbClr val="00B050"/>
                </a:solidFill>
              </a:rPr>
              <a:t>:</a:t>
            </a:r>
          </a:p>
          <a:p>
            <a:r>
              <a:rPr lang="en-US" sz="1100" dirty="0"/>
              <a:t>From the heatmaps above, </a:t>
            </a:r>
          </a:p>
          <a:p>
            <a:r>
              <a:rPr lang="en-US" sz="1100" dirty="0"/>
              <a:t>1. Low annual income irrespective of the number of terms - higher chances of getting defaulted.</a:t>
            </a:r>
          </a:p>
          <a:p>
            <a:r>
              <a:rPr lang="en-US" sz="1100" dirty="0"/>
              <a:t>2. Though number of terms are higher, a higher DTI and medium to high loan amount - higher chances of default.</a:t>
            </a:r>
          </a:p>
        </p:txBody>
      </p:sp>
      <p:sp>
        <p:nvSpPr>
          <p:cNvPr id="5" name="TextBox 4">
            <a:extLst>
              <a:ext uri="{FF2B5EF4-FFF2-40B4-BE49-F238E27FC236}">
                <a16:creationId xmlns:a16="http://schemas.microsoft.com/office/drawing/2014/main" id="{3D58E4A6-36F4-29A4-6B75-221DE9E31759}"/>
              </a:ext>
            </a:extLst>
          </p:cNvPr>
          <p:cNvSpPr txBox="1"/>
          <p:nvPr/>
        </p:nvSpPr>
        <p:spPr>
          <a:xfrm>
            <a:off x="2945819" y="5911219"/>
            <a:ext cx="8558791" cy="877163"/>
          </a:xfrm>
          <a:prstGeom prst="rect">
            <a:avLst/>
          </a:prstGeom>
          <a:noFill/>
        </p:spPr>
        <p:txBody>
          <a:bodyPr wrap="square" rtlCol="0">
            <a:spAutoFit/>
          </a:bodyPr>
          <a:lstStyle/>
          <a:p>
            <a:r>
              <a:rPr lang="en-US" sz="1400" b="1" dirty="0">
                <a:solidFill>
                  <a:srgbClr val="0070C0"/>
                </a:solidFill>
              </a:rPr>
              <a:t>Recommendations</a:t>
            </a:r>
            <a:r>
              <a:rPr lang="en-US" dirty="0">
                <a:solidFill>
                  <a:srgbClr val="00B050"/>
                </a:solidFill>
              </a:rPr>
              <a:t>:</a:t>
            </a:r>
          </a:p>
          <a:p>
            <a:r>
              <a:rPr lang="en-US" sz="1100" dirty="0"/>
              <a:t>When DTI is higher and number of terms opted by borrower is higher, the loan amount approved should be lesser to avoid these borrowers defaulting.</a:t>
            </a:r>
          </a:p>
          <a:p>
            <a:r>
              <a:rPr lang="en-US" sz="1100" dirty="0"/>
              <a:t>Lower income borrowers are always high risk of defaulting loans.</a:t>
            </a:r>
          </a:p>
        </p:txBody>
      </p:sp>
    </p:spTree>
    <p:extLst>
      <p:ext uri="{BB962C8B-B14F-4D97-AF65-F5344CB8AC3E}">
        <p14:creationId xmlns:p14="http://schemas.microsoft.com/office/powerpoint/2010/main" val="482621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32171-0917-02AE-8F5D-512C3CC6A116}"/>
              </a:ext>
            </a:extLst>
          </p:cNvPr>
          <p:cNvSpPr>
            <a:spLocks noGrp="1"/>
          </p:cNvSpPr>
          <p:nvPr>
            <p:ph type="title"/>
          </p:nvPr>
        </p:nvSpPr>
        <p:spPr>
          <a:xfrm>
            <a:off x="2592925" y="624110"/>
            <a:ext cx="8911687" cy="742235"/>
          </a:xfrm>
        </p:spPr>
        <p:txBody>
          <a:bodyPr>
            <a:normAutofit/>
          </a:bodyPr>
          <a:lstStyle/>
          <a:p>
            <a:r>
              <a:rPr lang="en-IN" sz="1800" b="1" dirty="0"/>
              <a:t>Lower annual income seems to be a high-risk factor from above visualizations. Let's try to understand how the employment length affects this</a:t>
            </a:r>
            <a:endParaRPr lang="en-US" sz="1800" dirty="0"/>
          </a:p>
        </p:txBody>
      </p:sp>
      <p:sp>
        <p:nvSpPr>
          <p:cNvPr id="3" name="Content Placeholder 2">
            <a:extLst>
              <a:ext uri="{FF2B5EF4-FFF2-40B4-BE49-F238E27FC236}">
                <a16:creationId xmlns:a16="http://schemas.microsoft.com/office/drawing/2014/main" id="{5CD42F9D-FE80-3FC9-E887-6D65AEB21125}"/>
              </a:ext>
            </a:extLst>
          </p:cNvPr>
          <p:cNvSpPr>
            <a:spLocks noGrp="1"/>
          </p:cNvSpPr>
          <p:nvPr>
            <p:ph idx="1"/>
          </p:nvPr>
        </p:nvSpPr>
        <p:spPr>
          <a:xfrm>
            <a:off x="2589212" y="1366344"/>
            <a:ext cx="8915400" cy="4544877"/>
          </a:xfrm>
        </p:spPr>
        <p:txBody>
          <a:bodyPr>
            <a:normAutofit/>
          </a:bodyPr>
          <a:lstStyle/>
          <a:p>
            <a:pPr marL="0" indent="0">
              <a:buNone/>
            </a:pPr>
            <a:r>
              <a:rPr lang="en-US" sz="1200" dirty="0"/>
              <a:t>1.Create a pivot table with data for </a:t>
            </a:r>
            <a:r>
              <a:rPr lang="en-US" sz="1200" dirty="0" err="1"/>
              <a:t>emp_length</a:t>
            </a:r>
            <a:r>
              <a:rPr lang="en-US" sz="1200" dirty="0"/>
              <a:t>, loan status, and annual income </a:t>
            </a:r>
          </a:p>
          <a:p>
            <a:pPr marL="0" indent="0">
              <a:buNone/>
            </a:pPr>
            <a:r>
              <a:rPr lang="en-US" sz="1200" dirty="0"/>
              <a:t>2. Plot for the pivot table</a:t>
            </a:r>
          </a:p>
          <a:p>
            <a:pPr marL="0" indent="0">
              <a:buNone/>
            </a:pPr>
            <a:endParaRPr lang="en-US" sz="1200" dirty="0"/>
          </a:p>
          <a:p>
            <a:pPr marL="0" indent="0">
              <a:buNone/>
            </a:pPr>
            <a:endParaRPr lang="en-US" sz="1200" dirty="0"/>
          </a:p>
        </p:txBody>
      </p:sp>
      <p:pic>
        <p:nvPicPr>
          <p:cNvPr id="17412" name="Picture 4">
            <a:extLst>
              <a:ext uri="{FF2B5EF4-FFF2-40B4-BE49-F238E27FC236}">
                <a16:creationId xmlns:a16="http://schemas.microsoft.com/office/drawing/2014/main" id="{0F703862-AA65-1C87-6017-69C4B1139A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708" y="2101222"/>
            <a:ext cx="4633222" cy="381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0551FE2-09DB-C8F5-5B68-F6A1849A4E8A}"/>
              </a:ext>
            </a:extLst>
          </p:cNvPr>
          <p:cNvSpPr txBox="1"/>
          <p:nvPr/>
        </p:nvSpPr>
        <p:spPr>
          <a:xfrm>
            <a:off x="7629145" y="2571122"/>
            <a:ext cx="3601278" cy="923330"/>
          </a:xfrm>
          <a:prstGeom prst="rect">
            <a:avLst/>
          </a:prstGeom>
          <a:noFill/>
        </p:spPr>
        <p:txBody>
          <a:bodyPr wrap="square" rtlCol="0">
            <a:spAutoFit/>
          </a:bodyPr>
          <a:lstStyle/>
          <a:p>
            <a:r>
              <a:rPr lang="en-US" b="1" dirty="0">
                <a:solidFill>
                  <a:srgbClr val="0070C0"/>
                </a:solidFill>
              </a:rPr>
              <a:t>Insights</a:t>
            </a:r>
            <a:r>
              <a:rPr lang="en-US" dirty="0">
                <a:solidFill>
                  <a:srgbClr val="00B050"/>
                </a:solidFill>
              </a:rPr>
              <a:t>:</a:t>
            </a:r>
          </a:p>
          <a:p>
            <a:r>
              <a:rPr lang="en-US" sz="1200" dirty="0"/>
              <a:t>When the length of the employment is less than 3 years, the annual income falls under VL, L, and medium category.</a:t>
            </a:r>
          </a:p>
        </p:txBody>
      </p:sp>
      <p:sp>
        <p:nvSpPr>
          <p:cNvPr id="5" name="TextBox 4">
            <a:extLst>
              <a:ext uri="{FF2B5EF4-FFF2-40B4-BE49-F238E27FC236}">
                <a16:creationId xmlns:a16="http://schemas.microsoft.com/office/drawing/2014/main" id="{31CC9162-D47B-501B-710D-05C4FCEAEA13}"/>
              </a:ext>
            </a:extLst>
          </p:cNvPr>
          <p:cNvSpPr txBox="1"/>
          <p:nvPr/>
        </p:nvSpPr>
        <p:spPr>
          <a:xfrm>
            <a:off x="7629145" y="4271355"/>
            <a:ext cx="3601278" cy="923330"/>
          </a:xfrm>
          <a:prstGeom prst="rect">
            <a:avLst/>
          </a:prstGeom>
          <a:noFill/>
        </p:spPr>
        <p:txBody>
          <a:bodyPr wrap="square" rtlCol="0">
            <a:spAutoFit/>
          </a:bodyPr>
          <a:lstStyle/>
          <a:p>
            <a:r>
              <a:rPr lang="en-US" b="1" dirty="0">
                <a:solidFill>
                  <a:srgbClr val="0070C0"/>
                </a:solidFill>
              </a:rPr>
              <a:t>Recommendation</a:t>
            </a:r>
            <a:r>
              <a:rPr lang="en-US" dirty="0">
                <a:solidFill>
                  <a:srgbClr val="00B050"/>
                </a:solidFill>
              </a:rPr>
              <a:t>:</a:t>
            </a:r>
            <a:endParaRPr lang="en-US" sz="1200" dirty="0">
              <a:solidFill>
                <a:srgbClr val="00B050"/>
              </a:solidFill>
            </a:endParaRPr>
          </a:p>
          <a:p>
            <a:r>
              <a:rPr lang="en-IN" sz="1200" dirty="0"/>
              <a:t>When employment length is low, the annual income will be low. Hence risk of defaulting is higher. </a:t>
            </a:r>
            <a:endParaRPr lang="en-US" sz="1200" b="1" dirty="0"/>
          </a:p>
        </p:txBody>
      </p:sp>
    </p:spTree>
    <p:extLst>
      <p:ext uri="{BB962C8B-B14F-4D97-AF65-F5344CB8AC3E}">
        <p14:creationId xmlns:p14="http://schemas.microsoft.com/office/powerpoint/2010/main" val="3814463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8D482-553B-DC33-FA1D-E70CF0CFE919}"/>
              </a:ext>
            </a:extLst>
          </p:cNvPr>
          <p:cNvSpPr>
            <a:spLocks noGrp="1"/>
          </p:cNvSpPr>
          <p:nvPr>
            <p:ph type="title"/>
          </p:nvPr>
        </p:nvSpPr>
        <p:spPr>
          <a:xfrm>
            <a:off x="2592925" y="341586"/>
            <a:ext cx="8911687" cy="804042"/>
          </a:xfrm>
        </p:spPr>
        <p:txBody>
          <a:bodyPr>
            <a:normAutofit/>
          </a:bodyPr>
          <a:lstStyle/>
          <a:p>
            <a:r>
              <a:rPr lang="en-US" dirty="0">
                <a:latin typeface="Broadway" pitchFamily="82" charset="77"/>
              </a:rPr>
              <a:t>Conclusions</a:t>
            </a:r>
          </a:p>
        </p:txBody>
      </p:sp>
      <p:sp>
        <p:nvSpPr>
          <p:cNvPr id="3" name="Content Placeholder 2">
            <a:extLst>
              <a:ext uri="{FF2B5EF4-FFF2-40B4-BE49-F238E27FC236}">
                <a16:creationId xmlns:a16="http://schemas.microsoft.com/office/drawing/2014/main" id="{262066CD-80B2-6D23-5CCA-49131F3E0F5C}"/>
              </a:ext>
            </a:extLst>
          </p:cNvPr>
          <p:cNvSpPr>
            <a:spLocks noGrp="1"/>
          </p:cNvSpPr>
          <p:nvPr>
            <p:ph idx="1"/>
          </p:nvPr>
        </p:nvSpPr>
        <p:spPr>
          <a:xfrm>
            <a:off x="2585499" y="1240221"/>
            <a:ext cx="8915400" cy="5276193"/>
          </a:xfrm>
        </p:spPr>
        <p:txBody>
          <a:bodyPr>
            <a:normAutofit fontScale="92500" lnSpcReduction="10000"/>
          </a:bodyPr>
          <a:lstStyle/>
          <a:p>
            <a:pPr marL="0" indent="0">
              <a:buNone/>
            </a:pPr>
            <a:r>
              <a:rPr lang="en-US" sz="1200" dirty="0"/>
              <a:t>1. Loan status is </a:t>
            </a:r>
            <a:r>
              <a:rPr lang="en-US" sz="1200" b="1" dirty="0"/>
              <a:t>impacted by the state the borrower resides in and home ownership</a:t>
            </a:r>
            <a:r>
              <a:rPr lang="en-US" sz="1200" dirty="0"/>
              <a:t>. States with higher cost of living and low income will result in borrowers defaulting</a:t>
            </a:r>
          </a:p>
          <a:p>
            <a:pPr marL="0" indent="0">
              <a:buNone/>
            </a:pPr>
            <a:endParaRPr lang="en-US" sz="1200" dirty="0"/>
          </a:p>
          <a:p>
            <a:pPr marL="0" indent="0">
              <a:buNone/>
            </a:pPr>
            <a:r>
              <a:rPr lang="en-US" sz="1200" dirty="0"/>
              <a:t>2. Loan status is </a:t>
            </a:r>
            <a:r>
              <a:rPr lang="en-US" sz="1200" b="1" dirty="0"/>
              <a:t>impacted by the grade the borrower belongs </a:t>
            </a:r>
            <a:r>
              <a:rPr lang="en-US" sz="1200" dirty="0"/>
              <a:t>to. When the borrowers are in grades A, B and C and low income, then if annual income is not verified properly chances of defaulting is higher</a:t>
            </a:r>
          </a:p>
          <a:p>
            <a:pPr marL="0" indent="0">
              <a:buNone/>
            </a:pPr>
            <a:endParaRPr lang="en-US" sz="1200" dirty="0"/>
          </a:p>
          <a:p>
            <a:pPr marL="0" indent="0">
              <a:buNone/>
            </a:pPr>
            <a:r>
              <a:rPr lang="en-US" sz="1200" dirty="0"/>
              <a:t>3. Loan status is </a:t>
            </a:r>
            <a:r>
              <a:rPr lang="en-US" sz="1200" b="1" dirty="0"/>
              <a:t>impacted by the DTI of the borrower</a:t>
            </a:r>
            <a:r>
              <a:rPr lang="en-US" sz="1200" dirty="0"/>
              <a:t>. When DTI is higher and borrower has a low annual income, they are more likely to default</a:t>
            </a:r>
          </a:p>
          <a:p>
            <a:pPr marL="0" indent="0">
              <a:buNone/>
            </a:pPr>
            <a:endParaRPr lang="en-US" sz="1200" dirty="0"/>
          </a:p>
          <a:p>
            <a:pPr marL="0" indent="0">
              <a:buNone/>
            </a:pPr>
            <a:r>
              <a:rPr lang="en-US" sz="1200" dirty="0"/>
              <a:t>4. Loan status is </a:t>
            </a:r>
            <a:r>
              <a:rPr lang="en-US" sz="1200" b="1" dirty="0"/>
              <a:t>impacted by loan amount when borrower has a low income </a:t>
            </a:r>
            <a:r>
              <a:rPr lang="en-US" sz="1200" dirty="0"/>
              <a:t>and lesser loan amount, defaulting chances are higher. This could be due to human factor that we can somehow repay as the loan amount is lower and keep skipping installments</a:t>
            </a:r>
          </a:p>
          <a:p>
            <a:pPr marL="0" indent="0">
              <a:buNone/>
            </a:pPr>
            <a:endParaRPr lang="en-US" sz="1200" dirty="0"/>
          </a:p>
          <a:p>
            <a:pPr marL="0" indent="0">
              <a:buNone/>
            </a:pPr>
            <a:r>
              <a:rPr lang="en-US" sz="1200" dirty="0"/>
              <a:t>5. Loan status is </a:t>
            </a:r>
            <a:r>
              <a:rPr lang="en-US" sz="1200" b="1" dirty="0"/>
              <a:t>impacted by the purpose when the borrower has higher DTI and low, medium annual income</a:t>
            </a:r>
            <a:r>
              <a:rPr lang="en-US" sz="1200" dirty="0"/>
              <a:t>.</a:t>
            </a:r>
          </a:p>
          <a:p>
            <a:pPr marL="0" indent="0">
              <a:buNone/>
            </a:pPr>
            <a:endParaRPr lang="en-US" sz="1200" dirty="0"/>
          </a:p>
          <a:p>
            <a:pPr marL="0" indent="0">
              <a:buNone/>
            </a:pPr>
            <a:r>
              <a:rPr lang="en-US" sz="1200" dirty="0"/>
              <a:t>6. Loan </a:t>
            </a:r>
            <a:r>
              <a:rPr lang="en-US" sz="1200" b="1" dirty="0"/>
              <a:t>amount approved should be lower when a borrower has a higher DTI</a:t>
            </a:r>
            <a:r>
              <a:rPr lang="en-US" sz="1200" dirty="0"/>
              <a:t> and number of </a:t>
            </a:r>
            <a:r>
              <a:rPr lang="en-US" sz="1200" b="1" dirty="0"/>
              <a:t>terms is higher</a:t>
            </a:r>
            <a:r>
              <a:rPr lang="en-US" sz="1200" dirty="0"/>
              <a:t>. </a:t>
            </a:r>
          </a:p>
          <a:p>
            <a:pPr marL="0" indent="0">
              <a:buNone/>
            </a:pPr>
            <a:endParaRPr lang="en-US" sz="1200" dirty="0"/>
          </a:p>
          <a:p>
            <a:pPr marL="0" indent="0">
              <a:buNone/>
            </a:pPr>
            <a:r>
              <a:rPr lang="en-US" sz="1200" dirty="0"/>
              <a:t>7. When annual </a:t>
            </a:r>
            <a:r>
              <a:rPr lang="en-US" sz="1200" b="1" dirty="0"/>
              <a:t>income is low, irrespective of the loan amount and number of terms, chances for default is higher. These are huge risk borrowers.</a:t>
            </a:r>
          </a:p>
          <a:p>
            <a:pPr marL="0" indent="0">
              <a:buNone/>
            </a:pPr>
            <a:endParaRPr lang="en-US" sz="1200" dirty="0"/>
          </a:p>
          <a:p>
            <a:pPr marL="0" indent="0">
              <a:buNone/>
            </a:pPr>
            <a:r>
              <a:rPr lang="en-US" sz="1200" dirty="0"/>
              <a:t>8. When the </a:t>
            </a:r>
            <a:r>
              <a:rPr lang="en-US" sz="1200" b="1" dirty="0"/>
              <a:t>length of employment is lesser (less than 3 years), </a:t>
            </a:r>
            <a:r>
              <a:rPr lang="en-US" sz="1200" dirty="0"/>
              <a:t>the annual income is lesser. These are high risk borrowers</a:t>
            </a:r>
          </a:p>
        </p:txBody>
      </p:sp>
    </p:spTree>
    <p:extLst>
      <p:ext uri="{BB962C8B-B14F-4D97-AF65-F5344CB8AC3E}">
        <p14:creationId xmlns:p14="http://schemas.microsoft.com/office/powerpoint/2010/main" val="1577286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F8EFD-5A36-4086-264F-E282A7D24B58}"/>
              </a:ext>
            </a:extLst>
          </p:cNvPr>
          <p:cNvSpPr>
            <a:spLocks noGrp="1"/>
          </p:cNvSpPr>
          <p:nvPr>
            <p:ph type="title"/>
          </p:nvPr>
        </p:nvSpPr>
        <p:spPr>
          <a:xfrm>
            <a:off x="2592925" y="624110"/>
            <a:ext cx="8911687" cy="952442"/>
          </a:xfrm>
        </p:spPr>
        <p:txBody>
          <a:bodyPr/>
          <a:lstStyle/>
          <a:p>
            <a:r>
              <a:rPr lang="en-US" dirty="0">
                <a:latin typeface="Broadway" pitchFamily="82" charset="77"/>
              </a:rPr>
              <a:t>Problem Statement</a:t>
            </a:r>
          </a:p>
        </p:txBody>
      </p:sp>
      <p:sp>
        <p:nvSpPr>
          <p:cNvPr id="3" name="Content Placeholder 2">
            <a:extLst>
              <a:ext uri="{FF2B5EF4-FFF2-40B4-BE49-F238E27FC236}">
                <a16:creationId xmlns:a16="http://schemas.microsoft.com/office/drawing/2014/main" id="{F2E14240-3EFF-1A7F-1343-34E30DC95E02}"/>
              </a:ext>
            </a:extLst>
          </p:cNvPr>
          <p:cNvSpPr>
            <a:spLocks noGrp="1"/>
          </p:cNvSpPr>
          <p:nvPr>
            <p:ph idx="1"/>
          </p:nvPr>
        </p:nvSpPr>
        <p:spPr>
          <a:xfrm>
            <a:off x="2589212" y="1794116"/>
            <a:ext cx="8915400" cy="4439774"/>
          </a:xfrm>
        </p:spPr>
        <p:txBody>
          <a:bodyPr>
            <a:normAutofit/>
          </a:bodyPr>
          <a:lstStyle/>
          <a:p>
            <a:pPr marL="0" indent="0">
              <a:buNone/>
            </a:pPr>
            <a:r>
              <a:rPr lang="en-IN" sz="1600" dirty="0"/>
              <a:t>Lending Club  is a  website/service that operate as an interface between borrowers and lenders. Their business model requires them to provide verification data  to lenders on the borrowers to help determine the action required on a loan application - Either acceptance or rejection.</a:t>
            </a:r>
          </a:p>
          <a:p>
            <a:pPr marL="0" indent="0">
              <a:buNone/>
            </a:pPr>
            <a:endParaRPr lang="en-IN" sz="1600" dirty="0"/>
          </a:p>
          <a:p>
            <a:pPr marL="0" indent="0">
              <a:buNone/>
            </a:pPr>
            <a:r>
              <a:rPr lang="en-IN" sz="1600" dirty="0"/>
              <a:t>The problem at hand is to analyse the dataset which holds information about the borrower's data  who have applied for a loan and determine various factors/variables that will lead to borrower defaulting the loan.</a:t>
            </a:r>
          </a:p>
          <a:p>
            <a:pPr marL="0" indent="0">
              <a:buNone/>
            </a:pPr>
            <a:endParaRPr lang="en-IN" sz="1600" dirty="0"/>
          </a:p>
          <a:p>
            <a:pPr marL="0" indent="0">
              <a:buNone/>
            </a:pPr>
            <a:r>
              <a:rPr lang="en-IN" sz="1600" dirty="0"/>
              <a:t>This key information that comes out of the data analysis task will help the lenders take an well informed decision to either accept the loan application (so borrower would pay in full - leading to profit) or reject the application (again leading to prevention of loss)</a:t>
            </a:r>
          </a:p>
        </p:txBody>
      </p:sp>
    </p:spTree>
    <p:extLst>
      <p:ext uri="{BB962C8B-B14F-4D97-AF65-F5344CB8AC3E}">
        <p14:creationId xmlns:p14="http://schemas.microsoft.com/office/powerpoint/2010/main" val="4184493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C1009-1F97-02B5-7699-9923F82841E1}"/>
              </a:ext>
            </a:extLst>
          </p:cNvPr>
          <p:cNvSpPr>
            <a:spLocks noGrp="1"/>
          </p:cNvSpPr>
          <p:nvPr>
            <p:ph type="title"/>
          </p:nvPr>
        </p:nvSpPr>
        <p:spPr>
          <a:xfrm>
            <a:off x="2592925" y="624110"/>
            <a:ext cx="8911687" cy="794787"/>
          </a:xfrm>
        </p:spPr>
        <p:txBody>
          <a:bodyPr/>
          <a:lstStyle/>
          <a:p>
            <a:r>
              <a:rPr lang="en-US" dirty="0">
                <a:latin typeface="Broadway" pitchFamily="82" charset="77"/>
              </a:rPr>
              <a:t>Data</a:t>
            </a:r>
            <a:r>
              <a:rPr lang="en-US" dirty="0"/>
              <a:t> </a:t>
            </a:r>
            <a:r>
              <a:rPr lang="en-US" dirty="0">
                <a:latin typeface="Broadway" pitchFamily="82" charset="77"/>
              </a:rPr>
              <a:t>Understanding</a:t>
            </a:r>
          </a:p>
        </p:txBody>
      </p:sp>
      <p:sp>
        <p:nvSpPr>
          <p:cNvPr id="3" name="Content Placeholder 2">
            <a:extLst>
              <a:ext uri="{FF2B5EF4-FFF2-40B4-BE49-F238E27FC236}">
                <a16:creationId xmlns:a16="http://schemas.microsoft.com/office/drawing/2014/main" id="{7BAD0485-58EB-4062-247D-04A172347365}"/>
              </a:ext>
            </a:extLst>
          </p:cNvPr>
          <p:cNvSpPr>
            <a:spLocks noGrp="1"/>
          </p:cNvSpPr>
          <p:nvPr>
            <p:ph idx="1"/>
          </p:nvPr>
        </p:nvSpPr>
        <p:spPr>
          <a:xfrm>
            <a:off x="2589212" y="1345324"/>
            <a:ext cx="8915400" cy="5129048"/>
          </a:xfrm>
        </p:spPr>
        <p:txBody>
          <a:bodyPr>
            <a:normAutofit fontScale="85000" lnSpcReduction="10000"/>
          </a:bodyPr>
          <a:lstStyle/>
          <a:p>
            <a:pPr marL="0" indent="0">
              <a:buNone/>
            </a:pPr>
            <a:r>
              <a:rPr lang="en-IN" sz="1700" dirty="0"/>
              <a:t>Data for our analysis was provided in .csv file. The first step was to observe the data and understand the information that is available.</a:t>
            </a:r>
          </a:p>
          <a:p>
            <a:pPr marL="0" indent="0">
              <a:buNone/>
            </a:pPr>
            <a:endParaRPr lang="en-IN" sz="1700" dirty="0"/>
          </a:p>
          <a:p>
            <a:pPr marL="0" indent="0">
              <a:buNone/>
            </a:pPr>
            <a:r>
              <a:rPr lang="en-IN" sz="1700" dirty="0"/>
              <a:t>From initial look the following variables from the dataset seemed too important for our analysis</a:t>
            </a:r>
          </a:p>
          <a:p>
            <a:pPr marL="0" indent="0">
              <a:buNone/>
            </a:pPr>
            <a:endParaRPr lang="en-IN" sz="1500" dirty="0"/>
          </a:p>
          <a:p>
            <a:pPr lvl="2"/>
            <a:r>
              <a:rPr lang="en-IN" sz="1300" dirty="0"/>
              <a:t>Loan Status 		– Provides status if the loan (Target Variable)</a:t>
            </a:r>
          </a:p>
          <a:p>
            <a:pPr lvl="2"/>
            <a:r>
              <a:rPr lang="en-IN" sz="1300" dirty="0"/>
              <a:t>Loan amount 	 	– That borrower applied for</a:t>
            </a:r>
          </a:p>
          <a:p>
            <a:pPr lvl="2"/>
            <a:r>
              <a:rPr lang="en-IN" sz="1300" dirty="0"/>
              <a:t>Term	 		– Tenure for Repayment</a:t>
            </a:r>
          </a:p>
          <a:p>
            <a:pPr lvl="2"/>
            <a:r>
              <a:rPr lang="en-IN" sz="1300" dirty="0"/>
              <a:t>Interest Rate 		– Suggested interest rate</a:t>
            </a:r>
          </a:p>
          <a:p>
            <a:pPr lvl="2"/>
            <a:r>
              <a:rPr lang="en-IN" sz="1300" dirty="0"/>
              <a:t>Grade/subgrade 	– Grade the borrower falls into  </a:t>
            </a:r>
          </a:p>
          <a:p>
            <a:pPr lvl="2"/>
            <a:r>
              <a:rPr lang="en-IN" sz="1300" dirty="0"/>
              <a:t>Annual income 	</a:t>
            </a:r>
          </a:p>
          <a:p>
            <a:pPr lvl="2"/>
            <a:r>
              <a:rPr lang="en-IN" sz="1300" dirty="0"/>
              <a:t>Verification status 	– Verified (Income verified by tax returns/pay slips), </a:t>
            </a:r>
          </a:p>
          <a:p>
            <a:pPr marL="914400" lvl="2" indent="0">
              <a:buNone/>
            </a:pPr>
            <a:r>
              <a:rPr lang="en-IN" sz="1300" dirty="0"/>
              <a:t>				   Source Verified (Verified by 3</a:t>
            </a:r>
            <a:r>
              <a:rPr lang="en-IN" sz="1300" baseline="30000" dirty="0"/>
              <a:t>rd</a:t>
            </a:r>
            <a:r>
              <a:rPr lang="en-IN" sz="1300" dirty="0"/>
              <a:t> party</a:t>
            </a:r>
          </a:p>
          <a:p>
            <a:pPr marL="914400" lvl="2" indent="0">
              <a:buNone/>
            </a:pPr>
            <a:r>
              <a:rPr lang="en-IN" sz="1300" dirty="0"/>
              <a:t>				   Not Verified  </a:t>
            </a:r>
          </a:p>
          <a:p>
            <a:pPr lvl="2"/>
            <a:r>
              <a:rPr lang="en-IN" sz="1300" dirty="0"/>
              <a:t>DTI 			– Debt to Income ratio </a:t>
            </a:r>
          </a:p>
          <a:p>
            <a:pPr lvl="2"/>
            <a:r>
              <a:rPr lang="en-IN" sz="1300" dirty="0"/>
              <a:t>Employment length  	</a:t>
            </a:r>
          </a:p>
          <a:p>
            <a:pPr lvl="2"/>
            <a:r>
              <a:rPr lang="en-IN" sz="1300" dirty="0"/>
              <a:t>Home Ownership 	– Rent, Mortgage or own </a:t>
            </a:r>
          </a:p>
          <a:p>
            <a:pPr lvl="2"/>
            <a:r>
              <a:rPr lang="en-IN" sz="1300" dirty="0"/>
              <a:t>Purpose of loan </a:t>
            </a:r>
          </a:p>
          <a:p>
            <a:pPr marL="914400" lvl="2" indent="0">
              <a:buNone/>
            </a:pPr>
            <a:endParaRPr lang="en-IN" dirty="0"/>
          </a:p>
          <a:p>
            <a:pPr marL="914400" lvl="2" indent="0">
              <a:buNone/>
            </a:pPr>
            <a:endParaRPr lang="en-IN" dirty="0"/>
          </a:p>
          <a:p>
            <a:pPr lvl="2"/>
            <a:endParaRPr lang="en-IN" dirty="0"/>
          </a:p>
          <a:p>
            <a:pPr lvl="2"/>
            <a:endParaRPr lang="en-IN" dirty="0"/>
          </a:p>
          <a:p>
            <a:pPr lvl="2"/>
            <a:endParaRPr lang="en-IN" dirty="0"/>
          </a:p>
          <a:p>
            <a:pPr marL="0" indent="0">
              <a:buNone/>
            </a:pPr>
            <a:endParaRPr lang="en-US" dirty="0"/>
          </a:p>
        </p:txBody>
      </p:sp>
    </p:spTree>
    <p:extLst>
      <p:ext uri="{BB962C8B-B14F-4D97-AF65-F5344CB8AC3E}">
        <p14:creationId xmlns:p14="http://schemas.microsoft.com/office/powerpoint/2010/main" val="2469232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E7D1E-A071-27A4-B341-165E8786AC82}"/>
              </a:ext>
            </a:extLst>
          </p:cNvPr>
          <p:cNvSpPr>
            <a:spLocks noGrp="1"/>
          </p:cNvSpPr>
          <p:nvPr>
            <p:ph type="title"/>
          </p:nvPr>
        </p:nvSpPr>
        <p:spPr>
          <a:xfrm>
            <a:off x="2592925" y="624110"/>
            <a:ext cx="8911687" cy="1078566"/>
          </a:xfrm>
        </p:spPr>
        <p:txBody>
          <a:bodyPr/>
          <a:lstStyle/>
          <a:p>
            <a:r>
              <a:rPr lang="en-US" dirty="0">
                <a:latin typeface="Broadway" pitchFamily="82" charset="77"/>
              </a:rPr>
              <a:t>Data Cleaning</a:t>
            </a:r>
          </a:p>
        </p:txBody>
      </p:sp>
      <p:sp>
        <p:nvSpPr>
          <p:cNvPr id="3" name="Content Placeholder 2">
            <a:extLst>
              <a:ext uri="{FF2B5EF4-FFF2-40B4-BE49-F238E27FC236}">
                <a16:creationId xmlns:a16="http://schemas.microsoft.com/office/drawing/2014/main" id="{620A284B-FDB5-F60E-D6D4-5F8DF2AEAEA3}"/>
              </a:ext>
            </a:extLst>
          </p:cNvPr>
          <p:cNvSpPr>
            <a:spLocks noGrp="1"/>
          </p:cNvSpPr>
          <p:nvPr>
            <p:ph idx="1"/>
          </p:nvPr>
        </p:nvSpPr>
        <p:spPr>
          <a:xfrm>
            <a:off x="2589212" y="1702676"/>
            <a:ext cx="8915400" cy="3741682"/>
          </a:xfrm>
        </p:spPr>
        <p:txBody>
          <a:bodyPr/>
          <a:lstStyle/>
          <a:p>
            <a:pPr marL="0" indent="0">
              <a:buNone/>
            </a:pPr>
            <a:r>
              <a:rPr lang="en-US" dirty="0"/>
              <a:t>The entire analysis is to determine the borrowers who will default based on various factors. </a:t>
            </a:r>
          </a:p>
          <a:p>
            <a:pPr marL="0" indent="0">
              <a:buNone/>
            </a:pPr>
            <a:r>
              <a:rPr lang="en-US" dirty="0"/>
              <a:t>Following details were considered and performed to clean data –</a:t>
            </a:r>
          </a:p>
          <a:p>
            <a:pPr>
              <a:buFont typeface="Wingdings" pitchFamily="2" charset="2"/>
              <a:buChar char="v"/>
            </a:pPr>
            <a:r>
              <a:rPr lang="en-US" sz="1600" dirty="0"/>
              <a:t>The loans that are currently in payment do not fall into this category as they have been already granted the loans. Any loans in this status are removed.</a:t>
            </a:r>
          </a:p>
          <a:p>
            <a:pPr>
              <a:buFont typeface="Wingdings" pitchFamily="2" charset="2"/>
              <a:buChar char="v"/>
            </a:pPr>
            <a:r>
              <a:rPr lang="en-US" sz="1600" dirty="0"/>
              <a:t>All columns with behavioral data of customers were removed as they correspond to loans in ‘Current’ status</a:t>
            </a:r>
          </a:p>
          <a:p>
            <a:pPr>
              <a:buFont typeface="Wingdings" pitchFamily="2" charset="2"/>
              <a:buChar char="v"/>
            </a:pPr>
            <a:r>
              <a:rPr lang="en-US" sz="1600" dirty="0"/>
              <a:t>All columns with missing values over  30% was removed. This percentage was set on looking at other columns where missing percentages were less than 1%.</a:t>
            </a:r>
          </a:p>
          <a:p>
            <a:pPr>
              <a:buFont typeface="Wingdings" pitchFamily="2" charset="2"/>
              <a:buChar char="v"/>
            </a:pPr>
            <a:r>
              <a:rPr lang="en-US" sz="1600" dirty="0"/>
              <a:t>Drop duplicates if any</a:t>
            </a:r>
          </a:p>
          <a:p>
            <a:pPr marL="0" indent="0">
              <a:buNone/>
            </a:pPr>
            <a:endParaRPr lang="en-US" sz="1600" dirty="0"/>
          </a:p>
          <a:p>
            <a:pPr>
              <a:buFont typeface="Wingdings" pitchFamily="2" charset="2"/>
              <a:buChar char="v"/>
            </a:pPr>
            <a:endParaRPr lang="en-US" dirty="0"/>
          </a:p>
        </p:txBody>
      </p:sp>
    </p:spTree>
    <p:extLst>
      <p:ext uri="{BB962C8B-B14F-4D97-AF65-F5344CB8AC3E}">
        <p14:creationId xmlns:p14="http://schemas.microsoft.com/office/powerpoint/2010/main" val="1858073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8568-1A2F-6015-04FA-58E5D0F1EB40}"/>
              </a:ext>
            </a:extLst>
          </p:cNvPr>
          <p:cNvSpPr>
            <a:spLocks noGrp="1"/>
          </p:cNvSpPr>
          <p:nvPr>
            <p:ph type="title"/>
          </p:nvPr>
        </p:nvSpPr>
        <p:spPr/>
        <p:txBody>
          <a:bodyPr>
            <a:normAutofit/>
          </a:bodyPr>
          <a:lstStyle/>
          <a:p>
            <a:r>
              <a:rPr lang="en-US" sz="3200" dirty="0">
                <a:latin typeface="Broadway" pitchFamily="82" charset="77"/>
              </a:rPr>
              <a:t>Data Manipulation/Imputation</a:t>
            </a:r>
          </a:p>
        </p:txBody>
      </p:sp>
      <p:sp>
        <p:nvSpPr>
          <p:cNvPr id="3" name="Content Placeholder 2">
            <a:extLst>
              <a:ext uri="{FF2B5EF4-FFF2-40B4-BE49-F238E27FC236}">
                <a16:creationId xmlns:a16="http://schemas.microsoft.com/office/drawing/2014/main" id="{71220C96-D0EA-F50B-C21C-164956CAFDD4}"/>
              </a:ext>
            </a:extLst>
          </p:cNvPr>
          <p:cNvSpPr>
            <a:spLocks noGrp="1"/>
          </p:cNvSpPr>
          <p:nvPr>
            <p:ph idx="1"/>
          </p:nvPr>
        </p:nvSpPr>
        <p:spPr>
          <a:xfrm>
            <a:off x="2589212" y="1345323"/>
            <a:ext cx="8915400" cy="5023945"/>
          </a:xfrm>
        </p:spPr>
        <p:txBody>
          <a:bodyPr>
            <a:normAutofit fontScale="85000" lnSpcReduction="20000"/>
          </a:bodyPr>
          <a:lstStyle/>
          <a:p>
            <a:r>
              <a:rPr lang="en-US" dirty="0"/>
              <a:t>Manipulation</a:t>
            </a:r>
          </a:p>
          <a:p>
            <a:pPr marL="0" indent="0">
              <a:buNone/>
            </a:pPr>
            <a:r>
              <a:rPr lang="en-US" dirty="0"/>
              <a:t>	 </a:t>
            </a:r>
            <a:r>
              <a:rPr lang="en-US" sz="1400" dirty="0"/>
              <a:t>Date columns – Year was extracted separately into another column</a:t>
            </a:r>
          </a:p>
          <a:p>
            <a:pPr marL="0" indent="0">
              <a:buNone/>
            </a:pPr>
            <a:endParaRPr lang="en-US" sz="1300" dirty="0"/>
          </a:p>
          <a:p>
            <a:r>
              <a:rPr lang="en-US" dirty="0"/>
              <a:t>Fill missing Values/Impute</a:t>
            </a:r>
          </a:p>
          <a:p>
            <a:pPr marL="0" indent="0">
              <a:buNone/>
            </a:pPr>
            <a:r>
              <a:rPr lang="en-US" dirty="0"/>
              <a:t>	</a:t>
            </a:r>
            <a:r>
              <a:rPr lang="en-US" sz="1400" dirty="0"/>
              <a:t> emp_title 	– Missing values ignored in this column as it differ, and we can’t  impute it with a modal value</a:t>
            </a:r>
          </a:p>
          <a:p>
            <a:pPr marL="0" indent="0">
              <a:buNone/>
            </a:pPr>
            <a:r>
              <a:rPr lang="en-US" sz="1400" dirty="0"/>
              <a:t>	 title		–  Only 11 missing values which can be imputed from the column purpose</a:t>
            </a:r>
          </a:p>
          <a:p>
            <a:pPr marL="0" indent="0">
              <a:buNone/>
            </a:pPr>
            <a:endParaRPr lang="en-US" sz="1400" dirty="0"/>
          </a:p>
          <a:p>
            <a:r>
              <a:rPr lang="en-US" dirty="0"/>
              <a:t>Fix Data</a:t>
            </a:r>
          </a:p>
          <a:p>
            <a:pPr marL="0" indent="0">
              <a:buNone/>
            </a:pPr>
            <a:r>
              <a:rPr lang="en-US" dirty="0"/>
              <a:t>	</a:t>
            </a:r>
            <a:r>
              <a:rPr lang="en-US" sz="1400" dirty="0"/>
              <a:t> 1. Convert interest rate column into Float</a:t>
            </a:r>
          </a:p>
          <a:p>
            <a:pPr marL="0" indent="0">
              <a:buNone/>
            </a:pPr>
            <a:r>
              <a:rPr lang="en-US" sz="1400" dirty="0"/>
              <a:t>	 2. Extract only the number of years from emp_length column</a:t>
            </a:r>
          </a:p>
          <a:p>
            <a:pPr marL="0" indent="0">
              <a:buNone/>
            </a:pPr>
            <a:endParaRPr lang="en-US" sz="1400" dirty="0"/>
          </a:p>
          <a:p>
            <a:r>
              <a:rPr lang="en-US" dirty="0"/>
              <a:t>Sanity Checks</a:t>
            </a:r>
          </a:p>
          <a:p>
            <a:pPr marL="0" indent="0">
              <a:buNone/>
            </a:pPr>
            <a:r>
              <a:rPr lang="en-US" dirty="0"/>
              <a:t>	</a:t>
            </a:r>
            <a:r>
              <a:rPr lang="en-US" sz="1400" dirty="0"/>
              <a:t>Check if there are any other loan status apart from Fully Paid or Charged off</a:t>
            </a:r>
          </a:p>
          <a:p>
            <a:pPr marL="0" indent="0">
              <a:buNone/>
            </a:pPr>
            <a:r>
              <a:rPr lang="en-US" sz="1400" dirty="0"/>
              <a:t>	Make sure that loan amount requested by borrower is less than agency approved funded amount and funded 	amount invested by the lender.</a:t>
            </a:r>
          </a:p>
          <a:p>
            <a:pPr marL="0" indent="0">
              <a:buNone/>
            </a:pPr>
            <a:r>
              <a:rPr lang="en-US" sz="1400" dirty="0"/>
              <a:t>	</a:t>
            </a:r>
          </a:p>
          <a:p>
            <a:pPr marL="0" indent="0">
              <a:buNone/>
            </a:pPr>
            <a:r>
              <a:rPr lang="en-US" dirty="0"/>
              <a:t>	</a:t>
            </a:r>
          </a:p>
        </p:txBody>
      </p:sp>
    </p:spTree>
    <p:extLst>
      <p:ext uri="{BB962C8B-B14F-4D97-AF65-F5344CB8AC3E}">
        <p14:creationId xmlns:p14="http://schemas.microsoft.com/office/powerpoint/2010/main" val="4286055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656B8-ADF5-20B4-E0D4-17893552A91A}"/>
              </a:ext>
            </a:extLst>
          </p:cNvPr>
          <p:cNvSpPr>
            <a:spLocks noGrp="1"/>
          </p:cNvSpPr>
          <p:nvPr>
            <p:ph type="title"/>
          </p:nvPr>
        </p:nvSpPr>
        <p:spPr>
          <a:xfrm>
            <a:off x="2592925" y="624110"/>
            <a:ext cx="8911687" cy="595090"/>
          </a:xfrm>
        </p:spPr>
        <p:txBody>
          <a:bodyPr>
            <a:normAutofit fontScale="90000"/>
          </a:bodyPr>
          <a:lstStyle/>
          <a:p>
            <a:r>
              <a:rPr lang="en-US" dirty="0">
                <a:latin typeface="Broadway" pitchFamily="82" charset="77"/>
              </a:rPr>
              <a:t>Outlier Analysis</a:t>
            </a:r>
            <a:endParaRPr lang="en-US" dirty="0"/>
          </a:p>
        </p:txBody>
      </p:sp>
      <p:sp>
        <p:nvSpPr>
          <p:cNvPr id="3" name="Content Placeholder 2">
            <a:extLst>
              <a:ext uri="{FF2B5EF4-FFF2-40B4-BE49-F238E27FC236}">
                <a16:creationId xmlns:a16="http://schemas.microsoft.com/office/drawing/2014/main" id="{6CD1AA0E-8D81-64AA-8B36-E1E79023C45D}"/>
              </a:ext>
            </a:extLst>
          </p:cNvPr>
          <p:cNvSpPr>
            <a:spLocks noGrp="1"/>
          </p:cNvSpPr>
          <p:nvPr>
            <p:ph idx="1"/>
          </p:nvPr>
        </p:nvSpPr>
        <p:spPr>
          <a:xfrm>
            <a:off x="2589212" y="1330329"/>
            <a:ext cx="9602788" cy="5527671"/>
          </a:xfrm>
        </p:spPr>
        <p:txBody>
          <a:bodyPr/>
          <a:lstStyle/>
          <a:p>
            <a:pPr marL="0" indent="0">
              <a:buNone/>
            </a:pPr>
            <a:endParaRPr lang="en-US" dirty="0"/>
          </a:p>
          <a:p>
            <a:pPr marL="0" indent="0">
              <a:buNone/>
            </a:pPr>
            <a:endParaRPr lang="en-US" dirty="0"/>
          </a:p>
          <a:p>
            <a:pPr marL="0" indent="0">
              <a:buNone/>
            </a:pPr>
            <a:endParaRPr lang="en-US" dirty="0"/>
          </a:p>
        </p:txBody>
      </p:sp>
      <p:pic>
        <p:nvPicPr>
          <p:cNvPr id="10" name="Picture 8">
            <a:extLst>
              <a:ext uri="{FF2B5EF4-FFF2-40B4-BE49-F238E27FC236}">
                <a16:creationId xmlns:a16="http://schemas.microsoft.com/office/drawing/2014/main" id="{A1068444-AEC8-E845-3AC9-7021E5D6CA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8637" y="1597048"/>
            <a:ext cx="2211114" cy="28194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98E471AC-CD25-87D5-1F8A-B1DA513DAC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9791" y="1597047"/>
            <a:ext cx="2417002" cy="28194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6">
            <a:extLst>
              <a:ext uri="{FF2B5EF4-FFF2-40B4-BE49-F238E27FC236}">
                <a16:creationId xmlns:a16="http://schemas.microsoft.com/office/drawing/2014/main" id="{0A0DDB15-9968-7D9A-A612-8ACAC4F02D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6833" y="1597046"/>
            <a:ext cx="2874342" cy="281940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8857A1DD-0A74-C8C1-7C0E-7DF542DBE270}"/>
              </a:ext>
            </a:extLst>
          </p:cNvPr>
          <p:cNvSpPr txBox="1"/>
          <p:nvPr/>
        </p:nvSpPr>
        <p:spPr>
          <a:xfrm>
            <a:off x="2688637" y="4653093"/>
            <a:ext cx="8136835" cy="1215717"/>
          </a:xfrm>
          <a:prstGeom prst="rect">
            <a:avLst/>
          </a:prstGeom>
          <a:noFill/>
        </p:spPr>
        <p:txBody>
          <a:bodyPr wrap="square" rtlCol="0">
            <a:spAutoFit/>
          </a:bodyPr>
          <a:lstStyle/>
          <a:p>
            <a:r>
              <a:rPr lang="en-US" sz="1600" b="1" dirty="0">
                <a:solidFill>
                  <a:srgbClr val="0070C0"/>
                </a:solidFill>
              </a:rPr>
              <a:t>Insights:</a:t>
            </a:r>
          </a:p>
          <a:p>
            <a:r>
              <a:rPr lang="en-US" sz="1100" dirty="0"/>
              <a:t>1. The 75th Percentile for int_rate falls between 12.5% and 15.0%. There are loan applications which have int_rate beyond the 75th percentile</a:t>
            </a:r>
          </a:p>
          <a:p>
            <a:r>
              <a:rPr lang="en-US" sz="1100" dirty="0"/>
              <a:t>2. Loan amount has 75th percentile around 15K. Max goes around 35K which is not a huge amount. We cannot consider this loan amounts having outliers for our analysis</a:t>
            </a:r>
          </a:p>
          <a:p>
            <a:r>
              <a:rPr lang="en-US" sz="1100" dirty="0"/>
              <a:t>3. Annual income overall is less than 100K which is very common in US</a:t>
            </a:r>
          </a:p>
        </p:txBody>
      </p:sp>
      <p:sp>
        <p:nvSpPr>
          <p:cNvPr id="14" name="TextBox 13">
            <a:extLst>
              <a:ext uri="{FF2B5EF4-FFF2-40B4-BE49-F238E27FC236}">
                <a16:creationId xmlns:a16="http://schemas.microsoft.com/office/drawing/2014/main" id="{977EF01D-337A-5895-BF5D-F2994C95CA6D}"/>
              </a:ext>
            </a:extLst>
          </p:cNvPr>
          <p:cNvSpPr txBox="1"/>
          <p:nvPr/>
        </p:nvSpPr>
        <p:spPr>
          <a:xfrm>
            <a:off x="2688637" y="6115672"/>
            <a:ext cx="8136835" cy="523220"/>
          </a:xfrm>
          <a:prstGeom prst="rect">
            <a:avLst/>
          </a:prstGeom>
          <a:noFill/>
        </p:spPr>
        <p:txBody>
          <a:bodyPr wrap="square" rtlCol="0">
            <a:spAutoFit/>
          </a:bodyPr>
          <a:lstStyle/>
          <a:p>
            <a:r>
              <a:rPr lang="en-US" sz="1600" b="1" dirty="0">
                <a:solidFill>
                  <a:srgbClr val="0070C0"/>
                </a:solidFill>
              </a:rPr>
              <a:t>Recommendations:</a:t>
            </a:r>
          </a:p>
          <a:p>
            <a:r>
              <a:rPr lang="en-IN" sz="1200" dirty="0"/>
              <a:t>We will retain the data frame as the number of records is minimal and will not impact analysis.</a:t>
            </a:r>
          </a:p>
        </p:txBody>
      </p:sp>
    </p:spTree>
    <p:extLst>
      <p:ext uri="{BB962C8B-B14F-4D97-AF65-F5344CB8AC3E}">
        <p14:creationId xmlns:p14="http://schemas.microsoft.com/office/powerpoint/2010/main" val="3318784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C2DFC-E306-BB5A-74FB-7DEA3EABF05E}"/>
              </a:ext>
            </a:extLst>
          </p:cNvPr>
          <p:cNvSpPr>
            <a:spLocks noGrp="1"/>
          </p:cNvSpPr>
          <p:nvPr>
            <p:ph type="title"/>
          </p:nvPr>
        </p:nvSpPr>
        <p:spPr>
          <a:xfrm>
            <a:off x="2592925" y="624110"/>
            <a:ext cx="8911687" cy="731724"/>
          </a:xfrm>
        </p:spPr>
        <p:txBody>
          <a:bodyPr/>
          <a:lstStyle/>
          <a:p>
            <a:r>
              <a:rPr lang="en-US" dirty="0">
                <a:latin typeface="Broadway" pitchFamily="82" charset="77"/>
              </a:rPr>
              <a:t>Data Analysis - Univariate</a:t>
            </a:r>
          </a:p>
        </p:txBody>
      </p:sp>
      <p:sp>
        <p:nvSpPr>
          <p:cNvPr id="3" name="Content Placeholder 2">
            <a:extLst>
              <a:ext uri="{FF2B5EF4-FFF2-40B4-BE49-F238E27FC236}">
                <a16:creationId xmlns:a16="http://schemas.microsoft.com/office/drawing/2014/main" id="{DA94E293-54B7-DAAA-ED03-73C0332C9133}"/>
              </a:ext>
            </a:extLst>
          </p:cNvPr>
          <p:cNvSpPr>
            <a:spLocks noGrp="1"/>
          </p:cNvSpPr>
          <p:nvPr>
            <p:ph idx="1"/>
          </p:nvPr>
        </p:nvSpPr>
        <p:spPr>
          <a:xfrm>
            <a:off x="2589212" y="1355834"/>
            <a:ext cx="8915400" cy="4878056"/>
          </a:xfrm>
        </p:spPr>
        <p:txBody>
          <a:bodyPr/>
          <a:lstStyle/>
          <a:p>
            <a:pPr marL="0" indent="0">
              <a:buNone/>
            </a:pPr>
            <a:r>
              <a:rPr lang="en-US" dirty="0"/>
              <a:t>Univariate Analysis: Numerical variables</a:t>
            </a:r>
          </a:p>
          <a:p>
            <a:pPr marL="0" indent="0">
              <a:buNone/>
            </a:pPr>
            <a:r>
              <a:rPr lang="en-US" sz="1200" dirty="0"/>
              <a:t>	Under this section numerical variables were analyzed to determine the frequency of occurrence, distribution and composition. Next few slides will list those analysis done.</a:t>
            </a:r>
          </a:p>
        </p:txBody>
      </p:sp>
      <p:pic>
        <p:nvPicPr>
          <p:cNvPr id="2050" name="Picture 2">
            <a:extLst>
              <a:ext uri="{FF2B5EF4-FFF2-40B4-BE49-F238E27FC236}">
                <a16:creationId xmlns:a16="http://schemas.microsoft.com/office/drawing/2014/main" id="{1780636B-91CB-97DC-9801-0AC2DAC47C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2202431"/>
            <a:ext cx="2194339" cy="286219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BD8017F-B2F4-5BFA-F30E-A9E0234142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6799" y="2202430"/>
            <a:ext cx="3144838" cy="286219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7B281330-3316-1006-2274-870F0671A8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1882" y="2244803"/>
            <a:ext cx="2561811" cy="27774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335629F-97F8-E666-C2DE-A4A09EEBBBEB}"/>
              </a:ext>
            </a:extLst>
          </p:cNvPr>
          <p:cNvSpPr txBox="1"/>
          <p:nvPr/>
        </p:nvSpPr>
        <p:spPr>
          <a:xfrm>
            <a:off x="2589212" y="5149004"/>
            <a:ext cx="9231727" cy="892552"/>
          </a:xfrm>
          <a:prstGeom prst="rect">
            <a:avLst/>
          </a:prstGeom>
          <a:noFill/>
        </p:spPr>
        <p:txBody>
          <a:bodyPr wrap="square" rtlCol="0">
            <a:spAutoFit/>
          </a:bodyPr>
          <a:lstStyle/>
          <a:p>
            <a:r>
              <a:rPr lang="en-US" sz="1600" b="1" dirty="0">
                <a:solidFill>
                  <a:srgbClr val="0070C0"/>
                </a:solidFill>
              </a:rPr>
              <a:t>Insights – </a:t>
            </a:r>
          </a:p>
          <a:p>
            <a:r>
              <a:rPr lang="en-US" sz="1200" dirty="0"/>
              <a:t>Interest rates are generally around 10 to 15.5 % for many borrowers.</a:t>
            </a:r>
          </a:p>
          <a:p>
            <a:r>
              <a:rPr lang="en-US" sz="1200" dirty="0"/>
              <a:t>Annual income on average is low for all applicants. Around 15K</a:t>
            </a:r>
          </a:p>
          <a:p>
            <a:r>
              <a:rPr lang="en-US" sz="1200" dirty="0"/>
              <a:t>Installments paid are in higher count when it is less than $500</a:t>
            </a:r>
          </a:p>
        </p:txBody>
      </p:sp>
    </p:spTree>
    <p:extLst>
      <p:ext uri="{BB962C8B-B14F-4D97-AF65-F5344CB8AC3E}">
        <p14:creationId xmlns:p14="http://schemas.microsoft.com/office/powerpoint/2010/main" val="2516064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729B1-589A-070F-4C8F-C0358027C74F}"/>
              </a:ext>
            </a:extLst>
          </p:cNvPr>
          <p:cNvSpPr>
            <a:spLocks noGrp="1"/>
          </p:cNvSpPr>
          <p:nvPr>
            <p:ph type="title"/>
          </p:nvPr>
        </p:nvSpPr>
        <p:spPr>
          <a:xfrm>
            <a:off x="2589212" y="284895"/>
            <a:ext cx="8911687" cy="805297"/>
          </a:xfrm>
        </p:spPr>
        <p:txBody>
          <a:bodyPr/>
          <a:lstStyle/>
          <a:p>
            <a:r>
              <a:rPr lang="en-US" dirty="0">
                <a:latin typeface="Broadway" pitchFamily="82" charset="77"/>
              </a:rPr>
              <a:t>Univariate Contd…</a:t>
            </a:r>
            <a:endParaRPr lang="en-US" dirty="0"/>
          </a:p>
        </p:txBody>
      </p:sp>
      <p:sp>
        <p:nvSpPr>
          <p:cNvPr id="3" name="Content Placeholder 2">
            <a:extLst>
              <a:ext uri="{FF2B5EF4-FFF2-40B4-BE49-F238E27FC236}">
                <a16:creationId xmlns:a16="http://schemas.microsoft.com/office/drawing/2014/main" id="{C942DC99-1247-1CDF-5E93-D4051C25C08E}"/>
              </a:ext>
            </a:extLst>
          </p:cNvPr>
          <p:cNvSpPr>
            <a:spLocks noGrp="1"/>
          </p:cNvSpPr>
          <p:nvPr>
            <p:ph idx="1"/>
          </p:nvPr>
        </p:nvSpPr>
        <p:spPr>
          <a:xfrm>
            <a:off x="2395882" y="914401"/>
            <a:ext cx="9796117" cy="6559826"/>
          </a:xfrm>
        </p:spPr>
        <p:txBody>
          <a:bodyPr/>
          <a:lstStyle/>
          <a:p>
            <a:pPr marL="0" indent="0">
              <a:buNone/>
            </a:pPr>
            <a:r>
              <a:rPr lang="en-US" dirty="0"/>
              <a:t>Segmented Univariate –</a:t>
            </a:r>
          </a:p>
          <a:p>
            <a:pPr marL="0" indent="0">
              <a:buNone/>
            </a:pPr>
            <a:r>
              <a:rPr lang="en-US" dirty="0"/>
              <a:t>	</a:t>
            </a:r>
            <a:r>
              <a:rPr lang="en-US" sz="1200" dirty="0"/>
              <a:t>Under this section segmented univariate analysis  done to determine the distribution and composition. Refer to insights gained from these –</a:t>
            </a:r>
          </a:p>
          <a:p>
            <a:pPr marL="0" indent="0">
              <a:buNone/>
            </a:pPr>
            <a:endParaRPr lang="en-US" sz="1200" dirty="0"/>
          </a:p>
        </p:txBody>
      </p:sp>
      <p:pic>
        <p:nvPicPr>
          <p:cNvPr id="3074" name="Picture 2">
            <a:extLst>
              <a:ext uri="{FF2B5EF4-FFF2-40B4-BE49-F238E27FC236}">
                <a16:creationId xmlns:a16="http://schemas.microsoft.com/office/drawing/2014/main" id="{7D903A67-73D1-2ADF-8D3C-860737DA2E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5882" y="2148449"/>
            <a:ext cx="2462143" cy="227696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E23A750-FE15-7E74-8BD5-F0B2608A5E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5067" y="2148449"/>
            <a:ext cx="2864678" cy="246249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A064A960-1B7A-5C84-8653-78D2CFDC2E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6787" y="2148448"/>
            <a:ext cx="3584161" cy="25117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BEF2B3D-7EBC-56C3-528C-1B0213268FC2}"/>
              </a:ext>
            </a:extLst>
          </p:cNvPr>
          <p:cNvSpPr txBox="1"/>
          <p:nvPr/>
        </p:nvSpPr>
        <p:spPr>
          <a:xfrm>
            <a:off x="2589212" y="4817077"/>
            <a:ext cx="9231727" cy="1077218"/>
          </a:xfrm>
          <a:prstGeom prst="rect">
            <a:avLst/>
          </a:prstGeom>
          <a:noFill/>
        </p:spPr>
        <p:txBody>
          <a:bodyPr wrap="square" rtlCol="0">
            <a:spAutoFit/>
          </a:bodyPr>
          <a:lstStyle/>
          <a:p>
            <a:r>
              <a:rPr lang="en-US" sz="1600" b="1" dirty="0">
                <a:solidFill>
                  <a:srgbClr val="0070C0"/>
                </a:solidFill>
              </a:rPr>
              <a:t>Insights – </a:t>
            </a:r>
          </a:p>
          <a:p>
            <a:pPr marL="228600" indent="-228600">
              <a:buAutoNum type="arabicPeriod"/>
            </a:pPr>
            <a:r>
              <a:rPr lang="en-US" sz="1200" dirty="0"/>
              <a:t>85 % of loans have their status as ‘Fully Paid’ and 14% Charged Off</a:t>
            </a:r>
          </a:p>
          <a:p>
            <a:pPr marL="228600" indent="-228600">
              <a:buAutoNum type="arabicPeriod"/>
            </a:pPr>
            <a:r>
              <a:rPr lang="en-US" sz="1200" dirty="0"/>
              <a:t> Annual income – 43% of applications not verified, 25% verified by 3rd party and 31% verified.</a:t>
            </a:r>
          </a:p>
          <a:p>
            <a:r>
              <a:rPr lang="en-US" sz="1200" dirty="0"/>
              <a:t>3.   Equal amount of people either RENT a home or have a MORTGAGE and very few OWN home without any mortgage.</a:t>
            </a:r>
          </a:p>
          <a:p>
            <a:endParaRPr lang="en-US" sz="1200" dirty="0"/>
          </a:p>
        </p:txBody>
      </p:sp>
      <p:sp>
        <p:nvSpPr>
          <p:cNvPr id="6" name="TextBox 5">
            <a:extLst>
              <a:ext uri="{FF2B5EF4-FFF2-40B4-BE49-F238E27FC236}">
                <a16:creationId xmlns:a16="http://schemas.microsoft.com/office/drawing/2014/main" id="{65C7001D-D8EE-DE73-4B3B-CE72AE671A50}"/>
              </a:ext>
            </a:extLst>
          </p:cNvPr>
          <p:cNvSpPr txBox="1"/>
          <p:nvPr/>
        </p:nvSpPr>
        <p:spPr>
          <a:xfrm>
            <a:off x="2589211" y="5899431"/>
            <a:ext cx="9231727" cy="523220"/>
          </a:xfrm>
          <a:prstGeom prst="rect">
            <a:avLst/>
          </a:prstGeom>
          <a:noFill/>
        </p:spPr>
        <p:txBody>
          <a:bodyPr wrap="square" rtlCol="0">
            <a:spAutoFit/>
          </a:bodyPr>
          <a:lstStyle/>
          <a:p>
            <a:r>
              <a:rPr lang="en-US" sz="1600" b="1" dirty="0">
                <a:solidFill>
                  <a:srgbClr val="0070C0"/>
                </a:solidFill>
              </a:rPr>
              <a:t>Recommendations – </a:t>
            </a:r>
          </a:p>
          <a:p>
            <a:pPr marL="228600" indent="-228600">
              <a:buAutoNum type="arabicPeriod"/>
            </a:pPr>
            <a:r>
              <a:rPr lang="en-US" sz="1200" dirty="0"/>
              <a:t>Being on RENT/MORTGAGE and annual income verified by 3rd party/not verified might result in more defaulters</a:t>
            </a:r>
          </a:p>
        </p:txBody>
      </p:sp>
    </p:spTree>
    <p:extLst>
      <p:ext uri="{BB962C8B-B14F-4D97-AF65-F5344CB8AC3E}">
        <p14:creationId xmlns:p14="http://schemas.microsoft.com/office/powerpoint/2010/main" val="35560117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177</TotalTime>
  <Words>2417</Words>
  <Application>Microsoft Macintosh PowerPoint</Application>
  <PresentationFormat>Widescreen</PresentationFormat>
  <Paragraphs>223</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AkayaTelivigala</vt:lpstr>
      <vt:lpstr>Annai MN</vt:lpstr>
      <vt:lpstr>Arial</vt:lpstr>
      <vt:lpstr>Broadway</vt:lpstr>
      <vt:lpstr>Century Gothic</vt:lpstr>
      <vt:lpstr>Wingdings</vt:lpstr>
      <vt:lpstr>Wingdings 3</vt:lpstr>
      <vt:lpstr>Wisp</vt:lpstr>
      <vt:lpstr>Lending Club Data Case Study </vt:lpstr>
      <vt:lpstr>Table of Contents</vt:lpstr>
      <vt:lpstr>Problem Statement</vt:lpstr>
      <vt:lpstr>Data Understanding</vt:lpstr>
      <vt:lpstr>Data Cleaning</vt:lpstr>
      <vt:lpstr>Data Manipulation/Imputation</vt:lpstr>
      <vt:lpstr>Outlier Analysis</vt:lpstr>
      <vt:lpstr>Data Analysis - Univariate</vt:lpstr>
      <vt:lpstr>Univariate Contd…</vt:lpstr>
      <vt:lpstr>Univariate Contd…</vt:lpstr>
      <vt:lpstr>Data Analysis - Bivariate</vt:lpstr>
      <vt:lpstr>Bivariate Contd…</vt:lpstr>
      <vt:lpstr>Bivariate Contd…</vt:lpstr>
      <vt:lpstr>Multivariate analysis</vt:lpstr>
      <vt:lpstr>Multivariate Contd…</vt:lpstr>
      <vt:lpstr>Multivariate Contd…</vt:lpstr>
      <vt:lpstr>Multivariate Contd…</vt:lpstr>
      <vt:lpstr>Multivariate Contd…</vt:lpstr>
      <vt:lpstr>Multivariate Contd…</vt:lpstr>
      <vt:lpstr>Multivariate Contd…</vt:lpstr>
      <vt:lpstr>Multivariate Contd…</vt:lpstr>
      <vt:lpstr>Multivariate Contd…</vt:lpstr>
      <vt:lpstr>Lower annual income seems to be a high-risk factor from above visualizations. Let's try to understand how the employment length affects this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Data Case Study </dc:title>
  <dc:creator>13020</dc:creator>
  <cp:lastModifiedBy>13020</cp:lastModifiedBy>
  <cp:revision>14</cp:revision>
  <dcterms:created xsi:type="dcterms:W3CDTF">2022-08-09T15:00:19Z</dcterms:created>
  <dcterms:modified xsi:type="dcterms:W3CDTF">2022-08-09T17:57:33Z</dcterms:modified>
</cp:coreProperties>
</file>