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7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A9534-D6B2-B2AA-CFC5-0ABC1D44B3A8}" v="68" dt="2022-09-02T14:28:42.555"/>
    <p1510:client id="{7612E364-DCA9-4A7D-AF69-622FF75DC4E1}" v="233" dt="2022-09-01T01:59:11.543"/>
    <p1510:client id="{8AF5105F-280E-95B6-D9B8-29AA7242A01B}" v="93" dt="2022-09-06T01:33:18.036"/>
    <p1510:client id="{C7A756E5-ACDA-D344-13C3-7825D200CDEF}" v="83" dt="2022-09-02T02:01:11.608"/>
    <p1510:client id="{D2CCCAB1-639C-9417-AC09-A8CDB670CEEE}" v="137" dt="2022-09-06T01:35:4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A3F8-5B85-43F7-9EFA-4615F3B517A6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AB566-271B-40C7-B81B-EAC73E6D6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/>
              <a:t>https://ko.wikipedia.org/wiki/CD_%ED%94%8C%EB%A0%88%EC%9D%B4%EC%96%B4</a:t>
            </a:r>
          </a:p>
          <a:p>
            <a:r>
              <a:rPr lang="en-US" altLang="ko-KR">
                <a:ea typeface="맑은 고딕"/>
              </a:rPr>
              <a:t>- </a:t>
            </a:r>
            <a:r>
              <a:rPr lang="en-US"/>
              <a:t>https://youtu.be/b5hCZ3Y4xpQ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AB566-271B-40C7-B81B-EAC73E6D66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1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4BF5-20A9-9D30-E4C4-2077229B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DF6B0-4793-FC26-BC23-58BF4BAB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F1F5E-4326-AD9E-8B46-AF630B02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6E00B-9C48-DAE4-1025-D5BA5D93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21AD0-8A56-30A7-F9B4-BC2B414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1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D89A-F630-5866-6828-EB51EA7D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72500-06F3-1214-8E0D-76E2B731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413F-1610-FAAF-A0C6-C8855539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C861-5AFE-E747-09A3-2D0C727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3FF7F-AF88-6733-9A5B-3ADF0E9D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50F71-1822-326D-2DFD-32E58AB0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76B7E-7528-9126-9CB3-6B9BC143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A9A55-26A2-8612-4187-E78C6DD3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07B9-2D17-3D62-2621-F4F2EC7A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512B-FEEA-CDEF-8C2A-775C2F28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7B329-72BD-265A-2A2B-08CFC5FC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80BB-F88B-6391-B501-B936AD3A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DC06B-0B41-BDF6-5DEB-2A687D28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4689C-EEEF-9AB1-1F22-DC64775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9F8D9-133E-C983-9D4F-1B2C1CF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D2AB-B64D-3F16-FBA5-7596A654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6C1D7-AFF1-3E50-FF75-2CFEF243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4EB4A-1F43-7A7F-6E14-266F3636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DF653-4A3A-ADB5-0EEA-F99E42E3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BD32D-C6AF-7D6C-016A-2114ABF6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569C-07DB-0D0A-8C87-0B71FCE7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476B2-78EA-5DE5-6563-016075F7A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192D7-48C1-6B0F-622C-C3C0CB15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80EDF-6F8B-4CB8-DBCC-B5F9B906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72EC9-9C1B-8594-6207-8E307C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A4333-0766-3025-E30E-08D8C1C5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2A8-883D-743B-7C9D-767CF8B5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44F83-2B54-5F0B-7CB4-AFC8D1D0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EE2A4-0288-2E45-3BA2-6C025576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006E1-9C79-1206-AD9A-15290D8A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4EF7A-27AE-CD91-A24C-7F561BBE1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A6FC0-987F-CA4D-CE68-B4B81698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02FA9-0D2A-E45C-2C9A-9C370FA6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00ACE-FF7E-FDE5-E18C-54D72F98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E888-DA9E-D018-42AF-34966E64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EBD917-B0F1-7DDF-4667-2DF66F32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ED2834-EDCF-53FC-09F7-9AA42EAF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09061-CB40-01B3-00C9-F9E31AD0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5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D1663-1D88-42FA-808F-0D458B5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57DF47-567B-28CB-6C85-03D655F2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C9812-81AF-3004-CD77-011B301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5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759B-0897-277A-83AE-B22FFD0B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67B50-1B58-EF9D-8B83-3804476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C8BD6-EA7C-90C5-F546-0C92BE7E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503AB-B178-DD2D-5AB6-E7B01284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44FDE-B60B-C8BC-33AC-F35A10F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E42D3-9D0D-A101-7A0B-EE045120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858AF-7847-696E-56A0-EC8574CF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FA266-307A-F8F4-5F13-0757EF29F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4A306-274E-1D59-B5C2-06006A07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339AE-D676-A9D5-8468-B9EBACCB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6652-47F4-4F90-AA01-68A63F2B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85FE1-07DE-BD61-E771-B17C9A9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4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6A41D-1ECE-68EA-7A5E-A61EE65F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CEB9A-B34E-A0C6-EF2D-4F767058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43DB-090E-F3F8-AAC2-8CA01327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3CF2-0678-4FB1-9DC4-1CB07B4F4224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81E08-A2D0-AC76-1ED5-B07083301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1926-F58E-1439-0A96-4AF7D7EB0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_%EA%B0%9C%EB%B0%9C_%ED%94%84%EB%A1%9C%EC%84%B8%EC%8A%A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6217741-EBE2-7234-010A-4C07D519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1587"/>
            <a:ext cx="12232705" cy="6867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8FD81-8E51-ED17-0B1D-5CBC59E41AEC}"/>
              </a:ext>
            </a:extLst>
          </p:cNvPr>
          <p:cNvSpPr txBox="1"/>
          <p:nvPr/>
        </p:nvSpPr>
        <p:spPr>
          <a:xfrm>
            <a:off x="7565837" y="5791573"/>
            <a:ext cx="45466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800" b="1" err="1">
                <a:solidFill>
                  <a:srgbClr val="FFFFFF"/>
                </a:solidFill>
                <a:ea typeface="맑은 고딕"/>
              </a:rPr>
              <a:t>Test-Driven</a:t>
            </a:r>
            <a:r>
              <a:rPr lang="ko-KR" altLang="en-US" sz="2800" b="1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2800" b="1" err="1">
                <a:solidFill>
                  <a:srgbClr val="FFFFFF"/>
                </a:solidFill>
                <a:ea typeface="맑은 고딕"/>
              </a:rPr>
              <a:t>Development</a:t>
            </a:r>
            <a:br>
              <a:rPr lang="ko-KR" altLang="en-US" sz="2800" b="1">
                <a:solidFill>
                  <a:srgbClr val="FFFFFF"/>
                </a:solidFill>
                <a:ea typeface="맑은 고딕"/>
              </a:rPr>
            </a:br>
            <a:r>
              <a:rPr lang="ko-KR" altLang="en-US" b="1">
                <a:solidFill>
                  <a:srgbClr val="FFFFFF"/>
                </a:solidFill>
                <a:ea typeface="맑은 고딕"/>
              </a:rPr>
              <a:t>- </a:t>
            </a:r>
            <a:r>
              <a:rPr lang="ko-KR" altLang="en-US" b="1" err="1">
                <a:solidFill>
                  <a:srgbClr val="FFFFFF"/>
                </a:solidFill>
                <a:ea typeface="맑은 고딕"/>
              </a:rPr>
              <a:t>SangHyeon.Kim</a:t>
            </a:r>
            <a:endParaRPr lang="ko-KR" altLang="en-US" sz="2000" b="1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949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1140690" y="3167390"/>
            <a:ext cx="991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라이브 </a:t>
            </a:r>
            <a:r>
              <a:rPr lang="en-US" altLang="ko-KR" sz="2800" b="1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62746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1741208"/>
            <a:ext cx="609600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풀이해야 할 문제 (이슈)</a:t>
            </a:r>
            <a:endParaRPr lang="en-US" altLang="ko-KR"/>
          </a:p>
          <a:p>
            <a:pPr algn="ctr"/>
            <a:endParaRPr lang="en-US" altLang="ko-KR" b="1"/>
          </a:p>
          <a:p>
            <a:pPr algn="ctr"/>
            <a:r>
              <a:rPr lang="en-US" altLang="ko-KR" sz="2800" b="1"/>
              <a:t>CD Player</a:t>
            </a:r>
            <a:endParaRPr lang="ko-KR" altLang="en-US" sz="2800" b="1"/>
          </a:p>
        </p:txBody>
      </p:sp>
      <p:pic>
        <p:nvPicPr>
          <p:cNvPr id="3074" name="Picture 2" descr="SONY 포터블CD플레이어 D-EJ775 화이트 :: 사운드맨">
            <a:extLst>
              <a:ext uri="{FF2B5EF4-FFF2-40B4-BE49-F238E27FC236}">
                <a16:creationId xmlns:a16="http://schemas.microsoft.com/office/drawing/2014/main" id="{C69D8AB7-ADA3-D0FF-86E1-FE6CB99B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41807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12239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이슈 해결 흐름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B310C-934F-DA78-E20E-756FD917EE9B}"/>
              </a:ext>
            </a:extLst>
          </p:cNvPr>
          <p:cNvSpPr/>
          <p:nvPr/>
        </p:nvSpPr>
        <p:spPr>
          <a:xfrm>
            <a:off x="2241924" y="3112315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이해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240482-81FE-8B1D-FBB3-8BFE56C8C126}"/>
              </a:ext>
            </a:extLst>
          </p:cNvPr>
          <p:cNvSpPr/>
          <p:nvPr/>
        </p:nvSpPr>
        <p:spPr>
          <a:xfrm>
            <a:off x="4481742" y="3112315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작업 스케치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2B8428-9328-2C47-F7DC-56FF67EC80D9}"/>
              </a:ext>
            </a:extLst>
          </p:cNvPr>
          <p:cNvSpPr/>
          <p:nvPr/>
        </p:nvSpPr>
        <p:spPr>
          <a:xfrm>
            <a:off x="6588448" y="3140296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Task </a:t>
            </a:r>
            <a:r>
              <a:rPr lang="ko-KR" altLang="en-US" sz="1400"/>
              <a:t>쪼개기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82AD2-23D7-9D0C-0B32-D451878AE6AB}"/>
              </a:ext>
            </a:extLst>
          </p:cNvPr>
          <p:cNvSpPr/>
          <p:nvPr/>
        </p:nvSpPr>
        <p:spPr>
          <a:xfrm>
            <a:off x="8920630" y="3140296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작업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76661-6AC6-C967-6D56-7704163EB38C}"/>
              </a:ext>
            </a:extLst>
          </p:cNvPr>
          <p:cNvCxnSpPr>
            <a:cxnSpLocks/>
          </p:cNvCxnSpPr>
          <p:nvPr/>
        </p:nvCxnSpPr>
        <p:spPr>
          <a:xfrm>
            <a:off x="3664324" y="3440206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DBE011-B045-9177-8DAC-F33626BEA2C9}"/>
              </a:ext>
            </a:extLst>
          </p:cNvPr>
          <p:cNvCxnSpPr>
            <a:cxnSpLocks/>
          </p:cNvCxnSpPr>
          <p:nvPr/>
        </p:nvCxnSpPr>
        <p:spPr>
          <a:xfrm>
            <a:off x="8010848" y="346818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D4F57C-6D6E-6452-4ABD-E3B36E77EE3E}"/>
              </a:ext>
            </a:extLst>
          </p:cNvPr>
          <p:cNvSpPr/>
          <p:nvPr/>
        </p:nvSpPr>
        <p:spPr>
          <a:xfrm>
            <a:off x="9548703" y="3796078"/>
            <a:ext cx="794327" cy="3186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chemeClr val="tx1"/>
                </a:solidFill>
              </a:rPr>
              <a:t>With TDD</a:t>
            </a:r>
            <a:endParaRPr lang="ko-KR" altLang="en-US" sz="1000" i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7">
            <a:extLst>
              <a:ext uri="{FF2B5EF4-FFF2-40B4-BE49-F238E27FC236}">
                <a16:creationId xmlns:a16="http://schemas.microsoft.com/office/drawing/2014/main" id="{59733B65-FD4E-F262-0535-7E240017BF13}"/>
              </a:ext>
            </a:extLst>
          </p:cNvPr>
          <p:cNvCxnSpPr>
            <a:cxnSpLocks/>
          </p:cNvCxnSpPr>
          <p:nvPr/>
        </p:nvCxnSpPr>
        <p:spPr>
          <a:xfrm>
            <a:off x="5905500" y="3417794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12239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문제 이해</a:t>
            </a:r>
          </a:p>
        </p:txBody>
      </p:sp>
      <p:pic>
        <p:nvPicPr>
          <p:cNvPr id="7" name="Picture 2" descr="SONY 포터블CD플레이어 D-EJ775 화이트 :: 사운드맨">
            <a:extLst>
              <a:ext uri="{FF2B5EF4-FFF2-40B4-BE49-F238E27FC236}">
                <a16:creationId xmlns:a16="http://schemas.microsoft.com/office/drawing/2014/main" id="{4452F0EB-1C7B-7C03-A93C-2FC97033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86" y="2132810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좋은 만남, 좋은 음악 Art Rock">
            <a:extLst>
              <a:ext uri="{FF2B5EF4-FFF2-40B4-BE49-F238E27FC236}">
                <a16:creationId xmlns:a16="http://schemas.microsoft.com/office/drawing/2014/main" id="{25E9FB8D-8953-705B-D651-134642636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07" y="5013978"/>
            <a:ext cx="1212785" cy="12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2AAE8B-F6D1-2021-3F4F-8755B1A1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330" y="2929365"/>
            <a:ext cx="647711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3320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작업 스케치</a:t>
            </a:r>
          </a:p>
        </p:txBody>
      </p:sp>
    </p:spTree>
    <p:extLst>
      <p:ext uri="{BB962C8B-B14F-4D97-AF65-F5344CB8AC3E}">
        <p14:creationId xmlns:p14="http://schemas.microsoft.com/office/powerpoint/2010/main" val="32090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3320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/>
              <a:t>Task </a:t>
            </a:r>
            <a:r>
              <a:rPr lang="ko-KR" altLang="en-US" sz="2800" b="1"/>
              <a:t>쪼개기</a:t>
            </a:r>
          </a:p>
        </p:txBody>
      </p:sp>
    </p:spTree>
    <p:extLst>
      <p:ext uri="{BB962C8B-B14F-4D97-AF65-F5344CB8AC3E}">
        <p14:creationId xmlns:p14="http://schemas.microsoft.com/office/powerpoint/2010/main" val="90873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3320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907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DD] 테스트 주도 개발이란 무엇인가? : 네이버 블로그">
            <a:extLst>
              <a:ext uri="{FF2B5EF4-FFF2-40B4-BE49-F238E27FC236}">
                <a16:creationId xmlns:a16="http://schemas.microsoft.com/office/drawing/2014/main" id="{8B8D3399-4CB3-F074-D6F8-59399BCB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66" y="3539835"/>
            <a:ext cx="2321377" cy="232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F0290-27E0-0DA4-A799-97853333CFA5}"/>
              </a:ext>
            </a:extLst>
          </p:cNvPr>
          <p:cNvSpPr txBox="1"/>
          <p:nvPr/>
        </p:nvSpPr>
        <p:spPr>
          <a:xfrm>
            <a:off x="1108363" y="1911927"/>
            <a:ext cx="4974439" cy="10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0" i="0">
                <a:effectLst/>
                <a:latin typeface="Arial" panose="020B0604020202020204" pitchFamily="34" charset="0"/>
              </a:rPr>
              <a:t>매우 짧은 개발 사이클을 반복하는 </a:t>
            </a:r>
            <a:r>
              <a:rPr lang="ko-KR" altLang="en-US" sz="1100" b="0" i="0" strike="noStrike">
                <a:effectLst/>
                <a:latin typeface="Arial" panose="020B0604020202020204" pitchFamily="34" charset="0"/>
                <a:hlinkClick r:id="rId3" tooltip="소프트웨어 개발 프로세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소프트웨어 개발 프로세스</a:t>
            </a:r>
            <a:r>
              <a:rPr lang="ko-KR" altLang="en-US" sz="1100" b="0" i="0">
                <a:effectLst/>
                <a:latin typeface="Arial" panose="020B0604020202020204" pitchFamily="34" charset="0"/>
              </a:rPr>
              <a:t> 중 하나이다</a:t>
            </a:r>
            <a:r>
              <a:rPr lang="en-US" altLang="ko-KR" sz="1100" b="0" i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100" b="0" i="0">
                <a:effectLst/>
                <a:latin typeface="Arial" panose="020B0604020202020204" pitchFamily="34" charset="0"/>
              </a:rPr>
            </a:br>
            <a:r>
              <a:rPr lang="en-US" altLang="ko-KR" sz="1100" b="0" i="1"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0" i="1">
                <a:effectLst/>
                <a:latin typeface="Arial" panose="020B0604020202020204" pitchFamily="34" charset="0"/>
              </a:rPr>
              <a:t>위키피디아</a:t>
            </a:r>
            <a:r>
              <a:rPr lang="en-US" altLang="ko-KR" sz="1100" b="0" i="1">
                <a:effectLst/>
                <a:latin typeface="Arial" panose="020B0604020202020204" pitchFamily="34" charset="0"/>
              </a:rPr>
              <a:t>)</a:t>
            </a:r>
            <a:br>
              <a:rPr lang="en-US" altLang="ko-KR" sz="1100" b="0" i="1">
                <a:effectLst/>
                <a:latin typeface="Arial" panose="020B0604020202020204" pitchFamily="34" charset="0"/>
              </a:rPr>
            </a:br>
            <a:endParaRPr lang="en-US" altLang="ko-KR" sz="1100" b="0" i="1"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켄트</a:t>
            </a:r>
            <a:r>
              <a:rPr lang="ko-KR" altLang="en-US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백은 이 기법을 개발했거나 </a:t>
            </a:r>
            <a:r>
              <a:rPr lang="en-US" altLang="ko-KR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재발견</a:t>
            </a:r>
            <a:r>
              <a:rPr lang="en-US" altLang="ko-KR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endParaRPr lang="ko-KR" altLang="en-US" sz="11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BE0D-EB80-3E0A-069B-E7B72C39BC76}"/>
              </a:ext>
            </a:extLst>
          </p:cNvPr>
          <p:cNvSpPr txBox="1"/>
          <p:nvPr/>
        </p:nvSpPr>
        <p:spPr>
          <a:xfrm>
            <a:off x="932872" y="1107623"/>
            <a:ext cx="556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테스트 주도 개발 </a:t>
            </a:r>
            <a:r>
              <a:rPr lang="en-US" altLang="ko-KR" b="1"/>
              <a:t>(Test-driven development, TDD)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07195-3392-1675-F3B9-E8C11C9A6A1E}"/>
              </a:ext>
            </a:extLst>
          </p:cNvPr>
          <p:cNvSpPr txBox="1"/>
          <p:nvPr/>
        </p:nvSpPr>
        <p:spPr>
          <a:xfrm>
            <a:off x="10027812" y="60082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err="1">
                <a:latin typeface="Arial" panose="020B0604020202020204" pitchFamily="34" charset="0"/>
              </a:rPr>
              <a:t>켄트</a:t>
            </a:r>
            <a:r>
              <a:rPr lang="ko-KR" altLang="en-US" sz="1100" i="1">
                <a:latin typeface="Arial" panose="020B0604020202020204" pitchFamily="34" charset="0"/>
              </a:rPr>
              <a:t> 백</a:t>
            </a:r>
            <a:endParaRPr lang="ko-KR" altLang="en-US" sz="1100" i="1"/>
          </a:p>
        </p:txBody>
      </p:sp>
    </p:spTree>
    <p:extLst>
      <p:ext uri="{BB962C8B-B14F-4D97-AF65-F5344CB8AC3E}">
        <p14:creationId xmlns:p14="http://schemas.microsoft.com/office/powerpoint/2010/main" val="306286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07195-3392-1675-F3B9-E8C11C9A6A1E}"/>
              </a:ext>
            </a:extLst>
          </p:cNvPr>
          <p:cNvSpPr txBox="1"/>
          <p:nvPr/>
        </p:nvSpPr>
        <p:spPr>
          <a:xfrm>
            <a:off x="5381702" y="6165273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>
                <a:latin typeface="Arial" panose="020B0604020202020204" pitchFamily="34" charset="0"/>
              </a:rPr>
              <a:t>매우 짧은 엔지니어링 주기</a:t>
            </a:r>
            <a:endParaRPr lang="ko-KR" altLang="en-US" sz="1100" i="1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5B6C2A-4814-0A0F-B71C-65B0B064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50" y="890707"/>
            <a:ext cx="8769927" cy="514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8BF75E-D72E-DD2C-7F9B-BE644AE105F7}"/>
              </a:ext>
            </a:extLst>
          </p:cNvPr>
          <p:cNvSpPr txBox="1"/>
          <p:nvPr/>
        </p:nvSpPr>
        <p:spPr>
          <a:xfrm>
            <a:off x="5319185" y="1911927"/>
            <a:ext cx="1553630" cy="815608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RED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z="1100" u="sng">
                <a:solidFill>
                  <a:schemeClr val="bg1"/>
                </a:solidFill>
              </a:rPr>
              <a:t>실패하는</a:t>
            </a:r>
            <a:r>
              <a:rPr lang="ko-KR" altLang="en-US" sz="1100">
                <a:solidFill>
                  <a:schemeClr val="bg1"/>
                </a:solidFill>
              </a:rPr>
              <a:t> 테스트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3FB00-B770-3EC7-3941-9BD3377F11B1}"/>
              </a:ext>
            </a:extLst>
          </p:cNvPr>
          <p:cNvSpPr txBox="1"/>
          <p:nvPr/>
        </p:nvSpPr>
        <p:spPr>
          <a:xfrm>
            <a:off x="3467396" y="3862611"/>
            <a:ext cx="1851789" cy="98488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GREEN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1100">
                <a:solidFill>
                  <a:schemeClr val="bg1"/>
                </a:solidFill>
              </a:rPr>
              <a:t>- </a:t>
            </a:r>
            <a:r>
              <a:rPr lang="ko-KR" altLang="en-US" sz="1100">
                <a:solidFill>
                  <a:schemeClr val="bg1"/>
                </a:solidFill>
              </a:rPr>
              <a:t>테스트 성공</a:t>
            </a:r>
            <a:br>
              <a:rPr lang="en-US" altLang="ko-KR" sz="1100">
                <a:solidFill>
                  <a:schemeClr val="bg1"/>
                </a:solidFill>
              </a:rPr>
            </a:br>
            <a:r>
              <a:rPr lang="en-US" altLang="ko-KR" sz="1100">
                <a:solidFill>
                  <a:schemeClr val="bg1"/>
                </a:solidFill>
              </a:rPr>
              <a:t>- </a:t>
            </a:r>
            <a:r>
              <a:rPr lang="ko-KR" altLang="en-US" sz="1100">
                <a:solidFill>
                  <a:schemeClr val="bg1"/>
                </a:solidFill>
              </a:rPr>
              <a:t>가장 빠른 </a:t>
            </a:r>
            <a:r>
              <a:rPr lang="ko-KR" altLang="en-US" sz="1100" u="sng">
                <a:solidFill>
                  <a:schemeClr val="bg1"/>
                </a:solidFill>
              </a:rPr>
              <a:t>최소한의 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69075-7B22-3D52-F95D-6C5158BA0866}"/>
              </a:ext>
            </a:extLst>
          </p:cNvPr>
          <p:cNvSpPr txBox="1"/>
          <p:nvPr/>
        </p:nvSpPr>
        <p:spPr>
          <a:xfrm>
            <a:off x="6806341" y="3862611"/>
            <a:ext cx="2151971" cy="9848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REFACTOR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>
                <a:solidFill>
                  <a:schemeClr val="bg1"/>
                </a:solidFill>
              </a:rPr>
              <a:t>코드 베이스 </a:t>
            </a:r>
            <a:r>
              <a:rPr lang="ko-KR" altLang="en-US" sz="1100" u="sng">
                <a:solidFill>
                  <a:schemeClr val="bg1"/>
                </a:solidFill>
              </a:rPr>
              <a:t>개선</a:t>
            </a:r>
            <a:endParaRPr lang="en-US" altLang="ko-KR" sz="1100" u="sng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>
                <a:solidFill>
                  <a:schemeClr val="bg1"/>
                </a:solidFill>
              </a:rPr>
              <a:t>테스트 성공 유지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1FE13B-C61C-5BE5-D50E-F60DA8361C7E}"/>
              </a:ext>
            </a:extLst>
          </p:cNvPr>
          <p:cNvCxnSpPr/>
          <p:nvPr/>
        </p:nvCxnSpPr>
        <p:spPr>
          <a:xfrm flipH="1">
            <a:off x="4820422" y="2896812"/>
            <a:ext cx="498763" cy="66842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F828C9-7C0E-4D48-1853-5A494CD46D6F}"/>
              </a:ext>
            </a:extLst>
          </p:cNvPr>
          <p:cNvCxnSpPr>
            <a:cxnSpLocks/>
          </p:cNvCxnSpPr>
          <p:nvPr/>
        </p:nvCxnSpPr>
        <p:spPr>
          <a:xfrm>
            <a:off x="6713877" y="2896812"/>
            <a:ext cx="461818" cy="66842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8C7136-E417-4685-EA5C-7A9E729BBC8C}"/>
              </a:ext>
            </a:extLst>
          </p:cNvPr>
          <p:cNvCxnSpPr>
            <a:cxnSpLocks/>
          </p:cNvCxnSpPr>
          <p:nvPr/>
        </p:nvCxnSpPr>
        <p:spPr>
          <a:xfrm>
            <a:off x="5647076" y="4323830"/>
            <a:ext cx="90054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DD] 테스트 주도 개발이란 무엇인가? : 네이버 블로그">
            <a:extLst>
              <a:ext uri="{FF2B5EF4-FFF2-40B4-BE49-F238E27FC236}">
                <a16:creationId xmlns:a16="http://schemas.microsoft.com/office/drawing/2014/main" id="{C2783351-C871-C91E-903E-3759E187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11" y="1805944"/>
            <a:ext cx="2321377" cy="232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82E34-55E5-0D87-5985-AA27A6F83A48}"/>
              </a:ext>
            </a:extLst>
          </p:cNvPr>
          <p:cNvSpPr txBox="1"/>
          <p:nvPr/>
        </p:nvSpPr>
        <p:spPr>
          <a:xfrm>
            <a:off x="4498108" y="4682836"/>
            <a:ext cx="34053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/>
              <a:t>‘TDD</a:t>
            </a:r>
            <a:r>
              <a:rPr lang="ko-KR" altLang="en-US" sz="1200" i="1"/>
              <a:t>는 불안함을 지루함으로 바꾸는 마술이야</a:t>
            </a:r>
            <a:r>
              <a:rPr lang="en-US" altLang="ko-KR" sz="1200" i="1"/>
              <a:t>`</a:t>
            </a:r>
            <a:endParaRPr lang="ko-KR" altLang="en-US" sz="1200" i="1"/>
          </a:p>
        </p:txBody>
      </p:sp>
    </p:spTree>
    <p:extLst>
      <p:ext uri="{BB962C8B-B14F-4D97-AF65-F5344CB8AC3E}">
        <p14:creationId xmlns:p14="http://schemas.microsoft.com/office/powerpoint/2010/main" val="36101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82E34-55E5-0D87-5985-AA27A6F83A48}"/>
              </a:ext>
            </a:extLst>
          </p:cNvPr>
          <p:cNvSpPr txBox="1"/>
          <p:nvPr/>
        </p:nvSpPr>
        <p:spPr>
          <a:xfrm>
            <a:off x="5105985" y="2454983"/>
            <a:ext cx="1980030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schemeClr val="bg1"/>
                </a:solidFill>
              </a:rPr>
              <a:t>불안함을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8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schemeClr val="bg1"/>
                </a:solidFill>
              </a:rPr>
              <a:t>지루함으로</a:t>
            </a:r>
          </a:p>
        </p:txBody>
      </p:sp>
    </p:spTree>
    <p:extLst>
      <p:ext uri="{BB962C8B-B14F-4D97-AF65-F5344CB8AC3E}">
        <p14:creationId xmlns:p14="http://schemas.microsoft.com/office/powerpoint/2010/main" val="94784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932872" y="1107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95181-3AA3-8576-4C02-8743D8166841}"/>
              </a:ext>
            </a:extLst>
          </p:cNvPr>
          <p:cNvSpPr txBox="1"/>
          <p:nvPr/>
        </p:nvSpPr>
        <p:spPr>
          <a:xfrm>
            <a:off x="1108363" y="1911927"/>
            <a:ext cx="8170827" cy="1837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0" dirty="0">
                <a:effectLst/>
                <a:latin typeface="Arial" panose="020B0604020202020204" pitchFamily="34" charset="0"/>
              </a:rPr>
              <a:t>불안함을 없앨 수 있다</a:t>
            </a:r>
            <a:r>
              <a:rPr lang="en-US" altLang="ko-KR" sz="1100" b="0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100" b="0" dirty="0">
                <a:effectLst/>
                <a:latin typeface="Arial" panose="020B0604020202020204" pitchFamily="34" charset="0"/>
              </a:rPr>
            </a:br>
            <a:endParaRPr lang="en-US" altLang="ko-KR" sz="1100" b="0" dirty="0"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누구보다 더 빠른 </a:t>
            </a:r>
            <a:r>
              <a:rPr lang="en-US" altLang="ko-KR" sz="1100" dirty="0"/>
              <a:t>Realtime </a:t>
            </a:r>
            <a:r>
              <a:rPr lang="ko-KR" altLang="en-US" sz="1100" b="1" dirty="0"/>
              <a:t>피드백</a:t>
            </a:r>
            <a:r>
              <a:rPr lang="ko-KR" altLang="en-US" sz="1100" dirty="0"/>
              <a:t>을 받을 수 있다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ea typeface="맑은 고딕"/>
              </a:rPr>
              <a:t>오버 엔지니어링을 피할 수 있다</a:t>
            </a:r>
            <a:r>
              <a:rPr lang="en-US" altLang="ko-KR" sz="1100" dirty="0">
                <a:ea typeface="맑은 고딕"/>
              </a:rPr>
              <a:t>.</a:t>
            </a:r>
            <a:br>
              <a:rPr lang="en-US" altLang="ko-KR" sz="1100" dirty="0">
                <a:ea typeface="맑은 고딕"/>
              </a:rPr>
            </a:br>
            <a:br>
              <a:rPr lang="en-US" altLang="ko-KR" sz="1100" dirty="0"/>
            </a:br>
            <a:r>
              <a:rPr lang="en-US" altLang="ko-KR" sz="1100" i="1" dirty="0">
                <a:ea typeface="맑은 고딕"/>
              </a:rPr>
              <a:t> (</a:t>
            </a:r>
            <a:r>
              <a:rPr lang="ko-KR" altLang="en-US" sz="1100" i="1" dirty="0">
                <a:ea typeface="맑은 고딕"/>
              </a:rPr>
              <a:t>오버 엔지니어링</a:t>
            </a:r>
            <a:r>
              <a:rPr lang="en-US" altLang="ko-KR" sz="1100" i="1" dirty="0">
                <a:ea typeface="맑은 고딕"/>
              </a:rPr>
              <a:t>: </a:t>
            </a:r>
            <a:r>
              <a:rPr lang="en-US" altLang="ko-KR" sz="1100" i="1" dirty="0" err="1">
                <a:ea typeface="맑은 고딕"/>
              </a:rPr>
              <a:t>문제를</a:t>
            </a:r>
            <a:r>
              <a:rPr lang="en-US" altLang="ko-KR" sz="1100" i="1" dirty="0">
                <a:ea typeface="맑은 고딕"/>
              </a:rPr>
              <a:t> </a:t>
            </a:r>
            <a:r>
              <a:rPr lang="en-US" altLang="ko-KR" sz="1100" i="1" dirty="0" err="1">
                <a:ea typeface="맑은 고딕"/>
              </a:rPr>
              <a:t>해결하는</a:t>
            </a:r>
            <a:r>
              <a:rPr lang="en-US" altLang="ko-KR" sz="1100" i="1" dirty="0">
                <a:ea typeface="맑은 고딕"/>
              </a:rPr>
              <a:t> </a:t>
            </a:r>
            <a:r>
              <a:rPr lang="en-US" altLang="ko-KR" sz="1100" i="1" dirty="0" err="1">
                <a:ea typeface="맑은 고딕"/>
              </a:rPr>
              <a:t>것보다</a:t>
            </a:r>
            <a:r>
              <a:rPr lang="en-US" altLang="ko-KR" sz="1100" i="1" dirty="0">
                <a:ea typeface="맑은 고딕"/>
              </a:rPr>
              <a:t> </a:t>
            </a:r>
            <a:r>
              <a:rPr lang="en-US" altLang="ko-KR" sz="1100" i="1" dirty="0" err="1">
                <a:ea typeface="맑은 고딕"/>
              </a:rPr>
              <a:t>과한</a:t>
            </a:r>
            <a:r>
              <a:rPr lang="en-US" altLang="ko-KR" sz="1100" i="1" dirty="0">
                <a:ea typeface="맑은 고딕"/>
              </a:rPr>
              <a:t> </a:t>
            </a:r>
            <a:r>
              <a:rPr lang="en-US" altLang="ko-KR" sz="1100" i="1" dirty="0" err="1">
                <a:ea typeface="맑은 고딕"/>
              </a:rPr>
              <a:t>엔지니어링</a:t>
            </a:r>
            <a:r>
              <a:rPr lang="en-US" altLang="ko-KR" sz="1100" i="1" dirty="0">
                <a:ea typeface="맑은 고딕"/>
              </a:rPr>
              <a:t> = </a:t>
            </a:r>
            <a:r>
              <a:rPr lang="ko-KR" altLang="en-US" sz="1100" i="1" dirty="0">
                <a:ea typeface="맑은 고딕"/>
              </a:rPr>
              <a:t>지금 풀어야하는 작업보다</a:t>
            </a:r>
            <a:r>
              <a:rPr lang="en-US" altLang="ko-KR" sz="1100" i="1" dirty="0">
                <a:ea typeface="맑은 고딕"/>
              </a:rPr>
              <a:t>,</a:t>
            </a:r>
            <a:r>
              <a:rPr lang="ko-KR" altLang="en-US" sz="1100" i="1" dirty="0">
                <a:ea typeface="맑은 고딕"/>
              </a:rPr>
              <a:t> 자기에게 흥미 있는 작업을 한다</a:t>
            </a:r>
            <a:r>
              <a:rPr lang="en-US" altLang="ko-KR" sz="1100" i="1" dirty="0">
                <a:ea typeface="맑은 고딕"/>
              </a:rPr>
              <a:t>.)</a:t>
            </a:r>
            <a:endParaRPr lang="en-US" altLang="ko-KR" sz="1100" i="1" dirty="0"/>
          </a:p>
        </p:txBody>
      </p:sp>
    </p:spTree>
    <p:extLst>
      <p:ext uri="{BB962C8B-B14F-4D97-AF65-F5344CB8AC3E}">
        <p14:creationId xmlns:p14="http://schemas.microsoft.com/office/powerpoint/2010/main" val="120851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1140690" y="1283171"/>
            <a:ext cx="99106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 i="1" dirty="0">
                <a:latin typeface="Arial"/>
                <a:ea typeface="맑은 고딕"/>
                <a:cs typeface="Arial"/>
              </a:rPr>
              <a:t>컴파일러의</a:t>
            </a:r>
            <a:r>
              <a:rPr lang="ko-KR" altLang="en-US" sz="2800" b="1" dirty="0">
                <a:ea typeface="맑은 고딕"/>
              </a:rPr>
              <a:t> </a:t>
            </a:r>
            <a:r>
              <a:rPr lang="ko-KR" altLang="en-US" sz="2800" b="1" u="sng" dirty="0">
                <a:ea typeface="맑은 고딕"/>
              </a:rPr>
              <a:t>피드백</a:t>
            </a:r>
            <a:endParaRPr lang="en-US" altLang="ko-KR" sz="2800" b="1" u="sng" dirty="0">
              <a:ea typeface="맑은 고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9B77E2-0B96-EEC3-11D1-A91BF176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47" y="2278719"/>
            <a:ext cx="8420181" cy="29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1140690" y="2657509"/>
            <a:ext cx="991061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800" i="1" dirty="0">
                <a:latin typeface="Arial"/>
                <a:ea typeface="맑은 고딕"/>
                <a:cs typeface="Arial"/>
              </a:rPr>
              <a:t>TDD ?</a:t>
            </a:r>
          </a:p>
          <a:p>
            <a:pPr algn="ctr"/>
            <a:br>
              <a:rPr lang="en-US" altLang="ko-KR" sz="2800" i="1" dirty="0">
                <a:latin typeface="Arial"/>
                <a:ea typeface="맑은 고딕"/>
                <a:cs typeface="Arial"/>
              </a:rPr>
            </a:br>
            <a:r>
              <a:rPr lang="ko-KR" altLang="en-US" sz="2800" i="1" dirty="0">
                <a:latin typeface="Arial"/>
                <a:ea typeface="맑은 고딕"/>
                <a:cs typeface="Arial"/>
              </a:rPr>
              <a:t>런타임 </a:t>
            </a:r>
            <a:r>
              <a:rPr lang="ko-KR" altLang="en-US" sz="2800" b="1" dirty="0">
                <a:ea typeface="맑은 고딕"/>
              </a:rPr>
              <a:t> </a:t>
            </a:r>
            <a:r>
              <a:rPr lang="ko-KR" altLang="en-US" sz="2800" b="1" u="sng" dirty="0">
                <a:ea typeface="맑은 고딕"/>
              </a:rPr>
              <a:t>피드백</a:t>
            </a:r>
            <a:endParaRPr lang="en-US" altLang="ko-KR" sz="2800" b="1" u="sng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43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198</Words>
  <Application>Microsoft Office PowerPoint</Application>
  <PresentationFormat>와이드스크린</PresentationFormat>
  <Paragraphs>45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김상현</dc:creator>
  <cp:lastModifiedBy>김상현</cp:lastModifiedBy>
  <cp:revision>3</cp:revision>
  <dcterms:created xsi:type="dcterms:W3CDTF">2022-09-01T00:40:27Z</dcterms:created>
  <dcterms:modified xsi:type="dcterms:W3CDTF">2022-11-03T12:42:08Z</dcterms:modified>
</cp:coreProperties>
</file>