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0" r:id="rId5"/>
    <p:sldId id="265" r:id="rId6"/>
    <p:sldId id="262" r:id="rId7"/>
    <p:sldId id="261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lrika Häggqvist" initials="UH" lastIdx="1" clrIdx="0">
    <p:extLst>
      <p:ext uri="{19B8F6BF-5375-455C-9EA6-DF929625EA0E}">
        <p15:presenceInfo xmlns:p15="http://schemas.microsoft.com/office/powerpoint/2012/main" userId="S::ulrika.haggqvist@arbetsformedlingen.se::22adb019-ce54-401c-a8e5-930ea9e6a53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EF48E-D819-4ED8-8CD2-307259F6B09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24EC155-7C59-4550-9D56-CE52B0E947BE}">
      <dgm:prSet/>
      <dgm:spPr/>
      <dgm:t>
        <a:bodyPr/>
        <a:lstStyle/>
        <a:p>
          <a:r>
            <a:rPr lang="en-US" dirty="0"/>
            <a:t>Data ska </a:t>
          </a:r>
          <a:r>
            <a:rPr lang="en-US" dirty="0" err="1"/>
            <a:t>beskrivas</a:t>
          </a:r>
          <a:r>
            <a:rPr lang="en-US" dirty="0"/>
            <a:t> </a:t>
          </a:r>
          <a:r>
            <a:rPr lang="en-US" dirty="0" err="1"/>
            <a:t>enligt</a:t>
          </a:r>
          <a:r>
            <a:rPr lang="en-US" dirty="0"/>
            <a:t> </a:t>
          </a:r>
          <a:r>
            <a:rPr lang="en-US" dirty="0" err="1"/>
            <a:t>metadataspecifikationen</a:t>
          </a:r>
          <a:r>
            <a:rPr lang="en-US" dirty="0"/>
            <a:t> DCAT-AP-SE (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svensk</a:t>
          </a:r>
          <a:r>
            <a:rPr lang="en-US" dirty="0"/>
            <a:t> </a:t>
          </a:r>
          <a:r>
            <a:rPr lang="en-US" dirty="0" err="1"/>
            <a:t>anpassning</a:t>
          </a:r>
          <a:r>
            <a:rPr lang="en-US" dirty="0"/>
            <a:t>  av den </a:t>
          </a:r>
          <a:r>
            <a:rPr lang="en-US" dirty="0" err="1"/>
            <a:t>internationella</a:t>
          </a:r>
          <a:r>
            <a:rPr lang="en-US" dirty="0"/>
            <a:t> </a:t>
          </a:r>
          <a:r>
            <a:rPr lang="en-US" dirty="0" err="1"/>
            <a:t>rekommendationen</a:t>
          </a:r>
          <a:r>
            <a:rPr lang="en-US" dirty="0"/>
            <a:t> DCAT) </a:t>
          </a:r>
          <a:r>
            <a:rPr lang="en-US" dirty="0" err="1"/>
            <a:t>och</a:t>
          </a:r>
          <a:r>
            <a:rPr lang="en-US" dirty="0"/>
            <a:t> den </a:t>
          </a:r>
          <a:r>
            <a:rPr lang="en-US" dirty="0" err="1"/>
            <a:t>Api-profil</a:t>
          </a:r>
          <a:r>
            <a:rPr lang="en-US" dirty="0"/>
            <a:t> </a:t>
          </a:r>
          <a:r>
            <a:rPr lang="en-US" dirty="0" err="1"/>
            <a:t>som</a:t>
          </a:r>
          <a:r>
            <a:rPr lang="en-US" dirty="0"/>
            <a:t> DIGG, </a:t>
          </a:r>
          <a:r>
            <a:rPr lang="en-US" dirty="0" err="1"/>
            <a:t>tillsammans</a:t>
          </a:r>
          <a:r>
            <a:rPr lang="en-US" dirty="0"/>
            <a:t> med </a:t>
          </a:r>
          <a:r>
            <a:rPr lang="en-US" dirty="0" err="1"/>
            <a:t>andra</a:t>
          </a:r>
          <a:r>
            <a:rPr lang="en-US" dirty="0"/>
            <a:t> </a:t>
          </a:r>
          <a:r>
            <a:rPr lang="en-US" dirty="0" err="1"/>
            <a:t>myndigheter</a:t>
          </a:r>
          <a:r>
            <a:rPr lang="en-US" dirty="0"/>
            <a:t>, </a:t>
          </a:r>
          <a:r>
            <a:rPr lang="en-US" dirty="0" err="1"/>
            <a:t>tagit</a:t>
          </a:r>
          <a:r>
            <a:rPr lang="en-US" dirty="0"/>
            <a:t> </a:t>
          </a:r>
          <a:r>
            <a:rPr lang="en-US" dirty="0" err="1"/>
            <a:t>fram</a:t>
          </a:r>
          <a:r>
            <a:rPr lang="en-US" dirty="0"/>
            <a:t>.</a:t>
          </a:r>
        </a:p>
      </dgm:t>
    </dgm:pt>
    <dgm:pt modelId="{B1E42D17-577A-4AD4-949F-81D18A24E8E4}" type="parTrans" cxnId="{9D827270-D58E-4793-B61C-D2C9FB9D3C71}">
      <dgm:prSet/>
      <dgm:spPr/>
      <dgm:t>
        <a:bodyPr/>
        <a:lstStyle/>
        <a:p>
          <a:endParaRPr lang="en-US"/>
        </a:p>
      </dgm:t>
    </dgm:pt>
    <dgm:pt modelId="{112058D5-A638-426E-BB90-2FFD57A1BEB4}" type="sibTrans" cxnId="{9D827270-D58E-4793-B61C-D2C9FB9D3C71}">
      <dgm:prSet/>
      <dgm:spPr/>
      <dgm:t>
        <a:bodyPr/>
        <a:lstStyle/>
        <a:p>
          <a:endParaRPr lang="en-US"/>
        </a:p>
      </dgm:t>
    </dgm:pt>
    <dgm:pt modelId="{9AF218C7-E52A-4005-9913-9000E8EB413C}">
      <dgm:prSet/>
      <dgm:spPr/>
      <dgm:t>
        <a:bodyPr/>
        <a:lstStyle/>
        <a:p>
          <a:r>
            <a:rPr lang="en-US" dirty="0"/>
            <a:t>Det </a:t>
          </a:r>
          <a:r>
            <a:rPr lang="en-US" dirty="0" err="1"/>
            <a:t>innebär</a:t>
          </a:r>
          <a:r>
            <a:rPr lang="en-US" dirty="0"/>
            <a:t> bland </a:t>
          </a:r>
          <a:r>
            <a:rPr lang="en-US" dirty="0" err="1"/>
            <a:t>annat</a:t>
          </a:r>
          <a:r>
            <a:rPr lang="en-US" dirty="0"/>
            <a:t> </a:t>
          </a:r>
          <a:r>
            <a:rPr lang="en-US" dirty="0" err="1"/>
            <a:t>att</a:t>
          </a:r>
          <a:r>
            <a:rPr lang="en-US" dirty="0"/>
            <a:t> </a:t>
          </a:r>
          <a:r>
            <a:rPr lang="en-US" dirty="0" err="1"/>
            <a:t>api:er</a:t>
          </a:r>
          <a:r>
            <a:rPr lang="en-US" dirty="0"/>
            <a:t> </a:t>
          </a:r>
          <a:r>
            <a:rPr lang="en-US" dirty="0" err="1"/>
            <a:t>och</a:t>
          </a:r>
          <a:r>
            <a:rPr lang="en-US" dirty="0"/>
            <a:t> dataset </a:t>
          </a:r>
          <a:r>
            <a:rPr lang="en-US" dirty="0" err="1"/>
            <a:t>skall</a:t>
          </a:r>
          <a:r>
            <a:rPr lang="en-US" dirty="0"/>
            <a:t> </a:t>
          </a:r>
          <a:r>
            <a:rPr lang="en-US" dirty="0" err="1"/>
            <a:t>vara</a:t>
          </a:r>
          <a:r>
            <a:rPr lang="en-US" dirty="0"/>
            <a:t> ”</a:t>
          </a:r>
          <a:r>
            <a:rPr lang="en-US" dirty="0" err="1"/>
            <a:t>taggade</a:t>
          </a:r>
          <a:r>
            <a:rPr lang="en-US" dirty="0"/>
            <a:t>” med </a:t>
          </a:r>
          <a:r>
            <a:rPr lang="en-US" dirty="0" err="1"/>
            <a:t>rätt</a:t>
          </a:r>
          <a:r>
            <a:rPr lang="en-US" dirty="0"/>
            <a:t> metadata.</a:t>
          </a:r>
        </a:p>
      </dgm:t>
    </dgm:pt>
    <dgm:pt modelId="{1C9B1B8E-844D-4B1D-B13C-89B636708276}" type="parTrans" cxnId="{AC8F6E72-4CBD-4A13-82B2-B59D1611DBB4}">
      <dgm:prSet/>
      <dgm:spPr/>
      <dgm:t>
        <a:bodyPr/>
        <a:lstStyle/>
        <a:p>
          <a:endParaRPr lang="en-US"/>
        </a:p>
      </dgm:t>
    </dgm:pt>
    <dgm:pt modelId="{1662CA32-BE84-4508-8A99-B462867366F9}" type="sibTrans" cxnId="{AC8F6E72-4CBD-4A13-82B2-B59D1611DBB4}">
      <dgm:prSet/>
      <dgm:spPr/>
      <dgm:t>
        <a:bodyPr/>
        <a:lstStyle/>
        <a:p>
          <a:endParaRPr lang="en-US"/>
        </a:p>
      </dgm:t>
    </dgm:pt>
    <dgm:pt modelId="{D80D860B-6AEB-4313-81F0-CFA20365C29D}">
      <dgm:prSet/>
      <dgm:spPr/>
      <dgm:t>
        <a:bodyPr/>
        <a:lstStyle/>
        <a:p>
          <a:r>
            <a:rPr lang="en-US" dirty="0" err="1"/>
            <a:t>Förutsatt</a:t>
          </a:r>
          <a:r>
            <a:rPr lang="en-US" dirty="0"/>
            <a:t> </a:t>
          </a:r>
          <a:r>
            <a:rPr lang="en-US" dirty="0" err="1"/>
            <a:t>att</a:t>
          </a:r>
          <a:r>
            <a:rPr lang="en-US" dirty="0"/>
            <a:t> </a:t>
          </a:r>
          <a:r>
            <a:rPr lang="en-US" dirty="0" err="1"/>
            <a:t>detta</a:t>
          </a:r>
          <a:r>
            <a:rPr lang="en-US" dirty="0"/>
            <a:t> </a:t>
          </a:r>
          <a:r>
            <a:rPr lang="en-US" dirty="0" err="1"/>
            <a:t>är</a:t>
          </a:r>
          <a:r>
            <a:rPr lang="en-US" dirty="0"/>
            <a:t> </a:t>
          </a:r>
          <a:r>
            <a:rPr lang="en-US" dirty="0" err="1"/>
            <a:t>rätt</a:t>
          </a:r>
          <a:r>
            <a:rPr lang="en-US" dirty="0"/>
            <a:t> </a:t>
          </a:r>
          <a:r>
            <a:rPr lang="en-US" dirty="0" err="1"/>
            <a:t>gjort</a:t>
          </a:r>
          <a:r>
            <a:rPr lang="en-US" dirty="0"/>
            <a:t> </a:t>
          </a:r>
          <a:r>
            <a:rPr lang="en-US" dirty="0" err="1"/>
            <a:t>kommer</a:t>
          </a:r>
          <a:r>
            <a:rPr lang="en-US" dirty="0"/>
            <a:t> DCAT-AP-</a:t>
          </a:r>
          <a:r>
            <a:rPr lang="en-US" dirty="0" err="1"/>
            <a:t>Processorn</a:t>
          </a:r>
          <a:r>
            <a:rPr lang="en-US" dirty="0"/>
            <a:t> </a:t>
          </a:r>
          <a:r>
            <a:rPr lang="en-US" dirty="0" err="1"/>
            <a:t>att</a:t>
          </a:r>
          <a:r>
            <a:rPr lang="en-US" dirty="0"/>
            <a:t> </a:t>
          </a:r>
          <a:r>
            <a:rPr lang="en-US" dirty="0" err="1"/>
            <a:t>automatiskt</a:t>
          </a:r>
          <a:r>
            <a:rPr lang="en-US" dirty="0"/>
            <a:t> </a:t>
          </a:r>
          <a:r>
            <a:rPr lang="en-US" dirty="0" err="1"/>
            <a:t>kunna</a:t>
          </a:r>
          <a:r>
            <a:rPr lang="en-US" dirty="0"/>
            <a:t> </a:t>
          </a:r>
          <a:r>
            <a:rPr lang="en-US" dirty="0" err="1"/>
            <a:t>skapa</a:t>
          </a:r>
          <a:r>
            <a:rPr lang="en-US" dirty="0"/>
            <a:t> den fil </a:t>
          </a:r>
          <a:r>
            <a:rPr lang="en-US" dirty="0" err="1"/>
            <a:t>som</a:t>
          </a:r>
          <a:r>
            <a:rPr lang="en-US" dirty="0"/>
            <a:t> dataportalen.se </a:t>
          </a:r>
          <a:r>
            <a:rPr lang="en-US" dirty="0" err="1"/>
            <a:t>hämtar</a:t>
          </a:r>
          <a:r>
            <a:rPr lang="en-US" dirty="0"/>
            <a:t> information </a:t>
          </a:r>
          <a:r>
            <a:rPr lang="en-US" dirty="0" err="1"/>
            <a:t>ifrån</a:t>
          </a:r>
          <a:r>
            <a:rPr lang="en-US" dirty="0"/>
            <a:t>.</a:t>
          </a:r>
        </a:p>
      </dgm:t>
    </dgm:pt>
    <dgm:pt modelId="{5A299ACC-40FC-4480-B451-74592683E8D6}" type="parTrans" cxnId="{538CD097-EBDC-4B96-B6EB-F28F23F60801}">
      <dgm:prSet/>
      <dgm:spPr/>
      <dgm:t>
        <a:bodyPr/>
        <a:lstStyle/>
        <a:p>
          <a:endParaRPr lang="en-US"/>
        </a:p>
      </dgm:t>
    </dgm:pt>
    <dgm:pt modelId="{F421C00D-EB6F-4812-A385-25D8463A0A2B}" type="sibTrans" cxnId="{538CD097-EBDC-4B96-B6EB-F28F23F60801}">
      <dgm:prSet/>
      <dgm:spPr/>
      <dgm:t>
        <a:bodyPr/>
        <a:lstStyle/>
        <a:p>
          <a:endParaRPr lang="en-US"/>
        </a:p>
      </dgm:t>
    </dgm:pt>
    <dgm:pt modelId="{0B3AFB55-6FF9-41AD-BB0A-27E345BC3A4B}" type="pres">
      <dgm:prSet presAssocID="{C30EF48E-D819-4ED8-8CD2-307259F6B09C}" presName="linear" presStyleCnt="0">
        <dgm:presLayoutVars>
          <dgm:animLvl val="lvl"/>
          <dgm:resizeHandles val="exact"/>
        </dgm:presLayoutVars>
      </dgm:prSet>
      <dgm:spPr/>
    </dgm:pt>
    <dgm:pt modelId="{6F450023-3D28-44D7-903F-0C19A8EC680D}" type="pres">
      <dgm:prSet presAssocID="{724EC155-7C59-4550-9D56-CE52B0E947B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3D0414C-E996-424D-BCA3-89802F446003}" type="pres">
      <dgm:prSet presAssocID="{112058D5-A638-426E-BB90-2FFD57A1BEB4}" presName="spacer" presStyleCnt="0"/>
      <dgm:spPr/>
    </dgm:pt>
    <dgm:pt modelId="{8E831DEA-C41F-4E5D-B98A-2546A9A64E92}" type="pres">
      <dgm:prSet presAssocID="{9AF218C7-E52A-4005-9913-9000E8EB413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3E4DB3D-FDA8-42D3-9F6B-4B86C854969A}" type="pres">
      <dgm:prSet presAssocID="{1662CA32-BE84-4508-8A99-B462867366F9}" presName="spacer" presStyleCnt="0"/>
      <dgm:spPr/>
    </dgm:pt>
    <dgm:pt modelId="{CBF963B7-306C-43D5-83D5-87391170CB34}" type="pres">
      <dgm:prSet presAssocID="{D80D860B-6AEB-4313-81F0-CFA20365C29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7B3AB5D-8A58-459E-8509-28B9DC481DB2}" type="presOf" srcId="{9AF218C7-E52A-4005-9913-9000E8EB413C}" destId="{8E831DEA-C41F-4E5D-B98A-2546A9A64E92}" srcOrd="0" destOrd="0" presId="urn:microsoft.com/office/officeart/2005/8/layout/vList2"/>
    <dgm:cxn modelId="{EB77B061-AB62-4CFD-81F1-54637BF67457}" type="presOf" srcId="{D80D860B-6AEB-4313-81F0-CFA20365C29D}" destId="{CBF963B7-306C-43D5-83D5-87391170CB34}" srcOrd="0" destOrd="0" presId="urn:microsoft.com/office/officeart/2005/8/layout/vList2"/>
    <dgm:cxn modelId="{9D827270-D58E-4793-B61C-D2C9FB9D3C71}" srcId="{C30EF48E-D819-4ED8-8CD2-307259F6B09C}" destId="{724EC155-7C59-4550-9D56-CE52B0E947BE}" srcOrd="0" destOrd="0" parTransId="{B1E42D17-577A-4AD4-949F-81D18A24E8E4}" sibTransId="{112058D5-A638-426E-BB90-2FFD57A1BEB4}"/>
    <dgm:cxn modelId="{AC8F6E72-4CBD-4A13-82B2-B59D1611DBB4}" srcId="{C30EF48E-D819-4ED8-8CD2-307259F6B09C}" destId="{9AF218C7-E52A-4005-9913-9000E8EB413C}" srcOrd="1" destOrd="0" parTransId="{1C9B1B8E-844D-4B1D-B13C-89B636708276}" sibTransId="{1662CA32-BE84-4508-8A99-B462867366F9}"/>
    <dgm:cxn modelId="{538CD097-EBDC-4B96-B6EB-F28F23F60801}" srcId="{C30EF48E-D819-4ED8-8CD2-307259F6B09C}" destId="{D80D860B-6AEB-4313-81F0-CFA20365C29D}" srcOrd="2" destOrd="0" parTransId="{5A299ACC-40FC-4480-B451-74592683E8D6}" sibTransId="{F421C00D-EB6F-4812-A385-25D8463A0A2B}"/>
    <dgm:cxn modelId="{3FB3B8C9-5896-4DE6-8933-251D9D3BCDA8}" type="presOf" srcId="{724EC155-7C59-4550-9D56-CE52B0E947BE}" destId="{6F450023-3D28-44D7-903F-0C19A8EC680D}" srcOrd="0" destOrd="0" presId="urn:microsoft.com/office/officeart/2005/8/layout/vList2"/>
    <dgm:cxn modelId="{24EDB3F7-A388-463C-910C-89E88C193D82}" type="presOf" srcId="{C30EF48E-D819-4ED8-8CD2-307259F6B09C}" destId="{0B3AFB55-6FF9-41AD-BB0A-27E345BC3A4B}" srcOrd="0" destOrd="0" presId="urn:microsoft.com/office/officeart/2005/8/layout/vList2"/>
    <dgm:cxn modelId="{609132F0-7BB5-4393-A113-06E306AFB048}" type="presParOf" srcId="{0B3AFB55-6FF9-41AD-BB0A-27E345BC3A4B}" destId="{6F450023-3D28-44D7-903F-0C19A8EC680D}" srcOrd="0" destOrd="0" presId="urn:microsoft.com/office/officeart/2005/8/layout/vList2"/>
    <dgm:cxn modelId="{0CE3700D-A52E-48FB-A61D-CDF3D4A796BB}" type="presParOf" srcId="{0B3AFB55-6FF9-41AD-BB0A-27E345BC3A4B}" destId="{B3D0414C-E996-424D-BCA3-89802F446003}" srcOrd="1" destOrd="0" presId="urn:microsoft.com/office/officeart/2005/8/layout/vList2"/>
    <dgm:cxn modelId="{986C7DC9-7205-4EE6-9E4E-2CB5DCA4E640}" type="presParOf" srcId="{0B3AFB55-6FF9-41AD-BB0A-27E345BC3A4B}" destId="{8E831DEA-C41F-4E5D-B98A-2546A9A64E92}" srcOrd="2" destOrd="0" presId="urn:microsoft.com/office/officeart/2005/8/layout/vList2"/>
    <dgm:cxn modelId="{9E3A1B5F-4C08-47E4-B297-3D1597EE8B18}" type="presParOf" srcId="{0B3AFB55-6FF9-41AD-BB0A-27E345BC3A4B}" destId="{93E4DB3D-FDA8-42D3-9F6B-4B86C854969A}" srcOrd="3" destOrd="0" presId="urn:microsoft.com/office/officeart/2005/8/layout/vList2"/>
    <dgm:cxn modelId="{93BD4E55-0AE8-446D-A56C-7C986D0A493E}" type="presParOf" srcId="{0B3AFB55-6FF9-41AD-BB0A-27E345BC3A4B}" destId="{CBF963B7-306C-43D5-83D5-87391170CB3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694547-D7F7-4164-A1E1-B60D349ECB68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0DDB77-CF54-46FC-A8C9-86D279702345}">
      <dgm:prSet/>
      <dgm:spPr/>
      <dgm:t>
        <a:bodyPr/>
        <a:lstStyle/>
        <a:p>
          <a:r>
            <a:rPr lang="en-US" dirty="0" err="1"/>
            <a:t>Api:er</a:t>
          </a:r>
          <a:r>
            <a:rPr lang="en-US" dirty="0"/>
            <a:t>/dataset </a:t>
          </a:r>
          <a:r>
            <a:rPr lang="en-US" dirty="0" err="1"/>
            <a:t>följer</a:t>
          </a:r>
          <a:r>
            <a:rPr lang="en-US" dirty="0"/>
            <a:t> </a:t>
          </a:r>
          <a:r>
            <a:rPr lang="en-US" dirty="0" err="1"/>
            <a:t>Api-profilen</a:t>
          </a:r>
          <a:r>
            <a:rPr lang="en-US" dirty="0"/>
            <a:t>( med </a:t>
          </a:r>
          <a:r>
            <a:rPr lang="en-US" dirty="0" err="1"/>
            <a:t>krav</a:t>
          </a:r>
          <a:r>
            <a:rPr lang="en-US" dirty="0"/>
            <a:t> </a:t>
          </a:r>
          <a:r>
            <a:rPr lang="en-US" dirty="0" err="1"/>
            <a:t>på</a:t>
          </a:r>
          <a:r>
            <a:rPr lang="en-US" dirty="0"/>
            <a:t> </a:t>
          </a:r>
          <a:r>
            <a:rPr lang="en-US" dirty="0" err="1"/>
            <a:t>obligatoriska</a:t>
          </a:r>
          <a:r>
            <a:rPr lang="en-US" dirty="0"/>
            <a:t> metadata </a:t>
          </a:r>
          <a:r>
            <a:rPr lang="en-US" dirty="0" err="1"/>
            <a:t>som</a:t>
          </a:r>
          <a:r>
            <a:rPr lang="en-US" dirty="0"/>
            <a:t> </a:t>
          </a:r>
          <a:r>
            <a:rPr lang="en-US" dirty="0" err="1"/>
            <a:t>beskriver</a:t>
          </a:r>
          <a:r>
            <a:rPr lang="en-US" dirty="0"/>
            <a:t> </a:t>
          </a:r>
          <a:r>
            <a:rPr lang="en-US" dirty="0" err="1"/>
            <a:t>datamängden</a:t>
          </a:r>
          <a:r>
            <a:rPr lang="en-US" dirty="0"/>
            <a:t>)</a:t>
          </a:r>
        </a:p>
      </dgm:t>
    </dgm:pt>
    <dgm:pt modelId="{48B3CD4F-FC20-43D2-AC6F-3239B4387B0A}" type="parTrans" cxnId="{C8FE9D49-3C7D-46F6-9F45-9868987930AE}">
      <dgm:prSet/>
      <dgm:spPr/>
      <dgm:t>
        <a:bodyPr/>
        <a:lstStyle/>
        <a:p>
          <a:endParaRPr lang="en-US"/>
        </a:p>
      </dgm:t>
    </dgm:pt>
    <dgm:pt modelId="{B48DF2A0-1259-4F61-82E6-BC9E7FAD3B78}" type="sibTrans" cxnId="{C8FE9D49-3C7D-46F6-9F45-9868987930AE}">
      <dgm:prSet/>
      <dgm:spPr/>
      <dgm:t>
        <a:bodyPr/>
        <a:lstStyle/>
        <a:p>
          <a:endParaRPr lang="en-US"/>
        </a:p>
      </dgm:t>
    </dgm:pt>
    <dgm:pt modelId="{5468AB3E-5831-4606-B545-FA3A74185CF5}">
      <dgm:prSet/>
      <dgm:spPr/>
      <dgm:t>
        <a:bodyPr/>
        <a:lstStyle/>
        <a:p>
          <a:r>
            <a:rPr lang="en-US" dirty="0"/>
            <a:t>DCAT-AP-</a:t>
          </a:r>
          <a:r>
            <a:rPr lang="en-US" dirty="0" err="1"/>
            <a:t>Processorn</a:t>
          </a:r>
          <a:r>
            <a:rPr lang="en-US" dirty="0"/>
            <a:t> </a:t>
          </a:r>
          <a:r>
            <a:rPr lang="en-US" dirty="0" err="1"/>
            <a:t>körs</a:t>
          </a:r>
          <a:r>
            <a:rPr lang="en-US" dirty="0"/>
            <a:t> </a:t>
          </a:r>
          <a:r>
            <a:rPr lang="en-US" dirty="0" err="1"/>
            <a:t>automatiskt</a:t>
          </a:r>
          <a:r>
            <a:rPr lang="en-US" dirty="0"/>
            <a:t> mot dessa </a:t>
          </a:r>
          <a:r>
            <a:rPr lang="en-US" dirty="0" err="1"/>
            <a:t>API:er</a:t>
          </a:r>
          <a:r>
            <a:rPr lang="en-US" dirty="0"/>
            <a:t>/ dataset med </a:t>
          </a:r>
          <a:r>
            <a:rPr lang="en-US" dirty="0" err="1"/>
            <a:t>ett</a:t>
          </a:r>
          <a:r>
            <a:rPr lang="en-US" dirty="0"/>
            <a:t> </a:t>
          </a:r>
          <a:r>
            <a:rPr lang="en-US" dirty="0" err="1"/>
            <a:t>bestämt</a:t>
          </a:r>
          <a:r>
            <a:rPr lang="en-US" dirty="0"/>
            <a:t> </a:t>
          </a:r>
          <a:r>
            <a:rPr lang="en-US" dirty="0" err="1"/>
            <a:t>intervall</a:t>
          </a:r>
          <a:r>
            <a:rPr lang="en-US" dirty="0"/>
            <a:t>, </a:t>
          </a:r>
          <a:r>
            <a:rPr lang="en-US" dirty="0" err="1"/>
            <a:t>skapar</a:t>
          </a:r>
          <a:r>
            <a:rPr lang="en-US" dirty="0"/>
            <a:t> </a:t>
          </a:r>
          <a:r>
            <a:rPr lang="en-US" dirty="0" err="1"/>
            <a:t>och</a:t>
          </a:r>
          <a:r>
            <a:rPr lang="en-US" dirty="0"/>
            <a:t> </a:t>
          </a:r>
          <a:r>
            <a:rPr lang="en-US" dirty="0" err="1"/>
            <a:t>sparar</a:t>
          </a:r>
          <a:r>
            <a:rPr lang="en-US" dirty="0"/>
            <a:t> den fil </a:t>
          </a:r>
          <a:r>
            <a:rPr lang="en-US" dirty="0" err="1"/>
            <a:t>som</a:t>
          </a:r>
          <a:r>
            <a:rPr lang="en-US" dirty="0"/>
            <a:t> </a:t>
          </a:r>
          <a:r>
            <a:rPr lang="en-US" dirty="0" err="1"/>
            <a:t>dataportalen</a:t>
          </a:r>
          <a:r>
            <a:rPr lang="en-US" dirty="0"/>
            <a:t> </a:t>
          </a:r>
          <a:r>
            <a:rPr lang="en-US" dirty="0" err="1"/>
            <a:t>behöver</a:t>
          </a:r>
          <a:r>
            <a:rPr lang="en-US" dirty="0"/>
            <a:t>, </a:t>
          </a:r>
          <a:r>
            <a:rPr lang="en-US" dirty="0" err="1"/>
            <a:t>på</a:t>
          </a:r>
          <a:r>
            <a:rPr lang="en-US" dirty="0"/>
            <a:t> </a:t>
          </a:r>
          <a:r>
            <a:rPr lang="en-US" dirty="0" err="1"/>
            <a:t>lämplig</a:t>
          </a:r>
          <a:r>
            <a:rPr lang="en-US" dirty="0"/>
            <a:t> plats.</a:t>
          </a:r>
        </a:p>
      </dgm:t>
    </dgm:pt>
    <dgm:pt modelId="{FD9243A0-F42A-4757-B97F-9BA058457ACB}" type="parTrans" cxnId="{EAEE62DD-E453-4E20-BF8F-B790CC1E812D}">
      <dgm:prSet/>
      <dgm:spPr/>
      <dgm:t>
        <a:bodyPr/>
        <a:lstStyle/>
        <a:p>
          <a:endParaRPr lang="en-US"/>
        </a:p>
      </dgm:t>
    </dgm:pt>
    <dgm:pt modelId="{5FF34270-462F-4AC7-8045-35B1D5C774E1}" type="sibTrans" cxnId="{EAEE62DD-E453-4E20-BF8F-B790CC1E812D}">
      <dgm:prSet/>
      <dgm:spPr/>
      <dgm:t>
        <a:bodyPr/>
        <a:lstStyle/>
        <a:p>
          <a:endParaRPr lang="en-US"/>
        </a:p>
      </dgm:t>
    </dgm:pt>
    <dgm:pt modelId="{279AEABF-6509-47EF-9471-8433573597D0}">
      <dgm:prSet/>
      <dgm:spPr/>
      <dgm:t>
        <a:bodyPr/>
        <a:lstStyle/>
        <a:p>
          <a:r>
            <a:rPr lang="en-US" dirty="0"/>
            <a:t>Dataportal.se </a:t>
          </a:r>
          <a:r>
            <a:rPr lang="en-US" dirty="0" err="1"/>
            <a:t>skördar</a:t>
          </a:r>
          <a:r>
            <a:rPr lang="en-US" dirty="0"/>
            <a:t> (</a:t>
          </a:r>
          <a:r>
            <a:rPr lang="en-US" dirty="0" err="1"/>
            <a:t>läser</a:t>
          </a:r>
          <a:r>
            <a:rPr lang="en-US" dirty="0"/>
            <a:t> av </a:t>
          </a:r>
          <a:r>
            <a:rPr lang="en-US" dirty="0" err="1"/>
            <a:t>filen</a:t>
          </a:r>
          <a:r>
            <a:rPr lang="en-US" dirty="0"/>
            <a:t>) med </a:t>
          </a:r>
          <a:r>
            <a:rPr lang="en-US" dirty="0" err="1"/>
            <a:t>jämna</a:t>
          </a:r>
          <a:r>
            <a:rPr lang="en-US" dirty="0"/>
            <a:t> </a:t>
          </a:r>
          <a:r>
            <a:rPr lang="en-US" dirty="0" err="1"/>
            <a:t>mellanrum</a:t>
          </a:r>
          <a:r>
            <a:rPr lang="en-US" dirty="0"/>
            <a:t> </a:t>
          </a:r>
          <a:r>
            <a:rPr lang="en-US" dirty="0" err="1"/>
            <a:t>och</a:t>
          </a:r>
          <a:r>
            <a:rPr lang="en-US" dirty="0"/>
            <a:t> </a:t>
          </a:r>
          <a:r>
            <a:rPr lang="en-US" dirty="0" err="1"/>
            <a:t>publicerar</a:t>
          </a:r>
          <a:r>
            <a:rPr lang="en-US" dirty="0"/>
            <a:t> </a:t>
          </a:r>
          <a:r>
            <a:rPr lang="en-US" dirty="0" err="1"/>
            <a:t>innehållet</a:t>
          </a:r>
          <a:r>
            <a:rPr lang="en-US" dirty="0"/>
            <a:t> </a:t>
          </a:r>
          <a:r>
            <a:rPr lang="en-US" dirty="0" err="1"/>
            <a:t>på</a:t>
          </a:r>
          <a:r>
            <a:rPr lang="en-US" dirty="0"/>
            <a:t> dataportalen.se</a:t>
          </a:r>
        </a:p>
      </dgm:t>
    </dgm:pt>
    <dgm:pt modelId="{BD1DE1A0-5707-4D79-BA5B-FB2D3A2D519C}" type="parTrans" cxnId="{D49952D3-58F6-4F57-B05C-99BA7B8D2379}">
      <dgm:prSet/>
      <dgm:spPr/>
      <dgm:t>
        <a:bodyPr/>
        <a:lstStyle/>
        <a:p>
          <a:endParaRPr lang="en-US"/>
        </a:p>
      </dgm:t>
    </dgm:pt>
    <dgm:pt modelId="{1F9D82ED-4009-4768-A253-01D4A636D24A}" type="sibTrans" cxnId="{D49952D3-58F6-4F57-B05C-99BA7B8D2379}">
      <dgm:prSet/>
      <dgm:spPr/>
      <dgm:t>
        <a:bodyPr/>
        <a:lstStyle/>
        <a:p>
          <a:endParaRPr lang="en-US"/>
        </a:p>
      </dgm:t>
    </dgm:pt>
    <dgm:pt modelId="{35CC41E3-E5F2-4506-8635-12F69FBF875F}" type="pres">
      <dgm:prSet presAssocID="{9F694547-D7F7-4164-A1E1-B60D349ECB68}" presName="diagram" presStyleCnt="0">
        <dgm:presLayoutVars>
          <dgm:dir/>
          <dgm:resizeHandles val="exact"/>
        </dgm:presLayoutVars>
      </dgm:prSet>
      <dgm:spPr/>
    </dgm:pt>
    <dgm:pt modelId="{C11B9A11-F4F3-4283-9CD2-BB0D6B8987F2}" type="pres">
      <dgm:prSet presAssocID="{5A0DDB77-CF54-46FC-A8C9-86D279702345}" presName="node" presStyleLbl="node1" presStyleIdx="0" presStyleCnt="3">
        <dgm:presLayoutVars>
          <dgm:bulletEnabled val="1"/>
        </dgm:presLayoutVars>
      </dgm:prSet>
      <dgm:spPr/>
    </dgm:pt>
    <dgm:pt modelId="{FDCBE7ED-C6C5-4B05-847B-C3384058476B}" type="pres">
      <dgm:prSet presAssocID="{B48DF2A0-1259-4F61-82E6-BC9E7FAD3B78}" presName="sibTrans" presStyleLbl="sibTrans2D1" presStyleIdx="0" presStyleCnt="2"/>
      <dgm:spPr/>
    </dgm:pt>
    <dgm:pt modelId="{4CBF0E76-FCEC-43BB-A147-C7779F117D71}" type="pres">
      <dgm:prSet presAssocID="{B48DF2A0-1259-4F61-82E6-BC9E7FAD3B78}" presName="connectorText" presStyleLbl="sibTrans2D1" presStyleIdx="0" presStyleCnt="2"/>
      <dgm:spPr/>
    </dgm:pt>
    <dgm:pt modelId="{BC545FE5-B97E-4B3C-9DBE-267CD488CA7A}" type="pres">
      <dgm:prSet presAssocID="{5468AB3E-5831-4606-B545-FA3A74185CF5}" presName="node" presStyleLbl="node1" presStyleIdx="1" presStyleCnt="3">
        <dgm:presLayoutVars>
          <dgm:bulletEnabled val="1"/>
        </dgm:presLayoutVars>
      </dgm:prSet>
      <dgm:spPr/>
    </dgm:pt>
    <dgm:pt modelId="{6E3FF038-07E4-4B93-9925-DAB80E59FF60}" type="pres">
      <dgm:prSet presAssocID="{5FF34270-462F-4AC7-8045-35B1D5C774E1}" presName="sibTrans" presStyleLbl="sibTrans2D1" presStyleIdx="1" presStyleCnt="2"/>
      <dgm:spPr/>
    </dgm:pt>
    <dgm:pt modelId="{7F3B14AB-3AD9-4827-AD0C-C3A38A2BD4A5}" type="pres">
      <dgm:prSet presAssocID="{5FF34270-462F-4AC7-8045-35B1D5C774E1}" presName="connectorText" presStyleLbl="sibTrans2D1" presStyleIdx="1" presStyleCnt="2"/>
      <dgm:spPr/>
    </dgm:pt>
    <dgm:pt modelId="{69E64953-611F-4719-9A04-026A792FA60A}" type="pres">
      <dgm:prSet presAssocID="{279AEABF-6509-47EF-9471-8433573597D0}" presName="node" presStyleLbl="node1" presStyleIdx="2" presStyleCnt="3">
        <dgm:presLayoutVars>
          <dgm:bulletEnabled val="1"/>
        </dgm:presLayoutVars>
      </dgm:prSet>
      <dgm:spPr/>
    </dgm:pt>
  </dgm:ptLst>
  <dgm:cxnLst>
    <dgm:cxn modelId="{28D73400-34E0-46E8-827A-4F58BC53293A}" type="presOf" srcId="{5468AB3E-5831-4606-B545-FA3A74185CF5}" destId="{BC545FE5-B97E-4B3C-9DBE-267CD488CA7A}" srcOrd="0" destOrd="0" presId="urn:microsoft.com/office/officeart/2005/8/layout/process5"/>
    <dgm:cxn modelId="{F6A2C215-7DE3-4C1B-8D0E-EB9B7CC420C4}" type="presOf" srcId="{B48DF2A0-1259-4F61-82E6-BC9E7FAD3B78}" destId="{4CBF0E76-FCEC-43BB-A147-C7779F117D71}" srcOrd="1" destOrd="0" presId="urn:microsoft.com/office/officeart/2005/8/layout/process5"/>
    <dgm:cxn modelId="{DA32392F-DDBC-4787-B1D2-0C4E8AFF27DF}" type="presOf" srcId="{279AEABF-6509-47EF-9471-8433573597D0}" destId="{69E64953-611F-4719-9A04-026A792FA60A}" srcOrd="0" destOrd="0" presId="urn:microsoft.com/office/officeart/2005/8/layout/process5"/>
    <dgm:cxn modelId="{EF670D47-1673-4518-99E2-8E00FD75B332}" type="presOf" srcId="{B48DF2A0-1259-4F61-82E6-BC9E7FAD3B78}" destId="{FDCBE7ED-C6C5-4B05-847B-C3384058476B}" srcOrd="0" destOrd="0" presId="urn:microsoft.com/office/officeart/2005/8/layout/process5"/>
    <dgm:cxn modelId="{B39DCF47-AFD7-4A58-BE2E-3A44ACD2F98B}" type="presOf" srcId="{5FF34270-462F-4AC7-8045-35B1D5C774E1}" destId="{7F3B14AB-3AD9-4827-AD0C-C3A38A2BD4A5}" srcOrd="1" destOrd="0" presId="urn:microsoft.com/office/officeart/2005/8/layout/process5"/>
    <dgm:cxn modelId="{C8FE9D49-3C7D-46F6-9F45-9868987930AE}" srcId="{9F694547-D7F7-4164-A1E1-B60D349ECB68}" destId="{5A0DDB77-CF54-46FC-A8C9-86D279702345}" srcOrd="0" destOrd="0" parTransId="{48B3CD4F-FC20-43D2-AC6F-3239B4387B0A}" sibTransId="{B48DF2A0-1259-4F61-82E6-BC9E7FAD3B78}"/>
    <dgm:cxn modelId="{14F64955-078C-476B-86B9-F73704AF9FCA}" type="presOf" srcId="{5FF34270-462F-4AC7-8045-35B1D5C774E1}" destId="{6E3FF038-07E4-4B93-9925-DAB80E59FF60}" srcOrd="0" destOrd="0" presId="urn:microsoft.com/office/officeart/2005/8/layout/process5"/>
    <dgm:cxn modelId="{2C662A78-40D0-42CA-A338-0473518A541D}" type="presOf" srcId="{9F694547-D7F7-4164-A1E1-B60D349ECB68}" destId="{35CC41E3-E5F2-4506-8635-12F69FBF875F}" srcOrd="0" destOrd="0" presId="urn:microsoft.com/office/officeart/2005/8/layout/process5"/>
    <dgm:cxn modelId="{D49952D3-58F6-4F57-B05C-99BA7B8D2379}" srcId="{9F694547-D7F7-4164-A1E1-B60D349ECB68}" destId="{279AEABF-6509-47EF-9471-8433573597D0}" srcOrd="2" destOrd="0" parTransId="{BD1DE1A0-5707-4D79-BA5B-FB2D3A2D519C}" sibTransId="{1F9D82ED-4009-4768-A253-01D4A636D24A}"/>
    <dgm:cxn modelId="{EAEE62DD-E453-4E20-BF8F-B790CC1E812D}" srcId="{9F694547-D7F7-4164-A1E1-B60D349ECB68}" destId="{5468AB3E-5831-4606-B545-FA3A74185CF5}" srcOrd="1" destOrd="0" parTransId="{FD9243A0-F42A-4757-B97F-9BA058457ACB}" sibTransId="{5FF34270-462F-4AC7-8045-35B1D5C774E1}"/>
    <dgm:cxn modelId="{4A1932FF-BF41-4C78-9690-04E061F3A68F}" type="presOf" srcId="{5A0DDB77-CF54-46FC-A8C9-86D279702345}" destId="{C11B9A11-F4F3-4283-9CD2-BB0D6B8987F2}" srcOrd="0" destOrd="0" presId="urn:microsoft.com/office/officeart/2005/8/layout/process5"/>
    <dgm:cxn modelId="{2E9C9697-D21B-4413-B053-D2D8829A8049}" type="presParOf" srcId="{35CC41E3-E5F2-4506-8635-12F69FBF875F}" destId="{C11B9A11-F4F3-4283-9CD2-BB0D6B8987F2}" srcOrd="0" destOrd="0" presId="urn:microsoft.com/office/officeart/2005/8/layout/process5"/>
    <dgm:cxn modelId="{62C6DFDF-4EC0-41F5-A9B9-B56F617C0E83}" type="presParOf" srcId="{35CC41E3-E5F2-4506-8635-12F69FBF875F}" destId="{FDCBE7ED-C6C5-4B05-847B-C3384058476B}" srcOrd="1" destOrd="0" presId="urn:microsoft.com/office/officeart/2005/8/layout/process5"/>
    <dgm:cxn modelId="{F8345DDF-E04A-4334-915B-249A8911BB2B}" type="presParOf" srcId="{FDCBE7ED-C6C5-4B05-847B-C3384058476B}" destId="{4CBF0E76-FCEC-43BB-A147-C7779F117D71}" srcOrd="0" destOrd="0" presId="urn:microsoft.com/office/officeart/2005/8/layout/process5"/>
    <dgm:cxn modelId="{0A60B8AC-4FBB-416A-9A75-8B32DD42B2F6}" type="presParOf" srcId="{35CC41E3-E5F2-4506-8635-12F69FBF875F}" destId="{BC545FE5-B97E-4B3C-9DBE-267CD488CA7A}" srcOrd="2" destOrd="0" presId="urn:microsoft.com/office/officeart/2005/8/layout/process5"/>
    <dgm:cxn modelId="{E1B34CBE-4560-4FF8-89CB-2C6E460A40D8}" type="presParOf" srcId="{35CC41E3-E5F2-4506-8635-12F69FBF875F}" destId="{6E3FF038-07E4-4B93-9925-DAB80E59FF60}" srcOrd="3" destOrd="0" presId="urn:microsoft.com/office/officeart/2005/8/layout/process5"/>
    <dgm:cxn modelId="{5606608B-41D3-44FB-AD5B-DBA5B9FE7B7D}" type="presParOf" srcId="{6E3FF038-07E4-4B93-9925-DAB80E59FF60}" destId="{7F3B14AB-3AD9-4827-AD0C-C3A38A2BD4A5}" srcOrd="0" destOrd="0" presId="urn:microsoft.com/office/officeart/2005/8/layout/process5"/>
    <dgm:cxn modelId="{14FBB6C0-B220-4A29-BB3B-E07F9B9104A2}" type="presParOf" srcId="{35CC41E3-E5F2-4506-8635-12F69FBF875F}" destId="{69E64953-611F-4719-9A04-026A792FA60A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50023-3D28-44D7-903F-0C19A8EC680D}">
      <dsp:nvSpPr>
        <dsp:cNvPr id="0" name=""/>
        <dsp:cNvSpPr/>
      </dsp:nvSpPr>
      <dsp:spPr>
        <a:xfrm>
          <a:off x="0" y="310356"/>
          <a:ext cx="5747085" cy="12846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ska </a:t>
          </a:r>
          <a:r>
            <a:rPr lang="en-US" sz="1800" kern="1200" dirty="0" err="1"/>
            <a:t>beskrivas</a:t>
          </a:r>
          <a:r>
            <a:rPr lang="en-US" sz="1800" kern="1200" dirty="0"/>
            <a:t> </a:t>
          </a:r>
          <a:r>
            <a:rPr lang="en-US" sz="1800" kern="1200" dirty="0" err="1"/>
            <a:t>enligt</a:t>
          </a:r>
          <a:r>
            <a:rPr lang="en-US" sz="1800" kern="1200" dirty="0"/>
            <a:t> </a:t>
          </a:r>
          <a:r>
            <a:rPr lang="en-US" sz="1800" kern="1200" dirty="0" err="1"/>
            <a:t>metadataspecifikationen</a:t>
          </a:r>
          <a:r>
            <a:rPr lang="en-US" sz="1800" kern="1200" dirty="0"/>
            <a:t> DCAT-AP-SE ( </a:t>
          </a:r>
          <a:r>
            <a:rPr lang="en-US" sz="1800" kern="1200" dirty="0" err="1"/>
            <a:t>en</a:t>
          </a:r>
          <a:r>
            <a:rPr lang="en-US" sz="1800" kern="1200" dirty="0"/>
            <a:t> </a:t>
          </a:r>
          <a:r>
            <a:rPr lang="en-US" sz="1800" kern="1200" dirty="0" err="1"/>
            <a:t>svensk</a:t>
          </a:r>
          <a:r>
            <a:rPr lang="en-US" sz="1800" kern="1200" dirty="0"/>
            <a:t> </a:t>
          </a:r>
          <a:r>
            <a:rPr lang="en-US" sz="1800" kern="1200" dirty="0" err="1"/>
            <a:t>anpassning</a:t>
          </a:r>
          <a:r>
            <a:rPr lang="en-US" sz="1800" kern="1200" dirty="0"/>
            <a:t>  av den </a:t>
          </a:r>
          <a:r>
            <a:rPr lang="en-US" sz="1800" kern="1200" dirty="0" err="1"/>
            <a:t>internationella</a:t>
          </a:r>
          <a:r>
            <a:rPr lang="en-US" sz="1800" kern="1200" dirty="0"/>
            <a:t> </a:t>
          </a:r>
          <a:r>
            <a:rPr lang="en-US" sz="1800" kern="1200" dirty="0" err="1"/>
            <a:t>rekommendationen</a:t>
          </a:r>
          <a:r>
            <a:rPr lang="en-US" sz="1800" kern="1200" dirty="0"/>
            <a:t> DCAT) </a:t>
          </a:r>
          <a:r>
            <a:rPr lang="en-US" sz="1800" kern="1200" dirty="0" err="1"/>
            <a:t>och</a:t>
          </a:r>
          <a:r>
            <a:rPr lang="en-US" sz="1800" kern="1200" dirty="0"/>
            <a:t> den </a:t>
          </a:r>
          <a:r>
            <a:rPr lang="en-US" sz="1800" kern="1200" dirty="0" err="1"/>
            <a:t>Api-profil</a:t>
          </a:r>
          <a:r>
            <a:rPr lang="en-US" sz="1800" kern="1200" dirty="0"/>
            <a:t> </a:t>
          </a:r>
          <a:r>
            <a:rPr lang="en-US" sz="1800" kern="1200" dirty="0" err="1"/>
            <a:t>som</a:t>
          </a:r>
          <a:r>
            <a:rPr lang="en-US" sz="1800" kern="1200" dirty="0"/>
            <a:t> DIGG, </a:t>
          </a:r>
          <a:r>
            <a:rPr lang="en-US" sz="1800" kern="1200" dirty="0" err="1"/>
            <a:t>tillsammans</a:t>
          </a:r>
          <a:r>
            <a:rPr lang="en-US" sz="1800" kern="1200" dirty="0"/>
            <a:t> med </a:t>
          </a:r>
          <a:r>
            <a:rPr lang="en-US" sz="1800" kern="1200" dirty="0" err="1"/>
            <a:t>andra</a:t>
          </a:r>
          <a:r>
            <a:rPr lang="en-US" sz="1800" kern="1200" dirty="0"/>
            <a:t> </a:t>
          </a:r>
          <a:r>
            <a:rPr lang="en-US" sz="1800" kern="1200" dirty="0" err="1"/>
            <a:t>myndigheter</a:t>
          </a:r>
          <a:r>
            <a:rPr lang="en-US" sz="1800" kern="1200" dirty="0"/>
            <a:t>, </a:t>
          </a:r>
          <a:r>
            <a:rPr lang="en-US" sz="1800" kern="1200" dirty="0" err="1"/>
            <a:t>tagit</a:t>
          </a:r>
          <a:r>
            <a:rPr lang="en-US" sz="1800" kern="1200" dirty="0"/>
            <a:t> </a:t>
          </a:r>
          <a:r>
            <a:rPr lang="en-US" sz="1800" kern="1200" dirty="0" err="1"/>
            <a:t>fram</a:t>
          </a:r>
          <a:r>
            <a:rPr lang="en-US" sz="1800" kern="1200" dirty="0"/>
            <a:t>.</a:t>
          </a:r>
        </a:p>
      </dsp:txBody>
      <dsp:txXfrm>
        <a:off x="62712" y="373068"/>
        <a:ext cx="5621661" cy="1159235"/>
      </dsp:txXfrm>
    </dsp:sp>
    <dsp:sp modelId="{8E831DEA-C41F-4E5D-B98A-2546A9A64E92}">
      <dsp:nvSpPr>
        <dsp:cNvPr id="0" name=""/>
        <dsp:cNvSpPr/>
      </dsp:nvSpPr>
      <dsp:spPr>
        <a:xfrm>
          <a:off x="0" y="1646856"/>
          <a:ext cx="5747085" cy="12846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Det </a:t>
          </a:r>
          <a:r>
            <a:rPr lang="en-US" sz="1800" kern="1200" dirty="0" err="1"/>
            <a:t>innebär</a:t>
          </a:r>
          <a:r>
            <a:rPr lang="en-US" sz="1800" kern="1200" dirty="0"/>
            <a:t> bland </a:t>
          </a:r>
          <a:r>
            <a:rPr lang="en-US" sz="1800" kern="1200" dirty="0" err="1"/>
            <a:t>annat</a:t>
          </a:r>
          <a:r>
            <a:rPr lang="en-US" sz="1800" kern="1200" dirty="0"/>
            <a:t> </a:t>
          </a:r>
          <a:r>
            <a:rPr lang="en-US" sz="1800" kern="1200" dirty="0" err="1"/>
            <a:t>att</a:t>
          </a:r>
          <a:r>
            <a:rPr lang="en-US" sz="1800" kern="1200" dirty="0"/>
            <a:t> </a:t>
          </a:r>
          <a:r>
            <a:rPr lang="en-US" sz="1800" kern="1200" dirty="0" err="1"/>
            <a:t>api:er</a:t>
          </a:r>
          <a:r>
            <a:rPr lang="en-US" sz="1800" kern="1200" dirty="0"/>
            <a:t> </a:t>
          </a:r>
          <a:r>
            <a:rPr lang="en-US" sz="1800" kern="1200" dirty="0" err="1"/>
            <a:t>och</a:t>
          </a:r>
          <a:r>
            <a:rPr lang="en-US" sz="1800" kern="1200" dirty="0"/>
            <a:t> dataset </a:t>
          </a:r>
          <a:r>
            <a:rPr lang="en-US" sz="1800" kern="1200" dirty="0" err="1"/>
            <a:t>skall</a:t>
          </a:r>
          <a:r>
            <a:rPr lang="en-US" sz="1800" kern="1200" dirty="0"/>
            <a:t> </a:t>
          </a:r>
          <a:r>
            <a:rPr lang="en-US" sz="1800" kern="1200" dirty="0" err="1"/>
            <a:t>vara</a:t>
          </a:r>
          <a:r>
            <a:rPr lang="en-US" sz="1800" kern="1200" dirty="0"/>
            <a:t> ”</a:t>
          </a:r>
          <a:r>
            <a:rPr lang="en-US" sz="1800" kern="1200" dirty="0" err="1"/>
            <a:t>taggade</a:t>
          </a:r>
          <a:r>
            <a:rPr lang="en-US" sz="1800" kern="1200" dirty="0"/>
            <a:t>” med </a:t>
          </a:r>
          <a:r>
            <a:rPr lang="en-US" sz="1800" kern="1200" dirty="0" err="1"/>
            <a:t>rätt</a:t>
          </a:r>
          <a:r>
            <a:rPr lang="en-US" sz="1800" kern="1200" dirty="0"/>
            <a:t> metadata.</a:t>
          </a:r>
        </a:p>
      </dsp:txBody>
      <dsp:txXfrm>
        <a:off x="62712" y="1709568"/>
        <a:ext cx="5621661" cy="1159235"/>
      </dsp:txXfrm>
    </dsp:sp>
    <dsp:sp modelId="{CBF963B7-306C-43D5-83D5-87391170CB34}">
      <dsp:nvSpPr>
        <dsp:cNvPr id="0" name=""/>
        <dsp:cNvSpPr/>
      </dsp:nvSpPr>
      <dsp:spPr>
        <a:xfrm>
          <a:off x="0" y="2983356"/>
          <a:ext cx="5747085" cy="128465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Förutsatt</a:t>
          </a:r>
          <a:r>
            <a:rPr lang="en-US" sz="1800" kern="1200" dirty="0"/>
            <a:t> </a:t>
          </a:r>
          <a:r>
            <a:rPr lang="en-US" sz="1800" kern="1200" dirty="0" err="1"/>
            <a:t>att</a:t>
          </a:r>
          <a:r>
            <a:rPr lang="en-US" sz="1800" kern="1200" dirty="0"/>
            <a:t> </a:t>
          </a:r>
          <a:r>
            <a:rPr lang="en-US" sz="1800" kern="1200" dirty="0" err="1"/>
            <a:t>detta</a:t>
          </a:r>
          <a:r>
            <a:rPr lang="en-US" sz="1800" kern="1200" dirty="0"/>
            <a:t> </a:t>
          </a:r>
          <a:r>
            <a:rPr lang="en-US" sz="1800" kern="1200" dirty="0" err="1"/>
            <a:t>är</a:t>
          </a:r>
          <a:r>
            <a:rPr lang="en-US" sz="1800" kern="1200" dirty="0"/>
            <a:t> </a:t>
          </a:r>
          <a:r>
            <a:rPr lang="en-US" sz="1800" kern="1200" dirty="0" err="1"/>
            <a:t>rätt</a:t>
          </a:r>
          <a:r>
            <a:rPr lang="en-US" sz="1800" kern="1200" dirty="0"/>
            <a:t> </a:t>
          </a:r>
          <a:r>
            <a:rPr lang="en-US" sz="1800" kern="1200" dirty="0" err="1"/>
            <a:t>gjort</a:t>
          </a:r>
          <a:r>
            <a:rPr lang="en-US" sz="1800" kern="1200" dirty="0"/>
            <a:t> </a:t>
          </a:r>
          <a:r>
            <a:rPr lang="en-US" sz="1800" kern="1200" dirty="0" err="1"/>
            <a:t>kommer</a:t>
          </a:r>
          <a:r>
            <a:rPr lang="en-US" sz="1800" kern="1200" dirty="0"/>
            <a:t> DCAT-AP-</a:t>
          </a:r>
          <a:r>
            <a:rPr lang="en-US" sz="1800" kern="1200" dirty="0" err="1"/>
            <a:t>Processorn</a:t>
          </a:r>
          <a:r>
            <a:rPr lang="en-US" sz="1800" kern="1200" dirty="0"/>
            <a:t> </a:t>
          </a:r>
          <a:r>
            <a:rPr lang="en-US" sz="1800" kern="1200" dirty="0" err="1"/>
            <a:t>att</a:t>
          </a:r>
          <a:r>
            <a:rPr lang="en-US" sz="1800" kern="1200" dirty="0"/>
            <a:t> </a:t>
          </a:r>
          <a:r>
            <a:rPr lang="en-US" sz="1800" kern="1200" dirty="0" err="1"/>
            <a:t>automatiskt</a:t>
          </a:r>
          <a:r>
            <a:rPr lang="en-US" sz="1800" kern="1200" dirty="0"/>
            <a:t> </a:t>
          </a:r>
          <a:r>
            <a:rPr lang="en-US" sz="1800" kern="1200" dirty="0" err="1"/>
            <a:t>kunna</a:t>
          </a:r>
          <a:r>
            <a:rPr lang="en-US" sz="1800" kern="1200" dirty="0"/>
            <a:t> </a:t>
          </a:r>
          <a:r>
            <a:rPr lang="en-US" sz="1800" kern="1200" dirty="0" err="1"/>
            <a:t>skapa</a:t>
          </a:r>
          <a:r>
            <a:rPr lang="en-US" sz="1800" kern="1200" dirty="0"/>
            <a:t> den fil </a:t>
          </a:r>
          <a:r>
            <a:rPr lang="en-US" sz="1800" kern="1200" dirty="0" err="1"/>
            <a:t>som</a:t>
          </a:r>
          <a:r>
            <a:rPr lang="en-US" sz="1800" kern="1200" dirty="0"/>
            <a:t> dataportalen.se </a:t>
          </a:r>
          <a:r>
            <a:rPr lang="en-US" sz="1800" kern="1200" dirty="0" err="1"/>
            <a:t>hämtar</a:t>
          </a:r>
          <a:r>
            <a:rPr lang="en-US" sz="1800" kern="1200" dirty="0"/>
            <a:t> information </a:t>
          </a:r>
          <a:r>
            <a:rPr lang="en-US" sz="1800" kern="1200" dirty="0" err="1"/>
            <a:t>ifrån</a:t>
          </a:r>
          <a:r>
            <a:rPr lang="en-US" sz="1800" kern="1200" dirty="0"/>
            <a:t>.</a:t>
          </a:r>
        </a:p>
      </dsp:txBody>
      <dsp:txXfrm>
        <a:off x="62712" y="3046068"/>
        <a:ext cx="5621661" cy="1159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B9A11-F4F3-4283-9CD2-BB0D6B8987F2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Api:er</a:t>
          </a:r>
          <a:r>
            <a:rPr lang="en-US" sz="1600" kern="1200" dirty="0"/>
            <a:t>/dataset </a:t>
          </a:r>
          <a:r>
            <a:rPr lang="en-US" sz="1600" kern="1200" dirty="0" err="1"/>
            <a:t>följer</a:t>
          </a:r>
          <a:r>
            <a:rPr lang="en-US" sz="1600" kern="1200" dirty="0"/>
            <a:t> </a:t>
          </a:r>
          <a:r>
            <a:rPr lang="en-US" sz="1600" kern="1200" dirty="0" err="1"/>
            <a:t>Api-profilen</a:t>
          </a:r>
          <a:r>
            <a:rPr lang="en-US" sz="1600" kern="1200" dirty="0"/>
            <a:t>( med </a:t>
          </a:r>
          <a:r>
            <a:rPr lang="en-US" sz="1600" kern="1200" dirty="0" err="1"/>
            <a:t>krav</a:t>
          </a:r>
          <a:r>
            <a:rPr lang="en-US" sz="1600" kern="1200" dirty="0"/>
            <a:t> </a:t>
          </a:r>
          <a:r>
            <a:rPr lang="en-US" sz="1600" kern="1200" dirty="0" err="1"/>
            <a:t>på</a:t>
          </a:r>
          <a:r>
            <a:rPr lang="en-US" sz="1600" kern="1200" dirty="0"/>
            <a:t> </a:t>
          </a:r>
          <a:r>
            <a:rPr lang="en-US" sz="1600" kern="1200" dirty="0" err="1"/>
            <a:t>obligatoriska</a:t>
          </a:r>
          <a:r>
            <a:rPr lang="en-US" sz="1600" kern="1200" dirty="0"/>
            <a:t> metadata </a:t>
          </a:r>
          <a:r>
            <a:rPr lang="en-US" sz="1600" kern="1200" dirty="0" err="1"/>
            <a:t>som</a:t>
          </a:r>
          <a:r>
            <a:rPr lang="en-US" sz="1600" kern="1200" dirty="0"/>
            <a:t> </a:t>
          </a:r>
          <a:r>
            <a:rPr lang="en-US" sz="1600" kern="1200" dirty="0" err="1"/>
            <a:t>beskriver</a:t>
          </a:r>
          <a:r>
            <a:rPr lang="en-US" sz="1600" kern="1200" dirty="0"/>
            <a:t> </a:t>
          </a:r>
          <a:r>
            <a:rPr lang="en-US" sz="1600" kern="1200" dirty="0" err="1"/>
            <a:t>datamängden</a:t>
          </a:r>
          <a:r>
            <a:rPr lang="en-US" sz="1600" kern="1200" dirty="0"/>
            <a:t>)</a:t>
          </a:r>
        </a:p>
      </dsp:txBody>
      <dsp:txXfrm>
        <a:off x="57787" y="1395494"/>
        <a:ext cx="2665308" cy="1560349"/>
      </dsp:txXfrm>
    </dsp:sp>
    <dsp:sp modelId="{FDCBE7ED-C6C5-4B05-847B-C3384058476B}">
      <dsp:nvSpPr>
        <dsp:cNvPr id="0" name=""/>
        <dsp:cNvSpPr/>
      </dsp:nvSpPr>
      <dsp:spPr>
        <a:xfrm>
          <a:off x="3014732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014732" y="1970146"/>
        <a:ext cx="409940" cy="411044"/>
      </dsp:txXfrm>
    </dsp:sp>
    <dsp:sp modelId="{BC545FE5-B97E-4B3C-9DBE-267CD488CA7A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DCAT-AP-</a:t>
          </a:r>
          <a:r>
            <a:rPr lang="en-US" sz="1600" kern="1200" dirty="0" err="1"/>
            <a:t>Processorn</a:t>
          </a:r>
          <a:r>
            <a:rPr lang="en-US" sz="1600" kern="1200" dirty="0"/>
            <a:t> </a:t>
          </a:r>
          <a:r>
            <a:rPr lang="en-US" sz="1600" kern="1200" dirty="0" err="1"/>
            <a:t>körs</a:t>
          </a:r>
          <a:r>
            <a:rPr lang="en-US" sz="1600" kern="1200" dirty="0"/>
            <a:t> </a:t>
          </a:r>
          <a:r>
            <a:rPr lang="en-US" sz="1600" kern="1200" dirty="0" err="1"/>
            <a:t>automatiskt</a:t>
          </a:r>
          <a:r>
            <a:rPr lang="en-US" sz="1600" kern="1200" dirty="0"/>
            <a:t> mot dessa </a:t>
          </a:r>
          <a:r>
            <a:rPr lang="en-US" sz="1600" kern="1200" dirty="0" err="1"/>
            <a:t>API:er</a:t>
          </a:r>
          <a:r>
            <a:rPr lang="en-US" sz="1600" kern="1200" dirty="0"/>
            <a:t>/ dataset med </a:t>
          </a:r>
          <a:r>
            <a:rPr lang="en-US" sz="1600" kern="1200" dirty="0" err="1"/>
            <a:t>ett</a:t>
          </a:r>
          <a:r>
            <a:rPr lang="en-US" sz="1600" kern="1200" dirty="0"/>
            <a:t> </a:t>
          </a:r>
          <a:r>
            <a:rPr lang="en-US" sz="1600" kern="1200" dirty="0" err="1"/>
            <a:t>bestämt</a:t>
          </a:r>
          <a:r>
            <a:rPr lang="en-US" sz="1600" kern="1200" dirty="0"/>
            <a:t> </a:t>
          </a:r>
          <a:r>
            <a:rPr lang="en-US" sz="1600" kern="1200" dirty="0" err="1"/>
            <a:t>intervall</a:t>
          </a:r>
          <a:r>
            <a:rPr lang="en-US" sz="1600" kern="1200" dirty="0"/>
            <a:t>, </a:t>
          </a:r>
          <a:r>
            <a:rPr lang="en-US" sz="1600" kern="1200" dirty="0" err="1"/>
            <a:t>skapar</a:t>
          </a:r>
          <a:r>
            <a:rPr lang="en-US" sz="1600" kern="1200" dirty="0"/>
            <a:t> </a:t>
          </a:r>
          <a:r>
            <a:rPr lang="en-US" sz="1600" kern="1200" dirty="0" err="1"/>
            <a:t>och</a:t>
          </a:r>
          <a:r>
            <a:rPr lang="en-US" sz="1600" kern="1200" dirty="0"/>
            <a:t> </a:t>
          </a:r>
          <a:r>
            <a:rPr lang="en-US" sz="1600" kern="1200" dirty="0" err="1"/>
            <a:t>sparar</a:t>
          </a:r>
          <a:r>
            <a:rPr lang="en-US" sz="1600" kern="1200" dirty="0"/>
            <a:t> den fil </a:t>
          </a:r>
          <a:r>
            <a:rPr lang="en-US" sz="1600" kern="1200" dirty="0" err="1"/>
            <a:t>som</a:t>
          </a:r>
          <a:r>
            <a:rPr lang="en-US" sz="1600" kern="1200" dirty="0"/>
            <a:t> </a:t>
          </a:r>
          <a:r>
            <a:rPr lang="en-US" sz="1600" kern="1200" dirty="0" err="1"/>
            <a:t>dataportalen</a:t>
          </a:r>
          <a:r>
            <a:rPr lang="en-US" sz="1600" kern="1200" dirty="0"/>
            <a:t> </a:t>
          </a:r>
          <a:r>
            <a:rPr lang="en-US" sz="1600" kern="1200" dirty="0" err="1"/>
            <a:t>behöver</a:t>
          </a:r>
          <a:r>
            <a:rPr lang="en-US" sz="1600" kern="1200" dirty="0"/>
            <a:t>, </a:t>
          </a:r>
          <a:r>
            <a:rPr lang="en-US" sz="1600" kern="1200" dirty="0" err="1"/>
            <a:t>på</a:t>
          </a:r>
          <a:r>
            <a:rPr lang="en-US" sz="1600" kern="1200" dirty="0"/>
            <a:t> </a:t>
          </a:r>
          <a:r>
            <a:rPr lang="en-US" sz="1600" kern="1200" dirty="0" err="1"/>
            <a:t>lämplig</a:t>
          </a:r>
          <a:r>
            <a:rPr lang="en-US" sz="1600" kern="1200" dirty="0"/>
            <a:t> plats.</a:t>
          </a:r>
        </a:p>
      </dsp:txBody>
      <dsp:txXfrm>
        <a:off x="3925145" y="1395494"/>
        <a:ext cx="2665308" cy="1560349"/>
      </dsp:txXfrm>
    </dsp:sp>
    <dsp:sp modelId="{6E3FF038-07E4-4B93-9925-DAB80E59FF60}">
      <dsp:nvSpPr>
        <dsp:cNvPr id="0" name=""/>
        <dsp:cNvSpPr/>
      </dsp:nvSpPr>
      <dsp:spPr>
        <a:xfrm>
          <a:off x="688209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882090" y="1970146"/>
        <a:ext cx="409940" cy="411044"/>
      </dsp:txXfrm>
    </dsp:sp>
    <dsp:sp modelId="{69E64953-611F-4719-9A04-026A792FA60A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Dataportal.se </a:t>
          </a:r>
          <a:r>
            <a:rPr lang="en-US" sz="1600" kern="1200" dirty="0" err="1"/>
            <a:t>skördar</a:t>
          </a:r>
          <a:r>
            <a:rPr lang="en-US" sz="1600" kern="1200" dirty="0"/>
            <a:t> (</a:t>
          </a:r>
          <a:r>
            <a:rPr lang="en-US" sz="1600" kern="1200" dirty="0" err="1"/>
            <a:t>läser</a:t>
          </a:r>
          <a:r>
            <a:rPr lang="en-US" sz="1600" kern="1200" dirty="0"/>
            <a:t> av </a:t>
          </a:r>
          <a:r>
            <a:rPr lang="en-US" sz="1600" kern="1200" dirty="0" err="1"/>
            <a:t>filen</a:t>
          </a:r>
          <a:r>
            <a:rPr lang="en-US" sz="1600" kern="1200" dirty="0"/>
            <a:t>) med </a:t>
          </a:r>
          <a:r>
            <a:rPr lang="en-US" sz="1600" kern="1200" dirty="0" err="1"/>
            <a:t>jämna</a:t>
          </a:r>
          <a:r>
            <a:rPr lang="en-US" sz="1600" kern="1200" dirty="0"/>
            <a:t> </a:t>
          </a:r>
          <a:r>
            <a:rPr lang="en-US" sz="1600" kern="1200" dirty="0" err="1"/>
            <a:t>mellanrum</a:t>
          </a:r>
          <a:r>
            <a:rPr lang="en-US" sz="1600" kern="1200" dirty="0"/>
            <a:t> </a:t>
          </a:r>
          <a:r>
            <a:rPr lang="en-US" sz="1600" kern="1200" dirty="0" err="1"/>
            <a:t>och</a:t>
          </a:r>
          <a:r>
            <a:rPr lang="en-US" sz="1600" kern="1200" dirty="0"/>
            <a:t> </a:t>
          </a:r>
          <a:r>
            <a:rPr lang="en-US" sz="1600" kern="1200" dirty="0" err="1"/>
            <a:t>publicerar</a:t>
          </a:r>
          <a:r>
            <a:rPr lang="en-US" sz="1600" kern="1200" dirty="0"/>
            <a:t> </a:t>
          </a:r>
          <a:r>
            <a:rPr lang="en-US" sz="1600" kern="1200" dirty="0" err="1"/>
            <a:t>innehållet</a:t>
          </a:r>
          <a:r>
            <a:rPr lang="en-US" sz="1600" kern="1200" dirty="0"/>
            <a:t> </a:t>
          </a:r>
          <a:r>
            <a:rPr lang="en-US" sz="1600" kern="1200" dirty="0" err="1"/>
            <a:t>på</a:t>
          </a:r>
          <a:r>
            <a:rPr lang="en-US" sz="1600" kern="1200" dirty="0"/>
            <a:t> dataportalen.se</a:t>
          </a:r>
        </a:p>
      </dsp:txBody>
      <dsp:txXfrm>
        <a:off x="7792503" y="1395494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B00DF4-76A3-4F0C-8A50-F59871552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C30E437-1FA0-4FC0-A6D6-0A036F926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7AC3DB7-3B0E-41E3-BEB6-363C0B7E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88F8-D21B-426F-9C19-32948434652C}" type="datetimeFigureOut">
              <a:rPr lang="sv-SE" smtClean="0"/>
              <a:t>2021-10-22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37B396F-297B-4D0B-AC42-CE6B7BF5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939E1C6-110D-4458-B14C-7CB7A4E1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04D4-A3A9-47F3-AFB9-365B066842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880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15819E-8287-48CE-991E-9966F960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EBEEDC12-99E1-4BE4-8E34-E70274AAA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57AEFDD-6A8A-43D3-A9A3-74701C01A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88F8-D21B-426F-9C19-32948434652C}" type="datetimeFigureOut">
              <a:rPr lang="sv-SE" smtClean="0"/>
              <a:t>2021-10-22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E5C1C2B-1AFE-47EF-9BC9-C7A97B2F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D4B9E29-FDD9-40F1-86E8-2ABE1678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04D4-A3A9-47F3-AFB9-365B066842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873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7FFD56D2-F7CC-460A-88DD-4146724A4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02FCE624-86BA-4EF7-A9CB-7190019B1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E5F2F5B-8539-410B-97BB-6D2AFFAC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88F8-D21B-426F-9C19-32948434652C}" type="datetimeFigureOut">
              <a:rPr lang="sv-SE" smtClean="0"/>
              <a:t>2021-10-22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4E6C630-6356-44A0-9474-5647EE6E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9DB4EC5-CBB8-458B-B1B1-0CE6603A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04D4-A3A9-47F3-AFB9-365B066842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8018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CE99AAB-1396-408B-AD32-3D9ACF5A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BF6FFEB-744F-47A4-9FB0-ED5337717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F4A752A-C9F1-4F42-8990-ED139965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88F8-D21B-426F-9C19-32948434652C}" type="datetimeFigureOut">
              <a:rPr lang="sv-SE" smtClean="0"/>
              <a:t>2021-10-22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80BB91-0DE8-4A68-AA4E-A58EFE96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85A0B2D-61A6-413A-BD64-0B019716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04D4-A3A9-47F3-AFB9-365B066842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895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D090120-2147-49DA-B1C4-E421BB493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55D6996-0CA5-41E3-9B43-2DAA417FE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76585F9-F93E-4068-B7AD-AE2FB8F46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88F8-D21B-426F-9C19-32948434652C}" type="datetimeFigureOut">
              <a:rPr lang="sv-SE" smtClean="0"/>
              <a:t>2021-10-22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DA99015-FBF1-4A58-977E-5A29EA4C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D8EF5EB-4CBA-4B83-8A09-DA481EAD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04D4-A3A9-47F3-AFB9-365B066842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713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C50980F-C33D-48A5-A4FF-6CA2464F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3B09AB2-E76F-4439-B9D4-76C746A75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6C57848-E92B-48EF-9033-EB450BE46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B52C285-F2B0-414B-BEBA-2407CCEA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88F8-D21B-426F-9C19-32948434652C}" type="datetimeFigureOut">
              <a:rPr lang="sv-SE" smtClean="0"/>
              <a:t>2021-10-22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6E736E6-4FB3-4BF9-AB76-6C9E92A0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B4C6E04-5606-46B0-A1D0-0688F8D4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04D4-A3A9-47F3-AFB9-365B066842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550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AB93E84-FEF6-4CDA-BEB5-C340F010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23EC4F4-4FAA-4C90-86FD-596CA8C93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2D41FE73-A83E-4842-8577-8A1723412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D2195463-A1F0-44E4-B50B-511A15882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9A57140A-EA89-4FBE-8EAE-719468A6C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209ED09E-DF8B-46CF-92C3-0FC18AB3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88F8-D21B-426F-9C19-32948434652C}" type="datetimeFigureOut">
              <a:rPr lang="sv-SE" smtClean="0"/>
              <a:t>2021-10-22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461A1F01-DADA-4D9E-A096-F65FFFC6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0E90DA5B-FA4C-48FD-8263-55224569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04D4-A3A9-47F3-AFB9-365B066842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5366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C12A99A-0360-4637-B817-F4438984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59269F94-AD06-41BE-A61A-D46D51CF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88F8-D21B-426F-9C19-32948434652C}" type="datetimeFigureOut">
              <a:rPr lang="sv-SE" smtClean="0"/>
              <a:t>2021-10-22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BE5BA31-A280-4343-9CE5-AA952920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C927DE7-DA9E-4354-9CBE-65A92333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04D4-A3A9-47F3-AFB9-365B066842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507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86FD30F-F544-4167-9D52-D9C6C606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88F8-D21B-426F-9C19-32948434652C}" type="datetimeFigureOut">
              <a:rPr lang="sv-SE" smtClean="0"/>
              <a:t>2021-10-22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1CAEECBA-A9AC-4EF2-9884-9605A0F7C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DE3464A6-94F8-48F2-8014-CE2274AF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04D4-A3A9-47F3-AFB9-365B066842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165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FBBEBAE-007F-4629-8928-15D5DDD6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40C8DE7-37A7-40EA-A8A8-B58139169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750EAE1-8D9F-4AA1-92EF-530355BF6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AF26C4E-C19B-415F-8262-F910C1E1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88F8-D21B-426F-9C19-32948434652C}" type="datetimeFigureOut">
              <a:rPr lang="sv-SE" smtClean="0"/>
              <a:t>2021-10-22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03D3654-86F5-42F7-BA66-92940266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4A99E22-B233-4AC6-A0F8-863E5BA9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04D4-A3A9-47F3-AFB9-365B066842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939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43AA931-6D84-4106-9D32-7C2E6E4B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07B971DA-B90C-4784-911D-0B9DC34A6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07E66C2-767D-41C9-8E64-041770B37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29495FD-24CC-45FB-B37B-7279ED8B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88F8-D21B-426F-9C19-32948434652C}" type="datetimeFigureOut">
              <a:rPr lang="sv-SE" smtClean="0"/>
              <a:t>2021-10-22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7E54C7F-0817-44F7-95E1-7D06960A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4A21A1E-3350-4FE3-B928-FAA6F249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04D4-A3A9-47F3-AFB9-365B066842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142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F0A9237D-B9B9-4DB1-BAEA-95A1EA6DC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BD3C97D-3B2A-4B96-9716-4493E9B7E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347FB31-1AA2-4DD6-845C-82D786E69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888F8-D21B-426F-9C19-32948434652C}" type="datetimeFigureOut">
              <a:rPr lang="sv-SE" smtClean="0"/>
              <a:t>2021-10-22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FC7026A-09D7-403E-9DC1-E05A91B01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6D26B57-687E-4E36-B1DA-5EEDC969F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F04D4-A3A9-47F3-AFB9-365B066842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837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3FF1CEF-0B94-4495-ADC6-5508DFA21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/>
              <a:t>DCAT-AP -Processor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C41620A-A6E2-4AD7-9B8E-5882ECF27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Ett samarbete mellan …</a:t>
            </a:r>
          </a:p>
        </p:txBody>
      </p:sp>
      <p:pic>
        <p:nvPicPr>
          <p:cNvPr id="5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A15C6E19-6A37-4318-BFD6-AE782A900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088" y="5215580"/>
            <a:ext cx="1757562" cy="505298"/>
          </a:xfrm>
          <a:prstGeom prst="rect">
            <a:avLst/>
          </a:prstGeom>
        </p:spPr>
      </p:pic>
      <p:pic>
        <p:nvPicPr>
          <p:cNvPr id="35" name="Bildobjekt 34" descr="En bild som visar text&#10;&#10;Automatiskt genererad beskrivning">
            <a:extLst>
              <a:ext uri="{FF2B5EF4-FFF2-40B4-BE49-F238E27FC236}">
                <a16:creationId xmlns:a16="http://schemas.microsoft.com/office/drawing/2014/main" id="{812198AD-49EA-4570-A82E-951076755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98" y="5314202"/>
            <a:ext cx="2331893" cy="361443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2B60CA77-FC48-4332-83A8-8E7BE33BE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5232400"/>
            <a:ext cx="3429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5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0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2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E7F13E0D-ACB2-495B-A7FB-2A67A06EB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sv-SE" sz="4000"/>
              <a:t>Vad är det?</a:t>
            </a:r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FC96B5D-2E0C-4B8E-A0E3-F928C7279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200" dirty="0"/>
              <a:t>DCAT-AP-Processor har tagits fram i </a:t>
            </a:r>
            <a:r>
              <a:rPr lang="sv-SE" sz="2200" dirty="0" err="1"/>
              <a:t>sammarbete</a:t>
            </a:r>
            <a:r>
              <a:rPr lang="sv-SE" sz="2200" dirty="0"/>
              <a:t> mellan Arbetsförmedlingens IT-avdelning, </a:t>
            </a:r>
            <a:r>
              <a:rPr lang="sv-SE" sz="2200" dirty="0" err="1"/>
              <a:t>JobTech</a:t>
            </a:r>
            <a:r>
              <a:rPr lang="sv-SE" sz="2200" dirty="0"/>
              <a:t> och DIGG med syfte att underlätta för myndigheter, kommuner eller andra att rapportera sin data till dataportalen.se</a:t>
            </a:r>
          </a:p>
          <a:p>
            <a:pPr marL="0" indent="0">
              <a:buNone/>
            </a:pPr>
            <a:r>
              <a:rPr lang="sv-SE" sz="2200" dirty="0"/>
              <a:t>Processorn kommer att finnas hos DIGG som öppen källkod.</a:t>
            </a:r>
          </a:p>
          <a:p>
            <a:pPr marL="0" indent="0">
              <a:buNone/>
            </a:pPr>
            <a:endParaRPr lang="sv-SE" sz="2200" dirty="0"/>
          </a:p>
        </p:txBody>
      </p:sp>
      <p:pic>
        <p:nvPicPr>
          <p:cNvPr id="34" name="Bildobjekt 33" descr="En bild som visar text&#10;&#10;Automatiskt genererad beskrivning">
            <a:extLst>
              <a:ext uri="{FF2B5EF4-FFF2-40B4-BE49-F238E27FC236}">
                <a16:creationId xmlns:a16="http://schemas.microsoft.com/office/drawing/2014/main" id="{A5E822E7-C74D-4731-B2B4-80727B9F6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321" y="5674369"/>
            <a:ext cx="2804645" cy="437170"/>
          </a:xfrm>
          <a:prstGeom prst="rect">
            <a:avLst/>
          </a:prstGeom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68D0085C-7D94-4D73-B1FB-BE4F5CA7F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38" y="5757682"/>
            <a:ext cx="28575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Bildobjekt 35" descr="En bild som visar text&#10;&#10;Automatiskt genererad beskrivning">
            <a:extLst>
              <a:ext uri="{FF2B5EF4-FFF2-40B4-BE49-F238E27FC236}">
                <a16:creationId xmlns:a16="http://schemas.microsoft.com/office/drawing/2014/main" id="{9B64ED26-0562-4446-A0FE-181894445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76" y="5695951"/>
            <a:ext cx="1695449" cy="48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8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2A863E8F-11F9-47E2-9E91-53A95A71A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sv-SE" sz="4000"/>
              <a:t>Varför behövs den?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F6F652A-D8F2-4B1C-A351-B273A3FD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v-SE" sz="2000" dirty="0"/>
              <a:t>Enlig </a:t>
            </a:r>
            <a:r>
              <a:rPr lang="sv-SE" sz="2000" b="1" dirty="0"/>
              <a:t>Lagen (2010:566) om vidareutnyttjande av handlingar från den offentliga förvaltningen</a:t>
            </a:r>
            <a:r>
              <a:rPr lang="sv-SE" sz="2000" dirty="0"/>
              <a:t> behöver Arbetsförmedlingen och andra myndigheter dela sin öppna data. </a:t>
            </a:r>
          </a:p>
          <a:p>
            <a:pPr marL="0" indent="0">
              <a:buNone/>
            </a:pPr>
            <a:r>
              <a:rPr lang="sv-SE" sz="2000" dirty="0"/>
              <a:t>Platsen för detta är dataportal.se som drivs av DIGG</a:t>
            </a:r>
            <a:br>
              <a:rPr lang="sv-SE" sz="2000" dirty="0"/>
            </a:br>
            <a:endParaRPr lang="sv-SE" sz="2000" dirty="0"/>
          </a:p>
          <a:p>
            <a:pPr marL="0" indent="0">
              <a:buNone/>
            </a:pPr>
            <a:r>
              <a:rPr lang="sv-SE" sz="2000" dirty="0"/>
              <a:t>För att underlätta denna rapportering har DCAT-AP-Processorn skapats.</a:t>
            </a:r>
            <a:br>
              <a:rPr lang="sv-SE" sz="2000" dirty="0"/>
            </a:b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29521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39C83B4-CCB6-412E-B7FF-BA0CF31B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1BA989C-D286-48D4-B3F1-84F3CBF09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B81BFA7-C6B2-4AF9-95DD-2912EEC3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541007"/>
            <a:ext cx="3401568" cy="3775985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chemeClr val="tx2"/>
                </a:solidFill>
              </a:rPr>
              <a:t>Hur funkar processorn?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8925B56-689F-4DFB-8FD0-9BB9D8DE8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179493" cy="2385844"/>
            <a:chOff x="-305" y="-1"/>
            <a:chExt cx="3832880" cy="2876136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9233DCD-C902-4E2F-ABB5-F2498FBB5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25B7C80-EAF5-443A-8461-946150B5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8CD3602-8169-45DE-B122-457CF0F10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73D416A-6D94-4560-9975-67C1FD20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7EE5FDC-1EEC-4871-BD9E-EF321D5F8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53321" y="4487852"/>
            <a:ext cx="2747353" cy="2375262"/>
            <a:chOff x="-305" y="-4155"/>
            <a:chExt cx="2514948" cy="2174333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DE1D26D-7254-43D9-9405-A77E66782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58F69F4-6E29-4950-A92E-ADD768EC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A0AEE0D-D2B5-4616-8383-D61A58F0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EA69949-F890-4A2C-84CB-7F0EAF6BD2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6" name="Platshållare för innehåll 2">
            <a:extLst>
              <a:ext uri="{FF2B5EF4-FFF2-40B4-BE49-F238E27FC236}">
                <a16:creationId xmlns:a16="http://schemas.microsoft.com/office/drawing/2014/main" id="{D95DFEBB-E0FC-4AA2-9A34-5B5347513B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40385"/>
              </p:ext>
            </p:extLst>
          </p:nvPr>
        </p:nvGraphicFramePr>
        <p:xfrm>
          <a:off x="5784489" y="250803"/>
          <a:ext cx="5747085" cy="4578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6" name="Grupp 15">
            <a:extLst>
              <a:ext uri="{FF2B5EF4-FFF2-40B4-BE49-F238E27FC236}">
                <a16:creationId xmlns:a16="http://schemas.microsoft.com/office/drawing/2014/main" id="{55431655-1C5C-4EB8-920F-9ECA398B9621}"/>
              </a:ext>
            </a:extLst>
          </p:cNvPr>
          <p:cNvGrpSpPr/>
          <p:nvPr/>
        </p:nvGrpSpPr>
        <p:grpSpPr>
          <a:xfrm>
            <a:off x="5803732" y="4748820"/>
            <a:ext cx="5747085" cy="1284659"/>
            <a:chOff x="0" y="495079"/>
            <a:chExt cx="5747085" cy="1284659"/>
          </a:xfrm>
        </p:grpSpPr>
        <p:sp>
          <p:nvSpPr>
            <p:cNvPr id="17" name="Rektangel: rundade hörn 16">
              <a:extLst>
                <a:ext uri="{FF2B5EF4-FFF2-40B4-BE49-F238E27FC236}">
                  <a16:creationId xmlns:a16="http://schemas.microsoft.com/office/drawing/2014/main" id="{49C41CD9-506B-47A9-BFA5-2A19E9C01198}"/>
                </a:ext>
              </a:extLst>
            </p:cNvPr>
            <p:cNvSpPr/>
            <p:nvPr/>
          </p:nvSpPr>
          <p:spPr>
            <a:xfrm>
              <a:off x="0" y="495079"/>
              <a:ext cx="5747085" cy="128465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ktangel: rundade hörn 4">
              <a:extLst>
                <a:ext uri="{FF2B5EF4-FFF2-40B4-BE49-F238E27FC236}">
                  <a16:creationId xmlns:a16="http://schemas.microsoft.com/office/drawing/2014/main" id="{53A33CBB-FD15-4B51-9A54-4CFD5F5BF00F}"/>
                </a:ext>
              </a:extLst>
            </p:cNvPr>
            <p:cNvSpPr txBox="1"/>
            <p:nvPr/>
          </p:nvSpPr>
          <p:spPr>
            <a:xfrm>
              <a:off x="81762" y="557791"/>
              <a:ext cx="5621661" cy="1159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DCAT-AP-</a:t>
              </a:r>
              <a:r>
                <a:rPr lang="en-US" sz="1800" kern="1200" dirty="0" err="1"/>
                <a:t>Processorn</a:t>
              </a:r>
              <a:r>
                <a:rPr lang="en-US" sz="1800" kern="1200" dirty="0"/>
                <a:t> </a:t>
              </a:r>
              <a:r>
                <a:rPr lang="en-US" sz="1800" kern="1200" dirty="0" err="1"/>
                <a:t>kan</a:t>
              </a:r>
              <a:r>
                <a:rPr lang="en-US" sz="1800" kern="1200" dirty="0"/>
                <a:t> </a:t>
              </a:r>
              <a:r>
                <a:rPr lang="en-US" sz="1800" kern="1200" dirty="0" err="1"/>
                <a:t>också</a:t>
              </a:r>
              <a:r>
                <a:rPr lang="en-US" sz="1800" kern="1200" dirty="0"/>
                <a:t> </a:t>
              </a:r>
              <a:r>
                <a:rPr lang="en-US" sz="1800" kern="1200" dirty="0" err="1"/>
                <a:t>köras</a:t>
              </a:r>
              <a:r>
                <a:rPr lang="en-US" sz="1800" kern="1200" dirty="0"/>
                <a:t> </a:t>
              </a:r>
              <a:r>
                <a:rPr lang="en-US" sz="1800" kern="1200" dirty="0" err="1"/>
                <a:t>helt</a:t>
              </a:r>
              <a:r>
                <a:rPr lang="en-US" sz="1800" kern="1200" dirty="0"/>
                <a:t> </a:t>
              </a:r>
              <a:r>
                <a:rPr lang="en-US" sz="1800" kern="1200" dirty="0" err="1"/>
                <a:t>manuellt</a:t>
              </a:r>
              <a:r>
                <a:rPr lang="en-US" sz="1800" kern="1200" dirty="0"/>
                <a:t> mot </a:t>
              </a:r>
              <a:r>
                <a:rPr lang="en-US" sz="1800" kern="1200" dirty="0" err="1"/>
                <a:t>enskilda</a:t>
              </a:r>
              <a:r>
                <a:rPr lang="en-US" sz="1800" kern="1200" dirty="0"/>
                <a:t> </a:t>
              </a:r>
              <a:r>
                <a:rPr lang="en-US" sz="1800" kern="1200" dirty="0" err="1"/>
                <a:t>metadatafiler</a:t>
              </a:r>
              <a:r>
                <a:rPr lang="en-US" sz="1800" kern="12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183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6584B9CD-CCD8-48FC-9D1D-A4B65AE6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v-SE">
                <a:solidFill>
                  <a:srgbClr val="FFFFFF"/>
                </a:solidFill>
              </a:rPr>
              <a:t>Vad är metadata?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latshållare för innehåll 2">
            <a:extLst>
              <a:ext uri="{FF2B5EF4-FFF2-40B4-BE49-F238E27FC236}">
                <a16:creationId xmlns:a16="http://schemas.microsoft.com/office/drawing/2014/main" id="{CE5A8D0D-D7CB-410D-AF7F-142F95E5D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9708" y="543719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v-SE" sz="2200" dirty="0"/>
              <a:t>Metadata används för att beskriva data mängden.</a:t>
            </a:r>
          </a:p>
          <a:p>
            <a:pPr marL="0" indent="0">
              <a:buNone/>
            </a:pPr>
            <a:br>
              <a:rPr lang="sv-SE" sz="2200" dirty="0"/>
            </a:br>
            <a:r>
              <a:rPr lang="sv-SE" sz="2200" dirty="0"/>
              <a:t>Det kan tillexempel vara:</a:t>
            </a:r>
          </a:p>
          <a:p>
            <a:r>
              <a:rPr lang="sv-SE" sz="2200" dirty="0"/>
              <a:t>Licens</a:t>
            </a:r>
          </a:p>
          <a:p>
            <a:r>
              <a:rPr lang="sv-SE" sz="2200" dirty="0"/>
              <a:t>Uppdateringsfrekvens</a:t>
            </a:r>
          </a:p>
          <a:p>
            <a:r>
              <a:rPr lang="sv-SE" sz="2200" dirty="0"/>
              <a:t>Kontaktuppgifter</a:t>
            </a:r>
          </a:p>
        </p:txBody>
      </p:sp>
    </p:spTree>
    <p:extLst>
      <p:ext uri="{BB962C8B-B14F-4D97-AF65-F5344CB8AC3E}">
        <p14:creationId xmlns:p14="http://schemas.microsoft.com/office/powerpoint/2010/main" val="1699820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6" name="Freeform: Shape 7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8" name="Freeform: Shape 7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F2C1891-C29D-48B4-A29F-AF3967C4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1131888"/>
            <a:ext cx="509587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Vilken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metadata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behövs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0DA33B6-35F2-448E-93B5-8F139379C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Api-profilen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finns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obligatoriska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och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rekommenderade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används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för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beskriva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api:er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/dataset.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C8FA8350-109D-4322-9BB1-5702700D5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695" y="625684"/>
            <a:ext cx="4596157" cy="5455380"/>
          </a:xfrm>
          <a:prstGeom prst="rect">
            <a:avLst/>
          </a:prstGeom>
        </p:spPr>
      </p:pic>
      <p:sp>
        <p:nvSpPr>
          <p:cNvPr id="5" name="textruta 4">
            <a:extLst>
              <a:ext uri="{FF2B5EF4-FFF2-40B4-BE49-F238E27FC236}">
                <a16:creationId xmlns:a16="http://schemas.microsoft.com/office/drawing/2014/main" id="{E404DC7E-428F-4A3D-A51E-97D39317FD7C}"/>
              </a:ext>
            </a:extLst>
          </p:cNvPr>
          <p:cNvSpPr txBox="1"/>
          <p:nvPr/>
        </p:nvSpPr>
        <p:spPr>
          <a:xfrm>
            <a:off x="9744075" y="6105525"/>
            <a:ext cx="1609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i="1" dirty="0"/>
              <a:t>Bild: DIGG</a:t>
            </a:r>
          </a:p>
        </p:txBody>
      </p:sp>
    </p:spTree>
    <p:extLst>
      <p:ext uri="{BB962C8B-B14F-4D97-AF65-F5344CB8AC3E}">
        <p14:creationId xmlns:p14="http://schemas.microsoft.com/office/powerpoint/2010/main" val="83818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786C58A-F4FE-4B2A-8F40-5C92C98138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80D5D8F4-7E90-4DB7-A64D-E2170702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v-SE" dirty="0"/>
              <a:t>Hur går det till?</a:t>
            </a:r>
          </a:p>
        </p:txBody>
      </p:sp>
      <p:graphicFrame>
        <p:nvGraphicFramePr>
          <p:cNvPr id="5" name="Platshållare för innehåll 2">
            <a:extLst>
              <a:ext uri="{FF2B5EF4-FFF2-40B4-BE49-F238E27FC236}">
                <a16:creationId xmlns:a16="http://schemas.microsoft.com/office/drawing/2014/main" id="{C11BD341-61C1-4743-A84D-12C5187642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5468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7380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Arbetsförmedlingen</Template>
  <TotalTime>828</TotalTime>
  <Words>301</Words>
  <Application>Microsoft Office PowerPoint</Application>
  <PresentationFormat>Bredbild</PresentationFormat>
  <Paragraphs>27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DCAT-AP -Processor</vt:lpstr>
      <vt:lpstr>Vad är det?</vt:lpstr>
      <vt:lpstr>Varför behövs den?</vt:lpstr>
      <vt:lpstr>Hur funkar processorn?</vt:lpstr>
      <vt:lpstr>Vad är metadata?</vt:lpstr>
      <vt:lpstr>Vilken metadata behövs?</vt:lpstr>
      <vt:lpstr>Hur går det till?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DCAT-AP -Processor</dc:title>
  <dc:creator>Ulrika Häggqvist</dc:creator>
  <cp:lastModifiedBy>Maria Dalhage</cp:lastModifiedBy>
  <cp:revision>36</cp:revision>
  <dcterms:created xsi:type="dcterms:W3CDTF">2021-09-27T08:14:24Z</dcterms:created>
  <dcterms:modified xsi:type="dcterms:W3CDTF">2021-10-22T08:30:29Z</dcterms:modified>
</cp:coreProperties>
</file>