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334" r:id="rId5"/>
    <p:sldId id="335" r:id="rId6"/>
    <p:sldId id="774" r:id="rId7"/>
    <p:sldId id="785" r:id="rId8"/>
    <p:sldId id="764" r:id="rId9"/>
    <p:sldId id="337" r:id="rId10"/>
    <p:sldId id="338" r:id="rId11"/>
    <p:sldId id="760" r:id="rId12"/>
    <p:sldId id="761" r:id="rId13"/>
    <p:sldId id="770" r:id="rId14"/>
    <p:sldId id="784" r:id="rId15"/>
    <p:sldId id="767" r:id="rId16"/>
    <p:sldId id="786" r:id="rId17"/>
    <p:sldId id="771" r:id="rId18"/>
    <p:sldId id="7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 Östling" initials="JÖ" lastIdx="1" clrIdx="0">
    <p:extLst>
      <p:ext uri="{19B8F6BF-5375-455C-9EA6-DF929625EA0E}">
        <p15:presenceInfo xmlns:p15="http://schemas.microsoft.com/office/powerpoint/2012/main" userId="S::johan.ostling@ri.se::246abc06-9cee-4149-a4da-61bfa0fbd7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4"/>
    <a:srgbClr val="372044"/>
    <a:srgbClr val="EF969A"/>
    <a:srgbClr val="0F3C52"/>
    <a:srgbClr val="11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6E5CD-14CC-46ED-A3DA-1DE59D04D5A4}" v="14" dt="2022-05-05T12:53:39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  <p:guide orient="horz" pos="165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Östling" userId="S::johan.ostling@ri.se::246abc06-9cee-4149-a4da-61bfa0fbd780" providerId="AD" clId="Web-{FFE6E5CD-14CC-46ED-A3DA-1DE59D04D5A4}"/>
    <pc:docChg chg="modSld">
      <pc:chgData name="Johan Östling" userId="S::johan.ostling@ri.se::246abc06-9cee-4149-a4da-61bfa0fbd780" providerId="AD" clId="Web-{FFE6E5CD-14CC-46ED-A3DA-1DE59D04D5A4}" dt="2022-05-05T12:53:37.798" v="10" actId="20577"/>
      <pc:docMkLst>
        <pc:docMk/>
      </pc:docMkLst>
      <pc:sldChg chg="modSp">
        <pc:chgData name="Johan Östling" userId="S::johan.ostling@ri.se::246abc06-9cee-4149-a4da-61bfa0fbd780" providerId="AD" clId="Web-{FFE6E5CD-14CC-46ED-A3DA-1DE59D04D5A4}" dt="2022-05-05T12:53:37.798" v="10" actId="20577"/>
        <pc:sldMkLst>
          <pc:docMk/>
          <pc:sldMk cId="2795300680" sldId="770"/>
        </pc:sldMkLst>
        <pc:spChg chg="mod">
          <ac:chgData name="Johan Östling" userId="S::johan.ostling@ri.se::246abc06-9cee-4149-a4da-61bfa0fbd780" providerId="AD" clId="Web-{FFE6E5CD-14CC-46ED-A3DA-1DE59D04D5A4}" dt="2022-05-05T12:53:30.486" v="8" actId="20577"/>
          <ac:spMkLst>
            <pc:docMk/>
            <pc:sldMk cId="2795300680" sldId="770"/>
            <ac:spMk id="2" creationId="{5AC342D1-2A9A-FF08-93C0-A23E5196EDF4}"/>
          </ac:spMkLst>
        </pc:spChg>
        <pc:spChg chg="mod">
          <ac:chgData name="Johan Östling" userId="S::johan.ostling@ri.se::246abc06-9cee-4149-a4da-61bfa0fbd780" providerId="AD" clId="Web-{FFE6E5CD-14CC-46ED-A3DA-1DE59D04D5A4}" dt="2022-05-05T12:53:37.798" v="10" actId="20577"/>
          <ac:spMkLst>
            <pc:docMk/>
            <pc:sldMk cId="2795300680" sldId="770"/>
            <ac:spMk id="4" creationId="{CD74362B-91EC-6DD7-197C-C92E4FFCB1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3834-C992-874A-999B-F3494857357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82C-9912-8E4D-BE02-601DCFAB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1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11:11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CB8CD-03A1-B843-8A46-D4867E69E605}" type="datetimeFigureOut">
              <a:rPr lang="en-US" smtClean="0"/>
              <a:t>5/5/2022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982C5-7E37-5C4D-97D7-010A44D02F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3078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ataportal.se/topic/169/projektet-ns%C3%B6d-nationell-skalning-%C3%B6ppna-data?_=164815019993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Grundläggande information om skolor</a:t>
            </a:r>
            <a:endParaRPr lang="sv-SE" b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982C5-7E37-5C4D-97D7-010A44D02F0B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7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>
                <a:hlinkClick r:id="rId3"/>
              </a:rPr>
              <a:t>https://community.dataportal.se/topic/169/projektet-nsöd-nationell-skalning-öppna-data?_=1648150199932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982C5-7E37-5C4D-97D7-010A44D02F0B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53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239000" cy="5143500"/>
          </a:xfrm>
          <a:noFill/>
        </p:spPr>
        <p:txBody>
          <a:bodyPr lIns="1524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200" b="0">
                <a:solidFill>
                  <a:srgbClr val="DF235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DF235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DF235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DF235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DF2351"/>
                </a:solidFill>
              </a:defRPr>
            </a:lvl5pPr>
          </a:lstStyle>
          <a:p>
            <a:pPr lvl="0"/>
            <a:r>
              <a:rPr lang="sv-SE" noProof="0" err="1"/>
              <a:t>Click</a:t>
            </a:r>
            <a:r>
              <a:rPr lang="sv-SE" noProof="0"/>
              <a:t> </a:t>
            </a:r>
            <a:r>
              <a:rPr lang="sv-SE" noProof="0" err="1"/>
              <a:t>to</a:t>
            </a:r>
            <a:r>
              <a:rPr lang="sv-SE" noProof="0"/>
              <a:t> </a:t>
            </a:r>
            <a:r>
              <a:rPr lang="sv-SE" noProof="0" err="1"/>
              <a:t>edit</a:t>
            </a:r>
            <a:r>
              <a:rPr lang="sv-SE" noProof="0"/>
              <a:t> Master text </a:t>
            </a:r>
            <a:r>
              <a:rPr lang="sv-SE" noProof="0" err="1"/>
              <a:t>styles</a:t>
            </a:r>
            <a:endParaRPr lang="sv-SE" noProof="0"/>
          </a:p>
          <a:p>
            <a:pPr lvl="1"/>
            <a:r>
              <a:rPr lang="sv-SE" noProof="0"/>
              <a:t>Second </a:t>
            </a:r>
            <a:r>
              <a:rPr lang="sv-SE" noProof="0" err="1"/>
              <a:t>level</a:t>
            </a:r>
            <a:endParaRPr lang="sv-SE" noProof="0"/>
          </a:p>
          <a:p>
            <a:pPr lvl="2"/>
            <a:r>
              <a:rPr lang="sv-SE" noProof="0" err="1"/>
              <a:t>Third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3"/>
            <a:r>
              <a:rPr lang="sv-SE" noProof="0" err="1"/>
              <a:t>Fourth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4"/>
            <a:r>
              <a:rPr lang="sv-SE" noProof="0" err="1"/>
              <a:t>Fifth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565101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graf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2286000" cy="7810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714500"/>
            <a:ext cx="2286000" cy="259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defRPr sz="1400"/>
            </a:lvl1pPr>
            <a:lvl2pPr>
              <a:lnSpc>
                <a:spcPct val="110000"/>
              </a:lnSpc>
              <a:spcBef>
                <a:spcPts val="800"/>
              </a:spcBef>
              <a:defRPr sz="1400"/>
            </a:lvl2pPr>
            <a:lvl3pPr>
              <a:lnSpc>
                <a:spcPct val="110000"/>
              </a:lnSpc>
              <a:spcBef>
                <a:spcPts val="800"/>
              </a:spcBef>
              <a:defRPr sz="1200"/>
            </a:lvl3pPr>
            <a:lvl4pPr>
              <a:lnSpc>
                <a:spcPct val="110000"/>
              </a:lnSpc>
              <a:spcBef>
                <a:spcPts val="800"/>
              </a:spcBef>
              <a:defRPr sz="1200"/>
            </a:lvl4pPr>
            <a:lvl5pPr>
              <a:lnSpc>
                <a:spcPct val="110000"/>
              </a:lnSpc>
              <a:spcBef>
                <a:spcPts val="800"/>
              </a:spcBef>
              <a:defRPr sz="1000"/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3810000" y="762000"/>
            <a:ext cx="4572000" cy="3543300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to</a:t>
            </a:r>
            <a:r>
              <a:rPr lang="sv-SE"/>
              <a:t> </a:t>
            </a:r>
            <a:r>
              <a:rPr lang="sv-SE" err="1"/>
              <a:t>edit</a:t>
            </a:r>
            <a:r>
              <a:rPr lang="sv-SE"/>
              <a:t> Master text </a:t>
            </a:r>
            <a:r>
              <a:rPr lang="sv-SE" err="1"/>
              <a:t>styles</a:t>
            </a:r>
            <a:endParaRPr lang="sv-SE"/>
          </a:p>
          <a:p>
            <a:pPr lvl="1"/>
            <a:r>
              <a:rPr lang="sv-SE"/>
              <a:t>Second </a:t>
            </a:r>
            <a:r>
              <a:rPr lang="sv-SE" err="1"/>
              <a:t>level</a:t>
            </a:r>
            <a:endParaRPr lang="sv-SE"/>
          </a:p>
          <a:p>
            <a:pPr lvl="2"/>
            <a:r>
              <a:rPr lang="sv-SE" err="1"/>
              <a:t>Third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  <a:p>
            <a:pPr lvl="3"/>
            <a:r>
              <a:rPr lang="sv-SE" err="1"/>
              <a:t>Fourth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  <a:p>
            <a:pPr lvl="4"/>
            <a:r>
              <a:rPr lang="sv-SE" err="1"/>
              <a:t>Fifth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99526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graf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762000"/>
            <a:ext cx="2286000" cy="7810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714500"/>
            <a:ext cx="2286000" cy="259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defRPr sz="1400"/>
            </a:lvl1pPr>
            <a:lvl2pPr>
              <a:lnSpc>
                <a:spcPct val="110000"/>
              </a:lnSpc>
              <a:spcBef>
                <a:spcPts val="800"/>
              </a:spcBef>
              <a:defRPr sz="1400"/>
            </a:lvl2pPr>
            <a:lvl3pPr>
              <a:lnSpc>
                <a:spcPct val="110000"/>
              </a:lnSpc>
              <a:spcBef>
                <a:spcPts val="800"/>
              </a:spcBef>
              <a:defRPr sz="1200"/>
            </a:lvl3pPr>
            <a:lvl4pPr>
              <a:lnSpc>
                <a:spcPct val="110000"/>
              </a:lnSpc>
              <a:spcBef>
                <a:spcPts val="800"/>
              </a:spcBef>
              <a:defRPr sz="1200"/>
            </a:lvl4pPr>
            <a:lvl5pPr>
              <a:lnSpc>
                <a:spcPct val="110000"/>
              </a:lnSpc>
              <a:spcBef>
                <a:spcPts val="800"/>
              </a:spcBef>
              <a:defRPr sz="1000"/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62000" y="762000"/>
            <a:ext cx="4572000" cy="3543300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3961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16000" y="762000"/>
            <a:ext cx="7112000" cy="3619500"/>
          </a:xfrm>
        </p:spPr>
        <p:txBody>
          <a:bodyPr bIns="0" anchor="ctr" anchorCtr="0"/>
          <a:lstStyle>
            <a:lvl1pPr marL="0" indent="0" algn="l">
              <a:lnSpc>
                <a:spcPct val="80000"/>
              </a:lnSpc>
              <a:spcBef>
                <a:spcPts val="800"/>
              </a:spcBef>
              <a:buNone/>
              <a:defRPr sz="6000" b="0">
                <a:solidFill>
                  <a:schemeClr val="accent2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160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chemeClr val="accent2"/>
                </a:solidFill>
              </a:defRPr>
            </a:lvl4pPr>
            <a:lvl5pPr marL="0" indent="0" algn="l">
              <a:lnSpc>
                <a:spcPct val="120000"/>
              </a:lnSpc>
              <a:spcBef>
                <a:spcPts val="1600"/>
              </a:spcBef>
              <a:buNone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</p:txBody>
      </p:sp>
    </p:spTree>
    <p:extLst>
      <p:ext uri="{BB962C8B-B14F-4D97-AF65-F5344CB8AC3E}">
        <p14:creationId xmlns:p14="http://schemas.microsoft.com/office/powerpoint/2010/main" val="491862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, 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16000" y="762000"/>
            <a:ext cx="7112000" cy="3619500"/>
          </a:xfrm>
        </p:spPr>
        <p:txBody>
          <a:bodyPr bIns="0" anchor="ctr" anchorCtr="0"/>
          <a:lstStyle>
            <a:lvl1pPr marL="0" indent="0" algn="l">
              <a:lnSpc>
                <a:spcPct val="80000"/>
              </a:lnSpc>
              <a:spcBef>
                <a:spcPts val="800"/>
              </a:spcBef>
              <a:buNone/>
              <a:defRPr sz="6000" b="0">
                <a:solidFill>
                  <a:srgbClr val="FFF0B0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1600"/>
              </a:spcBef>
              <a:buNone/>
              <a:defRPr sz="1800">
                <a:solidFill>
                  <a:srgbClr val="FFF0B0"/>
                </a:solidFill>
                <a:latin typeface="+mj-lt"/>
              </a:defRPr>
            </a:lvl2pPr>
            <a:lvl3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rgbClr val="FFF0B0"/>
                </a:solidFill>
              </a:defRPr>
            </a:lvl3pPr>
            <a:lvl4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rgbClr val="FFF0B0"/>
                </a:solidFill>
              </a:defRPr>
            </a:lvl4pPr>
            <a:lvl5pPr marL="0" indent="0" algn="l">
              <a:lnSpc>
                <a:spcPct val="120000"/>
              </a:lnSpc>
              <a:spcBef>
                <a:spcPts val="1600"/>
              </a:spcBef>
              <a:buNone/>
              <a:defRPr sz="1200">
                <a:solidFill>
                  <a:srgbClr val="FFF0B0"/>
                </a:solidFill>
              </a:defRPr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67803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/>
              <a:t>Addera rubrik</a:t>
            </a:r>
            <a:br>
              <a:rPr lang="sv-SE" noProof="0"/>
            </a:br>
            <a:endParaRPr lang="sv-SE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62000" y="762000"/>
            <a:ext cx="7620000" cy="3543300"/>
          </a:xfrm>
        </p:spPr>
        <p:txBody>
          <a:bodyPr/>
          <a:lstStyle/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to</a:t>
            </a:r>
            <a:r>
              <a:rPr lang="sv-SE"/>
              <a:t> </a:t>
            </a:r>
            <a:r>
              <a:rPr lang="sv-SE" err="1"/>
              <a:t>edit</a:t>
            </a:r>
            <a:r>
              <a:rPr lang="sv-SE"/>
              <a:t> Master text </a:t>
            </a:r>
            <a:r>
              <a:rPr lang="sv-SE" err="1"/>
              <a:t>styles</a:t>
            </a:r>
            <a:endParaRPr lang="sv-SE"/>
          </a:p>
          <a:p>
            <a:pPr lvl="1"/>
            <a:r>
              <a:rPr lang="sv-SE"/>
              <a:t>Second </a:t>
            </a:r>
            <a:r>
              <a:rPr lang="sv-SE" err="1"/>
              <a:t>level</a:t>
            </a:r>
            <a:endParaRPr lang="sv-SE"/>
          </a:p>
          <a:p>
            <a:pPr lvl="2"/>
            <a:r>
              <a:rPr lang="sv-SE" err="1"/>
              <a:t>Third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  <a:p>
            <a:pPr lvl="3"/>
            <a:r>
              <a:rPr lang="sv-SE" err="1"/>
              <a:t>Fourth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  <a:p>
            <a:pPr lvl="4"/>
            <a:r>
              <a:rPr lang="sv-SE" err="1"/>
              <a:t>Fifth</a:t>
            </a:r>
            <a:r>
              <a:rPr lang="sv-SE"/>
              <a:t> </a:t>
            </a:r>
            <a:r>
              <a:rPr lang="sv-SE" err="1"/>
              <a:t>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8878835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0" y="3028952"/>
            <a:ext cx="2438400" cy="2133917"/>
          </a:xfrm>
          <a:solidFill>
            <a:srgbClr val="FFFFFF"/>
          </a:solidFill>
        </p:spPr>
        <p:txBody>
          <a:bodyPr wrap="square" lIns="330200" tIns="228600" rIns="330200" bIns="279400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0"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600" b="0"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600" b="0"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600" b="0">
                <a:latin typeface="+mj-lt"/>
              </a:defRPr>
            </a:lvl5pPr>
          </a:lstStyle>
          <a:p>
            <a:pPr lvl="0"/>
            <a:r>
              <a:rPr lang="sv-SE" noProof="0" err="1"/>
              <a:t>Click</a:t>
            </a:r>
            <a:r>
              <a:rPr lang="sv-SE" noProof="0"/>
              <a:t> </a:t>
            </a:r>
            <a:r>
              <a:rPr lang="sv-SE" noProof="0" err="1"/>
              <a:t>to</a:t>
            </a:r>
            <a:r>
              <a:rPr lang="sv-SE" noProof="0"/>
              <a:t> </a:t>
            </a:r>
            <a:r>
              <a:rPr lang="sv-SE" noProof="0" err="1"/>
              <a:t>edit</a:t>
            </a:r>
            <a:r>
              <a:rPr lang="sv-SE" noProof="0"/>
              <a:t> Master text </a:t>
            </a:r>
            <a:r>
              <a:rPr lang="sv-SE" noProof="0" err="1"/>
              <a:t>styles</a:t>
            </a:r>
            <a:endParaRPr lang="sv-SE" noProof="0"/>
          </a:p>
          <a:p>
            <a:pPr lvl="1"/>
            <a:r>
              <a:rPr lang="sv-SE" noProof="0"/>
              <a:t>Second </a:t>
            </a:r>
            <a:r>
              <a:rPr lang="sv-SE" noProof="0" err="1"/>
              <a:t>level</a:t>
            </a:r>
            <a:endParaRPr lang="sv-SE" noProof="0"/>
          </a:p>
          <a:p>
            <a:pPr lvl="2"/>
            <a:r>
              <a:rPr lang="sv-SE" noProof="0" err="1"/>
              <a:t>Third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3"/>
            <a:r>
              <a:rPr lang="sv-SE" noProof="0" err="1"/>
              <a:t>Fourth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4"/>
            <a:r>
              <a:rPr lang="sv-SE" noProof="0" err="1"/>
              <a:t>Fifth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5704138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ck, 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762000"/>
            <a:ext cx="7112000" cy="3543300"/>
          </a:xfrm>
        </p:spPr>
        <p:txBody>
          <a:bodyPr bIns="25400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 b="1">
                <a:latin typeface="Roboto Mono"/>
                <a:cs typeface="Roboto Mono"/>
              </a:defRPr>
            </a:lvl1pPr>
            <a:lvl2pPr marL="0" indent="0">
              <a:spcBef>
                <a:spcPts val="0"/>
              </a:spcBef>
              <a:buNone/>
              <a:defRPr sz="1100">
                <a:latin typeface="Roboto Mono"/>
                <a:cs typeface="Roboto Mono"/>
              </a:defRPr>
            </a:lvl2pPr>
            <a:lvl3pPr marL="0" indent="0">
              <a:spcBef>
                <a:spcPts val="0"/>
              </a:spcBef>
              <a:buNone/>
              <a:defRPr sz="900">
                <a:latin typeface="Roboto Mono"/>
                <a:cs typeface="Roboto Mono"/>
              </a:defRPr>
            </a:lvl3pPr>
            <a:lvl4pPr marL="0" indent="0">
              <a:spcBef>
                <a:spcPts val="0"/>
              </a:spcBef>
              <a:buNone/>
              <a:defRPr sz="800">
                <a:latin typeface="Roboto Mono"/>
                <a:cs typeface="Roboto Mono"/>
              </a:defRPr>
            </a:lvl4pPr>
            <a:lvl5pPr marL="0" indent="0">
              <a:spcBef>
                <a:spcPts val="0"/>
              </a:spcBef>
              <a:buNone/>
              <a:defRPr sz="600">
                <a:latin typeface="Roboto Mono"/>
                <a:cs typeface="Roboto Mono"/>
              </a:defRPr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23394" y="4661829"/>
            <a:ext cx="711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latin typeface="Roboto Mono"/>
                <a:cs typeface="Roboto Mono"/>
              </a:rPr>
              <a:t>Research Institutes of Sweden AB</a:t>
            </a:r>
            <a:r>
              <a:rPr lang="en-US" sz="800">
                <a:latin typeface="Roboto Mono"/>
                <a:cs typeface="Roboto Mono"/>
              </a:rPr>
              <a:t> ·</a:t>
            </a:r>
            <a:r>
              <a:rPr lang="en-US" sz="800" baseline="0">
                <a:latin typeface="Roboto Mono"/>
                <a:cs typeface="Roboto Mono"/>
              </a:rPr>
              <a:t>  </a:t>
            </a:r>
            <a:r>
              <a:rPr lang="hu-HU" sz="800" baseline="0">
                <a:latin typeface="Roboto Mono"/>
                <a:cs typeface="Roboto Mono"/>
              </a:rPr>
              <a:t>010-516 50 00 · info@ri.se · </a:t>
            </a:r>
            <a:r>
              <a:rPr lang="en-US" sz="800" err="1">
                <a:latin typeface="Roboto Mono"/>
                <a:cs typeface="Roboto Mono"/>
              </a:rPr>
              <a:t>ri.se</a:t>
            </a:r>
            <a:endParaRPr lang="en-US" sz="800">
              <a:latin typeface="Roboto Mono"/>
              <a:cs typeface="Roboto Mono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err="1">
                <a:latin typeface="Roboto Mono"/>
                <a:cs typeface="Roboto Mono"/>
              </a:rPr>
              <a:t>Besöksadress</a:t>
            </a:r>
            <a:r>
              <a:rPr lang="en-US" sz="800">
                <a:latin typeface="Roboto Mono"/>
                <a:cs typeface="Roboto Mono"/>
              </a:rPr>
              <a:t>: </a:t>
            </a:r>
            <a:r>
              <a:rPr lang="en-US" sz="800" err="1">
                <a:latin typeface="Roboto Mono"/>
                <a:cs typeface="Roboto Mono"/>
              </a:rPr>
              <a:t>Lindholmspiren</a:t>
            </a:r>
            <a:r>
              <a:rPr lang="en-US" sz="800">
                <a:latin typeface="Roboto Mono"/>
                <a:cs typeface="Roboto Mono"/>
              </a:rPr>
              <a:t> 7 A, 417 56 </a:t>
            </a:r>
            <a:r>
              <a:rPr lang="en-US" sz="800" err="1">
                <a:latin typeface="Roboto Mono"/>
                <a:cs typeface="Roboto Mono"/>
              </a:rPr>
              <a:t>Göteborg</a:t>
            </a:r>
            <a:r>
              <a:rPr lang="en-US" sz="800">
                <a:latin typeface="Roboto Mono"/>
                <a:cs typeface="Roboto Mono"/>
              </a:rPr>
              <a:t> · </a:t>
            </a:r>
            <a:r>
              <a:rPr lang="en-US" sz="800" err="1">
                <a:latin typeface="Roboto Mono"/>
                <a:cs typeface="Roboto Mono"/>
              </a:rPr>
              <a:t>Postadress</a:t>
            </a:r>
            <a:r>
              <a:rPr lang="en-US" sz="800">
                <a:latin typeface="Roboto Mono"/>
                <a:cs typeface="Roboto Mono"/>
              </a:rPr>
              <a:t>: Box 857, 501 15 </a:t>
            </a:r>
            <a:r>
              <a:rPr lang="en-US" sz="800" err="1">
                <a:latin typeface="Roboto Mono"/>
                <a:cs typeface="Roboto Mono"/>
              </a:rPr>
              <a:t>Borås</a:t>
            </a:r>
            <a:endParaRPr lang="en-US" sz="800">
              <a:latin typeface="Roboto Mono"/>
              <a:cs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34159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239000" cy="5143500"/>
          </a:xfrm>
          <a:noFill/>
        </p:spPr>
        <p:txBody>
          <a:bodyPr lIns="1524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200" b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noProof="0" err="1"/>
              <a:t>Click</a:t>
            </a:r>
            <a:r>
              <a:rPr lang="sv-SE" noProof="0"/>
              <a:t> </a:t>
            </a:r>
            <a:r>
              <a:rPr lang="sv-SE" noProof="0" err="1"/>
              <a:t>to</a:t>
            </a:r>
            <a:r>
              <a:rPr lang="sv-SE" noProof="0"/>
              <a:t> </a:t>
            </a:r>
            <a:r>
              <a:rPr lang="sv-SE" noProof="0" err="1"/>
              <a:t>edit</a:t>
            </a:r>
            <a:r>
              <a:rPr lang="sv-SE" noProof="0"/>
              <a:t> Master text </a:t>
            </a:r>
            <a:r>
              <a:rPr lang="sv-SE" noProof="0" err="1"/>
              <a:t>styles</a:t>
            </a:r>
            <a:endParaRPr lang="sv-SE" noProof="0"/>
          </a:p>
          <a:p>
            <a:pPr lvl="1"/>
            <a:r>
              <a:rPr lang="sv-SE" noProof="0"/>
              <a:t>Second </a:t>
            </a:r>
            <a:r>
              <a:rPr lang="sv-SE" noProof="0" err="1"/>
              <a:t>level</a:t>
            </a:r>
            <a:endParaRPr lang="sv-SE" noProof="0"/>
          </a:p>
          <a:p>
            <a:pPr lvl="2"/>
            <a:r>
              <a:rPr lang="sv-SE" noProof="0" err="1"/>
              <a:t>Third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3"/>
            <a:r>
              <a:rPr lang="sv-SE" noProof="0" err="1"/>
              <a:t>Fourth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4"/>
            <a:r>
              <a:rPr lang="sv-SE" noProof="0" err="1"/>
              <a:t>Fifth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124121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bild-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3957320" cy="5143500"/>
          </a:xfrm>
          <a:noFill/>
        </p:spPr>
        <p:txBody>
          <a:bodyPr lIns="762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200" b="0">
                <a:solidFill>
                  <a:srgbClr val="DF235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DF235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DF235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DF235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DF2351"/>
                </a:solidFill>
              </a:defRPr>
            </a:lvl5pPr>
          </a:lstStyle>
          <a:p>
            <a:pPr lvl="0"/>
            <a:r>
              <a:rPr lang="sv-SE" noProof="0" err="1"/>
              <a:t>Click</a:t>
            </a:r>
            <a:r>
              <a:rPr lang="sv-SE" noProof="0"/>
              <a:t> </a:t>
            </a:r>
            <a:r>
              <a:rPr lang="sv-SE" noProof="0" err="1"/>
              <a:t>to</a:t>
            </a:r>
            <a:r>
              <a:rPr lang="sv-SE" noProof="0"/>
              <a:t> </a:t>
            </a:r>
            <a:r>
              <a:rPr lang="sv-SE" noProof="0" err="1"/>
              <a:t>edit</a:t>
            </a:r>
            <a:r>
              <a:rPr lang="sv-SE" noProof="0"/>
              <a:t> Master text </a:t>
            </a:r>
            <a:r>
              <a:rPr lang="sv-SE" noProof="0" err="1"/>
              <a:t>styles</a:t>
            </a:r>
            <a:endParaRPr lang="sv-SE" noProof="0"/>
          </a:p>
          <a:p>
            <a:pPr lvl="1"/>
            <a:r>
              <a:rPr lang="sv-SE" noProof="0"/>
              <a:t>Second </a:t>
            </a:r>
            <a:r>
              <a:rPr lang="sv-SE" noProof="0" err="1"/>
              <a:t>level</a:t>
            </a:r>
            <a:endParaRPr lang="sv-SE" noProof="0"/>
          </a:p>
          <a:p>
            <a:pPr lvl="2"/>
            <a:r>
              <a:rPr lang="sv-SE" noProof="0" err="1"/>
              <a:t>Third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3"/>
            <a:r>
              <a:rPr lang="sv-SE" noProof="0" err="1"/>
              <a:t>Fourth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4"/>
            <a:r>
              <a:rPr lang="sv-SE" noProof="0" err="1"/>
              <a:t>Fifth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499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187248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bild-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3957320" cy="5143500"/>
          </a:xfrm>
          <a:noFill/>
        </p:spPr>
        <p:txBody>
          <a:bodyPr lIns="762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200" b="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FFFFFF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FFFFFF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FFFFFF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noProof="0" err="1"/>
              <a:t>Click</a:t>
            </a:r>
            <a:r>
              <a:rPr lang="sv-SE" noProof="0"/>
              <a:t> </a:t>
            </a:r>
            <a:r>
              <a:rPr lang="sv-SE" noProof="0" err="1"/>
              <a:t>to</a:t>
            </a:r>
            <a:r>
              <a:rPr lang="sv-SE" noProof="0"/>
              <a:t> </a:t>
            </a:r>
            <a:r>
              <a:rPr lang="sv-SE" noProof="0" err="1"/>
              <a:t>edit</a:t>
            </a:r>
            <a:r>
              <a:rPr lang="sv-SE" noProof="0"/>
              <a:t> Master text </a:t>
            </a:r>
            <a:r>
              <a:rPr lang="sv-SE" noProof="0" err="1"/>
              <a:t>styles</a:t>
            </a:r>
            <a:endParaRPr lang="sv-SE" noProof="0"/>
          </a:p>
          <a:p>
            <a:pPr lvl="1"/>
            <a:r>
              <a:rPr lang="sv-SE" noProof="0"/>
              <a:t>Second </a:t>
            </a:r>
            <a:r>
              <a:rPr lang="sv-SE" noProof="0" err="1"/>
              <a:t>level</a:t>
            </a:r>
            <a:endParaRPr lang="sv-SE" noProof="0"/>
          </a:p>
          <a:p>
            <a:pPr lvl="2"/>
            <a:r>
              <a:rPr lang="sv-SE" noProof="0" err="1"/>
              <a:t>Third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3"/>
            <a:r>
              <a:rPr lang="sv-SE" noProof="0" err="1"/>
              <a:t>Fourth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  <a:p>
            <a:pPr lvl="4"/>
            <a:r>
              <a:rPr lang="sv-SE" noProof="0" err="1"/>
              <a:t>Fifth</a:t>
            </a:r>
            <a:r>
              <a:rPr lang="sv-SE" noProof="0"/>
              <a:t> </a:t>
            </a:r>
            <a:r>
              <a:rPr lang="sv-SE" noProof="0" err="1"/>
              <a:t>level</a:t>
            </a:r>
            <a:endParaRPr lang="sv-SE" noProof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499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9466155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, lj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ljus, 2-sp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828800"/>
            <a:ext cx="3302000" cy="24765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200"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00" y="1828800"/>
            <a:ext cx="3302000" cy="24765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200"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06694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noProof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10823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med bild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3048000" cy="1066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2000250"/>
            <a:ext cx="3048000" cy="2305050"/>
          </a:xfr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200"/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064244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0" y="762000"/>
            <a:ext cx="3048000" cy="1066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/>
              <a:t>Addera rubrik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334000" y="2000250"/>
            <a:ext cx="3048000" cy="2305050"/>
          </a:xfr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200"/>
            </a:lvl5pPr>
          </a:lstStyle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  <a:p>
            <a:pPr lvl="0"/>
            <a:endParaRPr lang="sv-SE" noProof="0"/>
          </a:p>
          <a:p>
            <a:pPr lv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0548753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7112000" cy="8572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noProof="0"/>
              <a:t>Addera rubrik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828800"/>
            <a:ext cx="7112000" cy="2476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noProof="0"/>
              <a:t>Addera text, Nivå 1</a:t>
            </a:r>
          </a:p>
          <a:p>
            <a:pPr lvl="1"/>
            <a:r>
              <a:rPr lang="sv-SE" noProof="0"/>
              <a:t>Nivå 2</a:t>
            </a:r>
          </a:p>
          <a:p>
            <a:pPr lvl="2"/>
            <a:r>
              <a:rPr lang="sv-SE" noProof="0"/>
              <a:t>Nivå 3</a:t>
            </a:r>
          </a:p>
          <a:p>
            <a:pPr lvl="3"/>
            <a:r>
              <a:rPr lang="sv-SE" noProof="0"/>
              <a:t>Nivå 4</a:t>
            </a:r>
          </a:p>
          <a:p>
            <a:pPr lvl="4"/>
            <a:r>
              <a:rPr lang="sv-SE" noProof="0"/>
              <a:t>Nivå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7049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74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r>
              <a:rPr lang="sv-SE"/>
              <a:t>RISE — Mallpresentation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70" y="4767264"/>
            <a:ext cx="41717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fld id="{2066355A-084C-D24E-9AD2-7E4FC41EA627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icture Placeholder 2"/>
          <p:cNvSpPr txBox="1">
            <a:spLocks/>
          </p:cNvSpPr>
          <p:nvPr userDrawn="1"/>
        </p:nvSpPr>
        <p:spPr>
          <a:xfrm>
            <a:off x="8547809" y="4433646"/>
            <a:ext cx="406845" cy="523203"/>
          </a:xfrm>
          <a:prstGeom prst="rect">
            <a:avLst/>
          </a:prstGeom>
          <a:blipFill rotWithShape="1"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None/>
              <a:defRPr sz="1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6" r:id="rId1"/>
    <p:sldLayoutId id="2147493477" r:id="rId2"/>
    <p:sldLayoutId id="2147493480" r:id="rId3"/>
    <p:sldLayoutId id="2147493479" r:id="rId4"/>
    <p:sldLayoutId id="2147493457" r:id="rId5"/>
    <p:sldLayoutId id="2147493486" r:id="rId6"/>
    <p:sldLayoutId id="2147493473" r:id="rId7"/>
    <p:sldLayoutId id="2147493468" r:id="rId8"/>
    <p:sldLayoutId id="2147493469" r:id="rId9"/>
    <p:sldLayoutId id="2147493481" r:id="rId10"/>
    <p:sldLayoutId id="2147493483" r:id="rId11"/>
    <p:sldLayoutId id="2147493472" r:id="rId12"/>
    <p:sldLayoutId id="2147493471" r:id="rId13"/>
    <p:sldLayoutId id="2147493461" r:id="rId14"/>
    <p:sldLayoutId id="2147493482" r:id="rId15"/>
    <p:sldLayoutId id="2147493462" r:id="rId16"/>
    <p:sldLayoutId id="2147493475" r:id="rId17"/>
    <p:sldLayoutId id="2147493485" r:id="rId18"/>
  </p:sldLayoutIdLst>
  <p:transition spd="slow">
    <p:push dir="u"/>
  </p:transition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ataportal.se/topic/169/projektet-ns&#246;d-nationell-skalning-&#246;ppna-data?_=164815019993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pture.dropbox.com/yPgh5D7igAsK2M8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5F7FFE-4251-4481-ADEA-3445695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Kulturresan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5EA26F-86DC-C3AB-EE51-F764FF8B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>
                <a:ea typeface="Lato Regular"/>
                <a:cs typeface="Lato Regular"/>
              </a:rPr>
              <a:t>Deltagarna hade väldigt olika kunskaper om öppna data</a:t>
            </a:r>
          </a:p>
          <a:p>
            <a:r>
              <a:rPr lang="sv-SE">
                <a:ea typeface="Lato Regular"/>
                <a:cs typeface="Lato Regular"/>
              </a:rPr>
              <a:t>Öppna data kräver ett utifrån-in-perspektiv</a:t>
            </a:r>
          </a:p>
          <a:p>
            <a:r>
              <a:rPr lang="sv-SE">
                <a:ea typeface="Lato Regular"/>
                <a:cs typeface="Lato Regular"/>
              </a:rPr>
              <a:t>Ständigt nya personer behövde kunskap</a:t>
            </a:r>
          </a:p>
          <a:p>
            <a:r>
              <a:rPr lang="sv-SE">
                <a:ea typeface="Lato Regular"/>
                <a:cs typeface="Lato Regular"/>
              </a:rPr>
              <a:t>Projektet och deltagare skapar ny kunskap som behöver delas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7B9F937-396A-A18A-15F2-4EEB7C2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96E1766-04FA-AD87-D36C-42003088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1</a:t>
            </a:fld>
            <a:endParaRPr lang="sv-SE" noProof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0C64CBD-545F-4430-CE6C-5CA7DF1E82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endParaRPr lang="sv-SE" sz="20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sv-SE" sz="2000">
                <a:ea typeface="+mn-lt"/>
                <a:cs typeface="+mn-lt"/>
              </a:rPr>
              <a:t>Nödvändig för att bygga </a:t>
            </a:r>
            <a:br>
              <a:rPr lang="sv-SE" sz="2000">
                <a:ea typeface="+mn-lt"/>
                <a:cs typeface="+mn-lt"/>
              </a:rPr>
            </a:br>
            <a:r>
              <a:rPr lang="sv-SE" sz="2000">
                <a:ea typeface="+mn-lt"/>
                <a:cs typeface="+mn-lt"/>
              </a:rPr>
              <a:t>förståelse för öppna data</a:t>
            </a:r>
            <a:endParaRPr lang="sv-SE" sz="2000">
              <a:ea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92012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5AC342D1-2A9A-FF08-93C0-A23E5196ED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sv-SE"/>
              <a:t>Resultat samlas på </a:t>
            </a:r>
            <a:r>
              <a:rPr lang="sv-SE" err="1"/>
              <a:t>DIGGs</a:t>
            </a:r>
            <a:r>
              <a:rPr lang="sv-SE"/>
              <a:t> </a:t>
            </a:r>
            <a:r>
              <a:rPr lang="sv-SE" err="1"/>
              <a:t>community</a:t>
            </a:r>
            <a:endParaRPr lang="sv-SE"/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r>
              <a:rPr lang="sv-SE" sz="1800">
                <a:ea typeface="+mj-lt"/>
                <a:cs typeface="+mj-lt"/>
                <a:hlinkClick r:id="rId3"/>
              </a:rPr>
              <a:t>https://community.dataportal.se/topic/169/projektet-nsöd-nationell-skalning-öppna-data?_=1648150199932</a:t>
            </a:r>
            <a:r>
              <a:rPr lang="sv-SE" sz="1800">
                <a:ea typeface="+mj-lt"/>
                <a:cs typeface="+mj-lt"/>
              </a:rPr>
              <a:t> </a:t>
            </a:r>
            <a:endParaRPr lang="sv-SE"/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endParaRPr lang="sv-SE" sz="1800">
              <a:ea typeface="+mj-lt"/>
              <a:cs typeface="+mj-lt"/>
            </a:endParaRPr>
          </a:p>
          <a:p>
            <a:r>
              <a:rPr lang="sv-SE" sz="1800">
                <a:ea typeface="+mj-lt"/>
                <a:cs typeface="+mj-lt"/>
              </a:rPr>
              <a:t>Skapa ett konto och var med i diskussionen!</a:t>
            </a:r>
            <a:endParaRPr lang="sv-SE" sz="1800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F2F9158-ED92-B669-5FFC-816ABCF198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D74362B-91EC-6DD7-197C-C92E4FFCB1AA}"/>
              </a:ext>
            </a:extLst>
          </p:cNvPr>
          <p:cNvSpPr/>
          <p:nvPr/>
        </p:nvSpPr>
        <p:spPr>
          <a:xfrm>
            <a:off x="1059657" y="2248585"/>
            <a:ext cx="57983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sv-SE">
                <a:hlinkClick r:id="rId4"/>
              </a:rPr>
              <a:t>https://capture.dropbox.com/yPgh5D7igAsK2M8b</a:t>
            </a:r>
            <a:r>
              <a:rPr lang="sv-SE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953006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28BFB3-1A93-BEA7-1556-A73BDA7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+mj-lt"/>
                <a:cs typeface="+mj-lt"/>
              </a:rPr>
              <a:t>Lärdomar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20D2CF-D286-C610-FF23-AB12138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503421"/>
            <a:ext cx="7112000" cy="2801879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sv-SE">
                <a:ea typeface="+mn-lt"/>
                <a:cs typeface="+mn-lt"/>
              </a:rPr>
              <a:t>Det går att arbeta med enhetlig publicering (och på flera sätt)</a:t>
            </a:r>
          </a:p>
          <a:p>
            <a:r>
              <a:rPr lang="sv-SE">
                <a:ea typeface="+mn-lt"/>
                <a:cs typeface="+mn-lt"/>
              </a:rPr>
              <a:t>Det kräver tid, tålamod och engagemang att göra det</a:t>
            </a:r>
          </a:p>
          <a:p>
            <a:r>
              <a:rPr lang="sv-SE">
                <a:ea typeface="+mn-lt"/>
                <a:cs typeface="+mn-lt"/>
              </a:rPr>
              <a:t>Kunskapen om öppna data är låg på alla nivåer</a:t>
            </a:r>
          </a:p>
          <a:p>
            <a:r>
              <a:rPr lang="sv-SE">
                <a:ea typeface="+mn-lt"/>
                <a:cs typeface="+mn-lt"/>
              </a:rPr>
              <a:t>SKR behöver engagera sig i datadelning och stötta kommuner och regioner</a:t>
            </a:r>
          </a:p>
          <a:p>
            <a:r>
              <a:rPr lang="sv-SE">
                <a:ea typeface="+mn-lt"/>
                <a:cs typeface="+mn-lt"/>
              </a:rPr>
              <a:t>Nyttoanalyser är ett kraftfullt verktyg</a:t>
            </a:r>
          </a:p>
          <a:p>
            <a:r>
              <a:rPr lang="sv-SE">
                <a:ea typeface="+mn-lt"/>
                <a:cs typeface="+mn-lt"/>
              </a:rPr>
              <a:t>Det behövs tekniska resurser för att arbeta med data och specifikationer</a:t>
            </a:r>
          </a:p>
          <a:p>
            <a:r>
              <a:rPr lang="sv-SE">
                <a:ea typeface="+mn-lt"/>
                <a:cs typeface="+mn-lt"/>
              </a:rPr>
              <a:t>Beständiga identifierare (</a:t>
            </a:r>
            <a:r>
              <a:rPr lang="sv-SE" err="1">
                <a:ea typeface="+mn-lt"/>
                <a:cs typeface="+mn-lt"/>
              </a:rPr>
              <a:t>URIer</a:t>
            </a:r>
            <a:r>
              <a:rPr lang="sv-SE">
                <a:ea typeface="+mn-lt"/>
                <a:cs typeface="+mn-lt"/>
              </a:rPr>
              <a:t>) behövs för mycket data</a:t>
            </a:r>
            <a:endParaRPr lang="sv-SE">
              <a:ea typeface="Lato Regular"/>
              <a:cs typeface="Lato Regular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EFB3E7-95FF-DD3E-C2E3-73CC518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1E8A59-8E98-0039-385B-3DCF97F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19F0C5F0-7232-F565-1D11-F05FA7FCD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4966193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62E05C12-CB45-83B1-56B6-D742B64822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6869049" cy="1088771"/>
          </a:xfrm>
        </p:spPr>
        <p:txBody>
          <a:bodyPr/>
          <a:lstStyle/>
          <a:p>
            <a:r>
              <a:rPr lang="sv-SE"/>
              <a:t>Beständiga identifierare</a:t>
            </a:r>
          </a:p>
        </p:txBody>
      </p:sp>
      <p:pic>
        <p:nvPicPr>
          <p:cNvPr id="10" name="Bildobjekt 10">
            <a:extLst>
              <a:ext uri="{FF2B5EF4-FFF2-40B4-BE49-F238E27FC236}">
                <a16:creationId xmlns:a16="http://schemas.microsoft.com/office/drawing/2014/main" id="{B12F96C0-A12F-9586-1050-6D325585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83" y="1037553"/>
            <a:ext cx="2983142" cy="654956"/>
          </a:xfrm>
          <a:prstGeom prst="rect">
            <a:avLst/>
          </a:prstGeom>
        </p:spPr>
      </p:pic>
      <p:pic>
        <p:nvPicPr>
          <p:cNvPr id="14" name="Bildobjekt 14" descr="En bild som visar bord&#10;&#10;Automatiskt genererad beskrivning">
            <a:extLst>
              <a:ext uri="{FF2B5EF4-FFF2-40B4-BE49-F238E27FC236}">
                <a16:creationId xmlns:a16="http://schemas.microsoft.com/office/drawing/2014/main" id="{591A0683-2E92-6FC3-954E-08A38AC76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2" y="4105441"/>
            <a:ext cx="2343817" cy="739159"/>
          </a:xfrm>
          <a:prstGeom prst="rect">
            <a:avLst/>
          </a:prstGeom>
        </p:spPr>
      </p:pic>
      <p:pic>
        <p:nvPicPr>
          <p:cNvPr id="15" name="Bildobjekt 15" descr="En bild som visar bord&#10;&#10;Automatiskt genererad beskrivning">
            <a:extLst>
              <a:ext uri="{FF2B5EF4-FFF2-40B4-BE49-F238E27FC236}">
                <a16:creationId xmlns:a16="http://schemas.microsoft.com/office/drawing/2014/main" id="{7CCA25A4-0E04-34E9-8452-07FDD608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11" y="3066463"/>
            <a:ext cx="1913066" cy="745930"/>
          </a:xfrm>
          <a:prstGeom prst="rect">
            <a:avLst/>
          </a:prstGeom>
        </p:spPr>
      </p:pic>
      <p:pic>
        <p:nvPicPr>
          <p:cNvPr id="16" name="Bildobjekt 16">
            <a:extLst>
              <a:ext uri="{FF2B5EF4-FFF2-40B4-BE49-F238E27FC236}">
                <a16:creationId xmlns:a16="http://schemas.microsoft.com/office/drawing/2014/main" id="{314D4AF6-545A-2066-5BFA-0062B6477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12" y="1089826"/>
            <a:ext cx="2234274" cy="702874"/>
          </a:xfrm>
          <a:prstGeom prst="rect">
            <a:avLst/>
          </a:prstGeom>
        </p:spPr>
      </p:pic>
      <p:pic>
        <p:nvPicPr>
          <p:cNvPr id="17" name="Bildobjekt 17" descr="En bild som visar bord&#10;&#10;Automatiskt genererad beskrivning">
            <a:extLst>
              <a:ext uri="{FF2B5EF4-FFF2-40B4-BE49-F238E27FC236}">
                <a16:creationId xmlns:a16="http://schemas.microsoft.com/office/drawing/2014/main" id="{D1D786A3-DFAB-E721-EBE2-6D449E9F2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11" y="2086140"/>
            <a:ext cx="1625230" cy="708413"/>
          </a:xfrm>
          <a:prstGeom prst="rect">
            <a:avLst/>
          </a:prstGeom>
        </p:spPr>
      </p:pic>
      <p:pic>
        <p:nvPicPr>
          <p:cNvPr id="21" name="Bildobjekt 21" descr="En bild som visar text&#10;&#10;Automatiskt genererad beskrivning">
            <a:extLst>
              <a:ext uri="{FF2B5EF4-FFF2-40B4-BE49-F238E27FC236}">
                <a16:creationId xmlns:a16="http://schemas.microsoft.com/office/drawing/2014/main" id="{DFCAFDD9-CD0C-3DB1-5EE6-41AD0AC78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6183" y="3066118"/>
            <a:ext cx="2743200" cy="663191"/>
          </a:xfrm>
          <a:prstGeom prst="rect">
            <a:avLst/>
          </a:prstGeom>
        </p:spPr>
      </p:pic>
      <p:pic>
        <p:nvPicPr>
          <p:cNvPr id="22" name="Bildobjekt 22" descr="En bild som visar text&#10;&#10;Automatiskt genererad beskrivning">
            <a:extLst>
              <a:ext uri="{FF2B5EF4-FFF2-40B4-BE49-F238E27FC236}">
                <a16:creationId xmlns:a16="http://schemas.microsoft.com/office/drawing/2014/main" id="{2770EEEE-CD7A-018E-F68C-50458D43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183" y="2061212"/>
            <a:ext cx="2743200" cy="712381"/>
          </a:xfrm>
          <a:prstGeom prst="rect">
            <a:avLst/>
          </a:prstGeom>
        </p:spPr>
      </p:pic>
      <p:pic>
        <p:nvPicPr>
          <p:cNvPr id="23" name="Bildobjekt 14" descr="En bild som visar bord&#10;&#10;Automatiskt genererad beskrivning">
            <a:extLst>
              <a:ext uri="{FF2B5EF4-FFF2-40B4-BE49-F238E27FC236}">
                <a16:creationId xmlns:a16="http://schemas.microsoft.com/office/drawing/2014/main" id="{C7235D67-2109-EB01-86A0-992419DF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83" y="4067897"/>
            <a:ext cx="2348562" cy="734988"/>
          </a:xfrm>
          <a:prstGeom prst="rect">
            <a:avLst/>
          </a:prstGeom>
        </p:spPr>
      </p:pic>
      <p:sp>
        <p:nvSpPr>
          <p:cNvPr id="25" name="Platshållare för bild 24">
            <a:extLst>
              <a:ext uri="{FF2B5EF4-FFF2-40B4-BE49-F238E27FC236}">
                <a16:creationId xmlns:a16="http://schemas.microsoft.com/office/drawing/2014/main" id="{504717C7-C801-6BD9-7FF2-DD43D6D480A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832551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28BFB3-1A93-BEA7-1556-A73BDA7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+mj-lt"/>
                <a:cs typeface="+mj-lt"/>
              </a:rPr>
              <a:t>Utmaningar och vägar framåt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20D2CF-D286-C610-FF23-AB12138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503421"/>
            <a:ext cx="7112000" cy="2801879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sv-SE">
                <a:ea typeface="+mn-lt"/>
                <a:cs typeface="+mn-lt"/>
              </a:rPr>
              <a:t>Vägledningar, specifikationer och deras förvaltning</a:t>
            </a:r>
          </a:p>
          <a:p>
            <a:r>
              <a:rPr lang="sv-SE">
                <a:ea typeface="+mn-lt"/>
                <a:cs typeface="+mn-lt"/>
              </a:rPr>
              <a:t>Konsensus kring nationellt prioriterade datamängder saknas</a:t>
            </a:r>
          </a:p>
          <a:p>
            <a:r>
              <a:rPr lang="sv-SE">
                <a:ea typeface="+mn-lt"/>
                <a:cs typeface="+mn-lt"/>
              </a:rPr>
              <a:t>Tillgängliggöra nationellt prioriterade eller enkla datamängder?</a:t>
            </a:r>
          </a:p>
          <a:p>
            <a:r>
              <a:rPr lang="sv-SE">
                <a:ea typeface="+mn-lt"/>
                <a:cs typeface="+mn-lt"/>
              </a:rPr>
              <a:t>Öka samverkan med systemleverantörer</a:t>
            </a:r>
          </a:p>
          <a:p>
            <a:r>
              <a:rPr lang="sv-SE">
                <a:ea typeface="+mn-lt"/>
                <a:cs typeface="+mn-lt"/>
              </a:rPr>
              <a:t>Det saknas centrala rekommendationer och definitioner</a:t>
            </a:r>
          </a:p>
          <a:p>
            <a:r>
              <a:rPr lang="sv-SE">
                <a:ea typeface="+mn-lt"/>
                <a:cs typeface="+mn-lt"/>
              </a:rPr>
              <a:t>Få in datadelning som en del i verksamhetsplaneringen &amp; uppföljningen</a:t>
            </a:r>
          </a:p>
          <a:p>
            <a:r>
              <a:rPr lang="sv-SE">
                <a:ea typeface="+mn-lt"/>
                <a:cs typeface="+mn-lt"/>
              </a:rPr>
              <a:t>Utmanande att få kommunerna att publicera data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EFB3E7-95FF-DD3E-C2E3-73CC518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1E8A59-8E98-0039-385B-3DCF97F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19F0C5F0-7232-F565-1D11-F05FA7FCD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40945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9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2D3D17-C544-BD5E-2E2D-CDEA70DE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Rekommendationer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D90AB6-FC7D-7460-2738-CED36D7C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>
                <a:ea typeface="Lato Regular"/>
                <a:cs typeface="Lato Regular"/>
              </a:rPr>
              <a:t>Enhetlig publicering – öka takten</a:t>
            </a:r>
          </a:p>
          <a:p>
            <a:r>
              <a:rPr lang="sv-SE">
                <a:ea typeface="Lato Regular"/>
                <a:cs typeface="Lato Regular"/>
              </a:rPr>
              <a:t>Fortsätt driv kulturresan – DIGG, Dataverkstad, SKR</a:t>
            </a:r>
          </a:p>
          <a:p>
            <a:r>
              <a:rPr lang="sv-SE">
                <a:ea typeface="Lato Regular"/>
                <a:cs typeface="Lato Regular"/>
              </a:rPr>
              <a:t>SKR bör stötta kommunerna</a:t>
            </a:r>
          </a:p>
          <a:p>
            <a:r>
              <a:rPr lang="sv-SE">
                <a:ea typeface="Lato Regular"/>
                <a:cs typeface="Lato Regular"/>
              </a:rPr>
              <a:t>Fortsätt utveckla organisation och strukturer</a:t>
            </a:r>
          </a:p>
          <a:p>
            <a:r>
              <a:rPr lang="sv-SE">
                <a:ea typeface="Lato Regular"/>
                <a:cs typeface="Lato Regular"/>
              </a:rPr>
              <a:t>Nyttoanalys – fler analyser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F59765-97E1-2363-6557-A9EF8418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9C2025-4EA5-4B2E-F2E5-7067C631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D83A6969-1882-74DE-C56F-204625313E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9212685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9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2D3D17-C544-BD5E-2E2D-CDEA70DE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Rekommendationer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D90AB6-FC7D-7460-2738-CED36D7C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>
                <a:ea typeface="Lato Regular"/>
                <a:cs typeface="Lato Regular"/>
              </a:rPr>
              <a:t>Regeringen bör dela ut fler uppdrag att tillhandahålla öppna data</a:t>
            </a:r>
          </a:p>
          <a:p>
            <a:r>
              <a:rPr lang="sv-SE">
                <a:ea typeface="Lato Regular"/>
                <a:cs typeface="Lato Regular"/>
              </a:rPr>
              <a:t>Arbeta mer med beständiga identifierare och länkade data (inom ENA bl.a.)</a:t>
            </a:r>
          </a:p>
          <a:p>
            <a:r>
              <a:rPr lang="sv-SE">
                <a:ea typeface="+mn-lt"/>
                <a:cs typeface="+mn-lt"/>
              </a:rPr>
              <a:t>Driv på SKR att ta en aktiv roll</a:t>
            </a:r>
          </a:p>
          <a:p>
            <a:r>
              <a:rPr lang="sv-SE">
                <a:ea typeface="Lato Regular"/>
                <a:cs typeface="Lato Regular"/>
              </a:rPr>
              <a:t>Demokratiperspektivet bör lyftas fram mer</a:t>
            </a:r>
          </a:p>
          <a:p>
            <a:endParaRPr lang="sv-SE">
              <a:ea typeface="+mn-lt"/>
              <a:cs typeface="+mn-lt"/>
            </a:endParaRPr>
          </a:p>
          <a:p>
            <a:endParaRPr lang="sv-SE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endParaRPr lang="sv-SE" sz="1400">
              <a:ea typeface="Lato Regular"/>
              <a:cs typeface="Lato Regular"/>
            </a:endParaRPr>
          </a:p>
          <a:p>
            <a:endParaRPr lang="sv-SE">
              <a:ea typeface="Lato Regular"/>
              <a:cs typeface="Lato Regular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F59765-97E1-2363-6557-A9EF8418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9C2025-4EA5-4B2E-F2E5-7067C631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D83A6969-1882-74DE-C56F-204625313E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4236820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AE0236-7D77-639A-EF14-701491F8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Kulturresan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28ED78-A98B-36FB-AF04-7863D3E3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30832"/>
            <a:ext cx="7112000" cy="2476500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sv-SE">
                <a:ea typeface="Lato Regular"/>
                <a:cs typeface="Lato Regular"/>
              </a:rPr>
              <a:t>Kunskap om öppna data</a:t>
            </a:r>
          </a:p>
          <a:p>
            <a:r>
              <a:rPr lang="sv-SE">
                <a:ea typeface="Lato Regular"/>
                <a:cs typeface="Lato Regular"/>
              </a:rPr>
              <a:t>Legitimering av öppna data</a:t>
            </a:r>
          </a:p>
          <a:p>
            <a:r>
              <a:rPr lang="sv-SE">
                <a:ea typeface="Lato Regular"/>
                <a:cs typeface="Lato Regular"/>
              </a:rPr>
              <a:t>Organisation, struktur och verktyg</a:t>
            </a:r>
          </a:p>
          <a:p>
            <a:r>
              <a:rPr lang="sv-SE">
                <a:ea typeface="Lato Regular"/>
                <a:cs typeface="Lato Regular"/>
              </a:rPr>
              <a:t>Utbildning kontinuerligt</a:t>
            </a:r>
          </a:p>
          <a:p>
            <a:r>
              <a:rPr lang="sv-SE">
                <a:ea typeface="Lato Regular"/>
                <a:cs typeface="Lato Regular"/>
              </a:rPr>
              <a:t>Månadsmöten</a:t>
            </a:r>
          </a:p>
          <a:p>
            <a:r>
              <a:rPr lang="sv-SE">
                <a:ea typeface="Lato Regular"/>
                <a:cs typeface="Lato Regular"/>
              </a:rPr>
              <a:t>Utbildning för ledning</a:t>
            </a:r>
          </a:p>
          <a:p>
            <a:endParaRPr lang="sv-SE">
              <a:ea typeface="Lato Regular"/>
              <a:cs typeface="Lato Regular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4D59F83-77C2-918E-9CA1-F3A7BBDF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ED40BE5-1239-3BFB-E51A-FD582FAD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9533A9D4-6FCF-6000-8E7B-529666181C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7212095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3810C2E2-5B63-6E99-44DD-7C74A46198A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/>
              <a:t>Enhetlig publicering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695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DAE899-7752-C3DF-A7D2-F444DC49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Två sätt att nå enhetlig publicering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4EF1E8-06A4-8BC1-F2C6-D19A3A05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/>
              <a:t>Publicering enligt specifikation</a:t>
            </a:r>
          </a:p>
          <a:p>
            <a:r>
              <a:rPr lang="sv-SE"/>
              <a:t>NSÖD har tagit fram specifikationer</a:t>
            </a:r>
          </a:p>
          <a:p>
            <a:r>
              <a:rPr lang="sv-SE"/>
              <a:t>Kommuner och regioner har försökt följa dem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6F59B2B-D7C0-D5AC-0BC5-2E107AE3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48B7863-8547-F843-D2D2-8E9E239A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4</a:t>
            </a:fld>
            <a:endParaRPr lang="sv-SE" noProof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74E9EF9-6642-4C62-8D88-FE9C9BF59D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/>
              <a:t>Central insamling (myndighet)</a:t>
            </a:r>
          </a:p>
          <a:p>
            <a:r>
              <a:rPr lang="sv-SE"/>
              <a:t>Myndighet begär in information (via formulär)</a:t>
            </a:r>
          </a:p>
          <a:p>
            <a:r>
              <a:rPr lang="sv-SE"/>
              <a:t>Myndighet publicerar på en punkt</a:t>
            </a:r>
          </a:p>
          <a:p>
            <a:pPr marL="0" indent="0">
              <a:buNone/>
            </a:pPr>
            <a:endParaRPr lang="sv-SE" sz="800" b="1"/>
          </a:p>
          <a:p>
            <a:pPr marL="0" indent="0">
              <a:buNone/>
            </a:pPr>
            <a:r>
              <a:rPr lang="sv-SE" b="1"/>
              <a:t>”Central publicering” leverantör</a:t>
            </a:r>
          </a:p>
          <a:p>
            <a:r>
              <a:rPr lang="sv-SE"/>
              <a:t>Ett fåtal leverantörer håller data år kommuner</a:t>
            </a:r>
          </a:p>
          <a:p>
            <a:r>
              <a:rPr lang="sv-SE"/>
              <a:t>Leverantörer publicerar enhetligt på ett fåtal platser</a:t>
            </a:r>
          </a:p>
        </p:txBody>
      </p:sp>
    </p:spTree>
    <p:extLst>
      <p:ext uri="{BB962C8B-B14F-4D97-AF65-F5344CB8AC3E}">
        <p14:creationId xmlns:p14="http://schemas.microsoft.com/office/powerpoint/2010/main" val="28124388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53DFB3-7F11-724B-8235-73A2928A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9" y="276441"/>
            <a:ext cx="6858319" cy="434411"/>
          </a:xfrm>
        </p:spPr>
        <p:txBody>
          <a:bodyPr>
            <a:normAutofit fontScale="90000"/>
          </a:bodyPr>
          <a:lstStyle/>
          <a:p>
            <a:pPr algn="ctr"/>
            <a:r>
              <a:rPr lang="sv-SE"/>
              <a:t>Datamängden Badvattenkvalitet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4C2230-89A4-4E41-8A5E-4270C2E8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29" y="803710"/>
            <a:ext cx="6596123" cy="2798943"/>
          </a:xfrm>
        </p:spPr>
        <p:txBody>
          <a:bodyPr vert="horz" lIns="0" tIns="0" rIns="0" bIns="0" numCol="1" rtlCol="0" anchor="t">
            <a:noAutofit/>
          </a:bodyPr>
          <a:lstStyle/>
          <a:p>
            <a:pPr marL="285750" indent="-285750"/>
            <a:r>
              <a:rPr lang="sv-SE"/>
              <a:t>Snabbare och mer omfattande automatiserad rapportering </a:t>
            </a:r>
            <a:r>
              <a:rPr lang="sv-SE">
                <a:ea typeface="+mn-lt"/>
                <a:cs typeface="+mn-lt"/>
              </a:rPr>
              <a:t>med </a:t>
            </a:r>
            <a:r>
              <a:rPr lang="sv-SE" err="1">
                <a:ea typeface="+mn-lt"/>
                <a:cs typeface="+mn-lt"/>
              </a:rPr>
              <a:t>IoT</a:t>
            </a:r>
            <a:r>
              <a:rPr lang="sv-SE">
                <a:ea typeface="+mn-lt"/>
                <a:cs typeface="+mn-lt"/>
              </a:rPr>
              <a:t> stöd</a:t>
            </a:r>
            <a:endParaRPr lang="sv-SE"/>
          </a:p>
          <a:p>
            <a:pPr marL="285750" indent="-285750"/>
            <a:r>
              <a:rPr lang="sv-SE">
                <a:ea typeface="+mn-lt"/>
                <a:cs typeface="+mn-lt"/>
              </a:rPr>
              <a:t>En nationell punkt för att hämta all denna information.</a:t>
            </a:r>
            <a:endParaRPr lang="sv-SE">
              <a:ea typeface="Lato Regular"/>
              <a:cs typeface="Lato Regular"/>
            </a:endParaRPr>
          </a:p>
          <a:p>
            <a:pPr marL="285750" indent="-285750"/>
            <a:r>
              <a:rPr lang="sv-SE"/>
              <a:t>Webbplatsen Badplatsen blir bättre och skapar större värden</a:t>
            </a:r>
            <a:endParaRPr lang="sv-SE">
              <a:ea typeface="Lato Regular"/>
              <a:cs typeface="Lato Regular"/>
            </a:endParaRPr>
          </a:p>
          <a:p>
            <a:pPr marL="285750" indent="-285750"/>
            <a:r>
              <a:rPr lang="sv-SE"/>
              <a:t>Badvattenkvalitet rapporteras in automatiskt till </a:t>
            </a:r>
            <a:r>
              <a:rPr lang="sv-SE" err="1"/>
              <a:t>HaV</a:t>
            </a:r>
            <a:r>
              <a:rPr lang="sv-SE"/>
              <a:t> via </a:t>
            </a:r>
            <a:br>
              <a:rPr lang="sv-SE">
                <a:ea typeface="Lato Regular"/>
                <a:cs typeface="Lato Regular"/>
              </a:rPr>
            </a:br>
            <a:r>
              <a:rPr lang="sv-SE"/>
              <a:t>ett API där av kommunerna anlitade labb rapporterar.</a:t>
            </a:r>
            <a:endParaRPr lang="sv-SE">
              <a:ea typeface="+mn-lt"/>
              <a:cs typeface="+mn-lt"/>
            </a:endParaRPr>
          </a:p>
          <a:p>
            <a:pPr marL="285750" indent="-285750"/>
            <a:r>
              <a:rPr lang="sv-SE">
                <a:ea typeface="+mn-lt"/>
                <a:cs typeface="+mn-lt"/>
              </a:rPr>
              <a:t>Webbplatsen Badplatsen blir bättre och skapar större värden</a:t>
            </a:r>
            <a:endParaRPr lang="sv-SE" sz="1800" b="0" i="0">
              <a:effectLst/>
              <a:ea typeface="+mn-lt"/>
              <a:cs typeface="+mn-lt"/>
            </a:endParaRPr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46876116-0D58-CB4C-AF61-D01CE53B15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3CE3817C-FD7C-4B03-A1CA-0FB64FEED1A2}"/>
                  </a:ext>
                </a:extLst>
              </p14:cNvPr>
              <p14:cNvContentPartPr/>
              <p14:nvPr/>
            </p14:nvContentPartPr>
            <p14:xfrm>
              <a:off x="2874764" y="2403589"/>
              <a:ext cx="360" cy="360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3CE3817C-FD7C-4B03-A1CA-0FB64FEED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0444" y="2399269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ruta 4">
            <a:extLst>
              <a:ext uri="{FF2B5EF4-FFF2-40B4-BE49-F238E27FC236}">
                <a16:creationId xmlns:a16="http://schemas.microsoft.com/office/drawing/2014/main" id="{B4A05C12-A382-AD5C-5351-F7C01C6A747A}"/>
              </a:ext>
            </a:extLst>
          </p:cNvPr>
          <p:cNvSpPr txBox="1"/>
          <p:nvPr/>
        </p:nvSpPr>
        <p:spPr>
          <a:xfrm rot="18480000">
            <a:off x="-544797" y="1549057"/>
            <a:ext cx="372546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4400" err="1">
                <a:solidFill>
                  <a:srgbClr val="FFFFFF"/>
                </a:solidFill>
                <a:latin typeface="Code Pro Bold"/>
              </a:rPr>
              <a:t>Put</a:t>
            </a:r>
            <a:r>
              <a:rPr lang="sv-SE" sz="4400">
                <a:solidFill>
                  <a:srgbClr val="FFFFFF"/>
                </a:solidFill>
                <a:latin typeface="Code Pro Bold"/>
              </a:rPr>
              <a:t> On </a:t>
            </a:r>
            <a:r>
              <a:rPr lang="sv-SE" sz="4400" err="1">
                <a:solidFill>
                  <a:srgbClr val="FFFFFF"/>
                </a:solidFill>
                <a:latin typeface="Code Pro Bold"/>
              </a:rPr>
              <a:t>Hold</a:t>
            </a:r>
            <a:endParaRPr lang="sv-SE" sz="4400">
              <a:ea typeface="Lato Regular"/>
              <a:cs typeface="Lato Regular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53DFC2F-454C-5F55-C793-C7465E1A98C5}"/>
              </a:ext>
            </a:extLst>
          </p:cNvPr>
          <p:cNvSpPr txBox="1"/>
          <p:nvPr/>
        </p:nvSpPr>
        <p:spPr>
          <a:xfrm>
            <a:off x="131245" y="4107478"/>
            <a:ext cx="83392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200">
                <a:solidFill>
                  <a:srgbClr val="FFFFFF"/>
                </a:solidFill>
                <a:latin typeface="Code Pro Bold"/>
              </a:rPr>
              <a:t>Kandidat för  Dataverkstaden &amp; Smart City Lab</a:t>
            </a:r>
            <a:endParaRPr lang="sv-SE" sz="3200">
              <a:ea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7846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50AF74-0F70-939B-CA20-7223EDED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Laddstationer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E88B56-741C-374F-DB13-8D404E65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sv-SE">
                <a:ea typeface="Lato Regular"/>
                <a:cs typeface="Lato Regular"/>
              </a:rPr>
              <a:t>Rekommendation: Fyll på data på </a:t>
            </a:r>
            <a:r>
              <a:rPr lang="sv-SE" err="1">
                <a:ea typeface="Lato Regular"/>
                <a:cs typeface="Lato Regular"/>
              </a:rPr>
              <a:t>Nobil.no</a:t>
            </a:r>
            <a:r>
              <a:rPr lang="sv-SE">
                <a:ea typeface="Lato Regular"/>
                <a:cs typeface="Lato Regular"/>
              </a:rPr>
              <a:t>, de publicerar data</a:t>
            </a:r>
          </a:p>
          <a:p>
            <a:r>
              <a:rPr lang="sv-SE">
                <a:ea typeface="Lato Regular"/>
                <a:cs typeface="Lato Regular"/>
              </a:rPr>
              <a:t>Koppling till </a:t>
            </a:r>
            <a:r>
              <a:rPr lang="sv-SE" err="1">
                <a:ea typeface="Lato Regular"/>
                <a:cs typeface="Lato Regular"/>
              </a:rPr>
              <a:t>Nobil.no</a:t>
            </a:r>
            <a:r>
              <a:rPr lang="sv-SE">
                <a:ea typeface="Lato Regular"/>
                <a:cs typeface="Lato Regular"/>
              </a:rPr>
              <a:t> och Energimyndigheten</a:t>
            </a:r>
            <a:endParaRPr lang="sv-SE"/>
          </a:p>
          <a:p>
            <a:r>
              <a:rPr lang="sv-SE">
                <a:ea typeface="Lato Regular"/>
                <a:cs typeface="Lato Regular"/>
              </a:rPr>
              <a:t>De har utvecklats mycket under projektet</a:t>
            </a:r>
          </a:p>
          <a:p>
            <a:r>
              <a:rPr lang="sv-SE">
                <a:ea typeface="Lato Regular"/>
                <a:cs typeface="Lato Regular"/>
              </a:rPr>
              <a:t>Kommunerna har inte koll på data (alla har inte </a:t>
            </a:r>
            <a:r>
              <a:rPr lang="sv-SE" err="1">
                <a:ea typeface="Lato Regular"/>
                <a:cs typeface="Lato Regular"/>
              </a:rPr>
              <a:t>laddstationer</a:t>
            </a:r>
            <a:r>
              <a:rPr lang="sv-SE">
                <a:ea typeface="Lato Regular"/>
                <a:cs typeface="Lato Regular"/>
              </a:rPr>
              <a:t>)</a:t>
            </a:r>
          </a:p>
          <a:p>
            <a:r>
              <a:rPr lang="sv-SE">
                <a:ea typeface="Lato Regular"/>
                <a:cs typeface="Lato Regular"/>
              </a:rPr>
              <a:t>Ingen kommunal publicering</a:t>
            </a:r>
          </a:p>
          <a:p>
            <a:r>
              <a:rPr lang="sv-SE">
                <a:ea typeface="Lato Regular"/>
                <a:cs typeface="Lato Regular"/>
              </a:rPr>
              <a:t>Finns ett </a:t>
            </a:r>
            <a:r>
              <a:rPr lang="sv-SE" err="1">
                <a:ea typeface="Lato Regular"/>
                <a:cs typeface="Lato Regular"/>
              </a:rPr>
              <a:t>excel</a:t>
            </a:r>
            <a:r>
              <a:rPr lang="sv-SE">
                <a:ea typeface="Lato Regular"/>
                <a:cs typeface="Lato Regular"/>
              </a:rPr>
              <a:t>-ark för att underlätta förvaltning av data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255F005-F015-7A2C-0EC9-B2F38E1B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F512DEC-B5B2-17F5-B137-0D9183A8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4EB4A90-1F56-43BC-E214-DD009B59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D5FB61FA-772D-C657-D1A1-5E0425B0FD64}"/>
              </a:ext>
            </a:extLst>
          </p:cNvPr>
          <p:cNvSpPr txBox="1"/>
          <p:nvPr/>
        </p:nvSpPr>
        <p:spPr>
          <a:xfrm>
            <a:off x="5617029" y="30003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>
                <a:solidFill>
                  <a:schemeClr val="bg1"/>
                </a:solidFill>
              </a:rPr>
              <a:t>Central insamling (myndighet)</a:t>
            </a:r>
          </a:p>
        </p:txBody>
      </p:sp>
    </p:spTree>
    <p:extLst>
      <p:ext uri="{BB962C8B-B14F-4D97-AF65-F5344CB8AC3E}">
        <p14:creationId xmlns:p14="http://schemas.microsoft.com/office/powerpoint/2010/main" val="30407421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28BFB3-1A93-BEA7-1556-A73BDA7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Grundläggande skoldata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20D2CF-D286-C610-FF23-AB12138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>
                <a:ea typeface="Lato Regular"/>
                <a:cs typeface="Lato Regular"/>
              </a:rPr>
              <a:t>Rekommendation: Publiceras redan genom SCB, tips för att förbättra detta.</a:t>
            </a:r>
          </a:p>
          <a:p>
            <a:r>
              <a:rPr lang="sv-SE">
                <a:ea typeface="Lato Regular"/>
                <a:cs typeface="Lato Regular"/>
              </a:rPr>
              <a:t>SCB bedömde att det var olagligt att publicera detta som öppna data</a:t>
            </a:r>
          </a:p>
          <a:p>
            <a:r>
              <a:rPr lang="sv-SE">
                <a:ea typeface="Lato Regular"/>
                <a:cs typeface="Lato Regular"/>
              </a:rPr>
              <a:t>Snabb lagändring ändrade på detta</a:t>
            </a:r>
          </a:p>
          <a:p>
            <a:r>
              <a:rPr lang="sv-SE">
                <a:ea typeface="Lato Regular"/>
                <a:cs typeface="Lato Regular"/>
              </a:rPr>
              <a:t>Skolverket håller på att ta över Skolenhetsregistret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EFB3E7-95FF-DD3E-C2E3-73CC518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1E8A59-8E98-0039-385B-3DCF97F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19F0C5F0-7232-F565-1D11-F05FA7FCD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FCA0729-44F3-821D-D5E1-9684C10BCA67}"/>
              </a:ext>
            </a:extLst>
          </p:cNvPr>
          <p:cNvSpPr txBox="1"/>
          <p:nvPr/>
        </p:nvSpPr>
        <p:spPr>
          <a:xfrm>
            <a:off x="5641522" y="186651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>
                <a:solidFill>
                  <a:schemeClr val="bg1"/>
                </a:solidFill>
              </a:rPr>
              <a:t>Central insamling (myndighet)</a:t>
            </a:r>
          </a:p>
        </p:txBody>
      </p:sp>
    </p:spTree>
    <p:extLst>
      <p:ext uri="{BB962C8B-B14F-4D97-AF65-F5344CB8AC3E}">
        <p14:creationId xmlns:p14="http://schemas.microsoft.com/office/powerpoint/2010/main" val="19434511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28BFB3-1A93-BEA7-1556-A73BDA7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Livsmedelsinspektioner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20D2CF-D286-C610-FF23-AB12138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>
                <a:ea typeface="Lato Regular"/>
                <a:cs typeface="Lato Regular"/>
              </a:rPr>
              <a:t>Rekommendation: Kommuner bör prioritera implementation av </a:t>
            </a:r>
            <a:r>
              <a:rPr lang="sv-SE" err="1">
                <a:ea typeface="Lato Regular"/>
                <a:cs typeface="Lato Regular"/>
              </a:rPr>
              <a:t>specen</a:t>
            </a:r>
            <a:r>
              <a:rPr lang="sv-SE">
                <a:ea typeface="Lato Regular"/>
                <a:cs typeface="Lato Regular"/>
              </a:rPr>
              <a:t> i verksamhetssystem</a:t>
            </a:r>
          </a:p>
          <a:p>
            <a:r>
              <a:rPr lang="sv-SE">
                <a:ea typeface="Lato Regular"/>
                <a:cs typeface="Lato Regular"/>
              </a:rPr>
              <a:t>Uppdaterad </a:t>
            </a:r>
            <a:r>
              <a:rPr lang="sv-SE" err="1">
                <a:ea typeface="Lato Regular"/>
                <a:cs typeface="Lato Regular"/>
              </a:rPr>
              <a:t>spec</a:t>
            </a:r>
            <a:r>
              <a:rPr lang="sv-SE">
                <a:ea typeface="Lato Regular"/>
                <a:cs typeface="Lato Regular"/>
              </a:rPr>
              <a:t> framtagen</a:t>
            </a:r>
          </a:p>
          <a:p>
            <a:r>
              <a:rPr lang="sv-SE">
                <a:ea typeface="Lato Regular"/>
                <a:cs typeface="Lato Regular"/>
              </a:rPr>
              <a:t>Utmaningar med lagkrav kring fördröjd publicering</a:t>
            </a:r>
          </a:p>
          <a:p>
            <a:r>
              <a:rPr lang="sv-SE">
                <a:ea typeface="Lato Regular"/>
                <a:cs typeface="Lato Regular"/>
              </a:rPr>
              <a:t>Visar på vikten av tidig dialog med systemleverantörer och användarföreningar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EFB3E7-95FF-DD3E-C2E3-73CC518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1E8A59-8E98-0039-385B-3DCF97F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19F0C5F0-7232-F565-1D11-F05FA7FCD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C76B5C1-8287-1968-6E17-D0654E7EED85}"/>
              </a:ext>
            </a:extLst>
          </p:cNvPr>
          <p:cNvSpPr txBox="1"/>
          <p:nvPr/>
        </p:nvSpPr>
        <p:spPr>
          <a:xfrm>
            <a:off x="5617029" y="300036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>
                <a:solidFill>
                  <a:schemeClr val="bg1"/>
                </a:solidFill>
              </a:rPr>
              <a:t>Publicering enligt specifikation</a:t>
            </a:r>
          </a:p>
        </p:txBody>
      </p:sp>
    </p:spTree>
    <p:extLst>
      <p:ext uri="{BB962C8B-B14F-4D97-AF65-F5344CB8AC3E}">
        <p14:creationId xmlns:p14="http://schemas.microsoft.com/office/powerpoint/2010/main" val="26101155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28BFB3-1A93-BEA7-1556-A73BDA7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Måltidsinformation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20D2CF-D286-C610-FF23-AB12138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>
                <a:ea typeface="Lato Regular"/>
                <a:cs typeface="Lato Regular"/>
              </a:rPr>
              <a:t>Rekommendation: Kommuner bör beställa publicering av data enligt </a:t>
            </a:r>
            <a:r>
              <a:rPr lang="sv-SE" err="1">
                <a:ea typeface="Lato Regular"/>
                <a:cs typeface="Lato Regular"/>
              </a:rPr>
              <a:t>spec</a:t>
            </a:r>
            <a:r>
              <a:rPr lang="sv-SE">
                <a:ea typeface="Lato Regular"/>
                <a:cs typeface="Lato Regular"/>
              </a:rPr>
              <a:t> från sin systemleverantör</a:t>
            </a:r>
          </a:p>
          <a:p>
            <a:r>
              <a:rPr lang="sv-SE">
                <a:ea typeface="Lato Regular"/>
                <a:cs typeface="Lato Regular"/>
              </a:rPr>
              <a:t>Uppdatering av </a:t>
            </a:r>
            <a:r>
              <a:rPr lang="sv-SE" err="1">
                <a:ea typeface="Lato Regular"/>
                <a:cs typeface="Lato Regular"/>
              </a:rPr>
              <a:t>spec</a:t>
            </a:r>
            <a:r>
              <a:rPr lang="sv-SE">
                <a:ea typeface="Lato Regular"/>
                <a:cs typeface="Lato Regular"/>
              </a:rPr>
              <a:t> pågår fortfarande (</a:t>
            </a:r>
            <a:r>
              <a:rPr lang="sv-SE" err="1">
                <a:ea typeface="Lato Regular"/>
                <a:cs typeface="Lato Regular"/>
              </a:rPr>
              <a:t>https</a:t>
            </a:r>
            <a:r>
              <a:rPr lang="sv-SE">
                <a:ea typeface="Lato Regular"/>
                <a:cs typeface="Lato Regular"/>
              </a:rPr>
              <a:t>://</a:t>
            </a:r>
            <a:r>
              <a:rPr lang="sv-SE" err="1">
                <a:ea typeface="Lato Regular"/>
                <a:cs typeface="Lato Regular"/>
              </a:rPr>
              <a:t>github.com</a:t>
            </a:r>
            <a:r>
              <a:rPr lang="sv-SE">
                <a:ea typeface="Lato Regular"/>
                <a:cs typeface="Lato Regular"/>
              </a:rPr>
              <a:t>/Sambruk/</a:t>
            </a:r>
            <a:r>
              <a:rPr lang="sv-SE" err="1">
                <a:ea typeface="Lato Regular"/>
                <a:cs typeface="Lato Regular"/>
              </a:rPr>
              <a:t>Open-Meal</a:t>
            </a:r>
            <a:r>
              <a:rPr lang="sv-SE">
                <a:ea typeface="Lato Regular"/>
                <a:cs typeface="Lato Regular"/>
              </a:rPr>
              <a:t>)</a:t>
            </a:r>
          </a:p>
          <a:p>
            <a:r>
              <a:rPr lang="sv-SE">
                <a:ea typeface="Lato Regular"/>
                <a:cs typeface="Lato Regular"/>
              </a:rPr>
              <a:t>Leverantör är väldigt motiverade och drivande</a:t>
            </a:r>
          </a:p>
          <a:p>
            <a:r>
              <a:rPr lang="sv-SE">
                <a:ea typeface="Lato Regular"/>
                <a:cs typeface="Lato Regular"/>
              </a:rPr>
              <a:t>Användare av data är också drivande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EFB3E7-95FF-DD3E-C2E3-73CC518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RISE — Mallpresentation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1E8A59-8E98-0039-385B-3DCF97F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19F0C5F0-7232-F565-1D11-F05FA7FCD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45F0139-B504-8539-78A2-3B8051717AD1}"/>
              </a:ext>
            </a:extLst>
          </p:cNvPr>
          <p:cNvSpPr txBox="1"/>
          <p:nvPr/>
        </p:nvSpPr>
        <p:spPr>
          <a:xfrm>
            <a:off x="5617029" y="300036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>
                <a:solidFill>
                  <a:schemeClr val="bg1"/>
                </a:solidFill>
              </a:rPr>
              <a:t>”Central publicering” leverantör</a:t>
            </a:r>
          </a:p>
        </p:txBody>
      </p:sp>
    </p:spTree>
    <p:extLst>
      <p:ext uri="{BB962C8B-B14F-4D97-AF65-F5344CB8AC3E}">
        <p14:creationId xmlns:p14="http://schemas.microsoft.com/office/powerpoint/2010/main" val="2266164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ISE">
  <a:themeElements>
    <a:clrScheme name="RIS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B94"/>
      </a:accent1>
      <a:accent2>
        <a:srgbClr val="DF2351"/>
      </a:accent2>
      <a:accent3>
        <a:srgbClr val="FFE200"/>
      </a:accent3>
      <a:accent4>
        <a:srgbClr val="E6F2EC"/>
      </a:accent4>
      <a:accent5>
        <a:srgbClr val="FBE2D8"/>
      </a:accent5>
      <a:accent6>
        <a:srgbClr val="FFF5D4"/>
      </a:accent6>
      <a:hlink>
        <a:srgbClr val="000000"/>
      </a:hlink>
      <a:folHlink>
        <a:srgbClr val="000000"/>
      </a:folHlink>
    </a:clrScheme>
    <a:fontScheme name="RISE">
      <a:majorFont>
        <a:latin typeface="Code Pro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ato Regula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822d6f-d763-4bb3-b13c-9780b2702bad">
      <Terms xmlns="http://schemas.microsoft.com/office/infopath/2007/PartnerControls"/>
    </lcf76f155ced4ddcb4097134ff3c332f>
    <TaxCatchAll xmlns="48bf5a78-e357-47de-8b5d-f85b0ac68f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96D8634AFFF14DBF7FB0856299342A" ma:contentTypeVersion="13" ma:contentTypeDescription="Skapa ett nytt dokument." ma:contentTypeScope="" ma:versionID="680972ce5e579ac818c513c911aee1d9">
  <xsd:schema xmlns:xsd="http://www.w3.org/2001/XMLSchema" xmlns:xs="http://www.w3.org/2001/XMLSchema" xmlns:p="http://schemas.microsoft.com/office/2006/metadata/properties" xmlns:ns2="b6822d6f-d763-4bb3-b13c-9780b2702bad" xmlns:ns3="00f4c5ad-723c-4a74-8fa5-bba3022669f3" xmlns:ns4="48bf5a78-e357-47de-8b5d-f85b0ac68f40" targetNamespace="http://schemas.microsoft.com/office/2006/metadata/properties" ma:root="true" ma:fieldsID="afc56eabae62435f8902437fd79a5e64" ns2:_="" ns3:_="" ns4:_="">
    <xsd:import namespace="b6822d6f-d763-4bb3-b13c-9780b2702bad"/>
    <xsd:import namespace="00f4c5ad-723c-4a74-8fa5-bba3022669f3"/>
    <xsd:import namespace="48bf5a78-e357-47de-8b5d-f85b0ac68f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22d6f-d763-4bb3-b13c-9780b2702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ildmarkeringar" ma:readOnly="false" ma:fieldId="{5cf76f15-5ced-4ddc-b409-7134ff3c332f}" ma:taxonomyMulti="true" ma:sspId="416e829d-f284-4ff7-8186-3ac0651d97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4c5ad-723c-4a74-8fa5-bba302266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f5a78-e357-47de-8b5d-f85b0ac68f4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e8f1802-5ad6-440e-a6f4-ecc1d10b5a33}" ma:internalName="TaxCatchAll" ma:showField="CatchAllData" ma:web="00f4c5ad-723c-4a74-8fa5-bba3022669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48bf5a78-e357-47de-8b5d-f85b0ac68f40"/>
    <ds:schemaRef ds:uri="b6822d6f-d763-4bb3-b13c-9780b2702bad"/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B8CDF6D5-B727-45EA-99DB-A63676929E7F}">
  <ds:schemaRefs>
    <ds:schemaRef ds:uri="00f4c5ad-723c-4a74-8fa5-bba3022669f3"/>
    <ds:schemaRef ds:uri="48bf5a78-e357-47de-8b5d-f85b0ac68f40"/>
    <ds:schemaRef ds:uri="b6822d6f-d763-4bb3-b13c-9780b2702b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RISE</vt:lpstr>
      <vt:lpstr>Kulturresan</vt:lpstr>
      <vt:lpstr>Kulturresan</vt:lpstr>
      <vt:lpstr>PowerPoint Presentation</vt:lpstr>
      <vt:lpstr>Två sätt att nå enhetlig publicering</vt:lpstr>
      <vt:lpstr>Datamängden Badvattenkvalitet</vt:lpstr>
      <vt:lpstr>Laddstationer</vt:lpstr>
      <vt:lpstr>Grundläggande skoldata</vt:lpstr>
      <vt:lpstr>Livsmedelsinspektioner</vt:lpstr>
      <vt:lpstr>Måltidsinformation</vt:lpstr>
      <vt:lpstr>PowerPoint Presentation</vt:lpstr>
      <vt:lpstr>Lärdomar</vt:lpstr>
      <vt:lpstr>PowerPoint Presentation</vt:lpstr>
      <vt:lpstr>Utmaningar och vägar framåt</vt:lpstr>
      <vt:lpstr>Rekommendationer</vt:lpstr>
      <vt:lpstr>Rekommendationer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Kolossal</dc:creator>
  <cp:keywords/>
  <dc:description/>
  <cp:revision>1</cp:revision>
  <dcterms:created xsi:type="dcterms:W3CDTF">2010-04-12T23:12:02Z</dcterms:created>
  <dcterms:modified xsi:type="dcterms:W3CDTF">2022-05-05T12:54:16Z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0x010100E396D8634AFFF14DBF7FB0856299342A</vt:lpwstr>
  </property>
  <property fmtid="{D5CDD505-2E9C-101B-9397-08002B2CF9AE}" pid="3" name="MediaServiceImageTags">
    <vt:lpwstr/>
  </property>
</Properties>
</file>